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10287000" cx="18288000"/>
  <p:notesSz cx="6858000" cy="9144000"/>
  <p:embeddedFontLst>
    <p:embeddedFont>
      <p:font typeface="Anton"/>
      <p:regular r:id="rId27"/>
    </p:embeddedFont>
    <p:embeddedFont>
      <p:font typeface="Quicksand"/>
      <p:regular r:id="rId28"/>
      <p:bold r:id="rId29"/>
    </p:embeddedFont>
    <p:embeddedFont>
      <p:font typeface="Quicksand Medium"/>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i/j6+msl6ZNbUgI2n8rZXvVha9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198969-4AA2-4CE2-A21D-02B1F03E2D68}">
  <a:tblStyle styleId="{A1198969-4AA2-4CE2-A21D-02B1F03E2D6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Quicksand-regular.fntdata"/><Relationship Id="rId27" Type="http://schemas.openxmlformats.org/officeDocument/2006/relationships/font" Target="fonts/Anton-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Quicksan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QuicksandMedium-bold.fntdata"/><Relationship Id="rId30" Type="http://schemas.openxmlformats.org/officeDocument/2006/relationships/font" Target="fonts/QuicksandMedium-regular.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a00579630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4a00579630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4a00579630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g34a00579630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774718967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g35774718967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4a00579630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g34a00579630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d582fec1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4d582fec11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5774718967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g35774718967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d582fec11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g34d582fec11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5774718967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35774718967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5774718967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g35774718967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774718967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g35774718967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4d582fec11_2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g34d582fec11_2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5774718967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g35774718967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5774718967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5774718967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4d582fec11_2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g34d582fec11_2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a00579630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g34a00579630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4a00579630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g34a00579630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4a00579630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g34a00579630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hyperlink" Target="http://www.youtube.com/watch?v=Ajwm_5zHdsE" TargetMode="External"/><Relationship Id="rId5" Type="http://schemas.openxmlformats.org/officeDocument/2006/relationships/image" Target="../media/image11.jpg"/><Relationship Id="rId6" Type="http://schemas.openxmlformats.org/officeDocument/2006/relationships/hyperlink" Target="https://youtu.be/Ajwm_5zHdsE" TargetMode="External"/><Relationship Id="rId7"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3.png"/></Relationships>
</file>

<file path=ppt/slides/_rels/slide20.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8.png"/><Relationship Id="rId13" Type="http://schemas.openxmlformats.org/officeDocument/2006/relationships/image" Target="../media/image3.png"/><Relationship Id="rId12" Type="http://schemas.openxmlformats.org/officeDocument/2006/relationships/hyperlink" Target="https://deafstudies.eu" TargetMode="External"/><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13.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9796"/>
        </a:solidFill>
      </p:bgPr>
    </p:bg>
    <p:spTree>
      <p:nvGrpSpPr>
        <p:cNvPr id="83" name="Shape 83"/>
        <p:cNvGrpSpPr/>
        <p:nvPr/>
      </p:nvGrpSpPr>
      <p:grpSpPr>
        <a:xfrm>
          <a:off x="0" y="0"/>
          <a:ext cx="0" cy="0"/>
          <a:chOff x="0" y="0"/>
          <a:chExt cx="0" cy="0"/>
        </a:xfrm>
      </p:grpSpPr>
      <p:grpSp>
        <p:nvGrpSpPr>
          <p:cNvPr id="84" name="Google Shape;84;p1"/>
          <p:cNvGrpSpPr/>
          <p:nvPr/>
        </p:nvGrpSpPr>
        <p:grpSpPr>
          <a:xfrm>
            <a:off x="0" y="-216991"/>
            <a:ext cx="2922084" cy="10503991"/>
            <a:chOff x="0" y="-57150"/>
            <a:chExt cx="769602" cy="2766483"/>
          </a:xfrm>
        </p:grpSpPr>
        <p:sp>
          <p:nvSpPr>
            <p:cNvPr id="85" name="Google Shape;85;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3457354" y="3428788"/>
            <a:ext cx="8667900" cy="346200"/>
          </a:xfrm>
          <a:prstGeom prst="rect">
            <a:avLst/>
          </a:prstGeom>
          <a:noFill/>
          <a:ln>
            <a:noFill/>
          </a:ln>
        </p:spPr>
        <p:txBody>
          <a:bodyPr anchorCtr="0" anchor="t" bIns="0" lIns="0" spcFirstLastPara="1" rIns="0" wrap="square" tIns="0">
            <a:spAutoFit/>
          </a:bodyPr>
          <a:lstStyle/>
          <a:p>
            <a:pPr indent="0" lvl="0" marL="0" marR="0" rtl="0" algn="l">
              <a:lnSpc>
                <a:spcPct val="143066"/>
              </a:lnSpc>
              <a:spcBef>
                <a:spcPts val="0"/>
              </a:spcBef>
              <a:spcAft>
                <a:spcPts val="0"/>
              </a:spcAft>
              <a:buClr>
                <a:srgbClr val="000000"/>
              </a:buClr>
              <a:buSzPts val="2250"/>
              <a:buFont typeface="Arial"/>
              <a:buNone/>
            </a:pPr>
            <a:r>
              <a:rPr b="0" i="0" lang="en-US" sz="2250" u="none" cap="none" strike="noStrike">
                <a:solidFill>
                  <a:srgbClr val="FFFFFF"/>
                </a:solidFill>
                <a:latin typeface="Quicksand"/>
                <a:ea typeface="Quicksand"/>
                <a:cs typeface="Quicksand"/>
                <a:sym typeface="Quicksand"/>
              </a:rPr>
              <a:t>Workshop di Deaf Studies  </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3457354" y="4012971"/>
            <a:ext cx="12953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Lingu</a:t>
            </a:r>
            <a:r>
              <a:rPr lang="en-US" sz="8000">
                <a:solidFill>
                  <a:srgbClr val="FFFFFF"/>
                </a:solidFill>
                <a:latin typeface="Anton"/>
                <a:ea typeface="Anton"/>
                <a:cs typeface="Anton"/>
                <a:sym typeface="Anton"/>
              </a:rPr>
              <a:t>e</a:t>
            </a:r>
            <a:r>
              <a:rPr b="0" i="0" lang="en-US" sz="8000" u="none" cap="none" strike="noStrike">
                <a:solidFill>
                  <a:srgbClr val="FFFFFF"/>
                </a:solidFill>
                <a:latin typeface="Anton"/>
                <a:ea typeface="Anton"/>
                <a:cs typeface="Anton"/>
                <a:sym typeface="Anton"/>
              </a:rPr>
              <a:t> dei segni </a:t>
            </a:r>
            <a:endParaRPr b="0" i="0" sz="3200" u="none" cap="none" strike="noStrike">
              <a:solidFill>
                <a:srgbClr val="FFFFFF"/>
              </a:solidFill>
              <a:latin typeface="Anton"/>
              <a:ea typeface="Anton"/>
              <a:cs typeface="Anton"/>
              <a:sym typeface="Anton"/>
            </a:endParaRPr>
          </a:p>
        </p:txBody>
      </p:sp>
      <p:sp>
        <p:nvSpPr>
          <p:cNvPr id="90" name="Google Shape;90;p1"/>
          <p:cNvSpPr txBox="1"/>
          <p:nvPr/>
        </p:nvSpPr>
        <p:spPr>
          <a:xfrm>
            <a:off x="3457354" y="5450055"/>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200"/>
              <a:buFont typeface="Arial"/>
              <a:buNone/>
            </a:pPr>
            <a:r>
              <a:rPr b="0" i="0" lang="en-US" sz="3200" u="none" cap="none" strike="noStrike">
                <a:solidFill>
                  <a:srgbClr val="FFFFFF"/>
                </a:solidFill>
                <a:latin typeface="Quicksand Medium"/>
                <a:ea typeface="Quicksand Medium"/>
                <a:cs typeface="Quicksand Medium"/>
                <a:sym typeface="Quicksand Medium"/>
              </a:rPr>
              <a:t>Acquisizione e sviluppo del linguaggio</a:t>
            </a:r>
            <a:endParaRPr b="0" i="0" sz="1800" u="none" cap="none" strike="noStrike">
              <a:solidFill>
                <a:srgbClr val="FFFFFF"/>
              </a:solidFill>
              <a:latin typeface="Quicksand Medium"/>
              <a:ea typeface="Quicksand Medium"/>
              <a:cs typeface="Quicksand Medium"/>
              <a:sym typeface="Quicksand Medium"/>
            </a:endParaRPr>
          </a:p>
        </p:txBody>
      </p:sp>
      <p:sp>
        <p:nvSpPr>
          <p:cNvPr id="91" name="Google Shape;91;p1"/>
          <p:cNvSpPr txBox="1"/>
          <p:nvPr/>
        </p:nvSpPr>
        <p:spPr>
          <a:xfrm>
            <a:off x="3457350" y="9339575"/>
            <a:ext cx="10519200" cy="797400"/>
          </a:xfrm>
          <a:prstGeom prst="rect">
            <a:avLst/>
          </a:prstGeom>
          <a:noFill/>
          <a:ln>
            <a:noFill/>
          </a:ln>
        </p:spPr>
        <p:txBody>
          <a:bodyPr anchorCtr="0" anchor="t" bIns="91425" lIns="91425" spcFirstLastPara="1" rIns="91425" wrap="square" tIns="91425">
            <a:spAutoFit/>
          </a:bodyPr>
          <a:lstStyle/>
          <a:p>
            <a:pPr indent="0" lvl="0" marL="0" rtl="0" algn="l">
              <a:lnSpc>
                <a:spcPct val="115833"/>
              </a:lnSpc>
              <a:spcBef>
                <a:spcPts val="0"/>
              </a:spcBef>
              <a:spcAft>
                <a:spcPts val="800"/>
              </a:spcAft>
              <a:buNone/>
            </a:pPr>
            <a:r>
              <a:rPr lang="en-US" sz="1200">
                <a:solidFill>
                  <a:srgbClr val="FFFFFF"/>
                </a:solidFill>
                <a:latin typeface="Quicksand Medium"/>
                <a:ea typeface="Quicksand Medium"/>
                <a:cs typeface="Quicksand Medium"/>
                <a:sym typeface="Quicksand Medium"/>
              </a:rPr>
              <a:t>Finanziato dall’Unione Europea. Tuttavia, le opinioni e i punti di vista espressi sono esclusivamente quelli dell’autore o degli autori e non riflettono necessariamente quelli dell’Unione Europea o dell’Agenzia esecutiva europea per l’istruzione e la cultura (EACEA). Né l’Unione Europea né l’EACEA possono essere ritenute responsabili per tali contenuti.</a:t>
            </a:r>
            <a:endParaRPr sz="1200">
              <a:solidFill>
                <a:srgbClr val="FFFFFF"/>
              </a:solidFill>
            </a:endParaRPr>
          </a:p>
        </p:txBody>
      </p:sp>
      <p:pic>
        <p:nvPicPr>
          <p:cNvPr id="92" name="Google Shape;92;p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6" name="Shape 96"/>
        <p:cNvGrpSpPr/>
        <p:nvPr/>
      </p:nvGrpSpPr>
      <p:grpSpPr>
        <a:xfrm>
          <a:off x="0" y="0"/>
          <a:ext cx="0" cy="0"/>
          <a:chOff x="0" y="0"/>
          <a:chExt cx="0" cy="0"/>
        </a:xfrm>
      </p:grpSpPr>
      <p:grpSp>
        <p:nvGrpSpPr>
          <p:cNvPr id="97" name="Google Shape;97;p2"/>
          <p:cNvGrpSpPr/>
          <p:nvPr/>
        </p:nvGrpSpPr>
        <p:grpSpPr>
          <a:xfrm>
            <a:off x="0" y="-216991"/>
            <a:ext cx="2922084" cy="10503991"/>
            <a:chOff x="0" y="-57150"/>
            <a:chExt cx="769602" cy="2766483"/>
          </a:xfrm>
        </p:grpSpPr>
        <p:sp>
          <p:nvSpPr>
            <p:cNvPr id="98" name="Google Shape;98;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4064282" y="1534517"/>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Indice</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064275" y="3199500"/>
            <a:ext cx="11808900" cy="45624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Introduzione</a:t>
            </a:r>
            <a:endParaRPr b="0" i="0"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Teoria: </a:t>
            </a:r>
            <a:r>
              <a:rPr b="0" i="1" lang="en-US" sz="3600" u="none" cap="none" strike="noStrike">
                <a:solidFill>
                  <a:schemeClr val="lt1"/>
                </a:solidFill>
                <a:latin typeface="Quicksand Medium"/>
                <a:ea typeface="Quicksand Medium"/>
                <a:cs typeface="Quicksand Medium"/>
                <a:sym typeface="Quicksand Medium"/>
              </a:rPr>
              <a:t>Sviluppo del linguaggio</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Video: </a:t>
            </a:r>
            <a:r>
              <a:rPr b="0" i="1" lang="en-US" sz="3600" u="none" cap="none" strike="noStrike">
                <a:solidFill>
                  <a:schemeClr val="lt1"/>
                </a:solidFill>
                <a:latin typeface="Quicksand Medium"/>
                <a:ea typeface="Quicksand Medium"/>
                <a:cs typeface="Quicksand Medium"/>
                <a:sym typeface="Quicksand Medium"/>
              </a:rPr>
              <a:t>Deprivazione linguistica</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Teoria:</a:t>
            </a:r>
            <a:r>
              <a:rPr b="0" i="1" lang="en-US" sz="3600" u="none" cap="none" strike="noStrike">
                <a:solidFill>
                  <a:schemeClr val="lt1"/>
                </a:solidFill>
                <a:latin typeface="Quicksand Medium"/>
                <a:ea typeface="Quicksand Medium"/>
                <a:cs typeface="Quicksand Medium"/>
                <a:sym typeface="Quicksand Medium"/>
              </a:rPr>
              <a:t> Deprivazione linguistica</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Lavoro individuale: </a:t>
            </a:r>
            <a:r>
              <a:rPr b="0" i="1" lang="en-US" sz="3600" u="none" cap="none" strike="noStrike">
                <a:solidFill>
                  <a:schemeClr val="lt1"/>
                </a:solidFill>
                <a:latin typeface="Quicksand Medium"/>
                <a:ea typeface="Quicksand Medium"/>
                <a:cs typeface="Quicksand Medium"/>
                <a:sym typeface="Quicksand Medium"/>
              </a:rPr>
              <a:t>Il tuo profilo linguistico</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Condivisione esperienze: </a:t>
            </a:r>
            <a:r>
              <a:rPr b="0" i="1" lang="en-US" sz="3600" u="none" cap="none" strike="noStrike">
                <a:solidFill>
                  <a:schemeClr val="lt1"/>
                </a:solidFill>
                <a:latin typeface="Quicksand Medium"/>
                <a:ea typeface="Quicksand Medium"/>
                <a:cs typeface="Quicksand Medium"/>
                <a:sym typeface="Quicksand Medium"/>
              </a:rPr>
              <a:t>I nostri profili linguistici</a:t>
            </a:r>
            <a:endParaRPr b="0" i="1" sz="3600" u="none" cap="none" strike="noStrike">
              <a:solidFill>
                <a:schemeClr val="lt1"/>
              </a:solidFill>
              <a:latin typeface="Quicksand Medium"/>
              <a:ea typeface="Quicksand Medium"/>
              <a:cs typeface="Quicksand Medium"/>
              <a:sym typeface="Quicksand Medium"/>
            </a:endParaRPr>
          </a:p>
          <a:p>
            <a:pPr indent="-457200" lvl="0" marL="457200" marR="0" rtl="0" algn="l">
              <a:lnSpc>
                <a:spcPct val="115000"/>
              </a:lnSpc>
              <a:spcBef>
                <a:spcPts val="0"/>
              </a:spcBef>
              <a:spcAft>
                <a:spcPts val="0"/>
              </a:spcAft>
              <a:buClr>
                <a:schemeClr val="lt1"/>
              </a:buClr>
              <a:buSzPts val="3600"/>
              <a:buFont typeface="Quicksand Medium"/>
              <a:buChar char="●"/>
            </a:pPr>
            <a:r>
              <a:rPr b="0" i="0" lang="en-US" sz="3600" u="none" cap="none" strike="noStrike">
                <a:solidFill>
                  <a:schemeClr val="lt1"/>
                </a:solidFill>
                <a:latin typeface="Quicksand Medium"/>
                <a:ea typeface="Quicksand Medium"/>
                <a:cs typeface="Quicksand Medium"/>
                <a:sym typeface="Quicksand Medium"/>
              </a:rPr>
              <a:t>Riflessione</a:t>
            </a:r>
            <a:endParaRPr b="0" i="1" sz="3600" u="none" cap="none" strike="noStrike">
              <a:solidFill>
                <a:schemeClr val="lt1"/>
              </a:solidFill>
              <a:latin typeface="Quicksand Medium"/>
              <a:ea typeface="Quicksand Medium"/>
              <a:cs typeface="Quicksand Medium"/>
              <a:sym typeface="Quicksand Medium"/>
            </a:endParaRPr>
          </a:p>
        </p:txBody>
      </p:sp>
      <p:pic>
        <p:nvPicPr>
          <p:cNvPr id="103" name="Google Shape;103;p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07" name="Shape 107"/>
        <p:cNvGrpSpPr/>
        <p:nvPr/>
      </p:nvGrpSpPr>
      <p:grpSpPr>
        <a:xfrm>
          <a:off x="0" y="0"/>
          <a:ext cx="0" cy="0"/>
          <a:chOff x="0" y="0"/>
          <a:chExt cx="0" cy="0"/>
        </a:xfrm>
      </p:grpSpPr>
      <p:grpSp>
        <p:nvGrpSpPr>
          <p:cNvPr id="108" name="Google Shape;108;g34a00579630_0_7"/>
          <p:cNvGrpSpPr/>
          <p:nvPr/>
        </p:nvGrpSpPr>
        <p:grpSpPr>
          <a:xfrm>
            <a:off x="0" y="-216993"/>
            <a:ext cx="2922102" cy="10504504"/>
            <a:chOff x="0" y="-57150"/>
            <a:chExt cx="769602" cy="2766600"/>
          </a:xfrm>
        </p:grpSpPr>
        <p:sp>
          <p:nvSpPr>
            <p:cNvPr id="109" name="Google Shape;109;g34a00579630_0_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g34a00579630_0_7"/>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1" name="Google Shape;111;g34a00579630_0_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g34a00579630_0_7"/>
          <p:cNvSpPr txBox="1"/>
          <p:nvPr/>
        </p:nvSpPr>
        <p:spPr>
          <a:xfrm>
            <a:off x="3921875" y="3964025"/>
            <a:ext cx="12283200" cy="4202400"/>
          </a:xfrm>
          <a:prstGeom prst="rect">
            <a:avLst/>
          </a:prstGeom>
          <a:noFill/>
          <a:ln>
            <a:noFill/>
          </a:ln>
        </p:spPr>
        <p:txBody>
          <a:bodyPr anchorCtr="0" anchor="t" bIns="45700" lIns="91425" spcFirstLastPara="1" rIns="91425" wrap="square" tIns="45700">
            <a:normAutofit/>
          </a:bodyPr>
          <a:lstStyle/>
          <a:p>
            <a:pPr indent="-457200" lvl="0" marL="4572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Chi sei?</a:t>
            </a:r>
            <a:endParaRPr b="0" i="0" sz="3800" u="none" cap="none" strike="noStrike">
              <a:solidFill>
                <a:srgbClr val="000000"/>
              </a:solidFill>
              <a:latin typeface="Quicksand Medium"/>
              <a:ea typeface="Quicksand Medium"/>
              <a:cs typeface="Quicksand Medium"/>
              <a:sym typeface="Quicksand Medium"/>
            </a:endParaRPr>
          </a:p>
          <a:p>
            <a:pPr indent="-254000" lvl="0" marL="457200" marR="0" rtl="0" algn="l">
              <a:lnSpc>
                <a:spcPct val="115000"/>
              </a:lnSpc>
              <a:spcBef>
                <a:spcPts val="20"/>
              </a:spcBef>
              <a:spcAft>
                <a:spcPts val="0"/>
              </a:spcAft>
              <a:buClr>
                <a:srgbClr val="000000"/>
              </a:buClr>
              <a:buSzPts val="3200"/>
              <a:buFont typeface="Arial"/>
              <a:buNone/>
            </a:pPr>
            <a:r>
              <a:t/>
            </a:r>
            <a:endParaRPr b="0" i="0" sz="3800" u="none" cap="none" strike="noStrike">
              <a:solidFill>
                <a:srgbClr val="FFFFFF"/>
              </a:solidFill>
              <a:latin typeface="Quicksand Medium"/>
              <a:ea typeface="Quicksand Medium"/>
              <a:cs typeface="Quicksand Medium"/>
              <a:sym typeface="Quicksand Medium"/>
            </a:endParaRPr>
          </a:p>
          <a:p>
            <a:pPr indent="-457200" lvl="0" marL="4572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Domande rompighiaccio!</a:t>
            </a:r>
            <a:endParaRPr b="0" i="0" sz="3800" u="none" cap="none" strike="noStrike">
              <a:solidFill>
                <a:srgbClr val="FFFFFF"/>
              </a:solidFill>
              <a:latin typeface="Quicksand Medium"/>
              <a:ea typeface="Quicksand Medium"/>
              <a:cs typeface="Quicksand Medium"/>
              <a:sym typeface="Quicksand Medium"/>
            </a:endParaRPr>
          </a:p>
          <a:p>
            <a:pPr indent="0" lvl="0" marL="457200" marR="0" rtl="0" algn="l">
              <a:lnSpc>
                <a:spcPct val="115000"/>
              </a:lnSpc>
              <a:spcBef>
                <a:spcPts val="20"/>
              </a:spcBef>
              <a:spcAft>
                <a:spcPts val="0"/>
              </a:spcAft>
              <a:buClr>
                <a:srgbClr val="000000"/>
              </a:buClr>
              <a:buSzPts val="3200"/>
              <a:buFont typeface="Arial"/>
              <a:buNone/>
            </a:pPr>
            <a:r>
              <a:t/>
            </a:r>
            <a:endParaRPr b="0" i="0" sz="3800" u="none" cap="none" strike="noStrike">
              <a:solidFill>
                <a:srgbClr val="FFFFFF"/>
              </a:solidFill>
              <a:latin typeface="Quicksand Medium"/>
              <a:ea typeface="Quicksand Medium"/>
              <a:cs typeface="Quicksand Medium"/>
              <a:sym typeface="Quicksand Medium"/>
            </a:endParaRPr>
          </a:p>
          <a:p>
            <a:pPr indent="-469900" lvl="1" marL="9144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Quante lingue conosci o usi?</a:t>
            </a:r>
            <a:endParaRPr b="0" i="0" sz="3800" u="none" cap="none" strike="noStrike">
              <a:solidFill>
                <a:srgbClr val="FFFFFF"/>
              </a:solidFill>
              <a:latin typeface="Quicksand Medium"/>
              <a:ea typeface="Quicksand Medium"/>
              <a:cs typeface="Quicksand Medium"/>
              <a:sym typeface="Quicksand Medium"/>
            </a:endParaRPr>
          </a:p>
          <a:p>
            <a:pPr indent="-469900" lvl="1" marL="914400" marR="0" rtl="0" algn="l">
              <a:lnSpc>
                <a:spcPct val="115000"/>
              </a:lnSpc>
              <a:spcBef>
                <a:spcPts val="20"/>
              </a:spcBef>
              <a:spcAft>
                <a:spcPts val="0"/>
              </a:spcAft>
              <a:buClr>
                <a:srgbClr val="FFFFFF"/>
              </a:buClr>
              <a:buSzPts val="3800"/>
              <a:buFont typeface="Quicksand Medium"/>
              <a:buChar char="○"/>
            </a:pPr>
            <a:r>
              <a:rPr b="0" i="0" lang="en-US" sz="3800" u="none" cap="none" strike="noStrike">
                <a:solidFill>
                  <a:schemeClr val="lt1"/>
                </a:solidFill>
                <a:latin typeface="Quicksand Medium"/>
                <a:ea typeface="Quicksand Medium"/>
                <a:cs typeface="Quicksand Medium"/>
                <a:sym typeface="Quicksand Medium"/>
              </a:rPr>
              <a:t>Quale lingua vorresti imparare e perché?</a:t>
            </a:r>
            <a:endParaRPr b="0" i="0" sz="3800" u="none" cap="none" strike="noStrike">
              <a:solidFill>
                <a:srgbClr val="FFFFFF"/>
              </a:solidFill>
              <a:latin typeface="Quicksand Medium"/>
              <a:ea typeface="Quicksand Medium"/>
              <a:cs typeface="Quicksand Medium"/>
              <a:sym typeface="Quicksand Medium"/>
            </a:endParaRPr>
          </a:p>
        </p:txBody>
      </p:sp>
      <p:pic>
        <p:nvPicPr>
          <p:cNvPr id="113" name="Google Shape;113;g34a00579630_0_7"/>
          <p:cNvPicPr preferRelativeResize="0"/>
          <p:nvPr/>
        </p:nvPicPr>
        <p:blipFill rotWithShape="1">
          <a:blip r:embed="rId4">
            <a:alphaModFix/>
          </a:blip>
          <a:srcRect b="0" l="0" r="50592" t="49889"/>
          <a:stretch/>
        </p:blipFill>
        <p:spPr>
          <a:xfrm>
            <a:off x="8170450" y="-108000"/>
            <a:ext cx="10876052" cy="6204874"/>
          </a:xfrm>
          <a:prstGeom prst="rect">
            <a:avLst/>
          </a:prstGeom>
          <a:noFill/>
          <a:ln>
            <a:noFill/>
          </a:ln>
        </p:spPr>
      </p:pic>
      <p:sp>
        <p:nvSpPr>
          <p:cNvPr id="114" name="Google Shape;114;g34a00579630_0_7"/>
          <p:cNvSpPr txBox="1"/>
          <p:nvPr/>
        </p:nvSpPr>
        <p:spPr>
          <a:xfrm>
            <a:off x="4064267" y="1534525"/>
            <a:ext cx="6557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Introduzione</a:t>
            </a:r>
            <a:endParaRPr b="0" i="0" sz="1400" u="none" cap="none" strike="noStrike">
              <a:solidFill>
                <a:srgbClr val="000000"/>
              </a:solidFill>
              <a:latin typeface="Arial"/>
              <a:ea typeface="Arial"/>
              <a:cs typeface="Arial"/>
              <a:sym typeface="Arial"/>
            </a:endParaRPr>
          </a:p>
        </p:txBody>
      </p:sp>
      <p:pic>
        <p:nvPicPr>
          <p:cNvPr id="115" name="Google Shape;115;g34a00579630_0_7"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19" name="Shape 119"/>
        <p:cNvGrpSpPr/>
        <p:nvPr/>
      </p:nvGrpSpPr>
      <p:grpSpPr>
        <a:xfrm>
          <a:off x="0" y="0"/>
          <a:ext cx="0" cy="0"/>
          <a:chOff x="0" y="0"/>
          <a:chExt cx="0" cy="0"/>
        </a:xfrm>
      </p:grpSpPr>
      <p:grpSp>
        <p:nvGrpSpPr>
          <p:cNvPr id="120" name="Google Shape;120;g34a00579630_0_18"/>
          <p:cNvGrpSpPr/>
          <p:nvPr/>
        </p:nvGrpSpPr>
        <p:grpSpPr>
          <a:xfrm>
            <a:off x="0" y="-216993"/>
            <a:ext cx="2922102" cy="10504504"/>
            <a:chOff x="0" y="-57150"/>
            <a:chExt cx="769602" cy="2766600"/>
          </a:xfrm>
        </p:grpSpPr>
        <p:sp>
          <p:nvSpPr>
            <p:cNvPr id="121" name="Google Shape;121;g34a00579630_0_18"/>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g34a00579630_0_18"/>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3" name="Google Shape;123;g34a00579630_0_1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g34a00579630_0_18"/>
          <p:cNvSpPr txBox="1"/>
          <p:nvPr/>
        </p:nvSpPr>
        <p:spPr>
          <a:xfrm>
            <a:off x="3789225" y="4030550"/>
            <a:ext cx="12886500" cy="2787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chemeClr val="dk1"/>
              </a:buClr>
              <a:buSzPts val="3200"/>
              <a:buFont typeface="Arial"/>
              <a:buNone/>
            </a:pPr>
            <a:r>
              <a:rPr b="0" i="0" lang="en-US" sz="3800" u="none" cap="none" strike="noStrike">
                <a:solidFill>
                  <a:schemeClr val="lt1"/>
                </a:solidFill>
                <a:latin typeface="Quicksand Medium"/>
                <a:ea typeface="Quicksand Medium"/>
                <a:cs typeface="Quicksand Medium"/>
                <a:sym typeface="Quicksand Medium"/>
              </a:rPr>
              <a:t>Ci addentreremo nel mondo dello sviluppo linguistico, del bilinguismo e della deprivazione linguistica, </a:t>
            </a:r>
            <a:br>
              <a:rPr b="0" i="0" lang="en-US" sz="3800" u="none" cap="none" strike="noStrike">
                <a:solidFill>
                  <a:schemeClr val="lt1"/>
                </a:solidFill>
                <a:latin typeface="Quicksand Medium"/>
                <a:ea typeface="Quicksand Medium"/>
                <a:cs typeface="Quicksand Medium"/>
                <a:sym typeface="Quicksand Medium"/>
              </a:rPr>
            </a:br>
            <a:r>
              <a:rPr b="0" i="0" lang="en-US" sz="3800" u="none" cap="none" strike="noStrike">
                <a:solidFill>
                  <a:schemeClr val="lt1"/>
                </a:solidFill>
                <a:latin typeface="Quicksand Medium"/>
                <a:ea typeface="Quicksand Medium"/>
                <a:cs typeface="Quicksand Medium"/>
                <a:sym typeface="Quicksand Medium"/>
              </a:rPr>
              <a:t>per capire perché un approccio precoce e accessibile alla lingua sia fondamentale per ogni bambino.</a:t>
            </a:r>
            <a:endParaRPr b="0" i="0" sz="3800" u="none" cap="none" strike="noStrike">
              <a:solidFill>
                <a:schemeClr val="lt1"/>
              </a:solidFill>
              <a:latin typeface="Quicksand Medium"/>
              <a:ea typeface="Quicksand Medium"/>
              <a:cs typeface="Quicksand Medium"/>
              <a:sym typeface="Quicksand Medium"/>
            </a:endParaRPr>
          </a:p>
        </p:txBody>
      </p:sp>
      <p:sp>
        <p:nvSpPr>
          <p:cNvPr id="125" name="Google Shape;125;g34a00579630_0_18"/>
          <p:cNvSpPr txBox="1"/>
          <p:nvPr/>
        </p:nvSpPr>
        <p:spPr>
          <a:xfrm>
            <a:off x="4064279" y="1534525"/>
            <a:ext cx="99696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4400"/>
              <a:buFont typeface="Anton"/>
              <a:buNone/>
            </a:pPr>
            <a:r>
              <a:rPr b="0" i="0" lang="en-US" sz="8000" u="none" cap="none" strike="noStrike">
                <a:solidFill>
                  <a:schemeClr val="lt1"/>
                </a:solidFill>
                <a:latin typeface="Anton"/>
                <a:ea typeface="Anton"/>
                <a:cs typeface="Anton"/>
                <a:sym typeface="Anton"/>
              </a:rPr>
              <a:t>Introduzione: obiettivo</a:t>
            </a:r>
            <a:endParaRPr b="0" i="0" sz="5000" u="none" cap="none" strike="noStrike">
              <a:solidFill>
                <a:srgbClr val="000000"/>
              </a:solidFill>
              <a:latin typeface="Arial"/>
              <a:ea typeface="Arial"/>
              <a:cs typeface="Arial"/>
              <a:sym typeface="Arial"/>
            </a:endParaRPr>
          </a:p>
        </p:txBody>
      </p:sp>
      <p:pic>
        <p:nvPicPr>
          <p:cNvPr id="126" name="Google Shape;126;g34a00579630_0_18"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0" name="Shape 130"/>
        <p:cNvGrpSpPr/>
        <p:nvPr/>
      </p:nvGrpSpPr>
      <p:grpSpPr>
        <a:xfrm>
          <a:off x="0" y="0"/>
          <a:ext cx="0" cy="0"/>
          <a:chOff x="0" y="0"/>
          <a:chExt cx="0" cy="0"/>
        </a:xfrm>
      </p:grpSpPr>
      <p:sp>
        <p:nvSpPr>
          <p:cNvPr id="131" name="Google Shape;131;g35774718967_0_13"/>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g35774718967_0_13"/>
          <p:cNvSpPr txBox="1"/>
          <p:nvPr/>
        </p:nvSpPr>
        <p:spPr>
          <a:xfrm>
            <a:off x="2851624" y="1725275"/>
            <a:ext cx="133608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400"/>
              <a:buFont typeface="Arial"/>
              <a:buNone/>
            </a:pPr>
            <a:r>
              <a:rPr b="0" i="0" lang="en-US" sz="8000" u="none" cap="none" strike="noStrike">
                <a:solidFill>
                  <a:schemeClr val="lt1"/>
                </a:solidFill>
                <a:latin typeface="Anton"/>
                <a:ea typeface="Anton"/>
                <a:cs typeface="Anton"/>
                <a:sym typeface="Anton"/>
              </a:rPr>
              <a:t>Teoria: sviluppo del linguaggio</a:t>
            </a:r>
            <a:endParaRPr b="0" i="0" sz="5000" u="none" cap="none" strike="noStrike">
              <a:solidFill>
                <a:srgbClr val="000000"/>
              </a:solidFill>
              <a:latin typeface="Arial"/>
              <a:ea typeface="Arial"/>
              <a:cs typeface="Arial"/>
              <a:sym typeface="Arial"/>
            </a:endParaRPr>
          </a:p>
        </p:txBody>
      </p:sp>
      <p:sp>
        <p:nvSpPr>
          <p:cNvPr id="133" name="Google Shape;133;g35774718967_0_13"/>
          <p:cNvSpPr txBox="1"/>
          <p:nvPr/>
        </p:nvSpPr>
        <p:spPr>
          <a:xfrm>
            <a:off x="3253625" y="4521600"/>
            <a:ext cx="12886500" cy="1574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200"/>
              <a:buFont typeface="Arial"/>
              <a:buNone/>
            </a:pPr>
            <a:r>
              <a:rPr b="0" i="0" lang="en-US" sz="4200" u="none" cap="none" strike="noStrike">
                <a:solidFill>
                  <a:schemeClr val="lt1"/>
                </a:solidFill>
                <a:latin typeface="Quicksand Medium"/>
                <a:ea typeface="Quicksand Medium"/>
                <a:cs typeface="Quicksand Medium"/>
                <a:sym typeface="Quicksand Medium"/>
              </a:rPr>
              <a:t>Che cos'è lo sviluppo del linguaggio </a:t>
            </a:r>
            <a:br>
              <a:rPr b="0" i="0" lang="en-US" sz="4200" u="none" cap="none" strike="noStrike">
                <a:solidFill>
                  <a:schemeClr val="lt1"/>
                </a:solidFill>
                <a:latin typeface="Quicksand Medium"/>
                <a:ea typeface="Quicksand Medium"/>
                <a:cs typeface="Quicksand Medium"/>
                <a:sym typeface="Quicksand Medium"/>
              </a:rPr>
            </a:br>
            <a:r>
              <a:rPr b="0" i="0" lang="en-US" sz="4200" u="none" cap="none" strike="noStrike">
                <a:solidFill>
                  <a:schemeClr val="lt1"/>
                </a:solidFill>
                <a:latin typeface="Quicksand Medium"/>
                <a:ea typeface="Quicksand Medium"/>
                <a:cs typeface="Quicksand Medium"/>
                <a:sym typeface="Quicksand Medium"/>
              </a:rPr>
              <a:t>e perché è importante?</a:t>
            </a:r>
            <a:endParaRPr b="0" i="0" sz="4200" u="none" cap="none" strike="noStrike">
              <a:solidFill>
                <a:schemeClr val="lt1"/>
              </a:solidFill>
              <a:latin typeface="Quicksand Medium"/>
              <a:ea typeface="Quicksand Medium"/>
              <a:cs typeface="Quicksand Medium"/>
              <a:sym typeface="Quicksand Medium"/>
            </a:endParaRPr>
          </a:p>
        </p:txBody>
      </p:sp>
      <p:pic>
        <p:nvPicPr>
          <p:cNvPr id="134" name="Google Shape;134;g35774718967_0_13"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38" name="Shape 138"/>
        <p:cNvGrpSpPr/>
        <p:nvPr/>
      </p:nvGrpSpPr>
      <p:grpSpPr>
        <a:xfrm>
          <a:off x="0" y="0"/>
          <a:ext cx="0" cy="0"/>
          <a:chOff x="0" y="0"/>
          <a:chExt cx="0" cy="0"/>
        </a:xfrm>
      </p:grpSpPr>
      <p:sp>
        <p:nvSpPr>
          <p:cNvPr id="139" name="Google Shape;139;g34a00579630_0_28"/>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g34a00579630_0_28"/>
          <p:cNvSpPr txBox="1"/>
          <p:nvPr/>
        </p:nvSpPr>
        <p:spPr>
          <a:xfrm>
            <a:off x="3395283" y="584517"/>
            <a:ext cx="13065600" cy="113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600"/>
              <a:buFont typeface="Arial"/>
              <a:buNone/>
            </a:pPr>
            <a:r>
              <a:rPr b="0" i="0" lang="en-US" sz="7400" u="none" cap="none" strike="noStrike">
                <a:solidFill>
                  <a:srgbClr val="FFFFFF"/>
                </a:solidFill>
                <a:latin typeface="Anton"/>
                <a:ea typeface="Anton"/>
                <a:cs typeface="Anton"/>
                <a:sym typeface="Anton"/>
              </a:rPr>
              <a:t>Sviluppo del linguaggio tipico </a:t>
            </a:r>
            <a:endParaRPr b="0" i="0" sz="7400" u="none" cap="none" strike="noStrike">
              <a:solidFill>
                <a:srgbClr val="000000"/>
              </a:solidFill>
              <a:latin typeface="Anton"/>
              <a:ea typeface="Anton"/>
              <a:cs typeface="Anton"/>
              <a:sym typeface="Anton"/>
            </a:endParaRPr>
          </a:p>
        </p:txBody>
      </p:sp>
      <p:sp>
        <p:nvSpPr>
          <p:cNvPr id="141" name="Google Shape;141;g34a00579630_0_28"/>
          <p:cNvSpPr txBox="1"/>
          <p:nvPr/>
        </p:nvSpPr>
        <p:spPr>
          <a:xfrm>
            <a:off x="692550" y="2110550"/>
            <a:ext cx="5403600" cy="1243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Lo sviluppo del linguaggio si articola in sei fasi:</a:t>
            </a:r>
            <a:endParaRPr b="0" i="0" sz="3200" u="none" cap="none" strike="noStrike">
              <a:solidFill>
                <a:schemeClr val="lt1"/>
              </a:solidFill>
              <a:latin typeface="Quicksand"/>
              <a:ea typeface="Quicksand"/>
              <a:cs typeface="Quicksand"/>
              <a:sym typeface="Quicksand"/>
            </a:endParaRPr>
          </a:p>
        </p:txBody>
      </p:sp>
      <p:grpSp>
        <p:nvGrpSpPr>
          <p:cNvPr id="142" name="Google Shape;142;g34a00579630_0_28"/>
          <p:cNvGrpSpPr/>
          <p:nvPr/>
        </p:nvGrpSpPr>
        <p:grpSpPr>
          <a:xfrm>
            <a:off x="3312925" y="1906200"/>
            <a:ext cx="14726200" cy="8283470"/>
            <a:chOff x="3312925" y="1906200"/>
            <a:chExt cx="14726200" cy="8283470"/>
          </a:xfrm>
        </p:grpSpPr>
        <p:pic>
          <p:nvPicPr>
            <p:cNvPr id="143" name="Google Shape;143;g34a00579630_0_28"/>
            <p:cNvPicPr preferRelativeResize="0"/>
            <p:nvPr/>
          </p:nvPicPr>
          <p:blipFill rotWithShape="1">
            <a:blip r:embed="rId4">
              <a:alphaModFix/>
            </a:blip>
            <a:srcRect b="0" l="480" r="-480" t="0"/>
            <a:stretch/>
          </p:blipFill>
          <p:spPr>
            <a:xfrm>
              <a:off x="3312925" y="1906200"/>
              <a:ext cx="14726200" cy="8283470"/>
            </a:xfrm>
            <a:prstGeom prst="rect">
              <a:avLst/>
            </a:prstGeom>
            <a:noFill/>
            <a:ln>
              <a:noFill/>
            </a:ln>
          </p:spPr>
        </p:pic>
        <p:sp>
          <p:nvSpPr>
            <p:cNvPr id="144" name="Google Shape;144;g34a00579630_0_28"/>
            <p:cNvSpPr txBox="1"/>
            <p:nvPr/>
          </p:nvSpPr>
          <p:spPr>
            <a:xfrm>
              <a:off x="9727650" y="2517752"/>
              <a:ext cx="7644900" cy="12006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chemeClr val="dk1"/>
                </a:buClr>
                <a:buSzPts val="1100"/>
                <a:buFont typeface="Arial"/>
                <a:buNone/>
              </a:pPr>
              <a:r>
                <a:rPr b="1" i="0" lang="en-US" sz="2200" u="none" cap="none" strike="noStrike">
                  <a:solidFill>
                    <a:schemeClr val="lt1"/>
                  </a:solidFill>
                  <a:latin typeface="Quicksand"/>
                  <a:ea typeface="Quicksand"/>
                  <a:cs typeface="Quicksand"/>
                  <a:sym typeface="Quicksand"/>
                </a:rPr>
                <a:t>Lingua matura:</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le competenze linguistiche si affinano per diversi contesti sociali e accademici.</a:t>
              </a:r>
              <a:endParaRPr b="0" i="0" sz="2200" u="none" cap="none" strike="noStrike">
                <a:solidFill>
                  <a:schemeClr val="lt1"/>
                </a:solidFill>
                <a:latin typeface="Quicksand Medium"/>
                <a:ea typeface="Quicksand Medium"/>
                <a:cs typeface="Quicksand Medium"/>
                <a:sym typeface="Quicksand Medium"/>
              </a:endParaRPr>
            </a:p>
          </p:txBody>
        </p:sp>
        <p:sp>
          <p:nvSpPr>
            <p:cNvPr id="145" name="Google Shape;145;g34a00579630_0_28"/>
            <p:cNvSpPr txBox="1"/>
            <p:nvPr/>
          </p:nvSpPr>
          <p:spPr>
            <a:xfrm>
              <a:off x="8987377" y="4020571"/>
              <a:ext cx="8224800" cy="12006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Frasi complesse:</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frasi più lunghe e articolate, con una migliore comprensione delle regole grammaticali.</a:t>
              </a:r>
              <a:endParaRPr b="0" i="0" sz="2200" u="none" cap="none" strike="noStrike">
                <a:solidFill>
                  <a:schemeClr val="lt1"/>
                </a:solidFill>
                <a:latin typeface="Quicksand Medium"/>
                <a:ea typeface="Quicksand Medium"/>
                <a:cs typeface="Quicksand Medium"/>
                <a:sym typeface="Quicksand Medium"/>
              </a:endParaRPr>
            </a:p>
          </p:txBody>
        </p:sp>
        <p:sp>
          <p:nvSpPr>
            <p:cNvPr id="146" name="Google Shape;146;g34a00579630_0_28"/>
            <p:cNvSpPr txBox="1"/>
            <p:nvPr/>
          </p:nvSpPr>
          <p:spPr>
            <a:xfrm>
              <a:off x="8130839" y="5198282"/>
              <a:ext cx="8224800" cy="12006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precoce a più parole:</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il vocabolario si amplia e si iniziano a formare frasi semplici con una grammatica di base.</a:t>
              </a:r>
              <a:endParaRPr b="0" i="0" sz="2200" u="none" cap="none" strike="noStrike">
                <a:solidFill>
                  <a:schemeClr val="lt1"/>
                </a:solidFill>
                <a:latin typeface="Quicksand Medium"/>
                <a:ea typeface="Quicksand Medium"/>
                <a:cs typeface="Quicksand Medium"/>
                <a:sym typeface="Quicksand Medium"/>
              </a:endParaRPr>
            </a:p>
          </p:txBody>
        </p:sp>
        <p:sp>
          <p:nvSpPr>
            <p:cNvPr id="147" name="Google Shape;147;g34a00579630_0_28"/>
            <p:cNvSpPr txBox="1"/>
            <p:nvPr/>
          </p:nvSpPr>
          <p:spPr>
            <a:xfrm>
              <a:off x="7207464" y="6403564"/>
              <a:ext cx="8224800" cy="8619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delle due parole:</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semplici combinazioni di due parole, come “voglio biscotto”.</a:t>
              </a:r>
              <a:endParaRPr b="0" i="0" sz="2200" u="none" cap="none" strike="noStrike">
                <a:solidFill>
                  <a:schemeClr val="lt1"/>
                </a:solidFill>
                <a:latin typeface="Quicksand Medium"/>
                <a:ea typeface="Quicksand Medium"/>
                <a:cs typeface="Quicksand Medium"/>
                <a:sym typeface="Quicksand Medium"/>
              </a:endParaRPr>
            </a:p>
          </p:txBody>
        </p:sp>
        <p:sp>
          <p:nvSpPr>
            <p:cNvPr id="148" name="Google Shape;148;g34a00579630_0_28"/>
            <p:cNvSpPr txBox="1"/>
            <p:nvPr/>
          </p:nvSpPr>
          <p:spPr>
            <a:xfrm>
              <a:off x="6398575" y="7517273"/>
              <a:ext cx="10323300" cy="8619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della parola singola:</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prime parole e comprensione che è più avanzata rispetto alla produzione.</a:t>
              </a:r>
              <a:endParaRPr b="0" i="0" sz="2200" u="none" cap="none" strike="noStrike">
                <a:solidFill>
                  <a:schemeClr val="lt1"/>
                </a:solidFill>
                <a:latin typeface="Quicksand Medium"/>
                <a:ea typeface="Quicksand Medium"/>
                <a:cs typeface="Quicksand Medium"/>
                <a:sym typeface="Quicksand Medium"/>
              </a:endParaRPr>
            </a:p>
          </p:txBody>
        </p:sp>
        <p:sp>
          <p:nvSpPr>
            <p:cNvPr id="149" name="Google Shape;149;g34a00579630_0_28"/>
            <p:cNvSpPr txBox="1"/>
            <p:nvPr/>
          </p:nvSpPr>
          <p:spPr>
            <a:xfrm>
              <a:off x="5516284" y="8630948"/>
              <a:ext cx="8823600" cy="861900"/>
            </a:xfrm>
            <a:prstGeom prst="rect">
              <a:avLst/>
            </a:prstGeom>
            <a:solidFill>
              <a:srgbClr val="161140"/>
            </a:solid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200"/>
                <a:buFont typeface="Arial"/>
                <a:buNone/>
              </a:pPr>
              <a:r>
                <a:rPr b="1" i="0" lang="en-US" sz="2200" u="none" cap="none" strike="noStrike">
                  <a:solidFill>
                    <a:schemeClr val="lt1"/>
                  </a:solidFill>
                  <a:latin typeface="Quicksand"/>
                  <a:ea typeface="Quicksand"/>
                  <a:cs typeface="Quicksand"/>
                  <a:sym typeface="Quicksand"/>
                </a:rPr>
                <a:t>Fase pre-linguistica:</a:t>
              </a:r>
              <a:r>
                <a:rPr b="0" i="0" lang="en-US" sz="2200" u="none" cap="none" strike="noStrike">
                  <a:solidFill>
                    <a:schemeClr val="lt1"/>
                  </a:solidFill>
                  <a:latin typeface="Quicksand Medium"/>
                  <a:ea typeface="Quicksand Medium"/>
                  <a:cs typeface="Quicksand Medium"/>
                  <a:sym typeface="Quicksand Medium"/>
                </a:rPr>
                <a:t> </a:t>
              </a:r>
              <a:br>
                <a:rPr b="0" i="0" lang="en-US" sz="2200" u="none" cap="none" strike="noStrike">
                  <a:solidFill>
                    <a:schemeClr val="lt1"/>
                  </a:solidFill>
                  <a:latin typeface="Quicksand Medium"/>
                  <a:ea typeface="Quicksand Medium"/>
                  <a:cs typeface="Quicksand Medium"/>
                  <a:sym typeface="Quicksand Medium"/>
                </a:rPr>
              </a:br>
              <a:r>
                <a:rPr b="0" i="0" lang="en-US" sz="2200" u="none" cap="none" strike="noStrike">
                  <a:solidFill>
                    <a:schemeClr val="lt1"/>
                  </a:solidFill>
                  <a:latin typeface="Quicksand Medium"/>
                  <a:ea typeface="Quicksand Medium"/>
                  <a:cs typeface="Quicksand Medium"/>
                  <a:sym typeface="Quicksand Medium"/>
                </a:rPr>
                <a:t>vocalizzi e lallazione; inizia la comprensione della comunicazione.</a:t>
              </a:r>
              <a:endParaRPr b="0" i="0" sz="2200" u="none" cap="none" strike="noStrike">
                <a:solidFill>
                  <a:schemeClr val="lt1"/>
                </a:solidFill>
                <a:latin typeface="Quicksand Medium"/>
                <a:ea typeface="Quicksand Medium"/>
                <a:cs typeface="Quicksand Medium"/>
                <a:sym typeface="Quicksand Medium"/>
              </a:endParaRPr>
            </a:p>
          </p:txBody>
        </p:sp>
      </p:grpSp>
      <p:pic>
        <p:nvPicPr>
          <p:cNvPr id="150" name="Google Shape;150;g34a00579630_0_28"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54" name="Shape 154"/>
        <p:cNvGrpSpPr/>
        <p:nvPr/>
      </p:nvGrpSpPr>
      <p:grpSpPr>
        <a:xfrm>
          <a:off x="0" y="0"/>
          <a:ext cx="0" cy="0"/>
          <a:chOff x="0" y="0"/>
          <a:chExt cx="0" cy="0"/>
        </a:xfrm>
      </p:grpSpPr>
      <p:pic>
        <p:nvPicPr>
          <p:cNvPr id="155" name="Google Shape;155;g34d582fec11_1_0"/>
          <p:cNvPicPr preferRelativeResize="0"/>
          <p:nvPr/>
        </p:nvPicPr>
        <p:blipFill rotWithShape="1">
          <a:blip r:embed="rId3">
            <a:alphaModFix/>
          </a:blip>
          <a:srcRect b="0" l="35107" r="33924" t="33333"/>
          <a:stretch/>
        </p:blipFill>
        <p:spPr>
          <a:xfrm>
            <a:off x="13924525" y="2460075"/>
            <a:ext cx="2730276" cy="3306151"/>
          </a:xfrm>
          <a:prstGeom prst="rect">
            <a:avLst/>
          </a:prstGeom>
          <a:noFill/>
          <a:ln>
            <a:noFill/>
          </a:ln>
        </p:spPr>
      </p:pic>
      <p:grpSp>
        <p:nvGrpSpPr>
          <p:cNvPr id="156" name="Google Shape;156;g34d582fec11_1_0"/>
          <p:cNvGrpSpPr/>
          <p:nvPr/>
        </p:nvGrpSpPr>
        <p:grpSpPr>
          <a:xfrm>
            <a:off x="0" y="-216993"/>
            <a:ext cx="2922102" cy="10504504"/>
            <a:chOff x="0" y="-57150"/>
            <a:chExt cx="769602" cy="2766600"/>
          </a:xfrm>
        </p:grpSpPr>
        <p:sp>
          <p:nvSpPr>
            <p:cNvPr id="157" name="Google Shape;157;g34d582fec11_1_0"/>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g34d582fec11_1_0"/>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g34d582fec11_1_0"/>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g34d582fec11_1_0"/>
          <p:cNvSpPr txBox="1"/>
          <p:nvPr/>
        </p:nvSpPr>
        <p:spPr>
          <a:xfrm>
            <a:off x="3617575" y="2467775"/>
            <a:ext cx="13594800" cy="658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3300"/>
              <a:buFont typeface="Arial"/>
              <a:buNone/>
            </a:pPr>
            <a:r>
              <a:rPr b="0" i="0" lang="en-US" sz="3700" u="none" cap="none" strike="noStrike">
                <a:solidFill>
                  <a:schemeClr val="lt1"/>
                </a:solidFill>
                <a:latin typeface="Quicksand Medium"/>
                <a:ea typeface="Quicksand Medium"/>
                <a:cs typeface="Quicksand Medium"/>
                <a:sym typeface="Quicksand Medium"/>
              </a:rPr>
              <a:t>Qual è la differenza nei bambini sordi?</a:t>
            </a:r>
            <a:endParaRPr b="0" i="0" sz="37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1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Impossibilità di accedere alla lingua parlata </a:t>
            </a:r>
            <a:br>
              <a:rPr b="0" i="0" lang="en-US" sz="3200" u="none" cap="none" strike="noStrike">
                <a:solidFill>
                  <a:schemeClr val="lt1"/>
                </a:solidFill>
                <a:latin typeface="Quicksand Medium"/>
                <a:ea typeface="Quicksand Medium"/>
                <a:cs typeface="Quicksand Medium"/>
                <a:sym typeface="Quicksand Medium"/>
              </a:rPr>
            </a:br>
            <a:r>
              <a:rPr b="0" i="0" lang="en-US" sz="3200" u="none" cap="none" strike="noStrike">
                <a:solidFill>
                  <a:schemeClr val="lt1"/>
                </a:solidFill>
                <a:latin typeface="Quicksand Medium"/>
                <a:ea typeface="Quicksand Medium"/>
                <a:cs typeface="Quicksand Medium"/>
                <a:sym typeface="Quicksand Medium"/>
              </a:rPr>
              <a:t>attraverso l'udito → Lingua dei segni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La lingua dei segni è una lingua visiva naturale, con una grammatica completa, e attiva le stesse aree del linguaggio nel cervello della lingua parlata.</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200" u="none" cap="none" strike="noStrike">
                <a:solidFill>
                  <a:schemeClr val="lt1"/>
                </a:solidFill>
                <a:latin typeface="Quicksand Medium"/>
                <a:ea typeface="Quicksand Medium"/>
                <a:cs typeface="Quicksand Medium"/>
                <a:sym typeface="Quicksand Medium"/>
              </a:rPr>
              <a:t>I bambini hanno bisogno</a:t>
            </a:r>
            <a:r>
              <a:rPr b="1" i="0" lang="en-US" sz="3200" u="none" cap="none" strike="noStrike">
                <a:solidFill>
                  <a:schemeClr val="lt1"/>
                </a:solidFill>
                <a:latin typeface="Quicksand"/>
                <a:ea typeface="Quicksand"/>
                <a:cs typeface="Quicksand"/>
                <a:sym typeface="Quicksand"/>
              </a:rPr>
              <a:t> della lingua</a:t>
            </a:r>
            <a:r>
              <a:rPr b="0" i="0" lang="en-US" sz="3200" u="none" cap="none" strike="noStrike">
                <a:solidFill>
                  <a:schemeClr val="lt1"/>
                </a:solidFill>
                <a:latin typeface="Quicksand Medium"/>
                <a:ea typeface="Quicksand Medium"/>
                <a:cs typeface="Quicksand Medium"/>
                <a:sym typeface="Quicksand Medium"/>
              </a:rPr>
              <a:t> - </a:t>
            </a:r>
            <a:r>
              <a:rPr b="1" i="0" lang="en-US" sz="3200" u="none" cap="none" strike="noStrike">
                <a:solidFill>
                  <a:schemeClr val="lt1"/>
                </a:solidFill>
                <a:latin typeface="Quicksand"/>
                <a:ea typeface="Quicksand"/>
                <a:cs typeface="Quicksand"/>
                <a:sym typeface="Quicksand"/>
              </a:rPr>
              <a:t>non della parola</a:t>
            </a:r>
            <a:r>
              <a:rPr b="0" i="0" lang="en-US" sz="3200" u="none" cap="none" strike="noStrike">
                <a:solidFill>
                  <a:schemeClr val="lt1"/>
                </a:solidFill>
                <a:latin typeface="Quicksand Medium"/>
                <a:ea typeface="Quicksand Medium"/>
                <a:cs typeface="Quicksand Medium"/>
                <a:sym typeface="Quicksand Medium"/>
              </a:rPr>
              <a:t> - per uno sviluppo sano.</a:t>
            </a:r>
            <a:endParaRPr b="0" i="0" sz="3600" u="none" cap="none" strike="noStrike">
              <a:solidFill>
                <a:schemeClr val="lt1"/>
              </a:solidFill>
              <a:latin typeface="Quicksand"/>
              <a:ea typeface="Quicksand"/>
              <a:cs typeface="Quicksand"/>
              <a:sym typeface="Quicksand"/>
            </a:endParaRPr>
          </a:p>
        </p:txBody>
      </p:sp>
      <p:sp>
        <p:nvSpPr>
          <p:cNvPr id="161" name="Google Shape;161;g34d582fec11_1_0"/>
          <p:cNvSpPr txBox="1"/>
          <p:nvPr/>
        </p:nvSpPr>
        <p:spPr>
          <a:xfrm>
            <a:off x="3617574" y="804925"/>
            <a:ext cx="14341800" cy="1015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600" u="none" cap="none" strike="noStrike">
                <a:solidFill>
                  <a:srgbClr val="FFFFFF"/>
                </a:solidFill>
                <a:latin typeface="Anton"/>
                <a:ea typeface="Anton"/>
                <a:cs typeface="Anton"/>
                <a:sym typeface="Anton"/>
              </a:rPr>
              <a:t>Sviluppo del linguaggio nei bambini sordi</a:t>
            </a:r>
            <a:endParaRPr b="0" i="0" sz="2100" u="none" cap="none" strike="noStrike">
              <a:solidFill>
                <a:srgbClr val="000000"/>
              </a:solidFill>
              <a:latin typeface="Anton"/>
              <a:ea typeface="Anton"/>
              <a:cs typeface="Anton"/>
              <a:sym typeface="Anton"/>
            </a:endParaRPr>
          </a:p>
        </p:txBody>
      </p:sp>
      <p:pic>
        <p:nvPicPr>
          <p:cNvPr id="162" name="Google Shape;162;g34d582fec11_1_0"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66" name="Shape 166"/>
        <p:cNvGrpSpPr/>
        <p:nvPr/>
      </p:nvGrpSpPr>
      <p:grpSpPr>
        <a:xfrm>
          <a:off x="0" y="0"/>
          <a:ext cx="0" cy="0"/>
          <a:chOff x="0" y="0"/>
          <a:chExt cx="0" cy="0"/>
        </a:xfrm>
      </p:grpSpPr>
      <p:sp>
        <p:nvSpPr>
          <p:cNvPr id="167" name="Google Shape;167;g35774718967_0_2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g35774718967_0_21"/>
          <p:cNvSpPr txBox="1"/>
          <p:nvPr/>
        </p:nvSpPr>
        <p:spPr>
          <a:xfrm>
            <a:off x="660925" y="2404018"/>
            <a:ext cx="10394400" cy="5253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300"/>
              <a:buFont typeface="Arial"/>
              <a:buNone/>
            </a:pPr>
            <a:r>
              <a:rPr b="1" i="0" lang="en-US" sz="3300" u="none" cap="none" strike="noStrike">
                <a:solidFill>
                  <a:schemeClr val="lt1"/>
                </a:solidFill>
                <a:latin typeface="Quicksand"/>
                <a:ea typeface="Quicksand"/>
                <a:cs typeface="Quicksand"/>
                <a:sym typeface="Quicksand"/>
              </a:rPr>
              <a:t>In relazione alle fasi dello sviluppo del linguaggio:</a:t>
            </a:r>
            <a:endParaRPr b="0" i="0" sz="33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1" i="0" sz="3300" u="none" cap="none" strike="noStrike">
              <a:solidFill>
                <a:schemeClr val="lt1"/>
              </a:solidFill>
              <a:latin typeface="Quicksand"/>
              <a:ea typeface="Quicksand"/>
              <a:cs typeface="Quicksand"/>
              <a:sym typeface="Quicksand"/>
            </a:endParaRPr>
          </a:p>
          <a:p>
            <a:pPr indent="-406400" lvl="0" marL="457200" marR="0" rtl="0" algn="l">
              <a:lnSpc>
                <a:spcPct val="115000"/>
              </a:lnSpc>
              <a:spcBef>
                <a:spcPts val="0"/>
              </a:spcBef>
              <a:spcAft>
                <a:spcPts val="0"/>
              </a:spcAft>
              <a:buClr>
                <a:schemeClr val="lt1"/>
              </a:buClr>
              <a:buSzPts val="2800"/>
              <a:buFont typeface="Quicksand Medium"/>
              <a:buChar char="●"/>
            </a:pPr>
            <a:r>
              <a:rPr b="0" i="0" lang="en-US" sz="2800" u="none" cap="none" strike="noStrike">
                <a:solidFill>
                  <a:schemeClr val="lt1"/>
                </a:solidFill>
                <a:latin typeface="Quicksand Medium"/>
                <a:ea typeface="Quicksand Medium"/>
                <a:cs typeface="Quicksand Medium"/>
                <a:sym typeface="Quicksand Medium"/>
              </a:rPr>
              <a:t>È fondamentale intervenire precocemente → Le reti linguistiche nel cervello si formano in età molto precoce.</a:t>
            </a:r>
            <a:endParaRPr b="0" i="0" sz="28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24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Medium"/>
                <a:ea typeface="Quicksand Medium"/>
                <a:cs typeface="Quicksand Medium"/>
                <a:sym typeface="Quicksand Medium"/>
              </a:rPr>
              <a:t>La lingua dei segni può supportare in ogni fase dello sviluppo del linguaggio, ma «</a:t>
            </a:r>
            <a:r>
              <a:rPr b="1" i="0" lang="en-US" sz="2800" u="none" cap="none" strike="noStrike">
                <a:solidFill>
                  <a:schemeClr val="lt1"/>
                </a:solidFill>
                <a:latin typeface="Quicksand"/>
                <a:ea typeface="Quicksand"/>
                <a:cs typeface="Quicksand"/>
                <a:sym typeface="Quicksand"/>
              </a:rPr>
              <a:t>prima si inizia, meglio è!</a:t>
            </a:r>
            <a:r>
              <a:rPr b="0" i="0" lang="en-US" sz="2800" u="none" cap="none" strike="noStrike">
                <a:solidFill>
                  <a:schemeClr val="lt1"/>
                </a:solidFill>
                <a:latin typeface="Quicksand Medium"/>
                <a:ea typeface="Quicksand Medium"/>
                <a:cs typeface="Quicksand Medium"/>
                <a:sym typeface="Quicksand Medium"/>
              </a:rPr>
              <a:t>»</a:t>
            </a:r>
            <a:endParaRPr b="0" i="0" sz="28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2400"/>
              <a:buFont typeface="Arial"/>
              <a:buNone/>
            </a:pPr>
            <a:r>
              <a:t/>
            </a:r>
            <a:endParaRPr b="0" i="0" sz="2800" u="none" cap="none" strike="noStrike">
              <a:solidFill>
                <a:schemeClr val="lt1"/>
              </a:solidFill>
              <a:latin typeface="Quicksand Medium"/>
              <a:ea typeface="Quicksand Medium"/>
              <a:cs typeface="Quicksand Medium"/>
              <a:sym typeface="Quicksand Medium"/>
            </a:endParaRPr>
          </a:p>
          <a:p>
            <a:pPr indent="-406400" lvl="0" marL="457200" marR="0" rtl="0" algn="l">
              <a:lnSpc>
                <a:spcPct val="115000"/>
              </a:lnSpc>
              <a:spcBef>
                <a:spcPts val="0"/>
              </a:spcBef>
              <a:spcAft>
                <a:spcPts val="0"/>
              </a:spcAft>
              <a:buClr>
                <a:schemeClr val="lt1"/>
              </a:buClr>
              <a:buSzPts val="2800"/>
              <a:buFont typeface="Arial"/>
              <a:buChar char="●"/>
            </a:pPr>
            <a:r>
              <a:rPr b="0" i="0" lang="en-US" sz="2800" u="none" cap="none" strike="noStrike">
                <a:solidFill>
                  <a:schemeClr val="lt1"/>
                </a:solidFill>
                <a:latin typeface="Quicksand Medium"/>
                <a:ea typeface="Quicksand Medium"/>
                <a:cs typeface="Quicksand Medium"/>
                <a:sym typeface="Quicksand Medium"/>
              </a:rPr>
              <a:t>I bambini possono imparare sia la lingua dei segni </a:t>
            </a:r>
            <a:br>
              <a:rPr b="0" i="0" lang="en-US" sz="2800" u="none" cap="none" strike="noStrike">
                <a:solidFill>
                  <a:schemeClr val="lt1"/>
                </a:solidFill>
                <a:latin typeface="Quicksand Medium"/>
                <a:ea typeface="Quicksand Medium"/>
                <a:cs typeface="Quicksand Medium"/>
                <a:sym typeface="Quicksand Medium"/>
              </a:rPr>
            </a:br>
            <a:r>
              <a:rPr b="0" i="0" lang="en-US" sz="2800" u="none" cap="none" strike="noStrike">
                <a:solidFill>
                  <a:schemeClr val="lt1"/>
                </a:solidFill>
                <a:latin typeface="Quicksand Medium"/>
                <a:ea typeface="Quicksand Medium"/>
                <a:cs typeface="Quicksand Medium"/>
                <a:sym typeface="Quicksand Medium"/>
              </a:rPr>
              <a:t>sia la lingua scritta/parlata.</a:t>
            </a:r>
            <a:endParaRPr b="0" i="1" sz="2800" u="none" cap="none" strike="noStrike">
              <a:solidFill>
                <a:schemeClr val="lt1"/>
              </a:solidFill>
              <a:latin typeface="Quicksand"/>
              <a:ea typeface="Quicksand"/>
              <a:cs typeface="Quicksand"/>
              <a:sym typeface="Quicksand"/>
            </a:endParaRPr>
          </a:p>
        </p:txBody>
      </p:sp>
      <p:sp>
        <p:nvSpPr>
          <p:cNvPr id="169" name="Google Shape;169;g35774718967_0_21"/>
          <p:cNvSpPr txBox="1"/>
          <p:nvPr/>
        </p:nvSpPr>
        <p:spPr>
          <a:xfrm>
            <a:off x="3617574" y="804925"/>
            <a:ext cx="14341800" cy="1015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6600" u="none" cap="none" strike="noStrike">
                <a:solidFill>
                  <a:srgbClr val="FFFFFF"/>
                </a:solidFill>
                <a:latin typeface="Anton"/>
                <a:ea typeface="Anton"/>
                <a:cs typeface="Anton"/>
                <a:sym typeface="Anton"/>
              </a:rPr>
              <a:t>Sviluppo del linguaggio nei bambini sordi</a:t>
            </a:r>
            <a:endParaRPr b="0" i="0" sz="2100" u="none" cap="none" strike="noStrike">
              <a:solidFill>
                <a:srgbClr val="000000"/>
              </a:solidFill>
              <a:latin typeface="Anton"/>
              <a:ea typeface="Anton"/>
              <a:cs typeface="Anton"/>
              <a:sym typeface="Anton"/>
            </a:endParaRPr>
          </a:p>
        </p:txBody>
      </p:sp>
      <p:grpSp>
        <p:nvGrpSpPr>
          <p:cNvPr id="170" name="Google Shape;170;g35774718967_0_21"/>
          <p:cNvGrpSpPr/>
          <p:nvPr/>
        </p:nvGrpSpPr>
        <p:grpSpPr>
          <a:xfrm>
            <a:off x="10542618" y="2404014"/>
            <a:ext cx="7609028" cy="4280069"/>
            <a:chOff x="3312925" y="1906200"/>
            <a:chExt cx="14726200" cy="8283470"/>
          </a:xfrm>
        </p:grpSpPr>
        <p:pic>
          <p:nvPicPr>
            <p:cNvPr id="171" name="Google Shape;171;g35774718967_0_21"/>
            <p:cNvPicPr preferRelativeResize="0"/>
            <p:nvPr/>
          </p:nvPicPr>
          <p:blipFill rotWithShape="1">
            <a:blip r:embed="rId4">
              <a:alphaModFix/>
            </a:blip>
            <a:srcRect b="0" l="480" r="-480" t="0"/>
            <a:stretch/>
          </p:blipFill>
          <p:spPr>
            <a:xfrm>
              <a:off x="3312925" y="1906200"/>
              <a:ext cx="14726200" cy="8283470"/>
            </a:xfrm>
            <a:prstGeom prst="rect">
              <a:avLst/>
            </a:prstGeom>
            <a:noFill/>
            <a:ln>
              <a:noFill/>
            </a:ln>
          </p:spPr>
        </p:pic>
        <p:sp>
          <p:nvSpPr>
            <p:cNvPr id="172" name="Google Shape;172;g35774718967_0_21"/>
            <p:cNvSpPr txBox="1"/>
            <p:nvPr/>
          </p:nvSpPr>
          <p:spPr>
            <a:xfrm>
              <a:off x="9727650" y="2517752"/>
              <a:ext cx="7644900" cy="12006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Lingua matura:</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le competenze linguistiche si affinano per diversi contesti sociali e accademici.</a:t>
              </a:r>
              <a:endParaRPr b="0" i="0" sz="1137" u="none" cap="none" strike="noStrike">
                <a:solidFill>
                  <a:schemeClr val="lt1"/>
                </a:solidFill>
                <a:latin typeface="Quicksand Medium"/>
                <a:ea typeface="Quicksand Medium"/>
                <a:cs typeface="Quicksand Medium"/>
                <a:sym typeface="Quicksand Medium"/>
              </a:endParaRPr>
            </a:p>
          </p:txBody>
        </p:sp>
        <p:sp>
          <p:nvSpPr>
            <p:cNvPr id="173" name="Google Shape;173;g35774718967_0_21"/>
            <p:cNvSpPr txBox="1"/>
            <p:nvPr/>
          </p:nvSpPr>
          <p:spPr>
            <a:xfrm>
              <a:off x="8987377" y="4020571"/>
              <a:ext cx="8224800" cy="12006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Frasi complesse:</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frasi più lunghe e articolate, con una migliore comprensione delle regole grammaticali.</a:t>
              </a:r>
              <a:endParaRPr b="0" i="0" sz="1137" u="none" cap="none" strike="noStrike">
                <a:solidFill>
                  <a:schemeClr val="lt1"/>
                </a:solidFill>
                <a:latin typeface="Quicksand Medium"/>
                <a:ea typeface="Quicksand Medium"/>
                <a:cs typeface="Quicksand Medium"/>
                <a:sym typeface="Quicksand Medium"/>
              </a:endParaRPr>
            </a:p>
          </p:txBody>
        </p:sp>
        <p:sp>
          <p:nvSpPr>
            <p:cNvPr id="174" name="Google Shape;174;g35774718967_0_21"/>
            <p:cNvSpPr txBox="1"/>
            <p:nvPr/>
          </p:nvSpPr>
          <p:spPr>
            <a:xfrm>
              <a:off x="8130839" y="5198282"/>
              <a:ext cx="8224800" cy="12006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precoce a più parole:</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il vocabolario si amplia e si iniziano a formare frasi semplici con una grammatica di base.</a:t>
              </a:r>
              <a:endParaRPr b="0" i="0" sz="1137" u="none" cap="none" strike="noStrike">
                <a:solidFill>
                  <a:schemeClr val="lt1"/>
                </a:solidFill>
                <a:latin typeface="Quicksand Medium"/>
                <a:ea typeface="Quicksand Medium"/>
                <a:cs typeface="Quicksand Medium"/>
                <a:sym typeface="Quicksand Medium"/>
              </a:endParaRPr>
            </a:p>
          </p:txBody>
        </p:sp>
        <p:sp>
          <p:nvSpPr>
            <p:cNvPr id="175" name="Google Shape;175;g35774718967_0_21"/>
            <p:cNvSpPr txBox="1"/>
            <p:nvPr/>
          </p:nvSpPr>
          <p:spPr>
            <a:xfrm>
              <a:off x="7207464" y="6403564"/>
              <a:ext cx="8224800" cy="8619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delle due parole:</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semplici combinazioni di due parole, come “voglio biscotto”.</a:t>
              </a:r>
              <a:endParaRPr b="0" i="0" sz="1137" u="none" cap="none" strike="noStrike">
                <a:solidFill>
                  <a:schemeClr val="lt1"/>
                </a:solidFill>
                <a:latin typeface="Quicksand Medium"/>
                <a:ea typeface="Quicksand Medium"/>
                <a:cs typeface="Quicksand Medium"/>
                <a:sym typeface="Quicksand Medium"/>
              </a:endParaRPr>
            </a:p>
          </p:txBody>
        </p:sp>
        <p:sp>
          <p:nvSpPr>
            <p:cNvPr id="176" name="Google Shape;176;g35774718967_0_21"/>
            <p:cNvSpPr txBox="1"/>
            <p:nvPr/>
          </p:nvSpPr>
          <p:spPr>
            <a:xfrm>
              <a:off x="6398575" y="7517273"/>
              <a:ext cx="10323300" cy="8619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della parola singola:</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prime parole e comprensione che è più avanzata rispetto alla produzione.</a:t>
              </a:r>
              <a:endParaRPr b="0" i="0" sz="1137" u="none" cap="none" strike="noStrike">
                <a:solidFill>
                  <a:schemeClr val="lt1"/>
                </a:solidFill>
                <a:latin typeface="Quicksand Medium"/>
                <a:ea typeface="Quicksand Medium"/>
                <a:cs typeface="Quicksand Medium"/>
                <a:sym typeface="Quicksand Medium"/>
              </a:endParaRPr>
            </a:p>
          </p:txBody>
        </p:sp>
        <p:sp>
          <p:nvSpPr>
            <p:cNvPr id="177" name="Google Shape;177;g35774718967_0_21"/>
            <p:cNvSpPr txBox="1"/>
            <p:nvPr/>
          </p:nvSpPr>
          <p:spPr>
            <a:xfrm>
              <a:off x="5516284" y="8630948"/>
              <a:ext cx="8823600" cy="861900"/>
            </a:xfrm>
            <a:prstGeom prst="rect">
              <a:avLst/>
            </a:prstGeom>
            <a:solidFill>
              <a:srgbClr val="161140"/>
            </a:solidFill>
            <a:ln>
              <a:noFill/>
            </a:ln>
          </p:spPr>
          <p:txBody>
            <a:bodyPr anchorCtr="0" anchor="t" bIns="47250" lIns="47250" spcFirstLastPara="1" rIns="47250" wrap="square" tIns="47250">
              <a:spAutoFit/>
            </a:bodyPr>
            <a:lstStyle/>
            <a:p>
              <a:pPr indent="0" lvl="0" marL="0" marR="0" rtl="0" algn="l">
                <a:lnSpc>
                  <a:spcPct val="100000"/>
                </a:lnSpc>
                <a:spcBef>
                  <a:spcPts val="620"/>
                </a:spcBef>
                <a:spcAft>
                  <a:spcPts val="0"/>
                </a:spcAft>
                <a:buClr>
                  <a:srgbClr val="000000"/>
                </a:buClr>
                <a:buSzPts val="1137"/>
                <a:buFont typeface="Arial"/>
                <a:buNone/>
              </a:pPr>
              <a:r>
                <a:rPr b="1" i="0" lang="en-US" sz="1137" u="none" cap="none" strike="noStrike">
                  <a:solidFill>
                    <a:schemeClr val="lt1"/>
                  </a:solidFill>
                  <a:latin typeface="Quicksand"/>
                  <a:ea typeface="Quicksand"/>
                  <a:cs typeface="Quicksand"/>
                  <a:sym typeface="Quicksand"/>
                </a:rPr>
                <a:t>Fase pre-linguistica:</a:t>
              </a:r>
              <a:r>
                <a:rPr b="0" i="0" lang="en-US" sz="1137" u="none" cap="none" strike="noStrike">
                  <a:solidFill>
                    <a:schemeClr val="lt1"/>
                  </a:solidFill>
                  <a:latin typeface="Quicksand Medium"/>
                  <a:ea typeface="Quicksand Medium"/>
                  <a:cs typeface="Quicksand Medium"/>
                  <a:sym typeface="Quicksand Medium"/>
                </a:rPr>
                <a:t> </a:t>
              </a:r>
              <a:br>
                <a:rPr b="0" i="0" lang="en-US" sz="1137" u="none" cap="none" strike="noStrike">
                  <a:solidFill>
                    <a:schemeClr val="lt1"/>
                  </a:solidFill>
                  <a:latin typeface="Quicksand Medium"/>
                  <a:ea typeface="Quicksand Medium"/>
                  <a:cs typeface="Quicksand Medium"/>
                  <a:sym typeface="Quicksand Medium"/>
                </a:rPr>
              </a:br>
              <a:r>
                <a:rPr b="0" i="0" lang="en-US" sz="1137" u="none" cap="none" strike="noStrike">
                  <a:solidFill>
                    <a:schemeClr val="lt1"/>
                  </a:solidFill>
                  <a:latin typeface="Quicksand Medium"/>
                  <a:ea typeface="Quicksand Medium"/>
                  <a:cs typeface="Quicksand Medium"/>
                  <a:sym typeface="Quicksand Medium"/>
                </a:rPr>
                <a:t>vocalizzi e lallazione; inizia la comprensione della comunicazione.</a:t>
              </a:r>
              <a:endParaRPr b="0" i="0" sz="1137" u="none" cap="none" strike="noStrike">
                <a:solidFill>
                  <a:schemeClr val="lt1"/>
                </a:solidFill>
                <a:latin typeface="Quicksand Medium"/>
                <a:ea typeface="Quicksand Medium"/>
                <a:cs typeface="Quicksand Medium"/>
                <a:sym typeface="Quicksand Medium"/>
              </a:endParaRPr>
            </a:p>
          </p:txBody>
        </p:sp>
      </p:grpSp>
      <p:sp>
        <p:nvSpPr>
          <p:cNvPr id="178" name="Google Shape;178;g35774718967_0_21"/>
          <p:cNvSpPr txBox="1"/>
          <p:nvPr/>
        </p:nvSpPr>
        <p:spPr>
          <a:xfrm>
            <a:off x="766800" y="8026705"/>
            <a:ext cx="16754400" cy="117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3000"/>
              <a:buFont typeface="Arial"/>
              <a:buNone/>
            </a:pPr>
            <a:r>
              <a:rPr b="1" i="1" lang="en-US" sz="3000" u="none" cap="none" strike="noStrike">
                <a:solidFill>
                  <a:schemeClr val="lt1"/>
                </a:solidFill>
                <a:latin typeface="Quicksand"/>
                <a:ea typeface="Quicksand"/>
                <a:cs typeface="Quicksand"/>
                <a:sym typeface="Quicksand"/>
              </a:rPr>
              <a:t>Discussione:</a:t>
            </a:r>
            <a:r>
              <a:rPr b="0" i="1" lang="en-US" sz="3000" u="none" cap="none" strike="noStrike">
                <a:solidFill>
                  <a:schemeClr val="lt1"/>
                </a:solidFill>
                <a:latin typeface="Quicksand Medium"/>
                <a:ea typeface="Quicksand Medium"/>
                <a:cs typeface="Quicksand Medium"/>
                <a:sym typeface="Quicksand Medium"/>
              </a:rPr>
              <a:t> </a:t>
            </a:r>
            <a:br>
              <a:rPr b="0" i="1" lang="en-US" sz="3000" u="none" cap="none" strike="noStrike">
                <a:solidFill>
                  <a:schemeClr val="lt1"/>
                </a:solidFill>
                <a:latin typeface="Quicksand Medium"/>
                <a:ea typeface="Quicksand Medium"/>
                <a:cs typeface="Quicksand Medium"/>
                <a:sym typeface="Quicksand Medium"/>
              </a:rPr>
            </a:br>
            <a:r>
              <a:rPr b="0" i="1" lang="en-US" sz="3000" u="none" cap="none" strike="noStrike">
                <a:solidFill>
                  <a:schemeClr val="lt1"/>
                </a:solidFill>
                <a:latin typeface="Quicksand Medium"/>
                <a:ea typeface="Quicksand Medium"/>
                <a:cs typeface="Quicksand Medium"/>
                <a:sym typeface="Quicksand Medium"/>
              </a:rPr>
              <a:t>Come può la lingua dei segni essere proposta in ogni fase dell'acquisizione linguistica?</a:t>
            </a:r>
            <a:endParaRPr b="0" i="0" sz="3000" u="none" cap="none" strike="noStrike">
              <a:solidFill>
                <a:srgbClr val="000000"/>
              </a:solidFill>
              <a:latin typeface="Arial"/>
              <a:ea typeface="Arial"/>
              <a:cs typeface="Arial"/>
              <a:sym typeface="Arial"/>
            </a:endParaRPr>
          </a:p>
        </p:txBody>
      </p:sp>
      <p:pic>
        <p:nvPicPr>
          <p:cNvPr id="179" name="Google Shape;179;g35774718967_0_21"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83" name="Shape 183"/>
        <p:cNvGrpSpPr/>
        <p:nvPr/>
      </p:nvGrpSpPr>
      <p:grpSpPr>
        <a:xfrm>
          <a:off x="0" y="0"/>
          <a:ext cx="0" cy="0"/>
          <a:chOff x="0" y="0"/>
          <a:chExt cx="0" cy="0"/>
        </a:xfrm>
      </p:grpSpPr>
      <p:grpSp>
        <p:nvGrpSpPr>
          <p:cNvPr id="184" name="Google Shape;184;g34d582fec11_1_11"/>
          <p:cNvGrpSpPr/>
          <p:nvPr/>
        </p:nvGrpSpPr>
        <p:grpSpPr>
          <a:xfrm>
            <a:off x="0" y="-216993"/>
            <a:ext cx="2922102" cy="10504504"/>
            <a:chOff x="0" y="-57150"/>
            <a:chExt cx="769602" cy="2766600"/>
          </a:xfrm>
        </p:grpSpPr>
        <p:sp>
          <p:nvSpPr>
            <p:cNvPr id="185" name="Google Shape;185;g34d582fec11_1_1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6" name="Google Shape;186;g34d582fec11_1_11"/>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7" name="Google Shape;187;g34d582fec11_1_1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g34d582fec11_1_11"/>
          <p:cNvSpPr txBox="1"/>
          <p:nvPr/>
        </p:nvSpPr>
        <p:spPr>
          <a:xfrm>
            <a:off x="3763883" y="741050"/>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900"/>
              <a:buFont typeface="Arial"/>
              <a:buNone/>
            </a:pPr>
            <a:r>
              <a:rPr b="0" i="0" lang="en-US" sz="7800" u="none" cap="none" strike="noStrike">
                <a:solidFill>
                  <a:srgbClr val="FFFFFF"/>
                </a:solidFill>
                <a:latin typeface="Anton"/>
                <a:ea typeface="Anton"/>
                <a:cs typeface="Anton"/>
                <a:sym typeface="Anton"/>
              </a:rPr>
              <a:t>Falsi miti frequenti</a:t>
            </a:r>
            <a:endParaRPr b="0" i="0" sz="7800" u="none" cap="none" strike="noStrike">
              <a:solidFill>
                <a:srgbClr val="000000"/>
              </a:solidFill>
              <a:latin typeface="Anton"/>
              <a:ea typeface="Anton"/>
              <a:cs typeface="Anton"/>
              <a:sym typeface="Anton"/>
            </a:endParaRPr>
          </a:p>
        </p:txBody>
      </p:sp>
      <p:sp>
        <p:nvSpPr>
          <p:cNvPr id="189" name="Google Shape;189;g34d582fec11_1_11"/>
          <p:cNvSpPr txBox="1"/>
          <p:nvPr/>
        </p:nvSpPr>
        <p:spPr>
          <a:xfrm>
            <a:off x="3672300" y="2484904"/>
            <a:ext cx="13448400" cy="658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“Possono semplicemente imparare a leggere le labbra, giusto?”</a:t>
            </a:r>
            <a:endParaRPr b="0" i="1"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2500"/>
              <a:buFont typeface="Arial"/>
              <a:buNone/>
            </a:pPr>
            <a:r>
              <a:rPr b="1" i="0" lang="en-US" sz="2900" u="none" cap="none" strike="noStrike">
                <a:solidFill>
                  <a:schemeClr val="lt1"/>
                </a:solidFill>
                <a:latin typeface="Quicksand"/>
                <a:ea typeface="Quicksand"/>
                <a:cs typeface="Quicksand"/>
                <a:sym typeface="Quicksand"/>
              </a:rPr>
              <a:t>La lettura labiale ha dei limiti: solo circa il 30-40% dei suoni del parlato è distinguibile visivamente.</a:t>
            </a:r>
            <a:br>
              <a:rPr b="1" i="0" lang="en-US" sz="2900" u="none" cap="none" strike="noStrike">
                <a:solidFill>
                  <a:schemeClr val="lt1"/>
                </a:solidFill>
                <a:latin typeface="Quicksand"/>
                <a:ea typeface="Quicksand"/>
                <a:cs typeface="Quicksand"/>
                <a:sym typeface="Quicksand"/>
              </a:rPr>
            </a:br>
            <a:endParaRPr b="0" i="0"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“La lingua dei segni rallenta lo sviluppo del linguaggio.”</a:t>
            </a:r>
            <a:endParaRPr b="0" i="1"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2500"/>
              <a:buFont typeface="Arial"/>
              <a:buNone/>
            </a:pPr>
            <a:r>
              <a:rPr b="1" i="0" lang="en-US" sz="2900" u="none" cap="none" strike="noStrike">
                <a:solidFill>
                  <a:schemeClr val="lt1"/>
                </a:solidFill>
                <a:latin typeface="Quicksand"/>
                <a:ea typeface="Quicksand"/>
                <a:cs typeface="Quicksand"/>
                <a:sym typeface="Quicksand"/>
              </a:rPr>
              <a:t>Non ci sono prove a sostegno di questa tesi. Al contrario, la lingua visiva supporta e stimola lo sviluppo linguistico complessivo.</a:t>
            </a:r>
            <a:br>
              <a:rPr b="1" i="0" lang="en-US" sz="2900" u="none" cap="none" strike="noStrike">
                <a:solidFill>
                  <a:schemeClr val="lt1"/>
                </a:solidFill>
                <a:latin typeface="Quicksand"/>
                <a:ea typeface="Quicksand"/>
                <a:cs typeface="Quicksand"/>
                <a:sym typeface="Quicksand"/>
              </a:rPr>
            </a:br>
            <a:endParaRPr b="0" i="1" sz="29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“Dovrebbero imparare prima la lingua parlata e poi la lingua dei segni”.</a:t>
            </a:r>
            <a:endParaRPr b="0" i="1"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chemeClr val="dk1"/>
              </a:buClr>
              <a:buSzPts val="2500"/>
              <a:buFont typeface="Arial"/>
              <a:buNone/>
            </a:pPr>
            <a:r>
              <a:rPr b="1" i="0" lang="en-US" sz="2900" u="none" cap="none" strike="noStrike">
                <a:solidFill>
                  <a:schemeClr val="lt1"/>
                </a:solidFill>
                <a:latin typeface="Quicksand"/>
                <a:ea typeface="Quicksand"/>
                <a:cs typeface="Quicksand"/>
                <a:sym typeface="Quicksand"/>
              </a:rPr>
              <a:t>I bambini non imparano la lingua in un secondo momento: hanno bisogno di accesso alla lingua fin dall’inizio.</a:t>
            </a:r>
            <a:endParaRPr b="0" i="0" sz="2600" u="none" cap="none" strike="noStrike">
              <a:solidFill>
                <a:schemeClr val="lt1"/>
              </a:solidFill>
              <a:latin typeface="Arial"/>
              <a:ea typeface="Arial"/>
              <a:cs typeface="Arial"/>
              <a:sym typeface="Arial"/>
            </a:endParaRPr>
          </a:p>
        </p:txBody>
      </p:sp>
      <p:pic>
        <p:nvPicPr>
          <p:cNvPr id="190" name="Google Shape;190;g34d582fec11_1_11"/>
          <p:cNvPicPr preferRelativeResize="0"/>
          <p:nvPr/>
        </p:nvPicPr>
        <p:blipFill rotWithShape="1">
          <a:blip r:embed="rId4">
            <a:alphaModFix/>
          </a:blip>
          <a:srcRect b="33297" l="64660" r="0" t="0"/>
          <a:stretch/>
        </p:blipFill>
        <p:spPr>
          <a:xfrm>
            <a:off x="15137625" y="118850"/>
            <a:ext cx="2922102" cy="3102414"/>
          </a:xfrm>
          <a:prstGeom prst="rect">
            <a:avLst/>
          </a:prstGeom>
          <a:noFill/>
          <a:ln>
            <a:noFill/>
          </a:ln>
        </p:spPr>
      </p:pic>
      <p:pic>
        <p:nvPicPr>
          <p:cNvPr id="191" name="Google Shape;191;g34d582fec11_1_11"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195" name="Shape 195"/>
        <p:cNvGrpSpPr/>
        <p:nvPr/>
      </p:nvGrpSpPr>
      <p:grpSpPr>
        <a:xfrm>
          <a:off x="0" y="0"/>
          <a:ext cx="0" cy="0"/>
          <a:chOff x="0" y="0"/>
          <a:chExt cx="0" cy="0"/>
        </a:xfrm>
      </p:grpSpPr>
      <p:grpSp>
        <p:nvGrpSpPr>
          <p:cNvPr id="196" name="Google Shape;196;g35774718967_0_42"/>
          <p:cNvGrpSpPr/>
          <p:nvPr/>
        </p:nvGrpSpPr>
        <p:grpSpPr>
          <a:xfrm>
            <a:off x="0" y="-216993"/>
            <a:ext cx="2922102" cy="10504504"/>
            <a:chOff x="0" y="-57150"/>
            <a:chExt cx="769602" cy="2766600"/>
          </a:xfrm>
        </p:grpSpPr>
        <p:sp>
          <p:nvSpPr>
            <p:cNvPr id="197" name="Google Shape;197;g35774718967_0_4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8" name="Google Shape;198;g35774718967_0_4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9" name="Google Shape;199;g35774718967_0_4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g35774718967_0_42"/>
          <p:cNvSpPr txBox="1"/>
          <p:nvPr/>
        </p:nvSpPr>
        <p:spPr>
          <a:xfrm>
            <a:off x="3763875" y="2443338"/>
            <a:ext cx="13448400" cy="493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2500"/>
              <a:buFont typeface="Arial"/>
              <a:buNone/>
            </a:pPr>
            <a:r>
              <a:rPr b="0" i="1" lang="en-US" sz="3000" u="none" cap="none" strike="noStrike">
                <a:solidFill>
                  <a:schemeClr val="lt1"/>
                </a:solidFill>
                <a:latin typeface="Quicksand Medium"/>
                <a:ea typeface="Quicksand Medium"/>
                <a:cs typeface="Quicksand Medium"/>
                <a:sym typeface="Quicksand Medium"/>
              </a:rPr>
              <a:t>«Se un bambino ha un impianto cocleare, non c'è bisogno della lingua dei segni.»</a:t>
            </a:r>
            <a:br>
              <a:rPr b="0" i="1" lang="en-US" sz="3000" u="none" cap="none" strike="noStrike">
                <a:solidFill>
                  <a:schemeClr val="lt1"/>
                </a:solidFill>
                <a:latin typeface="Quicksand Medium"/>
                <a:ea typeface="Quicksand Medium"/>
                <a:cs typeface="Quicksand Medium"/>
                <a:sym typeface="Quicksand Medium"/>
              </a:rPr>
            </a:br>
            <a:endParaRPr b="0" i="1"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200"/>
              </a:spcBef>
              <a:spcAft>
                <a:spcPts val="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Un impianto cocleare offre accesso ai suoni, ma non alla lingua in sé.</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Non è una garanzia di uno sviluppo linguistico completo.</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La lingua dei segni rimane essenziale — come base o come supporto.</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1000"/>
              </a:spcAft>
              <a:buClr>
                <a:schemeClr val="lt1"/>
              </a:buClr>
              <a:buSzPts val="3000"/>
              <a:buFont typeface="Quicksand"/>
              <a:buChar char="●"/>
            </a:pPr>
            <a:r>
              <a:rPr b="1" i="0" lang="en-US" sz="3000" u="none" cap="none" strike="noStrike">
                <a:solidFill>
                  <a:schemeClr val="lt1"/>
                </a:solidFill>
                <a:latin typeface="Quicksand"/>
                <a:ea typeface="Quicksand"/>
                <a:cs typeface="Quicksand"/>
                <a:sym typeface="Quicksand"/>
              </a:rPr>
              <a:t>Il bilinguismo (lingua parlata e lingua dei segni) è potente e possibile.</a:t>
            </a:r>
            <a:endParaRPr b="0" i="0" sz="3000" u="none" cap="none" strike="noStrike">
              <a:solidFill>
                <a:schemeClr val="lt1"/>
              </a:solidFill>
              <a:latin typeface="Arial"/>
              <a:ea typeface="Arial"/>
              <a:cs typeface="Arial"/>
              <a:sym typeface="Arial"/>
            </a:endParaRPr>
          </a:p>
        </p:txBody>
      </p:sp>
      <p:sp>
        <p:nvSpPr>
          <p:cNvPr id="201" name="Google Shape;201;g35774718967_0_42"/>
          <p:cNvSpPr txBox="1"/>
          <p:nvPr/>
        </p:nvSpPr>
        <p:spPr>
          <a:xfrm>
            <a:off x="3763883" y="741050"/>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900"/>
              <a:buFont typeface="Arial"/>
              <a:buNone/>
            </a:pPr>
            <a:r>
              <a:rPr b="0" i="0" lang="en-US" sz="7800" u="none" cap="none" strike="noStrike">
                <a:solidFill>
                  <a:srgbClr val="FFFFFF"/>
                </a:solidFill>
                <a:latin typeface="Anton"/>
                <a:ea typeface="Anton"/>
                <a:cs typeface="Anton"/>
                <a:sym typeface="Anton"/>
              </a:rPr>
              <a:t>Falsi miti frequenti</a:t>
            </a:r>
            <a:endParaRPr b="0" i="0" sz="7800" u="none" cap="none" strike="noStrike">
              <a:solidFill>
                <a:srgbClr val="000000"/>
              </a:solidFill>
              <a:latin typeface="Anton"/>
              <a:ea typeface="Anton"/>
              <a:cs typeface="Anton"/>
              <a:sym typeface="Anton"/>
            </a:endParaRPr>
          </a:p>
        </p:txBody>
      </p:sp>
      <p:pic>
        <p:nvPicPr>
          <p:cNvPr id="202" name="Google Shape;202;g35774718967_0_42"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06" name="Shape 206"/>
        <p:cNvGrpSpPr/>
        <p:nvPr/>
      </p:nvGrpSpPr>
      <p:grpSpPr>
        <a:xfrm>
          <a:off x="0" y="0"/>
          <a:ext cx="0" cy="0"/>
          <a:chOff x="0" y="0"/>
          <a:chExt cx="0" cy="0"/>
        </a:xfrm>
      </p:grpSpPr>
      <p:grpSp>
        <p:nvGrpSpPr>
          <p:cNvPr id="207" name="Google Shape;207;g35774718967_0_32"/>
          <p:cNvGrpSpPr/>
          <p:nvPr/>
        </p:nvGrpSpPr>
        <p:grpSpPr>
          <a:xfrm>
            <a:off x="0" y="-216993"/>
            <a:ext cx="2922102" cy="10504504"/>
            <a:chOff x="0" y="-57150"/>
            <a:chExt cx="769602" cy="2766600"/>
          </a:xfrm>
        </p:grpSpPr>
        <p:sp>
          <p:nvSpPr>
            <p:cNvPr id="208" name="Google Shape;208;g35774718967_0_3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g35774718967_0_32"/>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0" name="Google Shape;210;g35774718967_0_3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g35774718967_0_32"/>
          <p:cNvSpPr txBox="1"/>
          <p:nvPr/>
        </p:nvSpPr>
        <p:spPr>
          <a:xfrm>
            <a:off x="3872875" y="2483125"/>
            <a:ext cx="13448400" cy="6147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600"/>
              <a:buFont typeface="Arial"/>
              <a:buNone/>
            </a:pPr>
            <a:r>
              <a:rPr b="1" i="0" lang="en-US" sz="3600" u="sng" cap="none" strike="noStrike">
                <a:solidFill>
                  <a:schemeClr val="lt1"/>
                </a:solidFill>
                <a:latin typeface="Quicksand"/>
                <a:ea typeface="Quicksand"/>
                <a:cs typeface="Quicksand"/>
                <a:sym typeface="Quicksand"/>
              </a:rPr>
              <a:t>Che cos'è il bilinguismo?</a:t>
            </a:r>
            <a:endParaRPr b="1" i="0" sz="3600" u="sng" cap="none" strike="noStrike">
              <a:solidFill>
                <a:schemeClr val="lt1"/>
              </a:solidFill>
              <a:latin typeface="Quicksand"/>
              <a:ea typeface="Quicksand"/>
              <a:cs typeface="Quicksand"/>
              <a:sym typeface="Quicksand"/>
            </a:endParaRPr>
          </a:p>
          <a:p>
            <a:pPr indent="-419100" lvl="0" marL="457200" marR="0" rtl="0" algn="l">
              <a:lnSpc>
                <a:spcPct val="115000"/>
              </a:lnSpc>
              <a:spcBef>
                <a:spcPts val="12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Uso o comprensione di </a:t>
            </a:r>
            <a:r>
              <a:rPr b="1" i="0" lang="en-US" sz="3000" u="none" cap="none" strike="noStrike">
                <a:solidFill>
                  <a:schemeClr val="lt1"/>
                </a:solidFill>
                <a:latin typeface="Quicksand"/>
                <a:ea typeface="Quicksand"/>
                <a:cs typeface="Quicksand"/>
                <a:sym typeface="Quicksand"/>
              </a:rPr>
              <a:t>DUE lingue</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15000"/>
              </a:lnSpc>
              <a:spcBef>
                <a:spcPts val="0"/>
              </a:spcBef>
              <a:spcAft>
                <a:spcPts val="0"/>
              </a:spcAft>
              <a:buClr>
                <a:schemeClr val="lt1"/>
              </a:buClr>
              <a:buSzPts val="3000"/>
              <a:buFont typeface="Quicksand Medium"/>
              <a:buChar char="●"/>
            </a:pPr>
            <a:r>
              <a:rPr b="1" i="0" lang="en-US" sz="3000" u="none" cap="none" strike="noStrike">
                <a:solidFill>
                  <a:schemeClr val="lt1"/>
                </a:solidFill>
                <a:latin typeface="Quicksand"/>
                <a:ea typeface="Quicksand"/>
                <a:cs typeface="Quicksand"/>
                <a:sym typeface="Quicksand"/>
              </a:rPr>
              <a:t>Multilinguismo</a:t>
            </a:r>
            <a:r>
              <a:rPr b="0" i="0" lang="en-US" sz="3000" u="none" cap="none" strike="noStrike">
                <a:solidFill>
                  <a:schemeClr val="lt1"/>
                </a:solidFill>
                <a:latin typeface="Quicksand Medium"/>
                <a:ea typeface="Quicksand Medium"/>
                <a:cs typeface="Quicksand Medium"/>
                <a:sym typeface="Quicksand Medium"/>
              </a:rPr>
              <a:t>: TRE o PIÙ lingue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Può includere lingue dei segni, lingue scritte o parlate</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1200"/>
              </a:spcBef>
              <a:spcAft>
                <a:spcPts val="0"/>
              </a:spcAft>
              <a:buClr>
                <a:srgbClr val="000000"/>
              </a:buClr>
              <a:buSzPts val="2500"/>
              <a:buFont typeface="Arial"/>
              <a:buNone/>
            </a:pPr>
            <a:r>
              <a:t/>
            </a:r>
            <a:endParaRPr b="1" i="0" sz="3000" u="none" cap="none" strike="noStrike">
              <a:solidFill>
                <a:schemeClr val="lt1"/>
              </a:solidFill>
              <a:latin typeface="Quicksand"/>
              <a:ea typeface="Quicksand"/>
              <a:cs typeface="Quicksand"/>
              <a:sym typeface="Quicksand"/>
            </a:endParaRPr>
          </a:p>
          <a:p>
            <a:pPr indent="0" lvl="0" marL="0" marR="0" rtl="0" algn="l">
              <a:lnSpc>
                <a:spcPct val="115000"/>
              </a:lnSpc>
              <a:spcBef>
                <a:spcPts val="1200"/>
              </a:spcBef>
              <a:spcAft>
                <a:spcPts val="0"/>
              </a:spcAft>
              <a:buClr>
                <a:srgbClr val="000000"/>
              </a:buClr>
              <a:buSzPts val="2500"/>
              <a:buFont typeface="Arial"/>
              <a:buNone/>
            </a:pPr>
            <a:r>
              <a:rPr b="1" i="0" lang="en-US" sz="3000" u="sng" cap="none" strike="noStrike">
                <a:solidFill>
                  <a:schemeClr val="lt1"/>
                </a:solidFill>
                <a:latin typeface="Quicksand"/>
                <a:ea typeface="Quicksand"/>
                <a:cs typeface="Quicksand"/>
                <a:sym typeface="Quicksand"/>
              </a:rPr>
              <a:t>Esempi:</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15000"/>
              </a:lnSpc>
              <a:spcBef>
                <a:spcPts val="12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LIS + Italiano scritto/parlato</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Italiano scritto/parlato + Inglese scritto/parlato </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LIS + Arabo scritto/parlato</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a:buChar char="●"/>
            </a:pPr>
            <a:r>
              <a:rPr b="0" i="0" lang="en-US" sz="3000" u="none" cap="none" strike="noStrike">
                <a:solidFill>
                  <a:schemeClr val="lt1"/>
                </a:solidFill>
                <a:latin typeface="Quicksand Medium"/>
                <a:ea typeface="Quicksand Medium"/>
                <a:cs typeface="Quicksand Medium"/>
                <a:sym typeface="Quicksand Medium"/>
              </a:rPr>
              <a:t>LIS + Italiano scritto/parlato + Inglese scritto/parlato (multilinguismo)</a:t>
            </a:r>
            <a:endParaRPr b="0" i="0" sz="3000" u="none" cap="none" strike="noStrike">
              <a:solidFill>
                <a:schemeClr val="lt1"/>
              </a:solidFill>
              <a:latin typeface="Quicksand Medium"/>
              <a:ea typeface="Quicksand Medium"/>
              <a:cs typeface="Quicksand Medium"/>
              <a:sym typeface="Quicksand Medium"/>
            </a:endParaRPr>
          </a:p>
        </p:txBody>
      </p:sp>
      <p:pic>
        <p:nvPicPr>
          <p:cNvPr id="212" name="Google Shape;212;g35774718967_0_32"/>
          <p:cNvPicPr preferRelativeResize="0"/>
          <p:nvPr/>
        </p:nvPicPr>
        <p:blipFill rotWithShape="1">
          <a:blip r:embed="rId4">
            <a:alphaModFix/>
          </a:blip>
          <a:srcRect b="36988" l="0" r="49569" t="0"/>
          <a:stretch/>
        </p:blipFill>
        <p:spPr>
          <a:xfrm>
            <a:off x="11331275" y="-480650"/>
            <a:ext cx="7365248" cy="5176601"/>
          </a:xfrm>
          <a:prstGeom prst="rect">
            <a:avLst/>
          </a:prstGeom>
          <a:noFill/>
          <a:ln>
            <a:noFill/>
          </a:ln>
        </p:spPr>
      </p:pic>
      <p:sp>
        <p:nvSpPr>
          <p:cNvPr id="213" name="Google Shape;213;g35774718967_0_32"/>
          <p:cNvSpPr txBox="1"/>
          <p:nvPr/>
        </p:nvSpPr>
        <p:spPr>
          <a:xfrm>
            <a:off x="4064283" y="808825"/>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7800" u="none" cap="none" strike="noStrike">
                <a:solidFill>
                  <a:srgbClr val="FFFFFF"/>
                </a:solidFill>
                <a:latin typeface="Anton"/>
                <a:ea typeface="Anton"/>
                <a:cs typeface="Anton"/>
                <a:sym typeface="Anton"/>
              </a:rPr>
              <a:t>Bilinguismo</a:t>
            </a:r>
            <a:endParaRPr b="0" i="0" sz="7800" u="none" cap="none" strike="noStrike">
              <a:solidFill>
                <a:srgbClr val="000000"/>
              </a:solidFill>
              <a:latin typeface="Anton"/>
              <a:ea typeface="Anton"/>
              <a:cs typeface="Anton"/>
              <a:sym typeface="Anton"/>
            </a:endParaRPr>
          </a:p>
        </p:txBody>
      </p:sp>
      <p:pic>
        <p:nvPicPr>
          <p:cNvPr id="214" name="Google Shape;214;g35774718967_0_3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18" name="Shape 218"/>
        <p:cNvGrpSpPr/>
        <p:nvPr/>
      </p:nvGrpSpPr>
      <p:grpSpPr>
        <a:xfrm>
          <a:off x="0" y="0"/>
          <a:ext cx="0" cy="0"/>
          <a:chOff x="0" y="0"/>
          <a:chExt cx="0" cy="0"/>
        </a:xfrm>
      </p:grpSpPr>
      <p:grpSp>
        <p:nvGrpSpPr>
          <p:cNvPr id="219" name="Google Shape;219;g35774718967_0_52"/>
          <p:cNvGrpSpPr/>
          <p:nvPr/>
        </p:nvGrpSpPr>
        <p:grpSpPr>
          <a:xfrm>
            <a:off x="0" y="-216993"/>
            <a:ext cx="2922102" cy="10504504"/>
            <a:chOff x="0" y="-57150"/>
            <a:chExt cx="769602" cy="2766600"/>
          </a:xfrm>
        </p:grpSpPr>
        <p:sp>
          <p:nvSpPr>
            <p:cNvPr id="220" name="Google Shape;220;g35774718967_0_5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1" name="Google Shape;221;g35774718967_0_52"/>
            <p:cNvSpPr txBox="1"/>
            <p:nvPr/>
          </p:nvSpPr>
          <p:spPr>
            <a:xfrm>
              <a:off x="0" y="-57150"/>
              <a:ext cx="769500" cy="2766600"/>
            </a:xfrm>
            <a:prstGeom prst="rect">
              <a:avLst/>
            </a:prstGeom>
            <a:solidFill>
              <a:srgbClr val="039796"/>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2" name="Google Shape;222;g35774718967_0_5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g35774718967_0_52"/>
          <p:cNvSpPr txBox="1"/>
          <p:nvPr/>
        </p:nvSpPr>
        <p:spPr>
          <a:xfrm>
            <a:off x="3872875" y="2175375"/>
            <a:ext cx="13448400" cy="7055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3600"/>
              <a:buFont typeface="Arial"/>
              <a:buNone/>
            </a:pPr>
            <a:r>
              <a:rPr b="1" i="0" lang="en-US" sz="3600" u="sng" cap="none" strike="noStrike">
                <a:solidFill>
                  <a:schemeClr val="lt1"/>
                </a:solidFill>
                <a:latin typeface="Quicksand"/>
                <a:ea typeface="Quicksand"/>
                <a:cs typeface="Quicksand"/>
                <a:sym typeface="Quicksand"/>
              </a:rPr>
              <a:t>Benefici del bilinguismo (ricerca):</a:t>
            </a:r>
            <a:endParaRPr b="1" i="0" sz="3000" u="sng" cap="none" strike="noStrike">
              <a:solidFill>
                <a:schemeClr val="lt1"/>
              </a:solidFill>
              <a:latin typeface="Quicksand"/>
              <a:ea typeface="Quicksand"/>
              <a:cs typeface="Quicksand"/>
              <a:sym typeface="Quicksand"/>
            </a:endParaRPr>
          </a:p>
          <a:p>
            <a:pPr indent="-419100" lvl="0" marL="457200" marR="0" rtl="0" algn="l">
              <a:lnSpc>
                <a:spcPct val="150000"/>
              </a:lnSpc>
              <a:spcBef>
                <a:spcPts val="12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Favorisce il pieno accesso alla </a:t>
            </a:r>
            <a:r>
              <a:rPr b="1" i="0" lang="en-US" sz="3000" u="none" cap="none" strike="noStrike">
                <a:solidFill>
                  <a:schemeClr val="lt1"/>
                </a:solidFill>
                <a:latin typeface="Quicksand"/>
                <a:ea typeface="Quicksand"/>
                <a:cs typeface="Quicksand"/>
                <a:sym typeface="Quicksand"/>
              </a:rPr>
              <a:t>comunicazione</a:t>
            </a:r>
            <a:r>
              <a:rPr b="0" i="0" lang="en-US" sz="3000" u="none" cap="none" strike="noStrike">
                <a:solidFill>
                  <a:schemeClr val="lt1"/>
                </a:solidFill>
                <a:latin typeface="Quicksand Medium"/>
                <a:ea typeface="Quicksand Medium"/>
                <a:cs typeface="Quicksand Medium"/>
                <a:sym typeface="Quicksand Medium"/>
              </a:rPr>
              <a:t> e all'</a:t>
            </a:r>
            <a:r>
              <a:rPr b="1" i="0" lang="en-US" sz="3000" u="none" cap="none" strike="noStrike">
                <a:solidFill>
                  <a:schemeClr val="lt1"/>
                </a:solidFill>
                <a:latin typeface="Quicksand"/>
                <a:ea typeface="Quicksand"/>
                <a:cs typeface="Quicksand"/>
                <a:sym typeface="Quicksand"/>
              </a:rPr>
              <a:t>apprendimento</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Rafforza le</a:t>
            </a:r>
            <a:r>
              <a:rPr b="1" i="0" lang="en-US" sz="3000" u="none" cap="none" strike="noStrike">
                <a:solidFill>
                  <a:schemeClr val="lt1"/>
                </a:solidFill>
                <a:latin typeface="Quicksand"/>
                <a:ea typeface="Quicksand"/>
                <a:cs typeface="Quicksand"/>
                <a:sym typeface="Quicksand"/>
              </a:rPr>
              <a:t> competenze linguistiche</a:t>
            </a:r>
            <a:r>
              <a:rPr b="0" i="0" lang="en-US" sz="3000" u="none" cap="none" strike="noStrike">
                <a:solidFill>
                  <a:schemeClr val="lt1"/>
                </a:solidFill>
                <a:latin typeface="Quicksand Medium"/>
                <a:ea typeface="Quicksand Medium"/>
                <a:cs typeface="Quicksand Medium"/>
                <a:sym typeface="Quicksand Medium"/>
              </a:rPr>
              <a:t> e la </a:t>
            </a:r>
            <a:r>
              <a:rPr b="1" i="0" lang="en-US" sz="3000" u="none" cap="none" strike="noStrike">
                <a:solidFill>
                  <a:schemeClr val="lt1"/>
                </a:solidFill>
                <a:latin typeface="Quicksand"/>
                <a:ea typeface="Quicksand"/>
                <a:cs typeface="Quicksand"/>
                <a:sym typeface="Quicksand"/>
              </a:rPr>
              <a:t>memoria</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Aiuta a sviluppare</a:t>
            </a:r>
            <a:r>
              <a:rPr b="1" i="0" lang="en-US" sz="3000" u="none" cap="none" strike="noStrike">
                <a:solidFill>
                  <a:schemeClr val="lt1"/>
                </a:solidFill>
                <a:latin typeface="Quicksand"/>
                <a:ea typeface="Quicksand"/>
                <a:cs typeface="Quicksand"/>
                <a:sym typeface="Quicksand"/>
              </a:rPr>
              <a:t> </a:t>
            </a:r>
            <a:r>
              <a:rPr b="0" i="0" lang="en-US" sz="3000" u="none" cap="none" strike="noStrike">
                <a:solidFill>
                  <a:schemeClr val="lt1"/>
                </a:solidFill>
                <a:latin typeface="Quicksand Medium"/>
                <a:ea typeface="Quicksand Medium"/>
                <a:cs typeface="Quicksand Medium"/>
                <a:sym typeface="Quicksand Medium"/>
              </a:rPr>
              <a:t>la flessibilità cognitiva (</a:t>
            </a:r>
            <a:r>
              <a:rPr b="1" i="0" lang="en-US" sz="3000" u="none" cap="none" strike="noStrike">
                <a:solidFill>
                  <a:schemeClr val="lt1"/>
                </a:solidFill>
                <a:latin typeface="Quicksand"/>
                <a:ea typeface="Quicksand"/>
                <a:cs typeface="Quicksand"/>
                <a:sym typeface="Quicksand"/>
              </a:rPr>
              <a:t>pensiero flessibile</a:t>
            </a:r>
            <a:r>
              <a:rPr b="0" i="0" lang="en-US" sz="3000" u="none" cap="none" strike="noStrike">
                <a:solidFill>
                  <a:schemeClr val="lt1"/>
                </a:solidFill>
                <a:latin typeface="Quicksand Medium"/>
                <a:ea typeface="Quicksand Medium"/>
                <a:cs typeface="Quicksand Medium"/>
                <a:sym typeface="Quicksand Medium"/>
              </a:rPr>
              <a:t>)</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Facilita </a:t>
            </a:r>
            <a:r>
              <a:rPr b="1" i="0" lang="en-US" sz="3000" u="none" cap="none" strike="noStrike">
                <a:solidFill>
                  <a:schemeClr val="lt1"/>
                </a:solidFill>
                <a:latin typeface="Quicksand"/>
                <a:ea typeface="Quicksand"/>
                <a:cs typeface="Quicksand"/>
                <a:sym typeface="Quicksand"/>
              </a:rPr>
              <a:t>l’apprendimento di altre lingue</a:t>
            </a:r>
            <a:r>
              <a:rPr b="0" i="0" lang="en-US" sz="3000" u="none" cap="none" strike="noStrike">
                <a:solidFill>
                  <a:schemeClr val="lt1"/>
                </a:solidFill>
                <a:latin typeface="Quicksand Medium"/>
                <a:ea typeface="Quicksand Medium"/>
                <a:cs typeface="Quicksand Medium"/>
                <a:sym typeface="Quicksand Medium"/>
              </a:rPr>
              <a:t> in futuro</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Rafforza l'</a:t>
            </a:r>
            <a:r>
              <a:rPr b="1" i="0" lang="en-US" sz="3000" u="none" cap="none" strike="noStrike">
                <a:solidFill>
                  <a:schemeClr val="lt1"/>
                </a:solidFill>
                <a:latin typeface="Quicksand"/>
                <a:ea typeface="Quicksand"/>
                <a:cs typeface="Quicksand"/>
                <a:sym typeface="Quicksand"/>
              </a:rPr>
              <a:t>identità e la consapevolezza culturale</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50000"/>
              </a:lnSpc>
              <a:spcBef>
                <a:spcPts val="100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Favorisce un maggiore </a:t>
            </a:r>
            <a:r>
              <a:rPr b="1" i="0" lang="en-US" sz="3000" u="none" cap="none" strike="noStrike">
                <a:solidFill>
                  <a:schemeClr val="lt1"/>
                </a:solidFill>
                <a:latin typeface="Quicksand"/>
                <a:ea typeface="Quicksand"/>
                <a:cs typeface="Quicksand"/>
                <a:sym typeface="Quicksand"/>
              </a:rPr>
              <a:t>successo scolastico e sociale</a:t>
            </a:r>
            <a:endParaRPr b="1" i="0" sz="3000" u="none" cap="none" strike="noStrike">
              <a:solidFill>
                <a:schemeClr val="lt1"/>
              </a:solidFill>
              <a:latin typeface="Quicksand"/>
              <a:ea typeface="Quicksand"/>
              <a:cs typeface="Quicksand"/>
              <a:sym typeface="Quicksand"/>
            </a:endParaRPr>
          </a:p>
          <a:p>
            <a:pPr indent="-419100" lvl="0" marL="457200" marR="0" rtl="0" algn="l">
              <a:lnSpc>
                <a:spcPct val="150000"/>
              </a:lnSpc>
              <a:spcBef>
                <a:spcPts val="1000"/>
              </a:spcBef>
              <a:spcAft>
                <a:spcPts val="100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Costruisce una solida base per l'</a:t>
            </a:r>
            <a:r>
              <a:rPr b="1" i="0" lang="en-US" sz="3000" u="none" cap="none" strike="noStrike">
                <a:solidFill>
                  <a:schemeClr val="lt1"/>
                </a:solidFill>
                <a:latin typeface="Quicksand"/>
                <a:ea typeface="Quicksand"/>
                <a:cs typeface="Quicksand"/>
                <a:sym typeface="Quicksand"/>
              </a:rPr>
              <a:t>apprendimento visivo</a:t>
            </a:r>
            <a:r>
              <a:rPr b="0" i="0" lang="en-US" sz="3000" u="none" cap="none" strike="noStrike">
                <a:solidFill>
                  <a:schemeClr val="lt1"/>
                </a:solidFill>
                <a:latin typeface="Quicksand Medium"/>
                <a:ea typeface="Quicksand Medium"/>
                <a:cs typeface="Quicksand Medium"/>
                <a:sym typeface="Quicksand Medium"/>
              </a:rPr>
              <a:t> (attraverso la lingua dei segni)</a:t>
            </a:r>
            <a:endParaRPr b="0" i="0" sz="3000" u="none" cap="none" strike="noStrike">
              <a:solidFill>
                <a:schemeClr val="lt1"/>
              </a:solidFill>
              <a:latin typeface="Quicksand Medium"/>
              <a:ea typeface="Quicksand Medium"/>
              <a:cs typeface="Quicksand Medium"/>
              <a:sym typeface="Quicksand Medium"/>
            </a:endParaRPr>
          </a:p>
        </p:txBody>
      </p:sp>
      <p:pic>
        <p:nvPicPr>
          <p:cNvPr id="224" name="Google Shape;224;g35774718967_0_52"/>
          <p:cNvPicPr preferRelativeResize="0"/>
          <p:nvPr/>
        </p:nvPicPr>
        <p:blipFill rotWithShape="1">
          <a:blip r:embed="rId4">
            <a:alphaModFix/>
          </a:blip>
          <a:srcRect b="42303" l="68386" r="0" t="0"/>
          <a:stretch/>
        </p:blipFill>
        <p:spPr>
          <a:xfrm>
            <a:off x="14077325" y="-422975"/>
            <a:ext cx="3982397" cy="4088157"/>
          </a:xfrm>
          <a:prstGeom prst="rect">
            <a:avLst/>
          </a:prstGeom>
          <a:noFill/>
          <a:ln>
            <a:noFill/>
          </a:ln>
        </p:spPr>
      </p:pic>
      <p:sp>
        <p:nvSpPr>
          <p:cNvPr id="225" name="Google Shape;225;g35774718967_0_52"/>
          <p:cNvSpPr txBox="1"/>
          <p:nvPr/>
        </p:nvSpPr>
        <p:spPr>
          <a:xfrm>
            <a:off x="4064283" y="671500"/>
            <a:ext cx="13065600" cy="1200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6500"/>
              <a:buFont typeface="Arial"/>
              <a:buNone/>
            </a:pPr>
            <a:r>
              <a:rPr b="0" i="0" lang="en-US" sz="7800" u="none" cap="none" strike="noStrike">
                <a:solidFill>
                  <a:srgbClr val="FFFFFF"/>
                </a:solidFill>
                <a:latin typeface="Anton"/>
                <a:ea typeface="Anton"/>
                <a:cs typeface="Anton"/>
                <a:sym typeface="Anton"/>
              </a:rPr>
              <a:t>Bilinguismo</a:t>
            </a:r>
            <a:endParaRPr b="0" i="0" sz="7800" u="none" cap="none" strike="noStrike">
              <a:solidFill>
                <a:srgbClr val="000000"/>
              </a:solidFill>
              <a:latin typeface="Anton"/>
              <a:ea typeface="Anton"/>
              <a:cs typeface="Anton"/>
              <a:sym typeface="Anton"/>
            </a:endParaRPr>
          </a:p>
        </p:txBody>
      </p:sp>
      <p:pic>
        <p:nvPicPr>
          <p:cNvPr id="226" name="Google Shape;226;g35774718967_0_5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30" name="Shape 230"/>
        <p:cNvGrpSpPr/>
        <p:nvPr/>
      </p:nvGrpSpPr>
      <p:grpSpPr>
        <a:xfrm>
          <a:off x="0" y="0"/>
          <a:ext cx="0" cy="0"/>
          <a:chOff x="0" y="0"/>
          <a:chExt cx="0" cy="0"/>
        </a:xfrm>
      </p:grpSpPr>
      <p:grpSp>
        <p:nvGrpSpPr>
          <p:cNvPr id="231" name="Google Shape;231;g34d582fec11_2_1"/>
          <p:cNvGrpSpPr/>
          <p:nvPr/>
        </p:nvGrpSpPr>
        <p:grpSpPr>
          <a:xfrm>
            <a:off x="0" y="-216993"/>
            <a:ext cx="2922102" cy="10504504"/>
            <a:chOff x="0" y="-57150"/>
            <a:chExt cx="769602" cy="2766600"/>
          </a:xfrm>
        </p:grpSpPr>
        <p:sp>
          <p:nvSpPr>
            <p:cNvPr id="232" name="Google Shape;232;g34d582fec11_2_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g34d582fec11_2_1"/>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4" name="Google Shape;234;g34d582fec11_2_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g34d582fec11_2_1"/>
          <p:cNvSpPr txBox="1"/>
          <p:nvPr/>
        </p:nvSpPr>
        <p:spPr>
          <a:xfrm>
            <a:off x="3887156" y="4510700"/>
            <a:ext cx="29220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Video:</a:t>
            </a:r>
            <a:endParaRPr b="0" i="0" sz="2000" u="none" cap="none" strike="noStrike">
              <a:solidFill>
                <a:srgbClr val="000000"/>
              </a:solidFill>
              <a:latin typeface="Anton"/>
              <a:ea typeface="Anton"/>
              <a:cs typeface="Anton"/>
              <a:sym typeface="Anton"/>
            </a:endParaRPr>
          </a:p>
        </p:txBody>
      </p:sp>
      <p:pic>
        <p:nvPicPr>
          <p:cNvPr descr="#languagedeprivation #deaf #deafyouth #interview  #deafcommunity #deafeducation #deafresearchers&#10;#erasmusplus  #deafstudies  #deafcultureheritageanddiversity&#10;&#10;*********************&#10;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10;&#10;Finanziato dall'Unione europea. Le opinioni espresse appartengono, tuttavia, al solo o ai soli autori e non riflettono necessariamente le opinioni dell'Unione europea o dell’Agenzia esecutiva europea per l’istruzione e la cultura (EACEA). Né l'Unione europea né l'EACEA possono esserne ritenute responsabili.&#10;**********************" id="236" name="Google Shape;236;g34d582fec11_2_1" title="3.2 Deprivazione Linguistica (LIS - ITA)">
            <a:hlinkClick r:id="rId4"/>
          </p:cNvPr>
          <p:cNvPicPr preferRelativeResize="0"/>
          <p:nvPr/>
        </p:nvPicPr>
        <p:blipFill rotWithShape="1">
          <a:blip r:embed="rId5">
            <a:alphaModFix/>
          </a:blip>
          <a:srcRect b="0" l="0" r="0" t="0"/>
          <a:stretch/>
        </p:blipFill>
        <p:spPr>
          <a:xfrm>
            <a:off x="6809151" y="2015175"/>
            <a:ext cx="10227200" cy="5752793"/>
          </a:xfrm>
          <a:prstGeom prst="rect">
            <a:avLst/>
          </a:prstGeom>
          <a:noFill/>
          <a:ln>
            <a:noFill/>
          </a:ln>
        </p:spPr>
      </p:pic>
      <p:sp>
        <p:nvSpPr>
          <p:cNvPr id="237" name="Google Shape;237;g34d582fec11_2_1"/>
          <p:cNvSpPr txBox="1"/>
          <p:nvPr/>
        </p:nvSpPr>
        <p:spPr>
          <a:xfrm>
            <a:off x="6809150" y="8106025"/>
            <a:ext cx="504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Quicksand Medium"/>
                <a:ea typeface="Quicksand Medium"/>
                <a:cs typeface="Quicksand Medium"/>
                <a:sym typeface="Quicksand Medium"/>
              </a:rPr>
              <a:t>Intervista: </a:t>
            </a:r>
            <a:r>
              <a:rPr lang="en-US" sz="1800" u="sng">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https://youtu.be/Ajwm_5zHdsE</a:t>
            </a:r>
            <a:r>
              <a:rPr lang="en-US" sz="1800">
                <a:solidFill>
                  <a:schemeClr val="lt1"/>
                </a:solidFill>
                <a:latin typeface="Quicksand Medium"/>
                <a:ea typeface="Quicksand Medium"/>
                <a:cs typeface="Quicksand Medium"/>
                <a:sym typeface="Quicksand Medium"/>
              </a:rPr>
              <a:t> </a:t>
            </a:r>
            <a:endParaRPr sz="1800">
              <a:solidFill>
                <a:schemeClr val="lt1"/>
              </a:solidFill>
              <a:latin typeface="Quicksand Medium"/>
              <a:ea typeface="Quicksand Medium"/>
              <a:cs typeface="Quicksand Medium"/>
              <a:sym typeface="Quicksand Medium"/>
            </a:endParaRPr>
          </a:p>
        </p:txBody>
      </p:sp>
      <p:pic>
        <p:nvPicPr>
          <p:cNvPr id="238" name="Google Shape;238;g34d582fec11_2_1" title="IT_Co-fundedbytheEU_RGB_WHITE Outline.png"/>
          <p:cNvPicPr preferRelativeResize="0"/>
          <p:nvPr/>
        </p:nvPicPr>
        <p:blipFill>
          <a:blip r:embed="rId7">
            <a:alphaModFix/>
          </a:blip>
          <a:stretch>
            <a:fillRect/>
          </a:stretch>
        </p:blipFill>
        <p:spPr>
          <a:xfrm>
            <a:off x="14510995" y="9368938"/>
            <a:ext cx="3332127" cy="7386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42" name="Shape 242"/>
        <p:cNvGrpSpPr/>
        <p:nvPr/>
      </p:nvGrpSpPr>
      <p:grpSpPr>
        <a:xfrm>
          <a:off x="0" y="0"/>
          <a:ext cx="0" cy="0"/>
          <a:chOff x="0" y="0"/>
          <a:chExt cx="0" cy="0"/>
        </a:xfrm>
      </p:grpSpPr>
      <p:grpSp>
        <p:nvGrpSpPr>
          <p:cNvPr id="243" name="Google Shape;243;g35774718967_0_62"/>
          <p:cNvGrpSpPr/>
          <p:nvPr/>
        </p:nvGrpSpPr>
        <p:grpSpPr>
          <a:xfrm>
            <a:off x="0" y="-216993"/>
            <a:ext cx="2922102" cy="10504504"/>
            <a:chOff x="0" y="-57150"/>
            <a:chExt cx="769602" cy="2766600"/>
          </a:xfrm>
        </p:grpSpPr>
        <p:sp>
          <p:nvSpPr>
            <p:cNvPr id="244" name="Google Shape;244;g35774718967_0_6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g35774718967_0_62"/>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6" name="Google Shape;246;g35774718967_0_6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g35774718967_0_62"/>
          <p:cNvSpPr txBox="1"/>
          <p:nvPr/>
        </p:nvSpPr>
        <p:spPr>
          <a:xfrm>
            <a:off x="3855350" y="3110600"/>
            <a:ext cx="13065600" cy="5184000"/>
          </a:xfrm>
          <a:prstGeom prst="rect">
            <a:avLst/>
          </a:prstGeom>
          <a:noFill/>
          <a:ln>
            <a:noFill/>
          </a:ln>
        </p:spPr>
        <p:txBody>
          <a:bodyPr anchorCtr="0" anchor="t" bIns="91425" lIns="91425" spcFirstLastPara="1" rIns="91425" wrap="square" tIns="91425">
            <a:spAutoFit/>
          </a:bodyPr>
          <a:lstStyle/>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Cosa hai visto nel video?</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Cosa è successo esattamente alla persona nel video?</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Che impatto ha avuto questo sulla sua vita?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200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Perché pensi che questa situazione sia accaduta?</a:t>
            </a:r>
            <a:endParaRPr b="0" i="0" sz="3200" u="none" cap="none" strike="noStrike">
              <a:solidFill>
                <a:schemeClr val="lt1"/>
              </a:solidFill>
              <a:latin typeface="Quicksand Medium"/>
              <a:ea typeface="Quicksand Medium"/>
              <a:cs typeface="Quicksand Medium"/>
              <a:sym typeface="Quicksand Medium"/>
            </a:endParaRPr>
          </a:p>
          <a:p>
            <a:pPr indent="-431800" lvl="0" marL="457200" marR="0" rtl="0" algn="l">
              <a:lnSpc>
                <a:spcPct val="115000"/>
              </a:lnSpc>
              <a:spcBef>
                <a:spcPts val="0"/>
              </a:spcBef>
              <a:spcAft>
                <a:spcPts val="0"/>
              </a:spcAft>
              <a:buClr>
                <a:schemeClr val="lt1"/>
              </a:buClr>
              <a:buSzPts val="3200"/>
              <a:buFont typeface="Quicksand Medium"/>
              <a:buChar char="●"/>
            </a:pPr>
            <a:r>
              <a:rPr b="0" i="0" lang="en-US" sz="3200" u="none" cap="none" strike="noStrike">
                <a:solidFill>
                  <a:schemeClr val="lt1"/>
                </a:solidFill>
                <a:latin typeface="Quicksand Medium"/>
                <a:ea typeface="Quicksand Medium"/>
                <a:cs typeface="Quicksand Medium"/>
                <a:sym typeface="Quicksand Medium"/>
              </a:rPr>
              <a:t>Pensi che nella società ci sia abbastanza consapevolezza su questo tema?</a:t>
            </a:r>
            <a:endParaRPr b="0" i="0" sz="3200" u="none" cap="none" strike="noStrike">
              <a:solidFill>
                <a:schemeClr val="lt1"/>
              </a:solidFill>
              <a:latin typeface="Quicksand Medium"/>
              <a:ea typeface="Quicksand Medium"/>
              <a:cs typeface="Quicksand Medium"/>
              <a:sym typeface="Quicksand Medium"/>
            </a:endParaRPr>
          </a:p>
        </p:txBody>
      </p:sp>
      <p:pic>
        <p:nvPicPr>
          <p:cNvPr id="248" name="Google Shape;248;g35774718967_0_62"/>
          <p:cNvPicPr preferRelativeResize="0"/>
          <p:nvPr/>
        </p:nvPicPr>
        <p:blipFill rotWithShape="1">
          <a:blip r:embed="rId4">
            <a:alphaModFix/>
          </a:blip>
          <a:srcRect b="0" l="0" r="28294" t="0"/>
          <a:stretch/>
        </p:blipFill>
        <p:spPr>
          <a:xfrm>
            <a:off x="13488300" y="446850"/>
            <a:ext cx="3801426" cy="2982151"/>
          </a:xfrm>
          <a:prstGeom prst="rect">
            <a:avLst/>
          </a:prstGeom>
          <a:noFill/>
          <a:ln>
            <a:noFill/>
          </a:ln>
        </p:spPr>
      </p:pic>
      <p:sp>
        <p:nvSpPr>
          <p:cNvPr id="249" name="Google Shape;249;g35774718967_0_62"/>
          <p:cNvSpPr txBox="1"/>
          <p:nvPr/>
        </p:nvSpPr>
        <p:spPr>
          <a:xfrm>
            <a:off x="3855358" y="1272475"/>
            <a:ext cx="13065600" cy="104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Cosa hai visto?</a:t>
            </a:r>
            <a:endParaRPr b="0" i="0" sz="2000" u="none" cap="none" strike="noStrike">
              <a:solidFill>
                <a:srgbClr val="000000"/>
              </a:solidFill>
              <a:latin typeface="Anton"/>
              <a:ea typeface="Anton"/>
              <a:cs typeface="Anton"/>
              <a:sym typeface="Anton"/>
            </a:endParaRPr>
          </a:p>
        </p:txBody>
      </p:sp>
      <p:pic>
        <p:nvPicPr>
          <p:cNvPr id="250" name="Google Shape;250;g35774718967_0_6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54" name="Shape 254"/>
        <p:cNvGrpSpPr/>
        <p:nvPr/>
      </p:nvGrpSpPr>
      <p:grpSpPr>
        <a:xfrm>
          <a:off x="0" y="0"/>
          <a:ext cx="0" cy="0"/>
          <a:chOff x="0" y="0"/>
          <a:chExt cx="0" cy="0"/>
        </a:xfrm>
      </p:grpSpPr>
      <p:sp>
        <p:nvSpPr>
          <p:cNvPr id="255" name="Google Shape;255;g35774718967_0_7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g35774718967_0_72"/>
          <p:cNvSpPr txBox="1"/>
          <p:nvPr/>
        </p:nvSpPr>
        <p:spPr>
          <a:xfrm>
            <a:off x="1119700" y="2489150"/>
            <a:ext cx="13448400" cy="6066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Mancato accesso a una lingua nella fase cruciale dello sviluppo (0-5 anni)</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3000"/>
              <a:buFont typeface="Arial"/>
              <a:buNone/>
            </a:pPr>
            <a:r>
              <a:rPr b="0" i="0" lang="en-US" sz="3000" u="sng" cap="none" strike="noStrike">
                <a:solidFill>
                  <a:schemeClr val="lt1"/>
                </a:solidFill>
                <a:latin typeface="Quicksand Medium"/>
                <a:ea typeface="Quicksand Medium"/>
                <a:cs typeface="Quicksand Medium"/>
                <a:sym typeface="Quicksand Medium"/>
              </a:rPr>
              <a:t>Conseguenze:</a:t>
            </a:r>
            <a:endParaRPr b="0" i="0" sz="3000" u="sng"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Ritardi cognitivi</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Difficoltà sociali ed emotive </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Difficoltà nella lettura e nella scrittura</a:t>
            </a:r>
            <a:endParaRPr b="0" i="0" sz="3000" u="none" cap="none" strike="noStrike">
              <a:solidFill>
                <a:schemeClr val="lt1"/>
              </a:solidFill>
              <a:latin typeface="Quicksand Medium"/>
              <a:ea typeface="Quicksand Medium"/>
              <a:cs typeface="Quicksand Medium"/>
              <a:sym typeface="Quicksand Medium"/>
            </a:endParaRPr>
          </a:p>
          <a:p>
            <a:pPr indent="-419100" lvl="0" marL="457200" marR="0" rtl="0" algn="l">
              <a:lnSpc>
                <a:spcPct val="115000"/>
              </a:lnSpc>
              <a:spcBef>
                <a:spcPts val="0"/>
              </a:spcBef>
              <a:spcAft>
                <a:spcPts val="0"/>
              </a:spcAft>
              <a:buClr>
                <a:schemeClr val="lt1"/>
              </a:buClr>
              <a:buSzPts val="3000"/>
              <a:buFont typeface="Quicksand Medium"/>
              <a:buChar char="●"/>
            </a:pPr>
            <a:r>
              <a:rPr b="0" i="0" lang="en-US" sz="3000" u="none" cap="none" strike="noStrike">
                <a:solidFill>
                  <a:schemeClr val="lt1"/>
                </a:solidFill>
                <a:latin typeface="Quicksand Medium"/>
                <a:ea typeface="Quicksand Medium"/>
                <a:cs typeface="Quicksand Medium"/>
                <a:sym typeface="Quicksand Medium"/>
              </a:rPr>
              <a:t>Rischi per la salute mentale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t/>
            </a:r>
            <a:endParaRPr b="0" i="0" sz="30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chemeClr val="dk1"/>
              </a:buClr>
              <a:buSzPts val="1100"/>
              <a:buFont typeface="Arial"/>
              <a:buNone/>
            </a:pPr>
            <a:r>
              <a:rPr b="0" i="0" lang="en-US" sz="3000" u="none" cap="none" strike="noStrike">
                <a:solidFill>
                  <a:schemeClr val="lt1"/>
                </a:solidFill>
                <a:latin typeface="Quicksand Medium"/>
                <a:ea typeface="Quicksand Medium"/>
                <a:cs typeface="Quicksand Medium"/>
                <a:sym typeface="Quicksand Medium"/>
              </a:rPr>
              <a:t>L'impatto è per tutta la vita</a:t>
            </a:r>
            <a:endParaRPr b="0" i="0" sz="2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3100" u="none" cap="none" strike="noStrike">
              <a:solidFill>
                <a:schemeClr val="lt1"/>
              </a:solidFill>
              <a:highlight>
                <a:srgbClr val="DBDFE4"/>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t/>
            </a:r>
            <a:endParaRPr b="0" i="0" sz="3600" u="none" cap="none" strike="noStrike">
              <a:solidFill>
                <a:schemeClr val="lt1"/>
              </a:solidFill>
              <a:latin typeface="Quicksand"/>
              <a:ea typeface="Quicksand"/>
              <a:cs typeface="Quicksand"/>
              <a:sym typeface="Quicksand"/>
            </a:endParaRPr>
          </a:p>
        </p:txBody>
      </p:sp>
      <p:sp>
        <p:nvSpPr>
          <p:cNvPr id="257" name="Google Shape;257;g35774718967_0_72"/>
          <p:cNvSpPr txBox="1"/>
          <p:nvPr/>
        </p:nvSpPr>
        <p:spPr>
          <a:xfrm>
            <a:off x="3336300" y="690050"/>
            <a:ext cx="12858900" cy="121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0"/>
              <a:buFont typeface="Arial"/>
              <a:buNone/>
            </a:pPr>
            <a:r>
              <a:t/>
            </a:r>
            <a:endParaRPr b="0" i="0" sz="10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6500"/>
              <a:buFont typeface="Arial"/>
              <a:buNone/>
            </a:pPr>
            <a:r>
              <a:rPr b="0" i="0" lang="en-US" sz="6500" u="none" cap="none" strike="noStrike">
                <a:solidFill>
                  <a:srgbClr val="FFFFFF"/>
                </a:solidFill>
                <a:latin typeface="Anton"/>
                <a:ea typeface="Anton"/>
                <a:cs typeface="Anton"/>
                <a:sym typeface="Anton"/>
              </a:rPr>
              <a:t>Che cos'è la deprivazione linguistica?</a:t>
            </a:r>
            <a:endParaRPr b="0" i="0" sz="2000" u="none" cap="none" strike="noStrike">
              <a:solidFill>
                <a:srgbClr val="000000"/>
              </a:solidFill>
              <a:latin typeface="Anton"/>
              <a:ea typeface="Anton"/>
              <a:cs typeface="Anton"/>
              <a:sym typeface="Anton"/>
            </a:endParaRPr>
          </a:p>
        </p:txBody>
      </p:sp>
      <p:grpSp>
        <p:nvGrpSpPr>
          <p:cNvPr id="258" name="Google Shape;258;g35774718967_0_72"/>
          <p:cNvGrpSpPr/>
          <p:nvPr/>
        </p:nvGrpSpPr>
        <p:grpSpPr>
          <a:xfrm>
            <a:off x="9220717" y="3760761"/>
            <a:ext cx="8524997" cy="4795301"/>
            <a:chOff x="3312925" y="1906200"/>
            <a:chExt cx="14726200" cy="8283470"/>
          </a:xfrm>
        </p:grpSpPr>
        <p:pic>
          <p:nvPicPr>
            <p:cNvPr id="259" name="Google Shape;259;g35774718967_0_72"/>
            <p:cNvPicPr preferRelativeResize="0"/>
            <p:nvPr/>
          </p:nvPicPr>
          <p:blipFill rotWithShape="1">
            <a:blip r:embed="rId4">
              <a:alphaModFix/>
            </a:blip>
            <a:srcRect b="0" l="480" r="-480" t="0"/>
            <a:stretch/>
          </p:blipFill>
          <p:spPr>
            <a:xfrm>
              <a:off x="3312925" y="1906200"/>
              <a:ext cx="14726200" cy="8283470"/>
            </a:xfrm>
            <a:prstGeom prst="rect">
              <a:avLst/>
            </a:prstGeom>
            <a:noFill/>
            <a:ln>
              <a:noFill/>
            </a:ln>
          </p:spPr>
        </p:pic>
        <p:sp>
          <p:nvSpPr>
            <p:cNvPr id="260" name="Google Shape;260;g35774718967_0_72"/>
            <p:cNvSpPr txBox="1"/>
            <p:nvPr/>
          </p:nvSpPr>
          <p:spPr>
            <a:xfrm>
              <a:off x="9727650" y="2517752"/>
              <a:ext cx="7644900" cy="12006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Lingua matura:</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le competenze linguistiche si affinano per diversi contesti sociali e accademici.</a:t>
              </a:r>
              <a:endParaRPr b="0" i="0" sz="1273" u="none" cap="none" strike="noStrike">
                <a:solidFill>
                  <a:schemeClr val="lt1"/>
                </a:solidFill>
                <a:latin typeface="Quicksand Medium"/>
                <a:ea typeface="Quicksand Medium"/>
                <a:cs typeface="Quicksand Medium"/>
                <a:sym typeface="Quicksand Medium"/>
              </a:endParaRPr>
            </a:p>
          </p:txBody>
        </p:sp>
        <p:sp>
          <p:nvSpPr>
            <p:cNvPr id="261" name="Google Shape;261;g35774718967_0_72"/>
            <p:cNvSpPr txBox="1"/>
            <p:nvPr/>
          </p:nvSpPr>
          <p:spPr>
            <a:xfrm>
              <a:off x="8987377" y="4020571"/>
              <a:ext cx="8224800" cy="12006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Frasi complesse:</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frasi più lunghe e articolate, con una migliore comprensione delle regole grammaticali.</a:t>
              </a:r>
              <a:endParaRPr b="0" i="0" sz="1273" u="none" cap="none" strike="noStrike">
                <a:solidFill>
                  <a:schemeClr val="lt1"/>
                </a:solidFill>
                <a:latin typeface="Quicksand Medium"/>
                <a:ea typeface="Quicksand Medium"/>
                <a:cs typeface="Quicksand Medium"/>
                <a:sym typeface="Quicksand Medium"/>
              </a:endParaRPr>
            </a:p>
          </p:txBody>
        </p:sp>
        <p:sp>
          <p:nvSpPr>
            <p:cNvPr id="262" name="Google Shape;262;g35774718967_0_72"/>
            <p:cNvSpPr txBox="1"/>
            <p:nvPr/>
          </p:nvSpPr>
          <p:spPr>
            <a:xfrm>
              <a:off x="8130839" y="5198282"/>
              <a:ext cx="8224800" cy="12006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precoce a più parole:</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il vocabolario si amplia e si iniziano a formare frasi semplici con una grammatica di base.</a:t>
              </a:r>
              <a:endParaRPr b="0" i="0" sz="1273" u="none" cap="none" strike="noStrike">
                <a:solidFill>
                  <a:schemeClr val="lt1"/>
                </a:solidFill>
                <a:latin typeface="Quicksand Medium"/>
                <a:ea typeface="Quicksand Medium"/>
                <a:cs typeface="Quicksand Medium"/>
                <a:sym typeface="Quicksand Medium"/>
              </a:endParaRPr>
            </a:p>
          </p:txBody>
        </p:sp>
        <p:sp>
          <p:nvSpPr>
            <p:cNvPr id="263" name="Google Shape;263;g35774718967_0_72"/>
            <p:cNvSpPr txBox="1"/>
            <p:nvPr/>
          </p:nvSpPr>
          <p:spPr>
            <a:xfrm>
              <a:off x="7207464" y="6403564"/>
              <a:ext cx="8224800" cy="8619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delle due parole:</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semplici combinazioni di due parole, come “voglio biscotto”.</a:t>
              </a:r>
              <a:endParaRPr b="0" i="0" sz="1273" u="none" cap="none" strike="noStrike">
                <a:solidFill>
                  <a:schemeClr val="lt1"/>
                </a:solidFill>
                <a:latin typeface="Quicksand Medium"/>
                <a:ea typeface="Quicksand Medium"/>
                <a:cs typeface="Quicksand Medium"/>
                <a:sym typeface="Quicksand Medium"/>
              </a:endParaRPr>
            </a:p>
          </p:txBody>
        </p:sp>
        <p:sp>
          <p:nvSpPr>
            <p:cNvPr id="264" name="Google Shape;264;g35774718967_0_72"/>
            <p:cNvSpPr txBox="1"/>
            <p:nvPr/>
          </p:nvSpPr>
          <p:spPr>
            <a:xfrm>
              <a:off x="6398575" y="7517273"/>
              <a:ext cx="10323300" cy="8619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della parola singola:</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prime parole e comprensione che è più avanzata rispetto alla produzione.</a:t>
              </a:r>
              <a:endParaRPr b="0" i="0" sz="1273" u="none" cap="none" strike="noStrike">
                <a:solidFill>
                  <a:schemeClr val="lt1"/>
                </a:solidFill>
                <a:latin typeface="Quicksand Medium"/>
                <a:ea typeface="Quicksand Medium"/>
                <a:cs typeface="Quicksand Medium"/>
                <a:sym typeface="Quicksand Medium"/>
              </a:endParaRPr>
            </a:p>
          </p:txBody>
        </p:sp>
        <p:sp>
          <p:nvSpPr>
            <p:cNvPr id="265" name="Google Shape;265;g35774718967_0_72"/>
            <p:cNvSpPr txBox="1"/>
            <p:nvPr/>
          </p:nvSpPr>
          <p:spPr>
            <a:xfrm>
              <a:off x="5516284" y="8630948"/>
              <a:ext cx="8823600" cy="861900"/>
            </a:xfrm>
            <a:prstGeom prst="rect">
              <a:avLst/>
            </a:prstGeom>
            <a:solidFill>
              <a:srgbClr val="161140"/>
            </a:solidFill>
            <a:ln>
              <a:noFill/>
            </a:ln>
          </p:spPr>
          <p:txBody>
            <a:bodyPr anchorCtr="0" anchor="t" bIns="52925" lIns="52925" spcFirstLastPara="1" rIns="52925" wrap="square" tIns="52925">
              <a:spAutoFit/>
            </a:bodyPr>
            <a:lstStyle/>
            <a:p>
              <a:pPr indent="0" lvl="0" marL="0" marR="0" rtl="0" algn="l">
                <a:lnSpc>
                  <a:spcPct val="100000"/>
                </a:lnSpc>
                <a:spcBef>
                  <a:spcPts val="695"/>
                </a:spcBef>
                <a:spcAft>
                  <a:spcPts val="0"/>
                </a:spcAft>
                <a:buClr>
                  <a:srgbClr val="000000"/>
                </a:buClr>
                <a:buSzPts val="1273"/>
                <a:buFont typeface="Arial"/>
                <a:buNone/>
              </a:pPr>
              <a:r>
                <a:rPr b="1" i="0" lang="en-US" sz="1273" u="none" cap="none" strike="noStrike">
                  <a:solidFill>
                    <a:schemeClr val="lt1"/>
                  </a:solidFill>
                  <a:latin typeface="Quicksand"/>
                  <a:ea typeface="Quicksand"/>
                  <a:cs typeface="Quicksand"/>
                  <a:sym typeface="Quicksand"/>
                </a:rPr>
                <a:t>Fase pre-linguistica:</a:t>
              </a:r>
              <a:r>
                <a:rPr b="0" i="0" lang="en-US" sz="1273" u="none" cap="none" strike="noStrike">
                  <a:solidFill>
                    <a:schemeClr val="lt1"/>
                  </a:solidFill>
                  <a:latin typeface="Quicksand Medium"/>
                  <a:ea typeface="Quicksand Medium"/>
                  <a:cs typeface="Quicksand Medium"/>
                  <a:sym typeface="Quicksand Medium"/>
                </a:rPr>
                <a:t> </a:t>
              </a:r>
              <a:br>
                <a:rPr b="0" i="0" lang="en-US" sz="1273" u="none" cap="none" strike="noStrike">
                  <a:solidFill>
                    <a:schemeClr val="lt1"/>
                  </a:solidFill>
                  <a:latin typeface="Quicksand Medium"/>
                  <a:ea typeface="Quicksand Medium"/>
                  <a:cs typeface="Quicksand Medium"/>
                  <a:sym typeface="Quicksand Medium"/>
                </a:rPr>
              </a:br>
              <a:r>
                <a:rPr b="0" i="0" lang="en-US" sz="1273" u="none" cap="none" strike="noStrike">
                  <a:solidFill>
                    <a:schemeClr val="lt1"/>
                  </a:solidFill>
                  <a:latin typeface="Quicksand Medium"/>
                  <a:ea typeface="Quicksand Medium"/>
                  <a:cs typeface="Quicksand Medium"/>
                  <a:sym typeface="Quicksand Medium"/>
                </a:rPr>
                <a:t>vocalizzi e lallazione; inizia la comprensione della comunicazione.</a:t>
              </a:r>
              <a:endParaRPr b="0" i="0" sz="1273" u="none" cap="none" strike="noStrike">
                <a:solidFill>
                  <a:schemeClr val="lt1"/>
                </a:solidFill>
                <a:latin typeface="Quicksand Medium"/>
                <a:ea typeface="Quicksand Medium"/>
                <a:cs typeface="Quicksand Medium"/>
                <a:sym typeface="Quicksand Medium"/>
              </a:endParaRPr>
            </a:p>
          </p:txBody>
        </p:sp>
      </p:grpSp>
      <p:pic>
        <p:nvPicPr>
          <p:cNvPr id="266" name="Google Shape;266;g35774718967_0_7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70" name="Shape 270"/>
        <p:cNvGrpSpPr/>
        <p:nvPr/>
      </p:nvGrpSpPr>
      <p:grpSpPr>
        <a:xfrm>
          <a:off x="0" y="0"/>
          <a:ext cx="0" cy="0"/>
          <a:chOff x="0" y="0"/>
          <a:chExt cx="0" cy="0"/>
        </a:xfrm>
      </p:grpSpPr>
      <p:grpSp>
        <p:nvGrpSpPr>
          <p:cNvPr id="271" name="Google Shape;271;g34d582fec11_2_12"/>
          <p:cNvGrpSpPr/>
          <p:nvPr/>
        </p:nvGrpSpPr>
        <p:grpSpPr>
          <a:xfrm>
            <a:off x="0" y="-216993"/>
            <a:ext cx="2922102" cy="10504504"/>
            <a:chOff x="0" y="-57150"/>
            <a:chExt cx="769602" cy="2766600"/>
          </a:xfrm>
        </p:grpSpPr>
        <p:sp>
          <p:nvSpPr>
            <p:cNvPr id="272" name="Google Shape;272;g34d582fec11_2_1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g34d582fec11_2_12"/>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4" name="Google Shape;274;g34d582fec11_2_1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75" name="Google Shape;275;g34d582fec11_2_12"/>
          <p:cNvPicPr preferRelativeResize="0"/>
          <p:nvPr/>
        </p:nvPicPr>
        <p:blipFill rotWithShape="1">
          <a:blip r:embed="rId4">
            <a:alphaModFix/>
          </a:blip>
          <a:srcRect b="0" l="28612" r="11669" t="0"/>
          <a:stretch/>
        </p:blipFill>
        <p:spPr>
          <a:xfrm>
            <a:off x="10247400" y="5337375"/>
            <a:ext cx="5069074" cy="4774750"/>
          </a:xfrm>
          <a:prstGeom prst="rect">
            <a:avLst/>
          </a:prstGeom>
          <a:noFill/>
          <a:ln>
            <a:noFill/>
          </a:ln>
        </p:spPr>
      </p:pic>
      <p:sp>
        <p:nvSpPr>
          <p:cNvPr id="276" name="Google Shape;276;g34d582fec11_2_12"/>
          <p:cNvSpPr txBox="1"/>
          <p:nvPr/>
        </p:nvSpPr>
        <p:spPr>
          <a:xfrm>
            <a:off x="3673155" y="757550"/>
            <a:ext cx="54168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Fatti</a:t>
            </a:r>
            <a:endParaRPr b="0" i="0" sz="7200" u="none" cap="none" strike="noStrike">
              <a:solidFill>
                <a:srgbClr val="000000"/>
              </a:solidFill>
              <a:latin typeface="Anton"/>
              <a:ea typeface="Anton"/>
              <a:cs typeface="Anton"/>
              <a:sym typeface="Anton"/>
            </a:endParaRPr>
          </a:p>
        </p:txBody>
      </p:sp>
      <p:sp>
        <p:nvSpPr>
          <p:cNvPr id="277" name="Google Shape;277;g34d582fec11_2_12"/>
          <p:cNvSpPr txBox="1"/>
          <p:nvPr/>
        </p:nvSpPr>
        <p:spPr>
          <a:xfrm>
            <a:off x="3546525" y="2322225"/>
            <a:ext cx="14173500" cy="520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Meno del 2% dei bambini sordi ha accesso precoce alla lingua dei segni.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Circa il 90% dei bambini sordi nasce da genitori udenti.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La maggior parte delle famiglie udenti non usa la lingua dei segni.</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700"/>
              <a:buFont typeface="Arial"/>
              <a:buNone/>
            </a:pPr>
            <a:r>
              <a:rPr b="0" i="0" lang="en-US" sz="3200" u="none" cap="none" strike="noStrike">
                <a:solidFill>
                  <a:schemeClr val="lt1"/>
                </a:solidFill>
                <a:latin typeface="Quicksand Medium"/>
                <a:ea typeface="Quicksand Medium"/>
                <a:cs typeface="Quicksand Medium"/>
                <a:sym typeface="Quicksand Medium"/>
              </a:rPr>
              <a:t>Perché pensi che sia così?</a:t>
            </a:r>
            <a:endParaRPr b="0" i="0" sz="3200" u="none" cap="none" strike="noStrike">
              <a:solidFill>
                <a:schemeClr val="lt1"/>
              </a:solidFill>
              <a:latin typeface="Quicksand Medium"/>
              <a:ea typeface="Quicksand Medium"/>
              <a:cs typeface="Quicksand Medium"/>
              <a:sym typeface="Quicksand Medium"/>
            </a:endParaRPr>
          </a:p>
          <a:p>
            <a:pPr indent="0" lvl="0" marL="0" marR="0" rtl="0" algn="l">
              <a:lnSpc>
                <a:spcPct val="115000"/>
              </a:lnSpc>
              <a:spcBef>
                <a:spcPts val="0"/>
              </a:spcBef>
              <a:spcAft>
                <a:spcPts val="0"/>
              </a:spcAft>
              <a:buClr>
                <a:srgbClr val="000000"/>
              </a:buClr>
              <a:buSzPts val="2100"/>
              <a:buFont typeface="Arial"/>
              <a:buNone/>
            </a:pPr>
            <a:r>
              <a:t/>
            </a:r>
            <a:endParaRPr b="0" i="0" sz="3200" u="none" cap="none" strike="noStrike">
              <a:solidFill>
                <a:schemeClr val="lt1"/>
              </a:solidFill>
              <a:latin typeface="Quicksand Medium"/>
              <a:ea typeface="Quicksand Medium"/>
              <a:cs typeface="Quicksand Medium"/>
              <a:sym typeface="Quicksand Medium"/>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Medium"/>
              <a:ea typeface="Quicksand Medium"/>
              <a:cs typeface="Quicksand Medium"/>
              <a:sym typeface="Quicksand Medium"/>
            </a:endParaRPr>
          </a:p>
        </p:txBody>
      </p:sp>
      <p:pic>
        <p:nvPicPr>
          <p:cNvPr id="278" name="Google Shape;278;g34d582fec11_2_12"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82" name="Shape 282"/>
        <p:cNvGrpSpPr/>
        <p:nvPr/>
      </p:nvGrpSpPr>
      <p:grpSpPr>
        <a:xfrm>
          <a:off x="0" y="0"/>
          <a:ext cx="0" cy="0"/>
          <a:chOff x="0" y="0"/>
          <a:chExt cx="0" cy="0"/>
        </a:xfrm>
      </p:grpSpPr>
      <p:sp>
        <p:nvSpPr>
          <p:cNvPr id="283" name="Google Shape;283;g34a00579630_0_10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4" name="Google Shape;284;g34a00579630_0_101"/>
          <p:cNvSpPr txBox="1"/>
          <p:nvPr/>
        </p:nvSpPr>
        <p:spPr>
          <a:xfrm>
            <a:off x="4064275" y="3958225"/>
            <a:ext cx="13448400" cy="17517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120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lt1"/>
              </a:solidFill>
              <a:latin typeface="Quicksand"/>
              <a:ea typeface="Quicksand"/>
              <a:cs typeface="Quicksand"/>
              <a:sym typeface="Quicksand"/>
            </a:endParaRPr>
          </a:p>
        </p:txBody>
      </p:sp>
      <p:graphicFrame>
        <p:nvGraphicFramePr>
          <p:cNvPr id="285" name="Google Shape;285;g34a00579630_0_101"/>
          <p:cNvGraphicFramePr/>
          <p:nvPr/>
        </p:nvGraphicFramePr>
        <p:xfrm>
          <a:off x="1129675" y="3283600"/>
          <a:ext cx="3000000" cy="3000000"/>
        </p:xfrm>
        <a:graphic>
          <a:graphicData uri="http://schemas.openxmlformats.org/drawingml/2006/table">
            <a:tbl>
              <a:tblPr>
                <a:noFill/>
                <a:tableStyleId>{A1198969-4AA2-4CE2-A21D-02B1F03E2D68}</a:tableStyleId>
              </a:tblPr>
              <a:tblGrid>
                <a:gridCol w="12723375"/>
                <a:gridCol w="3659625"/>
              </a:tblGrid>
              <a:tr h="472375">
                <a:tc>
                  <a:txBody>
                    <a:bodyPr/>
                    <a:lstStyle/>
                    <a:p>
                      <a:pPr indent="0" lvl="0" marL="0" marR="0" rtl="0" algn="l">
                        <a:lnSpc>
                          <a:spcPct val="100000"/>
                        </a:lnSpc>
                        <a:spcBef>
                          <a:spcPts val="0"/>
                        </a:spcBef>
                        <a:spcAft>
                          <a:spcPts val="0"/>
                        </a:spcAft>
                        <a:buClr>
                          <a:srgbClr val="000000"/>
                        </a:buClr>
                        <a:buSzPts val="1700"/>
                        <a:buFont typeface="Arial"/>
                        <a:buNone/>
                      </a:pPr>
                      <a:r>
                        <a:rPr b="1" i="1" lang="en-US" sz="2100" u="none" cap="none" strike="noStrike">
                          <a:solidFill>
                            <a:schemeClr val="lt1"/>
                          </a:solidFill>
                          <a:latin typeface="Quicksand Medium"/>
                          <a:ea typeface="Quicksand Medium"/>
                          <a:cs typeface="Quicksand Medium"/>
                          <a:sym typeface="Quicksand Medium"/>
                        </a:rPr>
                        <a:t>Domanda / Spiegazione</a:t>
                      </a:r>
                      <a:endParaRPr i="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rPr b="1" i="1" lang="en-US" sz="2100" u="none" cap="none" strike="noStrike">
                          <a:solidFill>
                            <a:schemeClr val="lt1"/>
                          </a:solidFill>
                          <a:latin typeface="Quicksand"/>
                          <a:ea typeface="Quicksand"/>
                          <a:cs typeface="Quicksand"/>
                          <a:sym typeface="Quicksand"/>
                        </a:rPr>
                        <a:t>Risposta</a:t>
                      </a:r>
                      <a:endParaRPr b="1" i="1" sz="2100" u="none" cap="none" strike="noStrike">
                        <a:solidFill>
                          <a:schemeClr val="lt1"/>
                        </a:solidFill>
                        <a:latin typeface="Quicksand"/>
                        <a:ea typeface="Quicksand"/>
                        <a:cs typeface="Quicksand"/>
                        <a:sym typeface="Quicksand"/>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alla nascita / lingua madre</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chemeClr val="dk1"/>
                        </a:buClr>
                        <a:buSzPts val="1700"/>
                        <a:buFont typeface="Arial"/>
                        <a:buNone/>
                      </a:pPr>
                      <a:r>
                        <a:rPr lang="en-US" sz="2100" u="none" cap="none" strike="noStrike">
                          <a:solidFill>
                            <a:schemeClr val="lt1"/>
                          </a:solidFill>
                          <a:latin typeface="Quicksand Medium"/>
                          <a:ea typeface="Quicksand Medium"/>
                          <a:cs typeface="Quicksand Medium"/>
                          <a:sym typeface="Quicksand Medium"/>
                        </a:rPr>
                        <a:t>Quale/i lingua/e hai incontrato per la prima volta da bambinə? Pensa a casa o alla prima infanzia</a:t>
                      </a:r>
                      <a:endParaRPr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rgbClr val="000000"/>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dei genitori/caregiver</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Quale/i lingua/e usano i tuoi genitori o caregiver a casa quando comunicano con te?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a scuola </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Quale/i lingua/e vengono usate nella tua educazione?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nei contatti sociali</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Quale/i lingua/e usi con amici, famiglia o online?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che comprendi meglio</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In quale/i lingua/e capisci meglio istruzioni, spiegazioni o racconti?</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chemeClr val="dk1"/>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che preferisci usare</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In quale/i lingua/e ti senti più a tuo agio nel comunicare?</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52050">
                <a:tc>
                  <a:txBody>
                    <a:bodyPr/>
                    <a:lstStyle/>
                    <a:p>
                      <a:pPr indent="0" lvl="0" marL="0" marR="0" rtl="0" algn="l">
                        <a:lnSpc>
                          <a:spcPct val="100000"/>
                        </a:lnSpc>
                        <a:spcBef>
                          <a:spcPts val="0"/>
                        </a:spcBef>
                        <a:spcAft>
                          <a:spcPts val="0"/>
                        </a:spcAft>
                        <a:buClr>
                          <a:srgbClr val="000000"/>
                        </a:buClr>
                        <a:buSzPts val="1700"/>
                        <a:buFont typeface="Arial"/>
                        <a:buNone/>
                      </a:pPr>
                      <a:r>
                        <a:rPr b="1" lang="en-US" sz="2100" u="none" cap="none" strike="noStrike">
                          <a:solidFill>
                            <a:schemeClr val="lt1"/>
                          </a:solidFill>
                          <a:latin typeface="Quicksand Medium"/>
                          <a:ea typeface="Quicksand Medium"/>
                          <a:cs typeface="Quicksand Medium"/>
                          <a:sym typeface="Quicksand Medium"/>
                        </a:rPr>
                        <a:t>Lingua del pensiero/sogno</a:t>
                      </a:r>
                      <a:endParaRPr b="1" sz="21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1500"/>
                        <a:buFont typeface="Arial"/>
                        <a:buNone/>
                      </a:pPr>
                      <a:r>
                        <a:rPr lang="en-US" sz="2100" u="none" cap="none" strike="noStrike">
                          <a:solidFill>
                            <a:schemeClr val="lt1"/>
                          </a:solidFill>
                          <a:latin typeface="Quicksand Medium"/>
                          <a:ea typeface="Quicksand Medium"/>
                          <a:cs typeface="Quicksand Medium"/>
                          <a:sym typeface="Quicksand Medium"/>
                        </a:rPr>
                        <a:t>In quale/i lingua/e pensi, parli con te stesso/a o sogni?</a:t>
                      </a:r>
                      <a:endParaRPr b="1" sz="21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solidFill>
                          <a:schemeClr val="lt1"/>
                        </a:solidFill>
                        <a:latin typeface="Quicksand Medium"/>
                        <a:ea typeface="Quicksand Medium"/>
                        <a:cs typeface="Quicksand Medium"/>
                        <a:sym typeface="Quicksand Medium"/>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
        <p:nvSpPr>
          <p:cNvPr id="286" name="Google Shape;286;g34a00579630_0_101"/>
          <p:cNvSpPr txBox="1"/>
          <p:nvPr/>
        </p:nvSpPr>
        <p:spPr>
          <a:xfrm>
            <a:off x="1129650" y="1805225"/>
            <a:ext cx="16383000" cy="115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Anton"/>
              <a:ea typeface="Anton"/>
              <a:cs typeface="Anton"/>
              <a:sym typeface="Anton"/>
            </a:endParaRPr>
          </a:p>
          <a:p>
            <a:pPr indent="0" lvl="0" marL="0" marR="0" rtl="0" algn="l">
              <a:lnSpc>
                <a:spcPct val="140000"/>
              </a:lnSpc>
              <a:spcBef>
                <a:spcPts val="0"/>
              </a:spcBef>
              <a:spcAft>
                <a:spcPts val="0"/>
              </a:spcAft>
              <a:buClr>
                <a:srgbClr val="000000"/>
              </a:buClr>
              <a:buSzPts val="7200"/>
              <a:buFont typeface="Arial"/>
              <a:buNone/>
            </a:pPr>
            <a:r>
              <a:rPr b="0" i="0" lang="en-US" sz="7200" u="none" cap="none" strike="noStrike">
                <a:solidFill>
                  <a:srgbClr val="FFFFFF"/>
                </a:solidFill>
                <a:latin typeface="Anton"/>
                <a:ea typeface="Anton"/>
                <a:cs typeface="Anton"/>
                <a:sym typeface="Anton"/>
              </a:rPr>
              <a:t>Lavoro individuale: il tuo profilo linguistico</a:t>
            </a:r>
            <a:endParaRPr b="0" i="0" sz="7200" u="none" cap="none" strike="noStrike">
              <a:solidFill>
                <a:srgbClr val="000000"/>
              </a:solidFill>
              <a:latin typeface="Anton"/>
              <a:ea typeface="Anton"/>
              <a:cs typeface="Anton"/>
              <a:sym typeface="Anton"/>
            </a:endParaRPr>
          </a:p>
        </p:txBody>
      </p:sp>
      <p:pic>
        <p:nvPicPr>
          <p:cNvPr id="287" name="Google Shape;287;g34a00579630_0_101"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291" name="Shape 291"/>
        <p:cNvGrpSpPr/>
        <p:nvPr/>
      </p:nvGrpSpPr>
      <p:grpSpPr>
        <a:xfrm>
          <a:off x="0" y="0"/>
          <a:ext cx="0" cy="0"/>
          <a:chOff x="0" y="0"/>
          <a:chExt cx="0" cy="0"/>
        </a:xfrm>
      </p:grpSpPr>
      <p:grpSp>
        <p:nvGrpSpPr>
          <p:cNvPr id="292" name="Google Shape;292;g34a00579630_0_77"/>
          <p:cNvGrpSpPr/>
          <p:nvPr/>
        </p:nvGrpSpPr>
        <p:grpSpPr>
          <a:xfrm>
            <a:off x="0" y="-216993"/>
            <a:ext cx="2922102" cy="10504504"/>
            <a:chOff x="0" y="-57150"/>
            <a:chExt cx="769602" cy="2766600"/>
          </a:xfrm>
        </p:grpSpPr>
        <p:sp>
          <p:nvSpPr>
            <p:cNvPr id="293" name="Google Shape;293;g34a00579630_0_77"/>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g34a00579630_0_77"/>
            <p:cNvSpPr txBox="1"/>
            <p:nvPr/>
          </p:nvSpPr>
          <p:spPr>
            <a:xfrm>
              <a:off x="0" y="-57150"/>
              <a:ext cx="769500" cy="27666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5" name="Google Shape;295;g34a00579630_0_77"/>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g34a00579630_0_77"/>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Quicksand"/>
              <a:ea typeface="Quicksand"/>
              <a:cs typeface="Quicksand"/>
              <a:sym typeface="Quicksand"/>
            </a:endParaRPr>
          </a:p>
        </p:txBody>
      </p:sp>
      <p:sp>
        <p:nvSpPr>
          <p:cNvPr id="297" name="Google Shape;297;g34a00579630_0_77"/>
          <p:cNvSpPr txBox="1"/>
          <p:nvPr/>
        </p:nvSpPr>
        <p:spPr>
          <a:xfrm>
            <a:off x="4064275" y="3404225"/>
            <a:ext cx="13087500" cy="4918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2900"/>
              <a:buFont typeface="Arial"/>
              <a:buNone/>
            </a:pPr>
            <a:r>
              <a:rPr b="0" i="0" lang="en-US" sz="3400" u="none" cap="none" strike="noStrike">
                <a:solidFill>
                  <a:schemeClr val="lt1"/>
                </a:solidFill>
                <a:latin typeface="Quicksand Medium"/>
                <a:ea typeface="Quicksand Medium"/>
                <a:cs typeface="Quicksand Medium"/>
                <a:sym typeface="Quicksand Medium"/>
              </a:rPr>
              <a:t>Se vuoi, condividi il tuo profilo linguistico.</a:t>
            </a:r>
            <a:endParaRPr b="0" i="0" sz="3400" u="none"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t/>
            </a:r>
            <a:endParaRPr b="0" i="0" sz="3400" u="sng"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rPr b="0" i="0" lang="en-US" sz="3400" u="sng" cap="none" strike="noStrike">
                <a:solidFill>
                  <a:schemeClr val="lt1"/>
                </a:solidFill>
                <a:latin typeface="Quicksand Medium"/>
                <a:ea typeface="Quicksand Medium"/>
                <a:cs typeface="Quicksand Medium"/>
                <a:sym typeface="Quicksand Medium"/>
                <a:extLst>
                  <a:ext uri="http://customooxmlschemas.google.com/">
                    <go:slidesCustomData xmlns:go="http://customooxmlschemas.google.com/" textRoundtripDataId="0"/>
                  </a:ext>
                </a:extLst>
              </a:rPr>
              <a:t>Domande</a:t>
            </a:r>
            <a:r>
              <a:rPr b="0" i="0" lang="en-US" sz="3400" u="sng" cap="none" strike="noStrike">
                <a:solidFill>
                  <a:schemeClr val="lt1"/>
                </a:solidFill>
                <a:latin typeface="Quicksand Medium"/>
                <a:ea typeface="Quicksand Medium"/>
                <a:cs typeface="Quicksand Medium"/>
                <a:sym typeface="Quicksand Medium"/>
              </a:rPr>
              <a:t>:</a:t>
            </a:r>
            <a:endParaRPr b="0" i="0" sz="3400" u="sng" cap="none" strike="noStrike">
              <a:solidFill>
                <a:schemeClr val="lt1"/>
              </a:solidFill>
              <a:latin typeface="Quicksand Medium"/>
              <a:ea typeface="Quicksand Medium"/>
              <a:cs typeface="Quicksand Medium"/>
              <a:sym typeface="Quicksand Medium"/>
            </a:endParaRPr>
          </a:p>
          <a:p>
            <a:pPr indent="0" lvl="0" marL="0" marR="0" rtl="0" algn="l">
              <a:lnSpc>
                <a:spcPct val="100000"/>
              </a:lnSpc>
              <a:spcBef>
                <a:spcPts val="0"/>
              </a:spcBef>
              <a:spcAft>
                <a:spcPts val="0"/>
              </a:spcAft>
              <a:buClr>
                <a:srgbClr val="000000"/>
              </a:buClr>
              <a:buSzPts val="2900"/>
              <a:buFont typeface="Arial"/>
              <a:buNone/>
            </a:pPr>
            <a:r>
              <a:t/>
            </a:r>
            <a:endParaRPr b="0" i="0" sz="3400" u="sng" cap="none" strike="noStrike">
              <a:solidFill>
                <a:schemeClr val="lt1"/>
              </a:solidFill>
              <a:latin typeface="Quicksand Medium"/>
              <a:ea typeface="Quicksand Medium"/>
              <a:cs typeface="Quicksand Medium"/>
              <a:sym typeface="Quicksand Medium"/>
            </a:endParaRPr>
          </a:p>
          <a:p>
            <a:pPr indent="-444500" lvl="0" marL="457200" marR="0" rtl="0" algn="l">
              <a:lnSpc>
                <a:spcPct val="150000"/>
              </a:lnSpc>
              <a:spcBef>
                <a:spcPts val="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Quali lingue hai annotato?</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15000"/>
              </a:lnSpc>
              <a:spcBef>
                <a:spcPts val="0"/>
              </a:spcBef>
              <a:spcAft>
                <a:spcPts val="0"/>
              </a:spcAft>
              <a:buClr>
                <a:schemeClr val="lt1"/>
              </a:buClr>
              <a:buSzPts val="3400"/>
              <a:buFont typeface="Quicksand"/>
              <a:buChar char="●"/>
            </a:pPr>
            <a:r>
              <a:rPr b="0" i="0" lang="en-US" sz="3400" u="none" cap="none" strike="noStrike">
                <a:solidFill>
                  <a:schemeClr val="lt1"/>
                </a:solidFill>
                <a:latin typeface="Quicksand Medium"/>
                <a:ea typeface="Quicksand Medium"/>
                <a:cs typeface="Quicksand Medium"/>
                <a:sym typeface="Quicksand Medium"/>
              </a:rPr>
              <a:t>Come ti sei sentitə a riflettere sul tuo background linguistico in questo modo?</a:t>
            </a:r>
            <a:endParaRPr b="0" i="0" sz="3400" u="none" cap="none" strike="noStrike">
              <a:solidFill>
                <a:schemeClr val="lt1"/>
              </a:solidFill>
              <a:latin typeface="Quicksand Medium"/>
              <a:ea typeface="Quicksand Medium"/>
              <a:cs typeface="Quicksand Medium"/>
              <a:sym typeface="Quicksand Medium"/>
            </a:endParaRPr>
          </a:p>
          <a:p>
            <a:pPr indent="-444500" lvl="0" marL="457200" marR="0" rtl="0" algn="l">
              <a:lnSpc>
                <a:spcPct val="150000"/>
              </a:lnSpc>
              <a:spcBef>
                <a:spcPts val="1000"/>
              </a:spcBef>
              <a:spcAft>
                <a:spcPts val="0"/>
              </a:spcAft>
              <a:buClr>
                <a:schemeClr val="lt1"/>
              </a:buClr>
              <a:buSzPts val="3400"/>
              <a:buFont typeface="Quicksand Medium"/>
              <a:buChar char="●"/>
            </a:pPr>
            <a:r>
              <a:rPr b="0" i="0" lang="en-US" sz="3400" u="none" cap="none" strike="noStrike">
                <a:solidFill>
                  <a:schemeClr val="lt1"/>
                </a:solidFill>
                <a:latin typeface="Quicksand Medium"/>
                <a:ea typeface="Quicksand Medium"/>
                <a:cs typeface="Quicksand Medium"/>
                <a:sym typeface="Quicksand Medium"/>
              </a:rPr>
              <a:t>Ci sono state sorprese mentre compilavi il tuo profilo?</a:t>
            </a:r>
            <a:endParaRPr b="0" i="0" sz="3400" u="sng" cap="none" strike="noStrike">
              <a:solidFill>
                <a:schemeClr val="lt1"/>
              </a:solidFill>
              <a:latin typeface="Quicksand Medium"/>
              <a:ea typeface="Quicksand Medium"/>
              <a:cs typeface="Quicksand Medium"/>
              <a:sym typeface="Quicksand Medium"/>
            </a:endParaRPr>
          </a:p>
        </p:txBody>
      </p:sp>
      <p:sp>
        <p:nvSpPr>
          <p:cNvPr id="298" name="Google Shape;298;g34a00579630_0_77"/>
          <p:cNvSpPr txBox="1"/>
          <p:nvPr/>
        </p:nvSpPr>
        <p:spPr>
          <a:xfrm>
            <a:off x="4064275" y="1316025"/>
            <a:ext cx="138522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8000" u="none" cap="none" strike="noStrike">
                <a:solidFill>
                  <a:schemeClr val="lt1"/>
                </a:solidFill>
                <a:latin typeface="Anton"/>
                <a:ea typeface="Anton"/>
                <a:cs typeface="Anton"/>
                <a:sym typeface="Anton"/>
              </a:rPr>
              <a:t>Condivisione esperienze</a:t>
            </a:r>
            <a:endParaRPr b="0" i="0" sz="8000" u="none" cap="none" strike="noStrike">
              <a:solidFill>
                <a:schemeClr val="lt1"/>
              </a:solidFill>
              <a:latin typeface="Anton"/>
              <a:ea typeface="Anton"/>
              <a:cs typeface="Anton"/>
              <a:sym typeface="Anton"/>
            </a:endParaRPr>
          </a:p>
        </p:txBody>
      </p:sp>
      <p:pic>
        <p:nvPicPr>
          <p:cNvPr id="299" name="Google Shape;299;g34a00579630_0_77" title="IT_Co-fundedbytheEU_RGB_WHITE Outline.png"/>
          <p:cNvPicPr preferRelativeResize="0"/>
          <p:nvPr/>
        </p:nvPicPr>
        <p:blipFill>
          <a:blip r:embed="rId4">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303" name="Shape 303"/>
        <p:cNvGrpSpPr/>
        <p:nvPr/>
      </p:nvGrpSpPr>
      <p:grpSpPr>
        <a:xfrm>
          <a:off x="0" y="0"/>
          <a:ext cx="0" cy="0"/>
          <a:chOff x="0" y="0"/>
          <a:chExt cx="0" cy="0"/>
        </a:xfrm>
      </p:grpSpPr>
      <p:grpSp>
        <p:nvGrpSpPr>
          <p:cNvPr id="304" name="Google Shape;304;g34a00579630_0_89"/>
          <p:cNvGrpSpPr/>
          <p:nvPr/>
        </p:nvGrpSpPr>
        <p:grpSpPr>
          <a:xfrm>
            <a:off x="0" y="-216993"/>
            <a:ext cx="2922102" cy="10504504"/>
            <a:chOff x="0" y="-57150"/>
            <a:chExt cx="769602" cy="2766600"/>
          </a:xfrm>
        </p:grpSpPr>
        <p:sp>
          <p:nvSpPr>
            <p:cNvPr id="305" name="Google Shape;305;g34a00579630_0_8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6" name="Google Shape;306;g34a00579630_0_89"/>
            <p:cNvSpPr txBox="1"/>
            <p:nvPr/>
          </p:nvSpPr>
          <p:spPr>
            <a:xfrm>
              <a:off x="0" y="-57150"/>
              <a:ext cx="769500" cy="2766600"/>
            </a:xfrm>
            <a:prstGeom prst="rect">
              <a:avLst/>
            </a:prstGeom>
            <a:solidFill>
              <a:srgbClr val="843F9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7" name="Google Shape;307;g34a00579630_0_89"/>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g34a00579630_0_89"/>
          <p:cNvSpPr txBox="1"/>
          <p:nvPr/>
        </p:nvSpPr>
        <p:spPr>
          <a:xfrm>
            <a:off x="4064274" y="1534525"/>
            <a:ext cx="11750700" cy="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00"/>
              <a:buFont typeface="Arial"/>
              <a:buNone/>
            </a:pPr>
            <a:r>
              <a:t/>
            </a:r>
            <a:endParaRPr b="0" i="0" sz="100" u="none" cap="none" strike="noStrike">
              <a:solidFill>
                <a:srgbClr val="000000"/>
              </a:solidFill>
              <a:latin typeface="Quicksand"/>
              <a:ea typeface="Quicksand"/>
              <a:cs typeface="Quicksand"/>
              <a:sym typeface="Quicksand"/>
            </a:endParaRPr>
          </a:p>
        </p:txBody>
      </p:sp>
      <p:pic>
        <p:nvPicPr>
          <p:cNvPr id="309" name="Google Shape;309;g34a00579630_0_89"/>
          <p:cNvPicPr preferRelativeResize="0"/>
          <p:nvPr/>
        </p:nvPicPr>
        <p:blipFill rotWithShape="1">
          <a:blip r:embed="rId4">
            <a:alphaModFix/>
          </a:blip>
          <a:srcRect b="0" l="44803" r="0" t="0"/>
          <a:stretch/>
        </p:blipFill>
        <p:spPr>
          <a:xfrm>
            <a:off x="11334651" y="264525"/>
            <a:ext cx="5395574" cy="5498626"/>
          </a:xfrm>
          <a:prstGeom prst="rect">
            <a:avLst/>
          </a:prstGeom>
          <a:noFill/>
          <a:ln>
            <a:noFill/>
          </a:ln>
        </p:spPr>
      </p:pic>
      <p:sp>
        <p:nvSpPr>
          <p:cNvPr id="310" name="Google Shape;310;g34a00579630_0_89"/>
          <p:cNvSpPr txBox="1"/>
          <p:nvPr/>
        </p:nvSpPr>
        <p:spPr>
          <a:xfrm>
            <a:off x="4194675" y="1674700"/>
            <a:ext cx="9588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8000" u="none" cap="none" strike="noStrike">
                <a:solidFill>
                  <a:schemeClr val="lt1"/>
                </a:solidFill>
                <a:latin typeface="Anton"/>
                <a:ea typeface="Anton"/>
                <a:cs typeface="Anton"/>
                <a:sym typeface="Anton"/>
              </a:rPr>
              <a:t>Riflessione</a:t>
            </a:r>
            <a:endParaRPr b="0" i="0" sz="8000" u="none" cap="none" strike="noStrike">
              <a:solidFill>
                <a:schemeClr val="lt1"/>
              </a:solidFill>
              <a:latin typeface="Anton"/>
              <a:ea typeface="Anton"/>
              <a:cs typeface="Anton"/>
              <a:sym typeface="Anton"/>
            </a:endParaRPr>
          </a:p>
        </p:txBody>
      </p:sp>
      <p:sp>
        <p:nvSpPr>
          <p:cNvPr id="311" name="Google Shape;311;g34a00579630_0_89"/>
          <p:cNvSpPr txBox="1"/>
          <p:nvPr/>
        </p:nvSpPr>
        <p:spPr>
          <a:xfrm>
            <a:off x="4493825" y="4388750"/>
            <a:ext cx="11321100" cy="20319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200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Cosa hai imparato?</a:t>
            </a:r>
            <a:endParaRPr b="0" i="0" sz="4000" u="none" cap="none" strike="noStrike">
              <a:solidFill>
                <a:schemeClr val="lt1"/>
              </a:solidFill>
              <a:latin typeface="Quicksand Medium"/>
              <a:ea typeface="Quicksand Medium"/>
              <a:cs typeface="Quicksand Medium"/>
              <a:sym typeface="Quicksand Medium"/>
            </a:endParaRPr>
          </a:p>
          <a:p>
            <a:pPr indent="-457200" lvl="0" marL="457200" marR="0" rtl="0" algn="l">
              <a:lnSpc>
                <a:spcPct val="200000"/>
              </a:lnSpc>
              <a:spcBef>
                <a:spcPts val="0"/>
              </a:spcBef>
              <a:spcAft>
                <a:spcPts val="0"/>
              </a:spcAft>
              <a:buClr>
                <a:schemeClr val="lt1"/>
              </a:buClr>
              <a:buSzPts val="4000"/>
              <a:buFont typeface="Quicksand Medium"/>
              <a:buChar char="●"/>
            </a:pPr>
            <a:r>
              <a:rPr b="0" i="0" lang="en-US" sz="4000" u="none" cap="none" strike="noStrike">
                <a:solidFill>
                  <a:schemeClr val="lt1"/>
                </a:solidFill>
                <a:latin typeface="Quicksand Medium"/>
                <a:ea typeface="Quicksand Medium"/>
                <a:cs typeface="Quicksand Medium"/>
                <a:sym typeface="Quicksand Medium"/>
              </a:rPr>
              <a:t>Cosa ti ha sorpreso o messo alla prova?</a:t>
            </a:r>
            <a:endParaRPr b="0" i="0" sz="4000" u="none" cap="none" strike="noStrike">
              <a:solidFill>
                <a:schemeClr val="lt1"/>
              </a:solidFill>
              <a:latin typeface="Quicksand Medium"/>
              <a:ea typeface="Quicksand Medium"/>
              <a:cs typeface="Quicksand Medium"/>
              <a:sym typeface="Quicksand Medium"/>
            </a:endParaRPr>
          </a:p>
        </p:txBody>
      </p:sp>
      <p:pic>
        <p:nvPicPr>
          <p:cNvPr id="312" name="Google Shape;312;g34a00579630_0_89" title="IT_Co-fundedbytheEU_RGB_WHITE Outline.png"/>
          <p:cNvPicPr preferRelativeResize="0"/>
          <p:nvPr/>
        </p:nvPicPr>
        <p:blipFill>
          <a:blip r:embed="rId5">
            <a:alphaModFix/>
          </a:blip>
          <a:stretch>
            <a:fillRect/>
          </a:stretch>
        </p:blipFill>
        <p:spPr>
          <a:xfrm>
            <a:off x="14510995" y="9368938"/>
            <a:ext cx="3332127" cy="73866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43F98"/>
        </a:solidFill>
      </p:bgPr>
    </p:bg>
    <p:spTree>
      <p:nvGrpSpPr>
        <p:cNvPr id="316" name="Shape 316"/>
        <p:cNvGrpSpPr/>
        <p:nvPr/>
      </p:nvGrpSpPr>
      <p:grpSpPr>
        <a:xfrm>
          <a:off x="0" y="0"/>
          <a:ext cx="0" cy="0"/>
          <a:chOff x="0" y="0"/>
          <a:chExt cx="0" cy="0"/>
        </a:xfrm>
      </p:grpSpPr>
      <p:sp>
        <p:nvSpPr>
          <p:cNvPr id="317" name="Google Shape;317;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8" name="Google Shape;318;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21" name="Google Shape;321;p3"/>
          <p:cNvGrpSpPr/>
          <p:nvPr/>
        </p:nvGrpSpPr>
        <p:grpSpPr>
          <a:xfrm>
            <a:off x="-228300" y="6944209"/>
            <a:ext cx="18940740" cy="4430740"/>
            <a:chOff x="0" y="-57150"/>
            <a:chExt cx="4988508" cy="1166944"/>
          </a:xfrm>
        </p:grpSpPr>
        <p:sp>
          <p:nvSpPr>
            <p:cNvPr id="322" name="Google Shape;322;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4" name="Google Shape;324;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5" name="Google Shape;325;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3"/>
          <p:cNvSpPr txBox="1"/>
          <p:nvPr/>
        </p:nvSpPr>
        <p:spPr>
          <a:xfrm>
            <a:off x="2157053" y="1867850"/>
            <a:ext cx="43320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000"/>
              <a:buFont typeface="Arial"/>
              <a:buNone/>
            </a:pPr>
            <a:r>
              <a:rPr b="0" i="0" lang="en-US" sz="8000" u="none" cap="none" strike="noStrike">
                <a:solidFill>
                  <a:srgbClr val="FFFFFF"/>
                </a:solidFill>
                <a:latin typeface="Anton"/>
                <a:ea typeface="Anton"/>
                <a:cs typeface="Anton"/>
                <a:sym typeface="Anton"/>
              </a:rPr>
              <a:t>Contatti</a:t>
            </a:r>
            <a:endParaRPr b="0" i="0" sz="1400" u="none" cap="none" strike="noStrike">
              <a:solidFill>
                <a:srgbClr val="000000"/>
              </a:solidFill>
              <a:latin typeface="Arial"/>
              <a:ea typeface="Arial"/>
              <a:cs typeface="Arial"/>
              <a:sym typeface="Arial"/>
            </a:endParaRPr>
          </a:p>
        </p:txBody>
      </p:sp>
      <p:sp>
        <p:nvSpPr>
          <p:cNvPr id="330" name="Google Shape;330;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sng" cap="none" strike="noStrike">
                <a:solidFill>
                  <a:srgbClr val="FFFFFF"/>
                </a:solidFill>
                <a:latin typeface="Quicksand Medium"/>
                <a:ea typeface="Quicksand Medium"/>
                <a:cs typeface="Quicksand Medium"/>
                <a:sym typeface="Quicksand Medium"/>
                <a:hlinkClick r:id="rId12">
                  <a:extLst>
                    <a:ext uri="{A12FA001-AC4F-418D-AE19-62706E023703}">
                      <ahyp:hlinkClr val="tx"/>
                    </a:ext>
                  </a:extLst>
                </a:hlinkClick>
              </a:rPr>
              <a:t>https://deafstudies.eu/</a:t>
            </a:r>
            <a:endParaRPr b="0" i="0" sz="1400" u="none" cap="none" strike="noStrike">
              <a:solidFill>
                <a:srgbClr val="000000"/>
              </a:solidFill>
              <a:latin typeface="Quicksand Medium"/>
              <a:ea typeface="Quicksand Medium"/>
              <a:cs typeface="Quicksand Medium"/>
              <a:sym typeface="Quicksand Medium"/>
            </a:endParaRPr>
          </a:p>
        </p:txBody>
      </p:sp>
      <p:sp>
        <p:nvSpPr>
          <p:cNvPr id="331" name="Google Shape;331;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 Culture, Heritage and Diversity</a:t>
            </a:r>
            <a:endParaRPr b="0" i="0" sz="1400" u="none" cap="none" strike="noStrike">
              <a:solidFill>
                <a:srgbClr val="000000"/>
              </a:solidFill>
              <a:latin typeface="Quicksand Medium"/>
              <a:ea typeface="Quicksand Medium"/>
              <a:cs typeface="Quicksand Medium"/>
              <a:sym typeface="Quicksand Medium"/>
            </a:endParaRPr>
          </a:p>
        </p:txBody>
      </p:sp>
      <p:sp>
        <p:nvSpPr>
          <p:cNvPr id="332" name="Google Shape;332;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2461"/>
              <a:buFont typeface="Arial"/>
              <a:buNone/>
            </a:pPr>
            <a:r>
              <a:rPr b="0" i="0" lang="en-US" sz="2461" u="none" cap="none" strike="noStrike">
                <a:solidFill>
                  <a:srgbClr val="FFFFFF"/>
                </a:solidFill>
                <a:latin typeface="Quicksand Medium"/>
                <a:ea typeface="Quicksand Medium"/>
                <a:cs typeface="Quicksand Medium"/>
                <a:sym typeface="Quicksand Medium"/>
              </a:rPr>
              <a:t>@deafstudies.eu</a:t>
            </a:r>
            <a:endParaRPr b="0" i="0" sz="1400" u="none" cap="none" strike="noStrike">
              <a:solidFill>
                <a:srgbClr val="000000"/>
              </a:solidFill>
              <a:latin typeface="Quicksand Medium"/>
              <a:ea typeface="Quicksand Medium"/>
              <a:cs typeface="Quicksand Medium"/>
              <a:sym typeface="Quicksand Medium"/>
            </a:endParaRPr>
          </a:p>
        </p:txBody>
      </p:sp>
      <p:pic>
        <p:nvPicPr>
          <p:cNvPr id="333" name="Google Shape;333;p3" title="IT_Co-fundedbytheEU_RGB_WHITE Outline.png"/>
          <p:cNvPicPr preferRelativeResize="0"/>
          <p:nvPr/>
        </p:nvPicPr>
        <p:blipFill>
          <a:blip r:embed="rId13">
            <a:alphaModFix/>
          </a:blip>
          <a:stretch>
            <a:fillRect/>
          </a:stretch>
        </p:blipFill>
        <p:spPr>
          <a:xfrm>
            <a:off x="14369095" y="412163"/>
            <a:ext cx="3332127" cy="7386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