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y="10287000" cx="18288000"/>
  <p:notesSz cx="6858000" cy="9144000"/>
  <p:embeddedFontLst>
    <p:embeddedFont>
      <p:font typeface="Anton"/>
      <p:regular r:id="rId27"/>
    </p:embeddedFont>
    <p:embeddedFont>
      <p:font typeface="Quicksand"/>
      <p:regular r:id="rId28"/>
      <p:bold r:id="rId29"/>
    </p:embeddedFont>
    <p:embeddedFont>
      <p:font typeface="Quicksand Medium"/>
      <p:regular r:id="rId30"/>
      <p:bold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2" roundtripDataSignature="AMtx7mhbvOrEpp6BADtaL4tE+ETQZXOPR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A7D93E2-8A74-484E-B59B-0968187A1CB5}">
  <a:tblStyle styleId="{3A7D93E2-8A74-484E-B59B-0968187A1CB5}"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Quicksand-regular.fntdata"/><Relationship Id="rId27" Type="http://schemas.openxmlformats.org/officeDocument/2006/relationships/font" Target="fonts/Anton-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Quicksand-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QuicksandMedium-bold.fntdata"/><Relationship Id="rId30" Type="http://schemas.openxmlformats.org/officeDocument/2006/relationships/font" Target="fonts/QuicksandMedium-regular.fntdata"/><Relationship Id="rId11" Type="http://schemas.openxmlformats.org/officeDocument/2006/relationships/slide" Target="slides/slide5.xml"/><Relationship Id="rId10" Type="http://schemas.openxmlformats.org/officeDocument/2006/relationships/slide" Target="slides/slide4.xml"/><Relationship Id="rId32" Type="http://customschemas.google.com/relationships/presentationmetadata" Target="meta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d88b8378ee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g3d88b8378ee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d88b8378ee_0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 name="Google Shape;95;g3d88b8378ee_0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d88b8378ee_0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 name="Google Shape;106;g3d88b8378ee_0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d88b8378ee_0_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8" name="Google Shape;118;g3d88b8378ee_0_4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d88b8378ee_0_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9" name="Google Shape;129;g3d88b8378ee_0_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d88b8378ee_0_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7" name="Google Shape;137;g3d88b8378ee_0_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d88b8378ee_0_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6" name="Google Shape;146;g3d88b8378ee_0_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d88b8378ee_0_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8" name="Google Shape;158;g3d88b8378ee_0_7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d88b8378ee_0_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7" name="Google Shape;167;g3d88b8378ee_0_8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d88b8378ee_0_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9" name="Google Shape;179;g3d88b8378ee_0_9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d88b8378ee_0_1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0" name="Google Shape;190;g3d88b8378ee_0_1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d88b8378ee_0_1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2" name="Google Shape;202;g3d88b8378ee_0_1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d88b8378ee_0_1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4" name="Google Shape;214;g3d88b8378ee_0_1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d88b8378ee_0_1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5" name="Google Shape;225;g3d88b8378ee_0_1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d88b8378ee_0_1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7" name="Google Shape;237;g3d88b8378ee_0_1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d88b8378ee_0_1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6" name="Google Shape;246;g3d88b8378ee_0_1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d88b8378ee_0_1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8" name="Google Shape;258;g3d88b8378ee_0_1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d88b8378ee_0_1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7" name="Google Shape;267;g3d88b8378ee_0_1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d88b8378ee_0_1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0" name="Google Shape;280;g3d88b8378ee_0_1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d88b8378ee_0_2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4" name="Google Shape;294;g3d88b8378ee_0_2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13.pn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18.png"/><Relationship Id="rId5"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18.png"/><Relationship Id="rId5"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hyperlink" Target="http://www.youtube.com/watch?v=xv9Im1T3dCQ" TargetMode="External"/><Relationship Id="rId5" Type="http://schemas.openxmlformats.org/officeDocument/2006/relationships/image" Target="../media/image4.jpg"/><Relationship Id="rId6"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18.png"/><Relationship Id="rId5"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3.png"/></Relationships>
</file>

<file path=ppt/slides/_rels/slide20.xml.rels><?xml version="1.0" encoding="UTF-8" standalone="yes"?><Relationships xmlns="http://schemas.openxmlformats.org/package/2006/relationships"><Relationship Id="rId11" Type="http://schemas.openxmlformats.org/officeDocument/2006/relationships/image" Target="../media/image10.png"/><Relationship Id="rId10" Type="http://schemas.openxmlformats.org/officeDocument/2006/relationships/image" Target="../media/image16.png"/><Relationship Id="rId13" Type="http://schemas.openxmlformats.org/officeDocument/2006/relationships/image" Target="../media/image3.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6.png"/><Relationship Id="rId9" Type="http://schemas.openxmlformats.org/officeDocument/2006/relationships/image" Target="../media/image15.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11.png"/><Relationship Id="rId8"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g3d88b8378ee_0_11"/>
          <p:cNvGrpSpPr/>
          <p:nvPr/>
        </p:nvGrpSpPr>
        <p:grpSpPr>
          <a:xfrm>
            <a:off x="0" y="-216992"/>
            <a:ext cx="2922102" cy="10504504"/>
            <a:chOff x="0" y="-57150"/>
            <a:chExt cx="769602" cy="2766600"/>
          </a:xfrm>
        </p:grpSpPr>
        <p:sp>
          <p:nvSpPr>
            <p:cNvPr id="85" name="Google Shape;85;g3d88b8378ee_0_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g3d88b8378ee_0_1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g3d88b8378ee_0_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g3d88b8378ee_0_11"/>
          <p:cNvSpPr txBox="1"/>
          <p:nvPr/>
        </p:nvSpPr>
        <p:spPr>
          <a:xfrm>
            <a:off x="3457350" y="4000675"/>
            <a:ext cx="13822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Gebarentaal</a:t>
            </a:r>
            <a:endParaRPr b="0" i="0" sz="8000" u="none" cap="none" strike="noStrike">
              <a:solidFill>
                <a:srgbClr val="FFFFFF"/>
              </a:solidFill>
              <a:latin typeface="Anton"/>
              <a:ea typeface="Anton"/>
              <a:cs typeface="Anton"/>
              <a:sym typeface="Anton"/>
            </a:endParaRPr>
          </a:p>
        </p:txBody>
      </p:sp>
      <p:sp>
        <p:nvSpPr>
          <p:cNvPr id="89" name="Google Shape;89;g3d88b8378ee_0_11"/>
          <p:cNvSpPr txBox="1"/>
          <p:nvPr/>
        </p:nvSpPr>
        <p:spPr>
          <a:xfrm>
            <a:off x="3457354" y="5450055"/>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FFFFF"/>
                </a:solidFill>
                <a:latin typeface="Quicksand"/>
                <a:ea typeface="Quicksand"/>
                <a:cs typeface="Quicksand"/>
                <a:sym typeface="Quicksand"/>
              </a:rPr>
              <a:t>Taalverwerving en -ontwikkeling </a:t>
            </a:r>
            <a:endParaRPr b="0" i="0" sz="3200" u="none" cap="none" strike="noStrike">
              <a:solidFill>
                <a:srgbClr val="FFFFFF"/>
              </a:solidFill>
              <a:latin typeface="Quicksand"/>
              <a:ea typeface="Quicksand"/>
              <a:cs typeface="Quicksand"/>
              <a:sym typeface="Quicksand"/>
            </a:endParaRPr>
          </a:p>
        </p:txBody>
      </p:sp>
      <p:sp>
        <p:nvSpPr>
          <p:cNvPr id="90" name="Google Shape;90;g3d88b8378ee_0_11"/>
          <p:cNvSpPr txBox="1"/>
          <p:nvPr/>
        </p:nvSpPr>
        <p:spPr>
          <a:xfrm>
            <a:off x="3457354" y="3428788"/>
            <a:ext cx="8667900" cy="3540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en-US" sz="2299" u="none" cap="none" strike="noStrike">
                <a:solidFill>
                  <a:srgbClr val="FFFFFF"/>
                </a:solidFill>
                <a:latin typeface="Quicksand"/>
                <a:ea typeface="Quicksand"/>
                <a:cs typeface="Quicksand"/>
                <a:sym typeface="Quicksand"/>
              </a:rPr>
              <a:t>Workshop </a:t>
            </a:r>
            <a:r>
              <a:rPr lang="en-US" sz="2299">
                <a:solidFill>
                  <a:schemeClr val="lt1"/>
                </a:solidFill>
                <a:latin typeface="Quicksand"/>
                <a:ea typeface="Quicksand"/>
                <a:cs typeface="Quicksand"/>
                <a:sym typeface="Quicksand"/>
              </a:rPr>
              <a:t>Deaf Studies</a:t>
            </a:r>
            <a:endParaRPr b="0" i="0" sz="1400" u="none" cap="none" strike="noStrike">
              <a:solidFill>
                <a:srgbClr val="000000"/>
              </a:solidFill>
              <a:latin typeface="Arial"/>
              <a:ea typeface="Arial"/>
              <a:cs typeface="Arial"/>
              <a:sym typeface="Arial"/>
            </a:endParaRPr>
          </a:p>
        </p:txBody>
      </p:sp>
      <p:sp>
        <p:nvSpPr>
          <p:cNvPr id="91" name="Google Shape;91;g3d88b8378ee_0_11"/>
          <p:cNvSpPr txBox="1"/>
          <p:nvPr/>
        </p:nvSpPr>
        <p:spPr>
          <a:xfrm>
            <a:off x="7159999" y="8892425"/>
            <a:ext cx="10516200" cy="7896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lang="en-US" sz="1350">
                <a:solidFill>
                  <a:srgbClr val="FFFFFF"/>
                </a:solidFill>
                <a:latin typeface="Quicksand"/>
                <a:ea typeface="Quicksand"/>
                <a:cs typeface="Quicksand"/>
                <a:sym typeface="Quicksand"/>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endParaRPr i="0" sz="1400" u="none" cap="none" strike="noStrike">
              <a:solidFill>
                <a:srgbClr val="FFFFFF"/>
              </a:solidFill>
              <a:latin typeface="Quicksand"/>
              <a:ea typeface="Quicksand"/>
              <a:cs typeface="Quicksand"/>
              <a:sym typeface="Quicksand"/>
            </a:endParaRPr>
          </a:p>
        </p:txBody>
      </p:sp>
      <p:pic>
        <p:nvPicPr>
          <p:cNvPr id="92" name="Google Shape;92;g3d88b8378ee_0_11"/>
          <p:cNvPicPr preferRelativeResize="0"/>
          <p:nvPr/>
        </p:nvPicPr>
        <p:blipFill>
          <a:blip r:embed="rId4">
            <a:alphaModFix/>
          </a:blip>
          <a:stretch>
            <a:fillRect/>
          </a:stretch>
        </p:blipFill>
        <p:spPr>
          <a:xfrm>
            <a:off x="3187188" y="8913375"/>
            <a:ext cx="3707725" cy="747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6" name="Shape 96"/>
        <p:cNvGrpSpPr/>
        <p:nvPr/>
      </p:nvGrpSpPr>
      <p:grpSpPr>
        <a:xfrm>
          <a:off x="0" y="0"/>
          <a:ext cx="0" cy="0"/>
          <a:chOff x="0" y="0"/>
          <a:chExt cx="0" cy="0"/>
        </a:xfrm>
      </p:grpSpPr>
      <p:grpSp>
        <p:nvGrpSpPr>
          <p:cNvPr id="97" name="Google Shape;97;g3d88b8378ee_0_22"/>
          <p:cNvGrpSpPr/>
          <p:nvPr/>
        </p:nvGrpSpPr>
        <p:grpSpPr>
          <a:xfrm>
            <a:off x="0" y="-216992"/>
            <a:ext cx="2922102" cy="10504504"/>
            <a:chOff x="0" y="-57150"/>
            <a:chExt cx="769602" cy="2766600"/>
          </a:xfrm>
        </p:grpSpPr>
        <p:sp>
          <p:nvSpPr>
            <p:cNvPr id="98" name="Google Shape;98;g3d88b8378ee_0_2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9" name="Google Shape;99;g3d88b8378ee_0_2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0" name="Google Shape;100;g3d88b8378ee_0_2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g3d88b8378ee_0_22"/>
          <p:cNvSpPr txBox="1"/>
          <p:nvPr/>
        </p:nvSpPr>
        <p:spPr>
          <a:xfrm>
            <a:off x="4064267" y="1534525"/>
            <a:ext cx="67683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Inhoud</a:t>
            </a:r>
            <a:endParaRPr b="0" i="0" sz="1400" u="none" cap="none" strike="noStrike">
              <a:solidFill>
                <a:srgbClr val="000000"/>
              </a:solidFill>
              <a:latin typeface="Arial"/>
              <a:ea typeface="Arial"/>
              <a:cs typeface="Arial"/>
              <a:sym typeface="Arial"/>
            </a:endParaRPr>
          </a:p>
        </p:txBody>
      </p:sp>
      <p:sp>
        <p:nvSpPr>
          <p:cNvPr id="102" name="Google Shape;102;g3d88b8378ee_0_22"/>
          <p:cNvSpPr txBox="1"/>
          <p:nvPr/>
        </p:nvSpPr>
        <p:spPr>
          <a:xfrm>
            <a:off x="4562500" y="3382600"/>
            <a:ext cx="11808900" cy="4075800"/>
          </a:xfrm>
          <a:prstGeom prst="rect">
            <a:avLst/>
          </a:prstGeom>
          <a:noFill/>
          <a:ln>
            <a:noFill/>
          </a:ln>
        </p:spPr>
        <p:txBody>
          <a:bodyPr anchorCtr="0" anchor="t" bIns="91425" lIns="91425" spcFirstLastPara="1" rIns="91425" wrap="square" tIns="91425">
            <a:spAutoFit/>
          </a:bodyPr>
          <a:lstStyle/>
          <a:p>
            <a:pPr indent="-431800" lvl="0" marL="457200" marR="0" rtl="0" algn="l">
              <a:lnSpc>
                <a:spcPct val="115000"/>
              </a:lnSpc>
              <a:spcBef>
                <a:spcPts val="0"/>
              </a:spcBef>
              <a:spcAft>
                <a:spcPts val="0"/>
              </a:spcAft>
              <a:buClr>
                <a:schemeClr val="lt1"/>
              </a:buClr>
              <a:buSzPts val="3200"/>
              <a:buFont typeface="Quicksand"/>
              <a:buChar char="●"/>
            </a:pPr>
            <a:r>
              <a:rPr b="0" i="0" lang="en-US" sz="3200" u="none" cap="none" strike="noStrike">
                <a:solidFill>
                  <a:schemeClr val="lt1"/>
                </a:solidFill>
                <a:latin typeface="Quicksand"/>
                <a:ea typeface="Quicksand"/>
                <a:cs typeface="Quicksand"/>
                <a:sym typeface="Quicksand"/>
              </a:rPr>
              <a:t>Inleiding</a:t>
            </a:r>
            <a:endParaRPr b="0" i="0" sz="3200" u="none" cap="none" strike="noStrike">
              <a:solidFill>
                <a:schemeClr val="lt1"/>
              </a:solidFill>
              <a:latin typeface="Quicksand"/>
              <a:ea typeface="Quicksand"/>
              <a:cs typeface="Quicksand"/>
              <a:sym typeface="Quicksand"/>
            </a:endParaRPr>
          </a:p>
          <a:p>
            <a:pPr indent="-431800" lvl="0" marL="457200" marR="0" rtl="0" algn="l">
              <a:lnSpc>
                <a:spcPct val="115000"/>
              </a:lnSpc>
              <a:spcBef>
                <a:spcPts val="0"/>
              </a:spcBef>
              <a:spcAft>
                <a:spcPts val="0"/>
              </a:spcAft>
              <a:buClr>
                <a:schemeClr val="lt1"/>
              </a:buClr>
              <a:buSzPts val="3200"/>
              <a:buFont typeface="Quicksand"/>
              <a:buChar char="●"/>
            </a:pPr>
            <a:r>
              <a:rPr b="0" i="0" lang="en-US" sz="3200" u="none" cap="none" strike="noStrike">
                <a:solidFill>
                  <a:schemeClr val="lt1"/>
                </a:solidFill>
                <a:latin typeface="Quicksand"/>
                <a:ea typeface="Quicksand"/>
                <a:cs typeface="Quicksand"/>
                <a:sym typeface="Quicksand"/>
              </a:rPr>
              <a:t>Theorie: </a:t>
            </a:r>
            <a:r>
              <a:rPr b="0" i="1" lang="en-US" sz="3200" u="none" cap="none" strike="noStrike">
                <a:solidFill>
                  <a:schemeClr val="lt1"/>
                </a:solidFill>
                <a:latin typeface="Quicksand"/>
                <a:ea typeface="Quicksand"/>
                <a:cs typeface="Quicksand"/>
                <a:sym typeface="Quicksand"/>
              </a:rPr>
              <a:t>Taalontwikkeling</a:t>
            </a:r>
            <a:endParaRPr b="0" i="1" sz="3200" u="none" cap="none" strike="noStrike">
              <a:solidFill>
                <a:schemeClr val="lt1"/>
              </a:solidFill>
              <a:latin typeface="Quicksand"/>
              <a:ea typeface="Quicksand"/>
              <a:cs typeface="Quicksand"/>
              <a:sym typeface="Quicksand"/>
            </a:endParaRPr>
          </a:p>
          <a:p>
            <a:pPr indent="-431800" lvl="0" marL="457200" marR="0" rtl="0" algn="l">
              <a:lnSpc>
                <a:spcPct val="115000"/>
              </a:lnSpc>
              <a:spcBef>
                <a:spcPts val="0"/>
              </a:spcBef>
              <a:spcAft>
                <a:spcPts val="0"/>
              </a:spcAft>
              <a:buClr>
                <a:schemeClr val="lt1"/>
              </a:buClr>
              <a:buSzPts val="3200"/>
              <a:buFont typeface="Quicksand"/>
              <a:buChar char="●"/>
            </a:pPr>
            <a:r>
              <a:rPr b="0" i="0" lang="en-US" sz="3200" u="none" cap="none" strike="noStrike">
                <a:solidFill>
                  <a:schemeClr val="lt1"/>
                </a:solidFill>
                <a:latin typeface="Quicksand"/>
                <a:ea typeface="Quicksand"/>
                <a:cs typeface="Quicksand"/>
                <a:sym typeface="Quicksand"/>
              </a:rPr>
              <a:t>Video: </a:t>
            </a:r>
            <a:r>
              <a:rPr b="0" i="1" lang="en-US" sz="3200" u="none" cap="none" strike="noStrike">
                <a:solidFill>
                  <a:schemeClr val="lt1"/>
                </a:solidFill>
                <a:latin typeface="Quicksand"/>
                <a:ea typeface="Quicksand"/>
                <a:cs typeface="Quicksand"/>
                <a:sym typeface="Quicksand"/>
              </a:rPr>
              <a:t>Taalachterstand</a:t>
            </a:r>
            <a:endParaRPr b="0" i="1" sz="3200" u="none" cap="none" strike="noStrike">
              <a:solidFill>
                <a:schemeClr val="lt1"/>
              </a:solidFill>
              <a:latin typeface="Quicksand"/>
              <a:ea typeface="Quicksand"/>
              <a:cs typeface="Quicksand"/>
              <a:sym typeface="Quicksand"/>
            </a:endParaRPr>
          </a:p>
          <a:p>
            <a:pPr indent="-431800" lvl="0" marL="457200" marR="0" rtl="0" algn="l">
              <a:lnSpc>
                <a:spcPct val="115000"/>
              </a:lnSpc>
              <a:spcBef>
                <a:spcPts val="0"/>
              </a:spcBef>
              <a:spcAft>
                <a:spcPts val="0"/>
              </a:spcAft>
              <a:buClr>
                <a:schemeClr val="lt1"/>
              </a:buClr>
              <a:buSzPts val="3200"/>
              <a:buFont typeface="Quicksand"/>
              <a:buChar char="●"/>
            </a:pPr>
            <a:r>
              <a:rPr b="0" i="0" lang="en-US" sz="3200" u="none" cap="none" strike="noStrike">
                <a:solidFill>
                  <a:schemeClr val="lt1"/>
                </a:solidFill>
                <a:latin typeface="Quicksand"/>
                <a:ea typeface="Quicksand"/>
                <a:cs typeface="Quicksand"/>
                <a:sym typeface="Quicksand"/>
              </a:rPr>
              <a:t>Theorie: </a:t>
            </a:r>
            <a:r>
              <a:rPr b="0" i="1" lang="en-US" sz="3200" u="none" cap="none" strike="noStrike">
                <a:solidFill>
                  <a:schemeClr val="lt1"/>
                </a:solidFill>
                <a:latin typeface="Quicksand"/>
                <a:ea typeface="Quicksand"/>
                <a:cs typeface="Quicksand"/>
                <a:sym typeface="Quicksand"/>
              </a:rPr>
              <a:t>Taalachterstand</a:t>
            </a:r>
            <a:endParaRPr b="0" i="1" sz="3200" u="none" cap="none" strike="noStrike">
              <a:solidFill>
                <a:schemeClr val="lt1"/>
              </a:solidFill>
              <a:latin typeface="Quicksand"/>
              <a:ea typeface="Quicksand"/>
              <a:cs typeface="Quicksand"/>
              <a:sym typeface="Quicksand"/>
            </a:endParaRPr>
          </a:p>
          <a:p>
            <a:pPr indent="-431800" lvl="0" marL="457200" marR="0" rtl="0" algn="l">
              <a:lnSpc>
                <a:spcPct val="115000"/>
              </a:lnSpc>
              <a:spcBef>
                <a:spcPts val="0"/>
              </a:spcBef>
              <a:spcAft>
                <a:spcPts val="0"/>
              </a:spcAft>
              <a:buClr>
                <a:schemeClr val="lt1"/>
              </a:buClr>
              <a:buSzPts val="3200"/>
              <a:buFont typeface="Quicksand"/>
              <a:buChar char="●"/>
            </a:pPr>
            <a:r>
              <a:rPr b="0" i="0" lang="en-US" sz="3200" u="none" cap="none" strike="noStrike">
                <a:solidFill>
                  <a:schemeClr val="lt1"/>
                </a:solidFill>
                <a:latin typeface="Quicksand"/>
                <a:ea typeface="Quicksand"/>
                <a:cs typeface="Quicksand"/>
                <a:sym typeface="Quicksand"/>
              </a:rPr>
              <a:t>Individueel werk: </a:t>
            </a:r>
            <a:r>
              <a:rPr b="0" i="1" lang="en-US" sz="3200" u="none" cap="none" strike="noStrike">
                <a:solidFill>
                  <a:schemeClr val="lt1"/>
                </a:solidFill>
                <a:latin typeface="Quicksand"/>
                <a:ea typeface="Quicksand"/>
                <a:cs typeface="Quicksand"/>
                <a:sym typeface="Quicksand"/>
              </a:rPr>
              <a:t>Je eigen taalprofiel</a:t>
            </a:r>
            <a:endParaRPr b="0" i="1" sz="3200" u="none" cap="none" strike="noStrike">
              <a:solidFill>
                <a:schemeClr val="lt1"/>
              </a:solidFill>
              <a:latin typeface="Quicksand"/>
              <a:ea typeface="Quicksand"/>
              <a:cs typeface="Quicksand"/>
              <a:sym typeface="Quicksand"/>
            </a:endParaRPr>
          </a:p>
          <a:p>
            <a:pPr indent="-431800" lvl="0" marL="457200" marR="0" rtl="0" algn="l">
              <a:lnSpc>
                <a:spcPct val="115000"/>
              </a:lnSpc>
              <a:spcBef>
                <a:spcPts val="0"/>
              </a:spcBef>
              <a:spcAft>
                <a:spcPts val="0"/>
              </a:spcAft>
              <a:buClr>
                <a:schemeClr val="lt1"/>
              </a:buClr>
              <a:buSzPts val="3200"/>
              <a:buFont typeface="Quicksand"/>
              <a:buChar char="●"/>
            </a:pPr>
            <a:r>
              <a:rPr b="0" i="0" lang="en-US" sz="3200" u="none" cap="none" strike="noStrike">
                <a:solidFill>
                  <a:schemeClr val="lt1"/>
                </a:solidFill>
                <a:latin typeface="Quicksand"/>
                <a:ea typeface="Quicksand"/>
                <a:cs typeface="Quicksand"/>
                <a:sym typeface="Quicksand"/>
              </a:rPr>
              <a:t>Ervaringen uitwisselen: </a:t>
            </a:r>
            <a:r>
              <a:rPr b="0" i="1" lang="en-US" sz="3200" u="none" cap="none" strike="noStrike">
                <a:solidFill>
                  <a:schemeClr val="lt1"/>
                </a:solidFill>
                <a:latin typeface="Quicksand"/>
                <a:ea typeface="Quicksand"/>
                <a:cs typeface="Quicksand"/>
                <a:sym typeface="Quicksand"/>
              </a:rPr>
              <a:t>Onze taalprofielen</a:t>
            </a:r>
            <a:endParaRPr b="0" i="1" sz="3200" u="none" cap="none" strike="noStrike">
              <a:solidFill>
                <a:schemeClr val="lt1"/>
              </a:solidFill>
              <a:latin typeface="Quicksand"/>
              <a:ea typeface="Quicksand"/>
              <a:cs typeface="Quicksand"/>
              <a:sym typeface="Quicksand"/>
            </a:endParaRPr>
          </a:p>
          <a:p>
            <a:pPr indent="-431800" lvl="0" marL="457200" marR="0" rtl="0" algn="l">
              <a:lnSpc>
                <a:spcPct val="115000"/>
              </a:lnSpc>
              <a:spcBef>
                <a:spcPts val="0"/>
              </a:spcBef>
              <a:spcAft>
                <a:spcPts val="0"/>
              </a:spcAft>
              <a:buClr>
                <a:schemeClr val="lt1"/>
              </a:buClr>
              <a:buSzPts val="3200"/>
              <a:buFont typeface="Quicksand"/>
              <a:buChar char="●"/>
            </a:pPr>
            <a:r>
              <a:rPr b="0" i="0" lang="en-US" sz="3200" u="none" cap="none" strike="noStrike">
                <a:solidFill>
                  <a:schemeClr val="lt1"/>
                </a:solidFill>
                <a:latin typeface="Quicksand"/>
                <a:ea typeface="Quicksand"/>
                <a:cs typeface="Quicksand"/>
                <a:sym typeface="Quicksand"/>
              </a:rPr>
              <a:t>Reflectie</a:t>
            </a:r>
            <a:endParaRPr b="0" i="1" sz="3200" u="none" cap="none" strike="noStrike">
              <a:solidFill>
                <a:schemeClr val="lt1"/>
              </a:solidFill>
              <a:latin typeface="Quicksand"/>
              <a:ea typeface="Quicksand"/>
              <a:cs typeface="Quicksand"/>
              <a:sym typeface="Quicksand"/>
            </a:endParaRPr>
          </a:p>
        </p:txBody>
      </p:sp>
      <p:pic>
        <p:nvPicPr>
          <p:cNvPr id="103" name="Google Shape;103;g3d88b8378ee_0_22"/>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07" name="Shape 107"/>
        <p:cNvGrpSpPr/>
        <p:nvPr/>
      </p:nvGrpSpPr>
      <p:grpSpPr>
        <a:xfrm>
          <a:off x="0" y="0"/>
          <a:ext cx="0" cy="0"/>
          <a:chOff x="0" y="0"/>
          <a:chExt cx="0" cy="0"/>
        </a:xfrm>
      </p:grpSpPr>
      <p:grpSp>
        <p:nvGrpSpPr>
          <p:cNvPr id="108" name="Google Shape;108;g3d88b8378ee_0_32"/>
          <p:cNvGrpSpPr/>
          <p:nvPr/>
        </p:nvGrpSpPr>
        <p:grpSpPr>
          <a:xfrm>
            <a:off x="0" y="-216993"/>
            <a:ext cx="2922102" cy="10504504"/>
            <a:chOff x="0" y="-57150"/>
            <a:chExt cx="769602" cy="2766600"/>
          </a:xfrm>
        </p:grpSpPr>
        <p:sp>
          <p:nvSpPr>
            <p:cNvPr id="109" name="Google Shape;109;g3d88b8378ee_0_3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0" name="Google Shape;110;g3d88b8378ee_0_32"/>
            <p:cNvSpPr txBox="1"/>
            <p:nvPr/>
          </p:nvSpPr>
          <p:spPr>
            <a:xfrm>
              <a:off x="0" y="-57150"/>
              <a:ext cx="769500" cy="2766600"/>
            </a:xfrm>
            <a:prstGeom prst="rect">
              <a:avLst/>
            </a:prstGeom>
            <a:solidFill>
              <a:srgbClr val="843F9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1" name="Google Shape;111;g3d88b8378ee_0_3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g3d88b8378ee_0_32"/>
          <p:cNvSpPr txBox="1"/>
          <p:nvPr/>
        </p:nvSpPr>
        <p:spPr>
          <a:xfrm>
            <a:off x="4064267" y="1534525"/>
            <a:ext cx="6557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Inleiding</a:t>
            </a:r>
            <a:endParaRPr b="0" i="0" sz="1400" u="none" cap="none" strike="noStrike">
              <a:solidFill>
                <a:srgbClr val="000000"/>
              </a:solidFill>
              <a:latin typeface="Arial"/>
              <a:ea typeface="Arial"/>
              <a:cs typeface="Arial"/>
              <a:sym typeface="Arial"/>
            </a:endParaRPr>
          </a:p>
        </p:txBody>
      </p:sp>
      <p:sp>
        <p:nvSpPr>
          <p:cNvPr id="113" name="Google Shape;113;g3d88b8378ee_0_32"/>
          <p:cNvSpPr txBox="1"/>
          <p:nvPr/>
        </p:nvSpPr>
        <p:spPr>
          <a:xfrm>
            <a:off x="3944775" y="4060325"/>
            <a:ext cx="11300400" cy="3012600"/>
          </a:xfrm>
          <a:prstGeom prst="rect">
            <a:avLst/>
          </a:prstGeom>
          <a:noFill/>
          <a:ln>
            <a:noFill/>
          </a:ln>
        </p:spPr>
        <p:txBody>
          <a:bodyPr anchorCtr="0" anchor="t" bIns="45700" lIns="91425" spcFirstLastPara="1" rIns="91425" wrap="square" tIns="45700">
            <a:normAutofit lnSpcReduction="20000"/>
          </a:bodyPr>
          <a:lstStyle/>
          <a:p>
            <a:pPr indent="-254000" lvl="0" marL="457200" marR="0" rtl="0" algn="ctr">
              <a:lnSpc>
                <a:spcPct val="90000"/>
              </a:lnSpc>
              <a:spcBef>
                <a:spcPts val="0"/>
              </a:spcBef>
              <a:spcAft>
                <a:spcPts val="0"/>
              </a:spcAft>
              <a:buClr>
                <a:srgbClr val="000000"/>
              </a:buClr>
              <a:buSzPts val="3200"/>
              <a:buFont typeface="Arial"/>
              <a:buNone/>
            </a:pPr>
            <a:r>
              <a:t/>
            </a:r>
            <a:endParaRPr b="1" i="0" sz="3200" u="none" cap="none" strike="noStrike">
              <a:solidFill>
                <a:srgbClr val="FFFFFF"/>
              </a:solidFill>
              <a:latin typeface="Quicksand"/>
              <a:ea typeface="Quicksand"/>
              <a:cs typeface="Quicksand"/>
              <a:sym typeface="Quicksand"/>
            </a:endParaRPr>
          </a:p>
          <a:p>
            <a:pPr indent="-457200" lvl="0" marL="457200" marR="0" rtl="0" algn="l">
              <a:lnSpc>
                <a:spcPct val="90000"/>
              </a:lnSpc>
              <a:spcBef>
                <a:spcPts val="20"/>
              </a:spcBef>
              <a:spcAft>
                <a:spcPts val="0"/>
              </a:spcAft>
              <a:buClr>
                <a:srgbClr val="FFFFFF"/>
              </a:buClr>
              <a:buSzPts val="3200"/>
              <a:buFont typeface="Arial"/>
              <a:buChar char="•"/>
            </a:pPr>
            <a:r>
              <a:rPr b="0" i="0" lang="en-US" sz="3200" u="none" cap="none" strike="noStrike">
                <a:solidFill>
                  <a:srgbClr val="FFFFFF"/>
                </a:solidFill>
                <a:latin typeface="Quicksand"/>
                <a:ea typeface="Quicksand"/>
                <a:cs typeface="Quicksand"/>
                <a:sym typeface="Quicksand"/>
              </a:rPr>
              <a:t>Wie ben je?</a:t>
            </a:r>
            <a:endParaRPr b="0" i="0" sz="1400" u="none" cap="none" strike="noStrike">
              <a:solidFill>
                <a:srgbClr val="000000"/>
              </a:solidFill>
              <a:latin typeface="Arial"/>
              <a:ea typeface="Arial"/>
              <a:cs typeface="Arial"/>
              <a:sym typeface="Arial"/>
            </a:endParaRPr>
          </a:p>
          <a:p>
            <a:pPr indent="-254000" lvl="0" marL="45720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457200" lvl="0" marL="457200" marR="0" rtl="0" algn="l">
              <a:lnSpc>
                <a:spcPct val="90000"/>
              </a:lnSpc>
              <a:spcBef>
                <a:spcPts val="20"/>
              </a:spcBef>
              <a:spcAft>
                <a:spcPts val="0"/>
              </a:spcAft>
              <a:buClr>
                <a:srgbClr val="FFFFFF"/>
              </a:buClr>
              <a:buSzPts val="3200"/>
              <a:buFont typeface="Arial"/>
              <a:buChar char="•"/>
            </a:pPr>
            <a:r>
              <a:rPr b="0" i="0" lang="en-US" sz="3200" u="none" cap="none" strike="noStrike">
                <a:solidFill>
                  <a:srgbClr val="FFFFFF"/>
                </a:solidFill>
                <a:latin typeface="Quicksand"/>
                <a:ea typeface="Quicksand"/>
                <a:cs typeface="Quicksand"/>
                <a:sym typeface="Quicksand"/>
              </a:rPr>
              <a:t>Vragen om het ijs te breken!</a:t>
            </a:r>
            <a:endParaRPr b="0" i="0" sz="3200" u="none" cap="none" strike="noStrike">
              <a:solidFill>
                <a:srgbClr val="FFFFFF"/>
              </a:solidFill>
              <a:latin typeface="Quicksand"/>
              <a:ea typeface="Quicksand"/>
              <a:cs typeface="Quicksand"/>
              <a:sym typeface="Quicksand"/>
            </a:endParaRPr>
          </a:p>
          <a:p>
            <a:pPr indent="0" lvl="0" marL="45720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431800" lvl="1" marL="914400" marR="0" rtl="0" algn="l">
              <a:lnSpc>
                <a:spcPct val="90000"/>
              </a:lnSpc>
              <a:spcBef>
                <a:spcPts val="20"/>
              </a:spcBef>
              <a:spcAft>
                <a:spcPts val="0"/>
              </a:spcAft>
              <a:buClr>
                <a:srgbClr val="FFFFFF"/>
              </a:buClr>
              <a:buSzPts val="3200"/>
              <a:buFont typeface="Arial"/>
              <a:buChar char="○"/>
            </a:pPr>
            <a:r>
              <a:rPr b="0" i="0" lang="en-US" sz="3200" u="none" cap="none" strike="noStrike">
                <a:solidFill>
                  <a:srgbClr val="FFFFFF"/>
                </a:solidFill>
                <a:latin typeface="Quicksand"/>
                <a:ea typeface="Quicksand"/>
                <a:cs typeface="Quicksand"/>
                <a:sym typeface="Quicksand"/>
              </a:rPr>
              <a:t>Hoeveel talen ken of spreek je?</a:t>
            </a:r>
            <a:endParaRPr b="0" i="0" sz="3200" u="none" cap="none" strike="noStrike">
              <a:solidFill>
                <a:srgbClr val="FFFFFF"/>
              </a:solidFill>
              <a:latin typeface="Quicksand"/>
              <a:ea typeface="Quicksand"/>
              <a:cs typeface="Quicksand"/>
              <a:sym typeface="Quicksand"/>
            </a:endParaRPr>
          </a:p>
          <a:p>
            <a:pPr indent="-431800" lvl="1" marL="914400" marR="0" rtl="0" algn="l">
              <a:lnSpc>
                <a:spcPct val="90000"/>
              </a:lnSpc>
              <a:spcBef>
                <a:spcPts val="20"/>
              </a:spcBef>
              <a:spcAft>
                <a:spcPts val="0"/>
              </a:spcAft>
              <a:buClr>
                <a:srgbClr val="FFFFFF"/>
              </a:buClr>
              <a:buSzPts val="3200"/>
              <a:buFont typeface="Arial"/>
              <a:buChar char="○"/>
            </a:pPr>
            <a:r>
              <a:rPr b="0" i="0" lang="en-US" sz="3200" u="none" cap="none" strike="noStrike">
                <a:solidFill>
                  <a:srgbClr val="FFFFFF"/>
                </a:solidFill>
                <a:latin typeface="Quicksand"/>
                <a:ea typeface="Quicksand"/>
                <a:cs typeface="Quicksand"/>
                <a:sym typeface="Quicksand"/>
              </a:rPr>
              <a:t>Welke taal zou je willen leren en waarom?</a:t>
            </a:r>
            <a:endParaRPr b="0" i="0" sz="3200" u="none" cap="none" strike="noStrike">
              <a:solidFill>
                <a:srgbClr val="FFFFFF"/>
              </a:solidFill>
              <a:latin typeface="Quicksand"/>
              <a:ea typeface="Quicksand"/>
              <a:cs typeface="Quicksand"/>
              <a:sym typeface="Quicksand"/>
            </a:endParaRPr>
          </a:p>
          <a:p>
            <a:pPr indent="0" lvl="0" marL="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p:txBody>
      </p:sp>
      <p:pic>
        <p:nvPicPr>
          <p:cNvPr id="114" name="Google Shape;114;g3d88b8378ee_0_32"/>
          <p:cNvPicPr preferRelativeResize="0"/>
          <p:nvPr/>
        </p:nvPicPr>
        <p:blipFill rotWithShape="1">
          <a:blip r:embed="rId4">
            <a:alphaModFix/>
          </a:blip>
          <a:srcRect b="0" l="0" r="50593" t="49890"/>
          <a:stretch/>
        </p:blipFill>
        <p:spPr>
          <a:xfrm>
            <a:off x="8170450" y="-108000"/>
            <a:ext cx="10876052" cy="6204874"/>
          </a:xfrm>
          <a:prstGeom prst="rect">
            <a:avLst/>
          </a:prstGeom>
          <a:noFill/>
          <a:ln>
            <a:noFill/>
          </a:ln>
        </p:spPr>
      </p:pic>
      <p:pic>
        <p:nvPicPr>
          <p:cNvPr id="115" name="Google Shape;115;g3d88b8378ee_0_32"/>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9" name="Shape 119"/>
        <p:cNvGrpSpPr/>
        <p:nvPr/>
      </p:nvGrpSpPr>
      <p:grpSpPr>
        <a:xfrm>
          <a:off x="0" y="0"/>
          <a:ext cx="0" cy="0"/>
          <a:chOff x="0" y="0"/>
          <a:chExt cx="0" cy="0"/>
        </a:xfrm>
      </p:grpSpPr>
      <p:grpSp>
        <p:nvGrpSpPr>
          <p:cNvPr id="120" name="Google Shape;120;g3d88b8378ee_0_43"/>
          <p:cNvGrpSpPr/>
          <p:nvPr/>
        </p:nvGrpSpPr>
        <p:grpSpPr>
          <a:xfrm>
            <a:off x="0" y="-216993"/>
            <a:ext cx="2922102" cy="10504504"/>
            <a:chOff x="0" y="-57150"/>
            <a:chExt cx="769602" cy="2766600"/>
          </a:xfrm>
        </p:grpSpPr>
        <p:sp>
          <p:nvSpPr>
            <p:cNvPr id="121" name="Google Shape;121;g3d88b8378ee_0_4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2" name="Google Shape;122;g3d88b8378ee_0_4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3" name="Google Shape;123;g3d88b8378ee_0_4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4" name="Google Shape;124;g3d88b8378ee_0_43"/>
          <p:cNvSpPr txBox="1"/>
          <p:nvPr/>
        </p:nvSpPr>
        <p:spPr>
          <a:xfrm>
            <a:off x="4064279" y="1534525"/>
            <a:ext cx="9969600" cy="1231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lt1"/>
              </a:buClr>
              <a:buSzPts val="4400"/>
              <a:buFont typeface="Anton"/>
              <a:buNone/>
            </a:pPr>
            <a:r>
              <a:rPr b="0" i="0" lang="en-US" sz="8000" u="none" cap="none" strike="noStrike">
                <a:solidFill>
                  <a:schemeClr val="lt1"/>
                </a:solidFill>
                <a:latin typeface="Anton"/>
                <a:ea typeface="Anton"/>
                <a:cs typeface="Anton"/>
                <a:sym typeface="Anton"/>
              </a:rPr>
              <a:t>Inleiding: doel</a:t>
            </a:r>
            <a:endParaRPr b="0" i="0" sz="5000" u="none" cap="none" strike="noStrike">
              <a:solidFill>
                <a:srgbClr val="000000"/>
              </a:solidFill>
              <a:latin typeface="Arial"/>
              <a:ea typeface="Arial"/>
              <a:cs typeface="Arial"/>
              <a:sym typeface="Arial"/>
            </a:endParaRPr>
          </a:p>
        </p:txBody>
      </p:sp>
      <p:sp>
        <p:nvSpPr>
          <p:cNvPr id="125" name="Google Shape;125;g3d88b8378ee_0_43"/>
          <p:cNvSpPr txBox="1"/>
          <p:nvPr/>
        </p:nvSpPr>
        <p:spPr>
          <a:xfrm>
            <a:off x="3789225" y="4030550"/>
            <a:ext cx="12886500" cy="18102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We duiken in de wereld van taalontwikkeling, tweetaligheid en taalachterstand</a:t>
            </a:r>
            <a:r>
              <a:rPr lang="en-US" sz="3200">
                <a:solidFill>
                  <a:schemeClr val="lt1"/>
                </a:solidFill>
                <a:latin typeface="Quicksand"/>
                <a:ea typeface="Quicksand"/>
                <a:cs typeface="Quicksand"/>
                <a:sym typeface="Quicksand"/>
              </a:rPr>
              <a:t>,</a:t>
            </a:r>
            <a:r>
              <a:rPr b="0" i="0" lang="en-US" sz="3200" u="none" cap="none" strike="noStrike">
                <a:solidFill>
                  <a:schemeClr val="lt1"/>
                </a:solidFill>
                <a:latin typeface="Quicksand"/>
                <a:ea typeface="Quicksand"/>
                <a:cs typeface="Quicksand"/>
                <a:sym typeface="Quicksand"/>
              </a:rPr>
              <a:t> om te ontdekken waarom vroege en toegankelijke taal voor elk kind essentieel is.</a:t>
            </a:r>
            <a:endParaRPr b="0" i="0" sz="3200" u="none" cap="none" strike="noStrike">
              <a:solidFill>
                <a:schemeClr val="lt1"/>
              </a:solidFill>
              <a:latin typeface="Quicksand"/>
              <a:ea typeface="Quicksand"/>
              <a:cs typeface="Quicksand"/>
              <a:sym typeface="Quicksand"/>
            </a:endParaRPr>
          </a:p>
        </p:txBody>
      </p:sp>
      <p:pic>
        <p:nvPicPr>
          <p:cNvPr id="126" name="Google Shape;126;g3d88b8378ee_0_43"/>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30" name="Shape 130"/>
        <p:cNvGrpSpPr/>
        <p:nvPr/>
      </p:nvGrpSpPr>
      <p:grpSpPr>
        <a:xfrm>
          <a:off x="0" y="0"/>
          <a:ext cx="0" cy="0"/>
          <a:chOff x="0" y="0"/>
          <a:chExt cx="0" cy="0"/>
        </a:xfrm>
      </p:grpSpPr>
      <p:sp>
        <p:nvSpPr>
          <p:cNvPr id="131" name="Google Shape;131;g3d88b8378ee_0_5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2" name="Google Shape;132;g3d88b8378ee_0_53"/>
          <p:cNvSpPr txBox="1"/>
          <p:nvPr/>
        </p:nvSpPr>
        <p:spPr>
          <a:xfrm>
            <a:off x="2851624" y="1725275"/>
            <a:ext cx="13360800" cy="1231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4400"/>
              <a:buFont typeface="Arial"/>
              <a:buNone/>
            </a:pPr>
            <a:r>
              <a:rPr b="0" i="0" lang="en-US" sz="8000" u="none" cap="none" strike="noStrike">
                <a:solidFill>
                  <a:schemeClr val="lt1"/>
                </a:solidFill>
                <a:latin typeface="Anton"/>
                <a:ea typeface="Anton"/>
                <a:cs typeface="Anton"/>
                <a:sym typeface="Anton"/>
              </a:rPr>
              <a:t>Theorie: taalontwikkeling</a:t>
            </a:r>
            <a:endParaRPr b="0" i="0" sz="5000" u="none" cap="none" strike="noStrike">
              <a:solidFill>
                <a:srgbClr val="000000"/>
              </a:solidFill>
              <a:latin typeface="Arial"/>
              <a:ea typeface="Arial"/>
              <a:cs typeface="Arial"/>
              <a:sym typeface="Arial"/>
            </a:endParaRPr>
          </a:p>
        </p:txBody>
      </p:sp>
      <p:sp>
        <p:nvSpPr>
          <p:cNvPr id="133" name="Google Shape;133;g3d88b8378ee_0_53"/>
          <p:cNvSpPr txBox="1"/>
          <p:nvPr/>
        </p:nvSpPr>
        <p:spPr>
          <a:xfrm>
            <a:off x="3189725" y="4003300"/>
            <a:ext cx="12886500" cy="12438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3200"/>
              <a:buFont typeface="Arial"/>
              <a:buNone/>
            </a:pPr>
            <a:r>
              <a:rPr b="0" i="0" lang="en-US" sz="3200" u="none" cap="none" strike="noStrike">
                <a:solidFill>
                  <a:schemeClr val="lt1"/>
                </a:solidFill>
                <a:latin typeface="Quicksand"/>
                <a:ea typeface="Quicksand"/>
                <a:cs typeface="Quicksand"/>
                <a:sym typeface="Quicksand"/>
              </a:rPr>
              <a:t>Wat is taalontwikkeling en waarom is het belangrijk?</a:t>
            </a:r>
            <a:endParaRPr b="0" i="0" sz="3200" u="none" cap="none" strike="noStrike">
              <a:solidFill>
                <a:schemeClr val="lt1"/>
              </a:solidFill>
              <a:latin typeface="Quicksand"/>
              <a:ea typeface="Quicksand"/>
              <a:cs typeface="Quicksand"/>
              <a:sym typeface="Quicksand"/>
            </a:endParaRPr>
          </a:p>
          <a:p>
            <a:pPr indent="0" lvl="0" marL="0" marR="0" rtl="0" algn="ctr">
              <a:lnSpc>
                <a:spcPct val="115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p:txBody>
      </p:sp>
      <p:pic>
        <p:nvPicPr>
          <p:cNvPr id="134" name="Google Shape;134;g3d88b8378ee_0_53"/>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38" name="Shape 138"/>
        <p:cNvGrpSpPr/>
        <p:nvPr/>
      </p:nvGrpSpPr>
      <p:grpSpPr>
        <a:xfrm>
          <a:off x="0" y="0"/>
          <a:ext cx="0" cy="0"/>
          <a:chOff x="0" y="0"/>
          <a:chExt cx="0" cy="0"/>
        </a:xfrm>
      </p:grpSpPr>
      <p:sp>
        <p:nvSpPr>
          <p:cNvPr id="139" name="Google Shape;139;g3d88b8378ee_0_6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0" name="Google Shape;140;g3d88b8378ee_0_60"/>
          <p:cNvSpPr txBox="1"/>
          <p:nvPr/>
        </p:nvSpPr>
        <p:spPr>
          <a:xfrm>
            <a:off x="3312933" y="890388"/>
            <a:ext cx="13065600" cy="1015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600"/>
              <a:buFont typeface="Arial"/>
              <a:buNone/>
            </a:pPr>
            <a:r>
              <a:rPr lang="en-US" sz="6600">
                <a:solidFill>
                  <a:srgbClr val="FFFFFF"/>
                </a:solidFill>
                <a:latin typeface="Anton"/>
                <a:ea typeface="Anton"/>
                <a:cs typeface="Anton"/>
                <a:sym typeface="Anton"/>
              </a:rPr>
              <a:t>T</a:t>
            </a:r>
            <a:r>
              <a:rPr b="0" i="0" lang="en-US" sz="6600" u="none" cap="none" strike="noStrike">
                <a:solidFill>
                  <a:srgbClr val="FFFFFF"/>
                </a:solidFill>
                <a:latin typeface="Anton"/>
                <a:ea typeface="Anton"/>
                <a:cs typeface="Anton"/>
                <a:sym typeface="Anton"/>
              </a:rPr>
              <a:t>aalontwikkeling </a:t>
            </a:r>
            <a:r>
              <a:rPr lang="en-US" sz="6600">
                <a:solidFill>
                  <a:srgbClr val="FFFFFF"/>
                </a:solidFill>
                <a:latin typeface="Anton"/>
                <a:ea typeface="Anton"/>
                <a:cs typeface="Anton"/>
                <a:sym typeface="Anton"/>
              </a:rPr>
              <a:t>- standaard</a:t>
            </a:r>
            <a:endParaRPr b="0" i="0" sz="2100" u="none" cap="none" strike="noStrike">
              <a:solidFill>
                <a:srgbClr val="000000"/>
              </a:solidFill>
              <a:latin typeface="Anton"/>
              <a:ea typeface="Anton"/>
              <a:cs typeface="Anton"/>
              <a:sym typeface="Anton"/>
            </a:endParaRPr>
          </a:p>
        </p:txBody>
      </p:sp>
      <p:sp>
        <p:nvSpPr>
          <p:cNvPr id="141" name="Google Shape;141;g3d88b8378ee_0_60"/>
          <p:cNvSpPr txBox="1"/>
          <p:nvPr/>
        </p:nvSpPr>
        <p:spPr>
          <a:xfrm>
            <a:off x="669650" y="2110550"/>
            <a:ext cx="14170200" cy="1840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chemeClr val="dk1"/>
              </a:buClr>
              <a:buSzPts val="1100"/>
              <a:buFont typeface="Arial"/>
              <a:buNone/>
            </a:pPr>
            <a:r>
              <a:rPr b="0" i="0" lang="en-US" sz="2500" u="none" cap="none" strike="noStrike">
                <a:solidFill>
                  <a:schemeClr val="lt1"/>
                </a:solidFill>
                <a:latin typeface="Quicksand Medium"/>
                <a:ea typeface="Quicksand Medium"/>
                <a:cs typeface="Quicksand Medium"/>
                <a:sym typeface="Quicksand Medium"/>
              </a:rPr>
              <a:t>De taalontwikkeling verloopt in zes fasen:</a:t>
            </a:r>
            <a:endParaRPr b="0" i="0" sz="2500" u="none" cap="none" strike="noStrike">
              <a:solidFill>
                <a:schemeClr val="lt1"/>
              </a:solidFill>
              <a:latin typeface="Quicksand Medium"/>
              <a:ea typeface="Quicksand Medium"/>
              <a:cs typeface="Quicksand Medium"/>
              <a:sym typeface="Quicksand Medium"/>
            </a:endParaRPr>
          </a:p>
          <a:p>
            <a:pPr indent="0" lvl="0" marL="457200" marR="0" rtl="0" algn="l">
              <a:lnSpc>
                <a:spcPct val="115000"/>
              </a:lnSpc>
              <a:spcBef>
                <a:spcPts val="120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45720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p:txBody>
      </p:sp>
      <p:pic>
        <p:nvPicPr>
          <p:cNvPr id="142" name="Google Shape;142;g3d88b8378ee_0_60" title="Cream Professional 5 Steps Digital Marketing Strategy Instagram Post (3).png"/>
          <p:cNvPicPr preferRelativeResize="0"/>
          <p:nvPr/>
        </p:nvPicPr>
        <p:blipFill>
          <a:blip r:embed="rId4">
            <a:alphaModFix/>
          </a:blip>
          <a:stretch>
            <a:fillRect/>
          </a:stretch>
        </p:blipFill>
        <p:spPr>
          <a:xfrm>
            <a:off x="4120575" y="2141563"/>
            <a:ext cx="12422227" cy="6987500"/>
          </a:xfrm>
          <a:prstGeom prst="rect">
            <a:avLst/>
          </a:prstGeom>
          <a:noFill/>
          <a:ln>
            <a:noFill/>
          </a:ln>
        </p:spPr>
      </p:pic>
      <p:pic>
        <p:nvPicPr>
          <p:cNvPr id="143" name="Google Shape;143;g3d88b8378ee_0_60"/>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47" name="Shape 147"/>
        <p:cNvGrpSpPr/>
        <p:nvPr/>
      </p:nvGrpSpPr>
      <p:grpSpPr>
        <a:xfrm>
          <a:off x="0" y="0"/>
          <a:ext cx="0" cy="0"/>
          <a:chOff x="0" y="0"/>
          <a:chExt cx="0" cy="0"/>
        </a:xfrm>
      </p:grpSpPr>
      <p:grpSp>
        <p:nvGrpSpPr>
          <p:cNvPr id="148" name="Google Shape;148;g3d88b8378ee_0_68"/>
          <p:cNvGrpSpPr/>
          <p:nvPr/>
        </p:nvGrpSpPr>
        <p:grpSpPr>
          <a:xfrm>
            <a:off x="0" y="-216993"/>
            <a:ext cx="2922102" cy="10504504"/>
            <a:chOff x="0" y="-57150"/>
            <a:chExt cx="769602" cy="2766600"/>
          </a:xfrm>
        </p:grpSpPr>
        <p:sp>
          <p:nvSpPr>
            <p:cNvPr id="149" name="Google Shape;149;g3d88b8378ee_0_6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0" name="Google Shape;150;g3d88b8378ee_0_68"/>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1" name="Google Shape;151;g3d88b8378ee_0_6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2" name="Google Shape;152;g3d88b8378ee_0_68"/>
          <p:cNvSpPr txBox="1"/>
          <p:nvPr/>
        </p:nvSpPr>
        <p:spPr>
          <a:xfrm>
            <a:off x="3617574" y="1285575"/>
            <a:ext cx="14341800" cy="1000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500"/>
              <a:buFont typeface="Arial"/>
              <a:buNone/>
            </a:pPr>
            <a:r>
              <a:rPr b="0" i="0" lang="en-US" sz="6500" u="none" cap="none" strike="noStrike">
                <a:solidFill>
                  <a:srgbClr val="FFFFFF"/>
                </a:solidFill>
                <a:latin typeface="Anton"/>
                <a:ea typeface="Anton"/>
                <a:cs typeface="Anton"/>
                <a:sym typeface="Anton"/>
              </a:rPr>
              <a:t>Taalontwikkeling bij dove kinderen</a:t>
            </a:r>
            <a:endParaRPr b="0" i="0" sz="2000" u="none" cap="none" strike="noStrike">
              <a:solidFill>
                <a:srgbClr val="000000"/>
              </a:solidFill>
              <a:latin typeface="Anton"/>
              <a:ea typeface="Anton"/>
              <a:cs typeface="Anton"/>
              <a:sym typeface="Anton"/>
            </a:endParaRPr>
          </a:p>
        </p:txBody>
      </p:sp>
      <p:sp>
        <p:nvSpPr>
          <p:cNvPr id="153" name="Google Shape;153;g3d88b8378ee_0_68"/>
          <p:cNvSpPr txBox="1"/>
          <p:nvPr/>
        </p:nvSpPr>
        <p:spPr>
          <a:xfrm>
            <a:off x="3617575" y="2719550"/>
            <a:ext cx="13448400" cy="6295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chemeClr val="dk1"/>
              </a:buClr>
              <a:buSzPts val="1100"/>
              <a:buFont typeface="Arial"/>
              <a:buNone/>
            </a:pPr>
            <a:r>
              <a:t/>
            </a:r>
            <a:endParaRPr b="1" i="0" sz="2300" u="none" cap="none" strike="noStrike">
              <a:solidFill>
                <a:schemeClr val="lt1"/>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3300"/>
              <a:buFont typeface="Arial"/>
              <a:buNone/>
            </a:pPr>
            <a:r>
              <a:rPr b="0" i="0" lang="en-US" sz="3300" u="none" cap="none" strike="noStrike">
                <a:solidFill>
                  <a:schemeClr val="lt1"/>
                </a:solidFill>
                <a:latin typeface="Quicksand Medium"/>
                <a:ea typeface="Quicksand Medium"/>
                <a:cs typeface="Quicksand Medium"/>
                <a:sym typeface="Quicksand Medium"/>
              </a:rPr>
              <a:t>Wat is het verschil bij dove kinderen?</a:t>
            </a:r>
            <a:endParaRPr b="0" i="0" sz="3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chemeClr val="dk1"/>
              </a:buClr>
              <a:buSzPts val="1100"/>
              <a:buFont typeface="Arial"/>
              <a:buNone/>
            </a:pPr>
            <a:r>
              <a:t/>
            </a:r>
            <a:endParaRPr b="0" i="0" sz="28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rPr b="0" i="0" lang="en-US" sz="2800" u="none" cap="none" strike="noStrike">
                <a:solidFill>
                  <a:schemeClr val="lt1"/>
                </a:solidFill>
                <a:latin typeface="Quicksand Medium"/>
                <a:ea typeface="Quicksand Medium"/>
                <a:cs typeface="Quicksand Medium"/>
                <a:sym typeface="Quicksand Medium"/>
              </a:rPr>
              <a:t>Geen toegang tot gesproken taal via het gehoor</a:t>
            </a:r>
            <a:endParaRPr b="0" i="0" sz="28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rPr b="0" i="0" lang="en-US" sz="2800" u="none" cap="none" strike="noStrike">
                <a:solidFill>
                  <a:schemeClr val="lt1"/>
                </a:solidFill>
                <a:latin typeface="Quicksand Medium"/>
                <a:ea typeface="Quicksand Medium"/>
                <a:cs typeface="Quicksand Medium"/>
                <a:sym typeface="Quicksand Medium"/>
              </a:rPr>
              <a:t>→ Gebarentaal</a:t>
            </a:r>
            <a:endParaRPr b="0" i="0" sz="28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t/>
            </a:r>
            <a:endParaRPr b="0" i="0" sz="28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rPr b="0" i="0" lang="en-US" sz="2800" u="none" cap="none" strike="noStrike">
                <a:solidFill>
                  <a:schemeClr val="lt1"/>
                </a:solidFill>
                <a:latin typeface="Quicksand Medium"/>
                <a:ea typeface="Quicksand Medium"/>
                <a:cs typeface="Quicksand Medium"/>
                <a:sym typeface="Quicksand Medium"/>
              </a:rPr>
              <a:t>Gebarentaal -&gt; een natuurlijke visuele taal, met een volledige grammatica, die dezelfde taalcentra in de hersenen activeert als gesproken taal.</a:t>
            </a:r>
            <a:endParaRPr b="0" i="0" sz="28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t/>
            </a:r>
            <a:endParaRPr b="0" i="0" sz="28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rPr b="0" i="0" lang="en-US" sz="2800" u="none" cap="none" strike="noStrike">
                <a:solidFill>
                  <a:schemeClr val="lt1"/>
                </a:solidFill>
                <a:latin typeface="Quicksand Medium"/>
                <a:ea typeface="Quicksand Medium"/>
                <a:cs typeface="Quicksand Medium"/>
                <a:sym typeface="Quicksand Medium"/>
              </a:rPr>
              <a:t>Kinderen hebben </a:t>
            </a:r>
            <a:r>
              <a:rPr b="1" i="0" lang="en-US" sz="2800" u="none" cap="none" strike="noStrike">
                <a:solidFill>
                  <a:schemeClr val="lt1"/>
                </a:solidFill>
                <a:latin typeface="Quicksand"/>
                <a:ea typeface="Quicksand"/>
                <a:cs typeface="Quicksand"/>
                <a:sym typeface="Quicksand"/>
              </a:rPr>
              <a:t>taal </a:t>
            </a:r>
            <a:r>
              <a:rPr b="0" i="0" lang="en-US" sz="2800" u="none" cap="none" strike="noStrike">
                <a:solidFill>
                  <a:schemeClr val="lt1"/>
                </a:solidFill>
                <a:latin typeface="Quicksand Medium"/>
                <a:ea typeface="Quicksand Medium"/>
                <a:cs typeface="Quicksand Medium"/>
                <a:sym typeface="Quicksand Medium"/>
              </a:rPr>
              <a:t>nodig</a:t>
            </a:r>
            <a:r>
              <a:rPr lang="en-US" sz="2800">
                <a:solidFill>
                  <a:schemeClr val="lt1"/>
                </a:solidFill>
                <a:latin typeface="Quicksand Medium"/>
                <a:ea typeface="Quicksand Medium"/>
                <a:cs typeface="Quicksand Medium"/>
                <a:sym typeface="Quicksand Medium"/>
              </a:rPr>
              <a:t>, </a:t>
            </a:r>
            <a:r>
              <a:rPr b="1" i="0" lang="en-US" sz="2800" u="none" cap="none" strike="noStrike">
                <a:solidFill>
                  <a:schemeClr val="lt1"/>
                </a:solidFill>
                <a:latin typeface="Quicksand"/>
                <a:ea typeface="Quicksand"/>
                <a:cs typeface="Quicksand"/>
                <a:sym typeface="Quicksand"/>
              </a:rPr>
              <a:t>geen spraak</a:t>
            </a:r>
            <a:r>
              <a:rPr b="1" lang="en-US" sz="2800">
                <a:solidFill>
                  <a:schemeClr val="lt1"/>
                </a:solidFill>
                <a:latin typeface="Quicksand"/>
                <a:ea typeface="Quicksand"/>
                <a:cs typeface="Quicksand"/>
                <a:sym typeface="Quicksand"/>
              </a:rPr>
              <a:t>, </a:t>
            </a:r>
            <a:r>
              <a:rPr b="0" i="0" lang="en-US" sz="2800" u="none" cap="none" strike="noStrike">
                <a:solidFill>
                  <a:schemeClr val="lt1"/>
                </a:solidFill>
                <a:latin typeface="Quicksand Medium"/>
                <a:ea typeface="Quicksand Medium"/>
                <a:cs typeface="Quicksand Medium"/>
                <a:sym typeface="Quicksand Medium"/>
              </a:rPr>
              <a:t>voor een </a:t>
            </a:r>
            <a:r>
              <a:rPr lang="en-US" sz="2800">
                <a:solidFill>
                  <a:schemeClr val="lt1"/>
                </a:solidFill>
                <a:latin typeface="Quicksand Medium"/>
                <a:ea typeface="Quicksand Medium"/>
                <a:cs typeface="Quicksand Medium"/>
                <a:sym typeface="Quicksand Medium"/>
              </a:rPr>
              <a:t>goede </a:t>
            </a:r>
            <a:r>
              <a:rPr b="0" i="0" lang="en-US" sz="2800" u="none" cap="none" strike="noStrike">
                <a:solidFill>
                  <a:schemeClr val="lt1"/>
                </a:solidFill>
                <a:latin typeface="Quicksand Medium"/>
                <a:ea typeface="Quicksand Medium"/>
                <a:cs typeface="Quicksand Medium"/>
                <a:sym typeface="Quicksand Medium"/>
              </a:rPr>
              <a:t>taalontwikkeling.</a:t>
            </a:r>
            <a:endParaRPr b="0" i="0" sz="28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t/>
            </a:r>
            <a:endParaRPr b="0" i="0" sz="2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p:txBody>
      </p:sp>
      <p:pic>
        <p:nvPicPr>
          <p:cNvPr id="154" name="Google Shape;154;g3d88b8378ee_0_68"/>
          <p:cNvPicPr preferRelativeResize="0"/>
          <p:nvPr/>
        </p:nvPicPr>
        <p:blipFill rotWithShape="1">
          <a:blip r:embed="rId4">
            <a:alphaModFix/>
          </a:blip>
          <a:srcRect b="0" l="35107" r="33924" t="33333"/>
          <a:stretch/>
        </p:blipFill>
        <p:spPr>
          <a:xfrm>
            <a:off x="13787200" y="2574500"/>
            <a:ext cx="2730276" cy="3306151"/>
          </a:xfrm>
          <a:prstGeom prst="rect">
            <a:avLst/>
          </a:prstGeom>
          <a:noFill/>
          <a:ln>
            <a:noFill/>
          </a:ln>
        </p:spPr>
      </p:pic>
      <p:pic>
        <p:nvPicPr>
          <p:cNvPr id="155" name="Google Shape;155;g3d88b8378ee_0_68"/>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9" name="Shape 159"/>
        <p:cNvGrpSpPr/>
        <p:nvPr/>
      </p:nvGrpSpPr>
      <p:grpSpPr>
        <a:xfrm>
          <a:off x="0" y="0"/>
          <a:ext cx="0" cy="0"/>
          <a:chOff x="0" y="0"/>
          <a:chExt cx="0" cy="0"/>
        </a:xfrm>
      </p:grpSpPr>
      <p:sp>
        <p:nvSpPr>
          <p:cNvPr id="160" name="Google Shape;160;g3d88b8378ee_0_7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1" name="Google Shape;161;g3d88b8378ee_0_79"/>
          <p:cNvSpPr txBox="1"/>
          <p:nvPr/>
        </p:nvSpPr>
        <p:spPr>
          <a:xfrm>
            <a:off x="3617574" y="1285575"/>
            <a:ext cx="14341800" cy="1000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500"/>
              <a:buFont typeface="Arial"/>
              <a:buNone/>
            </a:pPr>
            <a:r>
              <a:rPr b="0" i="0" lang="en-US" sz="6500" u="none" cap="none" strike="noStrike">
                <a:solidFill>
                  <a:srgbClr val="FFFFFF"/>
                </a:solidFill>
                <a:latin typeface="Anton"/>
                <a:ea typeface="Anton"/>
                <a:cs typeface="Anton"/>
                <a:sym typeface="Anton"/>
              </a:rPr>
              <a:t>Taalontwikkeling bij dove kinderen</a:t>
            </a:r>
            <a:endParaRPr b="0" i="0" sz="2000" u="none" cap="none" strike="noStrike">
              <a:solidFill>
                <a:srgbClr val="000000"/>
              </a:solidFill>
              <a:latin typeface="Anton"/>
              <a:ea typeface="Anton"/>
              <a:cs typeface="Anton"/>
              <a:sym typeface="Anton"/>
            </a:endParaRPr>
          </a:p>
        </p:txBody>
      </p:sp>
      <p:sp>
        <p:nvSpPr>
          <p:cNvPr id="162" name="Google Shape;162;g3d88b8378ee_0_79"/>
          <p:cNvSpPr txBox="1"/>
          <p:nvPr/>
        </p:nvSpPr>
        <p:spPr>
          <a:xfrm>
            <a:off x="660925" y="2678675"/>
            <a:ext cx="9352200" cy="5970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chemeClr val="dk1"/>
              </a:buClr>
              <a:buSzPts val="1100"/>
              <a:buFont typeface="Arial"/>
              <a:buNone/>
            </a:pPr>
            <a:r>
              <a:rPr b="1" i="0" lang="en-US" sz="3300" u="none" cap="none" strike="noStrike">
                <a:solidFill>
                  <a:schemeClr val="lt1"/>
                </a:solidFill>
                <a:latin typeface="Quicksand"/>
                <a:ea typeface="Quicksand"/>
                <a:cs typeface="Quicksand"/>
                <a:sym typeface="Quicksand"/>
              </a:rPr>
              <a:t>In verband met de stadia van taalontwikkeling:</a:t>
            </a:r>
            <a:endParaRPr b="0" i="0" sz="3300" u="none" cap="none" strike="noStrike">
              <a:solidFill>
                <a:schemeClr val="lt1"/>
              </a:solidFill>
              <a:latin typeface="Quicksand Medium"/>
              <a:ea typeface="Quicksand Medium"/>
              <a:cs typeface="Quicksand Medium"/>
              <a:sym typeface="Quicksand Medium"/>
            </a:endParaRPr>
          </a:p>
          <a:p>
            <a:pPr indent="-381000" lvl="0" marL="457200" marR="0" rtl="0" algn="l">
              <a:lnSpc>
                <a:spcPct val="115000"/>
              </a:lnSpc>
              <a:spcBef>
                <a:spcPts val="0"/>
              </a:spcBef>
              <a:spcAft>
                <a:spcPts val="0"/>
              </a:spcAft>
              <a:buClr>
                <a:schemeClr val="lt1"/>
              </a:buClr>
              <a:buSzPts val="2400"/>
              <a:buFont typeface="Quicksand Medium"/>
              <a:buChar char="●"/>
            </a:pPr>
            <a:r>
              <a:rPr b="0" i="0" lang="en-US" sz="2400" u="none" cap="none" strike="noStrike">
                <a:solidFill>
                  <a:schemeClr val="lt1"/>
                </a:solidFill>
                <a:latin typeface="Quicksand Medium"/>
                <a:ea typeface="Quicksand Medium"/>
                <a:cs typeface="Quicksand Medium"/>
                <a:sym typeface="Quicksand Medium"/>
              </a:rPr>
              <a:t>Vroegtijdige toegang is essentieel → Taalnetwerken in de hersenen worden op zeer jonge leeftijd gevormd.</a:t>
            </a:r>
            <a:endParaRPr b="0" i="0" sz="2400" u="none" cap="none" strike="noStrike">
              <a:solidFill>
                <a:schemeClr val="lt1"/>
              </a:solidFill>
              <a:latin typeface="Quicksand Medium"/>
              <a:ea typeface="Quicksand Medium"/>
              <a:cs typeface="Quicksand Medium"/>
              <a:sym typeface="Quicksand Medium"/>
            </a:endParaRPr>
          </a:p>
          <a:p>
            <a:pPr indent="0" lvl="0" marL="457200" marR="0" rtl="0" algn="l">
              <a:lnSpc>
                <a:spcPct val="115000"/>
              </a:lnSpc>
              <a:spcBef>
                <a:spcPts val="0"/>
              </a:spcBef>
              <a:spcAft>
                <a:spcPts val="0"/>
              </a:spcAft>
              <a:buClr>
                <a:srgbClr val="000000"/>
              </a:buClr>
              <a:buSzPts val="2400"/>
              <a:buFont typeface="Arial"/>
              <a:buNone/>
            </a:pPr>
            <a:r>
              <a:t/>
            </a:r>
            <a:endParaRPr b="0" i="0" sz="2400" u="none" cap="none" strike="noStrike">
              <a:solidFill>
                <a:schemeClr val="lt1"/>
              </a:solidFill>
              <a:latin typeface="Quicksand Medium"/>
              <a:ea typeface="Quicksand Medium"/>
              <a:cs typeface="Quicksand Medium"/>
              <a:sym typeface="Quicksand Medium"/>
            </a:endParaRPr>
          </a:p>
          <a:p>
            <a:pPr indent="-381000" lvl="0" marL="457200" marR="0" rtl="0" algn="l">
              <a:lnSpc>
                <a:spcPct val="115000"/>
              </a:lnSpc>
              <a:spcBef>
                <a:spcPts val="0"/>
              </a:spcBef>
              <a:spcAft>
                <a:spcPts val="0"/>
              </a:spcAft>
              <a:buClr>
                <a:schemeClr val="lt1"/>
              </a:buClr>
              <a:buSzPts val="2400"/>
              <a:buFont typeface="Arial"/>
              <a:buChar char="●"/>
            </a:pPr>
            <a:r>
              <a:rPr b="0" i="0" lang="en-US" sz="2400" u="none" cap="none" strike="noStrike">
                <a:solidFill>
                  <a:schemeClr val="lt1"/>
                </a:solidFill>
                <a:latin typeface="Quicksand Medium"/>
                <a:ea typeface="Quicksand Medium"/>
                <a:cs typeface="Quicksand Medium"/>
                <a:sym typeface="Quicksand Medium"/>
              </a:rPr>
              <a:t>Gebarentaal kan elke fase van de taalontwikkeling ondersteunen, maar </a:t>
            </a:r>
            <a:r>
              <a:rPr b="1" i="0" lang="en-US" sz="2400" u="none" cap="none" strike="noStrike">
                <a:solidFill>
                  <a:schemeClr val="lt1"/>
                </a:solidFill>
                <a:latin typeface="Quicksand"/>
                <a:ea typeface="Quicksand"/>
                <a:cs typeface="Quicksand"/>
                <a:sym typeface="Quicksand"/>
              </a:rPr>
              <a:t>“hoe eerder, hoe beter!</a:t>
            </a:r>
            <a:r>
              <a:rPr b="0" i="0" lang="en-US" sz="2400" u="none" cap="none" strike="noStrike">
                <a:solidFill>
                  <a:schemeClr val="lt1"/>
                </a:solidFill>
                <a:latin typeface="Quicksand Medium"/>
                <a:ea typeface="Quicksand Medium"/>
                <a:cs typeface="Quicksand Medium"/>
                <a:sym typeface="Quicksand Medium"/>
              </a:rPr>
              <a:t>”</a:t>
            </a:r>
            <a:endParaRPr b="0" i="0" sz="2400" u="none" cap="none" strike="noStrike">
              <a:solidFill>
                <a:schemeClr val="lt1"/>
              </a:solidFill>
              <a:latin typeface="Quicksand Medium"/>
              <a:ea typeface="Quicksand Medium"/>
              <a:cs typeface="Quicksand Medium"/>
              <a:sym typeface="Quicksand Medium"/>
            </a:endParaRPr>
          </a:p>
          <a:p>
            <a:pPr indent="0" lvl="0" marL="457200" marR="0" rtl="0" algn="l">
              <a:lnSpc>
                <a:spcPct val="115000"/>
              </a:lnSpc>
              <a:spcBef>
                <a:spcPts val="0"/>
              </a:spcBef>
              <a:spcAft>
                <a:spcPts val="0"/>
              </a:spcAft>
              <a:buClr>
                <a:srgbClr val="000000"/>
              </a:buClr>
              <a:buSzPts val="2400"/>
              <a:buFont typeface="Arial"/>
              <a:buNone/>
            </a:pPr>
            <a:r>
              <a:t/>
            </a:r>
            <a:endParaRPr b="0" i="0" sz="2400" u="none" cap="none" strike="noStrike">
              <a:solidFill>
                <a:schemeClr val="lt1"/>
              </a:solidFill>
              <a:latin typeface="Quicksand Medium"/>
              <a:ea typeface="Quicksand Medium"/>
              <a:cs typeface="Quicksand Medium"/>
              <a:sym typeface="Quicksand Medium"/>
            </a:endParaRPr>
          </a:p>
          <a:p>
            <a:pPr indent="-381000" lvl="0" marL="457200" marR="0" rtl="0" algn="l">
              <a:lnSpc>
                <a:spcPct val="115000"/>
              </a:lnSpc>
              <a:spcBef>
                <a:spcPts val="0"/>
              </a:spcBef>
              <a:spcAft>
                <a:spcPts val="0"/>
              </a:spcAft>
              <a:buClr>
                <a:schemeClr val="lt1"/>
              </a:buClr>
              <a:buSzPts val="2400"/>
              <a:buFont typeface="Arial"/>
              <a:buChar char="●"/>
            </a:pPr>
            <a:r>
              <a:rPr b="0" i="0" lang="en-US" sz="2400" u="none" cap="none" strike="noStrike">
                <a:solidFill>
                  <a:schemeClr val="lt1"/>
                </a:solidFill>
                <a:latin typeface="Quicksand Medium"/>
                <a:ea typeface="Quicksand Medium"/>
                <a:cs typeface="Quicksand Medium"/>
                <a:sym typeface="Quicksand Medium"/>
              </a:rPr>
              <a:t>Kinderen kunnen </a:t>
            </a:r>
            <a:r>
              <a:rPr b="1" i="0" lang="en-US" sz="2400" u="none" cap="none" strike="noStrike">
                <a:solidFill>
                  <a:schemeClr val="lt1"/>
                </a:solidFill>
                <a:latin typeface="Quicksand"/>
                <a:ea typeface="Quicksand"/>
                <a:cs typeface="Quicksand"/>
                <a:sym typeface="Quicksand"/>
              </a:rPr>
              <a:t>zowel </a:t>
            </a:r>
            <a:r>
              <a:rPr b="0" i="0" lang="en-US" sz="2400" u="none" cap="none" strike="noStrike">
                <a:solidFill>
                  <a:schemeClr val="lt1"/>
                </a:solidFill>
                <a:latin typeface="Quicksand Medium"/>
                <a:ea typeface="Quicksand Medium"/>
                <a:cs typeface="Quicksand Medium"/>
                <a:sym typeface="Quicksand Medium"/>
              </a:rPr>
              <a:t>gebarentaal als geschreven/gesproken taal leren.</a:t>
            </a:r>
            <a:endParaRPr b="0" i="0" sz="24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t/>
            </a:r>
            <a:endParaRPr b="0" i="0" sz="24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rPr b="0" i="1" lang="en-US" sz="2400" u="none" cap="none" strike="noStrike">
                <a:solidFill>
                  <a:schemeClr val="lt1"/>
                </a:solidFill>
                <a:latin typeface="Quicksand Medium"/>
                <a:ea typeface="Quicksand Medium"/>
                <a:cs typeface="Quicksand Medium"/>
                <a:sym typeface="Quicksand Medium"/>
              </a:rPr>
              <a:t>Bespreek: Hoe kan gebarentaal worden aangeboden in elke fase van de taalverwerving?</a:t>
            </a:r>
            <a:endParaRPr b="0" i="1" sz="2400" u="none" cap="none" strike="noStrike">
              <a:solidFill>
                <a:schemeClr val="lt1"/>
              </a:solidFill>
              <a:latin typeface="Quicksand"/>
              <a:ea typeface="Quicksand"/>
              <a:cs typeface="Quicksand"/>
              <a:sym typeface="Quicksand"/>
            </a:endParaRPr>
          </a:p>
        </p:txBody>
      </p:sp>
      <p:pic>
        <p:nvPicPr>
          <p:cNvPr id="163" name="Google Shape;163;g3d88b8378ee_0_79" title="Cream Professional 5 Steps Digital Marketing Strategy Instagram Post (3).png"/>
          <p:cNvPicPr preferRelativeResize="0"/>
          <p:nvPr/>
        </p:nvPicPr>
        <p:blipFill>
          <a:blip r:embed="rId4">
            <a:alphaModFix/>
          </a:blip>
          <a:stretch>
            <a:fillRect/>
          </a:stretch>
        </p:blipFill>
        <p:spPr>
          <a:xfrm>
            <a:off x="10165525" y="2438475"/>
            <a:ext cx="7970074" cy="4483166"/>
          </a:xfrm>
          <a:prstGeom prst="rect">
            <a:avLst/>
          </a:prstGeom>
          <a:noFill/>
          <a:ln>
            <a:noFill/>
          </a:ln>
        </p:spPr>
      </p:pic>
      <p:pic>
        <p:nvPicPr>
          <p:cNvPr id="164" name="Google Shape;164;g3d88b8378ee_0_79"/>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8" name="Shape 168"/>
        <p:cNvGrpSpPr/>
        <p:nvPr/>
      </p:nvGrpSpPr>
      <p:grpSpPr>
        <a:xfrm>
          <a:off x="0" y="0"/>
          <a:ext cx="0" cy="0"/>
          <a:chOff x="0" y="0"/>
          <a:chExt cx="0" cy="0"/>
        </a:xfrm>
      </p:grpSpPr>
      <p:grpSp>
        <p:nvGrpSpPr>
          <p:cNvPr id="169" name="Google Shape;169;g3d88b8378ee_0_87"/>
          <p:cNvGrpSpPr/>
          <p:nvPr/>
        </p:nvGrpSpPr>
        <p:grpSpPr>
          <a:xfrm>
            <a:off x="0" y="-216993"/>
            <a:ext cx="2922102" cy="10504504"/>
            <a:chOff x="0" y="-57150"/>
            <a:chExt cx="769602" cy="2766600"/>
          </a:xfrm>
        </p:grpSpPr>
        <p:sp>
          <p:nvSpPr>
            <p:cNvPr id="170" name="Google Shape;170;g3d88b8378ee_0_8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1" name="Google Shape;171;g3d88b8378ee_0_87"/>
            <p:cNvSpPr txBox="1"/>
            <p:nvPr/>
          </p:nvSpPr>
          <p:spPr>
            <a:xfrm>
              <a:off x="0" y="-57150"/>
              <a:ext cx="769500" cy="2766600"/>
            </a:xfrm>
            <a:prstGeom prst="rect">
              <a:avLst/>
            </a:prstGeom>
            <a:solidFill>
              <a:srgbClr val="843F9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2" name="Google Shape;172;g3d88b8378ee_0_8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3" name="Google Shape;173;g3d88b8378ee_0_87"/>
          <p:cNvSpPr txBox="1"/>
          <p:nvPr/>
        </p:nvSpPr>
        <p:spPr>
          <a:xfrm>
            <a:off x="3763883" y="1381925"/>
            <a:ext cx="13065600" cy="106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900"/>
              <a:buFont typeface="Arial"/>
              <a:buNone/>
            </a:pPr>
            <a:r>
              <a:rPr b="0" i="0" lang="en-US" sz="6900" u="none" cap="none" strike="noStrike">
                <a:solidFill>
                  <a:srgbClr val="FFFFFF"/>
                </a:solidFill>
                <a:latin typeface="Anton"/>
                <a:ea typeface="Anton"/>
                <a:cs typeface="Anton"/>
                <a:sym typeface="Anton"/>
              </a:rPr>
              <a:t>Veelvoorkomende misvattingen</a:t>
            </a:r>
            <a:endParaRPr b="0" i="0" sz="2400" u="none" cap="none" strike="noStrike">
              <a:solidFill>
                <a:srgbClr val="000000"/>
              </a:solidFill>
              <a:latin typeface="Anton"/>
              <a:ea typeface="Anton"/>
              <a:cs typeface="Anton"/>
              <a:sym typeface="Anton"/>
            </a:endParaRPr>
          </a:p>
        </p:txBody>
      </p:sp>
      <p:sp>
        <p:nvSpPr>
          <p:cNvPr id="174" name="Google Shape;174;g3d88b8378ee_0_87"/>
          <p:cNvSpPr txBox="1"/>
          <p:nvPr/>
        </p:nvSpPr>
        <p:spPr>
          <a:xfrm>
            <a:off x="3763875" y="2988450"/>
            <a:ext cx="13448400" cy="7011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2500"/>
              <a:buFont typeface="Arial"/>
              <a:buNone/>
            </a:pPr>
            <a:r>
              <a:rPr b="0" i="1" lang="en-US" sz="2500" u="none" cap="none" strike="noStrike">
                <a:solidFill>
                  <a:schemeClr val="lt1"/>
                </a:solidFill>
                <a:latin typeface="Quicksand Medium"/>
                <a:ea typeface="Quicksand Medium"/>
                <a:cs typeface="Quicksand Medium"/>
                <a:sym typeface="Quicksand Medium"/>
              </a:rPr>
              <a:t>“Ze kunnen toch gewoon leren liplezen?”</a:t>
            </a:r>
            <a:endParaRPr b="0" i="1" sz="25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rgbClr val="000000"/>
              </a:buClr>
              <a:buSzPts val="2500"/>
              <a:buFont typeface="Arial"/>
              <a:buNone/>
            </a:pPr>
            <a:r>
              <a:rPr b="1" i="0" lang="en-US" sz="2500" u="none" cap="none" strike="noStrike">
                <a:solidFill>
                  <a:schemeClr val="lt1"/>
                </a:solidFill>
                <a:latin typeface="Quicksand"/>
                <a:ea typeface="Quicksand"/>
                <a:cs typeface="Quicksand"/>
                <a:sym typeface="Quicksand"/>
              </a:rPr>
              <a:t>Lippenlezen heeft zijn beperkingen</a:t>
            </a:r>
            <a:r>
              <a:rPr b="1" lang="en-US" sz="2500">
                <a:solidFill>
                  <a:schemeClr val="lt1"/>
                </a:solidFill>
                <a:latin typeface="Quicksand"/>
                <a:ea typeface="Quicksand"/>
                <a:cs typeface="Quicksand"/>
                <a:sym typeface="Quicksand"/>
              </a:rPr>
              <a:t>: </a:t>
            </a:r>
            <a:r>
              <a:rPr b="1" i="0" lang="en-US" sz="2500" u="none" cap="none" strike="noStrike">
                <a:solidFill>
                  <a:schemeClr val="lt1"/>
                </a:solidFill>
                <a:latin typeface="Quicksand"/>
                <a:ea typeface="Quicksand"/>
                <a:cs typeface="Quicksand"/>
                <a:sym typeface="Quicksand"/>
              </a:rPr>
              <a:t>slechts ongeveer 30–40% van de spraakklanken is visueel te onderscheiden.</a:t>
            </a:r>
            <a:endParaRPr b="1" i="0" sz="2500" u="none" cap="none" strike="noStrike">
              <a:solidFill>
                <a:schemeClr val="lt1"/>
              </a:solidFill>
              <a:latin typeface="Quicksand"/>
              <a:ea typeface="Quicksand"/>
              <a:cs typeface="Quicksand"/>
              <a:sym typeface="Quicksand"/>
            </a:endParaRPr>
          </a:p>
          <a:p>
            <a:pPr indent="0" lvl="0" marL="457200" marR="0" rtl="0" algn="l">
              <a:lnSpc>
                <a:spcPct val="115000"/>
              </a:lnSpc>
              <a:spcBef>
                <a:spcPts val="1200"/>
              </a:spcBef>
              <a:spcAft>
                <a:spcPts val="0"/>
              </a:spcAft>
              <a:buClr>
                <a:srgbClr val="000000"/>
              </a:buClr>
              <a:buSzPts val="2500"/>
              <a:buFont typeface="Arial"/>
              <a:buNone/>
            </a:pPr>
            <a:r>
              <a:t/>
            </a:r>
            <a:endParaRPr b="0" i="0" sz="25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rgbClr val="000000"/>
              </a:buClr>
              <a:buSzPts val="2500"/>
              <a:buFont typeface="Arial"/>
              <a:buNone/>
            </a:pPr>
            <a:r>
              <a:rPr b="0" i="1" lang="en-US" sz="2500" u="none" cap="none" strike="noStrike">
                <a:solidFill>
                  <a:schemeClr val="lt1"/>
                </a:solidFill>
                <a:latin typeface="Quicksand Medium"/>
                <a:ea typeface="Quicksand Medium"/>
                <a:cs typeface="Quicksand Medium"/>
                <a:sym typeface="Quicksand Medium"/>
              </a:rPr>
              <a:t>“Gebarentaal vertraagt de spraakontwikkeling.”</a:t>
            </a:r>
            <a:endParaRPr b="0" i="1" sz="25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rgbClr val="000000"/>
              </a:buClr>
              <a:buSzPts val="2500"/>
              <a:buFont typeface="Arial"/>
              <a:buNone/>
            </a:pPr>
            <a:r>
              <a:rPr b="1" i="0" lang="en-US" sz="2500" u="none" cap="none" strike="noStrike">
                <a:solidFill>
                  <a:schemeClr val="lt1"/>
                </a:solidFill>
                <a:latin typeface="Quicksand"/>
                <a:ea typeface="Quicksand"/>
                <a:cs typeface="Quicksand"/>
                <a:sym typeface="Quicksand"/>
              </a:rPr>
              <a:t>Daar is geen bewijs voor. Integendeel: visuele taal ondersteunt en stimuleert de algehele taalontwikkeling.</a:t>
            </a:r>
            <a:endParaRPr b="1" i="0" sz="2500" u="none" cap="none" strike="noStrike">
              <a:solidFill>
                <a:schemeClr val="lt1"/>
              </a:solidFill>
              <a:latin typeface="Quicksand"/>
              <a:ea typeface="Quicksand"/>
              <a:cs typeface="Quicksand"/>
              <a:sym typeface="Quicksand"/>
            </a:endParaRPr>
          </a:p>
          <a:p>
            <a:pPr indent="0" lvl="0" marL="0" marR="0" rtl="0" algn="l">
              <a:lnSpc>
                <a:spcPct val="115000"/>
              </a:lnSpc>
              <a:spcBef>
                <a:spcPts val="1200"/>
              </a:spcBef>
              <a:spcAft>
                <a:spcPts val="0"/>
              </a:spcAft>
              <a:buClr>
                <a:srgbClr val="000000"/>
              </a:buClr>
              <a:buSzPts val="2500"/>
              <a:buFont typeface="Arial"/>
              <a:buNone/>
            </a:pPr>
            <a:r>
              <a:t/>
            </a:r>
            <a:endParaRPr b="0" i="1" sz="25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rgbClr val="000000"/>
              </a:buClr>
              <a:buSzPts val="2500"/>
              <a:buFont typeface="Arial"/>
              <a:buNone/>
            </a:pPr>
            <a:r>
              <a:rPr b="0" i="1" lang="en-US" sz="2500" u="none" cap="none" strike="noStrike">
                <a:solidFill>
                  <a:schemeClr val="lt1"/>
                </a:solidFill>
                <a:latin typeface="Quicksand Medium"/>
                <a:ea typeface="Quicksand Medium"/>
                <a:cs typeface="Quicksand Medium"/>
                <a:sym typeface="Quicksand Medium"/>
              </a:rPr>
              <a:t>“Ze moeten eerst de gesproken taal leren, en daarna pas gebarentaal.”</a:t>
            </a:r>
            <a:endParaRPr b="0" i="1" sz="25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rgbClr val="000000"/>
              </a:buClr>
              <a:buSzPts val="2500"/>
              <a:buFont typeface="Arial"/>
              <a:buNone/>
            </a:pPr>
            <a:r>
              <a:rPr b="1" i="0" lang="en-US" sz="2500" u="none" cap="none" strike="noStrike">
                <a:solidFill>
                  <a:schemeClr val="lt1"/>
                </a:solidFill>
                <a:latin typeface="Quicksand"/>
                <a:ea typeface="Quicksand"/>
                <a:cs typeface="Quicksand"/>
                <a:sym typeface="Quicksand"/>
              </a:rPr>
              <a:t>Kinderen leren taal niet later</a:t>
            </a:r>
            <a:r>
              <a:rPr b="1" lang="en-US" sz="2500">
                <a:solidFill>
                  <a:schemeClr val="lt1"/>
                </a:solidFill>
                <a:latin typeface="Quicksand"/>
                <a:ea typeface="Quicksand"/>
                <a:cs typeface="Quicksand"/>
                <a:sym typeface="Quicksand"/>
              </a:rPr>
              <a:t>, </a:t>
            </a:r>
            <a:r>
              <a:rPr b="1" i="0" lang="en-US" sz="2500" u="none" cap="none" strike="noStrike">
                <a:solidFill>
                  <a:schemeClr val="lt1"/>
                </a:solidFill>
                <a:latin typeface="Quicksand"/>
                <a:ea typeface="Quicksand"/>
                <a:cs typeface="Quicksand"/>
                <a:sym typeface="Quicksand"/>
              </a:rPr>
              <a:t>ze hebben vanaf het allereerste begin toegang tot taal nodig.</a:t>
            </a:r>
            <a:endParaRPr b="1" i="0" sz="2500" u="none" cap="none" strike="noStrike">
              <a:solidFill>
                <a:schemeClr val="lt1"/>
              </a:solidFill>
              <a:latin typeface="Quicksand"/>
              <a:ea typeface="Quicksand"/>
              <a:cs typeface="Quicksand"/>
              <a:sym typeface="Quicksand"/>
            </a:endParaRPr>
          </a:p>
          <a:p>
            <a:pPr indent="0" lvl="0" marL="0" marR="0" rtl="0" algn="l">
              <a:lnSpc>
                <a:spcPct val="115000"/>
              </a:lnSpc>
              <a:spcBef>
                <a:spcPts val="1200"/>
              </a:spcBef>
              <a:spcAft>
                <a:spcPts val="1200"/>
              </a:spcAft>
              <a:buClr>
                <a:srgbClr val="000000"/>
              </a:buClr>
              <a:buSzPts val="2200"/>
              <a:buFont typeface="Arial"/>
              <a:buNone/>
            </a:pPr>
            <a:br>
              <a:rPr b="0" i="0" lang="en-US" sz="2200" u="none" cap="none" strike="noStrike">
                <a:solidFill>
                  <a:schemeClr val="lt1"/>
                </a:solidFill>
                <a:latin typeface="Arial"/>
                <a:ea typeface="Arial"/>
                <a:cs typeface="Arial"/>
                <a:sym typeface="Arial"/>
              </a:rPr>
            </a:br>
            <a:endParaRPr b="0" i="0" sz="2200" u="none" cap="none" strike="noStrike">
              <a:solidFill>
                <a:schemeClr val="lt1"/>
              </a:solidFill>
              <a:latin typeface="Arial"/>
              <a:ea typeface="Arial"/>
              <a:cs typeface="Arial"/>
              <a:sym typeface="Arial"/>
            </a:endParaRPr>
          </a:p>
        </p:txBody>
      </p:sp>
      <p:pic>
        <p:nvPicPr>
          <p:cNvPr id="175" name="Google Shape;175;g3d88b8378ee_0_87"/>
          <p:cNvPicPr preferRelativeResize="0"/>
          <p:nvPr/>
        </p:nvPicPr>
        <p:blipFill rotWithShape="1">
          <a:blip r:embed="rId4">
            <a:alphaModFix/>
          </a:blip>
          <a:srcRect b="33298" l="64661" r="0" t="0"/>
          <a:stretch/>
        </p:blipFill>
        <p:spPr>
          <a:xfrm>
            <a:off x="14921575" y="538900"/>
            <a:ext cx="2922102" cy="3102414"/>
          </a:xfrm>
          <a:prstGeom prst="rect">
            <a:avLst/>
          </a:prstGeom>
          <a:noFill/>
          <a:ln>
            <a:noFill/>
          </a:ln>
        </p:spPr>
      </p:pic>
      <p:pic>
        <p:nvPicPr>
          <p:cNvPr id="176" name="Google Shape;176;g3d88b8378ee_0_87"/>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0" name="Shape 180"/>
        <p:cNvGrpSpPr/>
        <p:nvPr/>
      </p:nvGrpSpPr>
      <p:grpSpPr>
        <a:xfrm>
          <a:off x="0" y="0"/>
          <a:ext cx="0" cy="0"/>
          <a:chOff x="0" y="0"/>
          <a:chExt cx="0" cy="0"/>
        </a:xfrm>
      </p:grpSpPr>
      <p:grpSp>
        <p:nvGrpSpPr>
          <p:cNvPr id="181" name="Google Shape;181;g3d88b8378ee_0_98"/>
          <p:cNvGrpSpPr/>
          <p:nvPr/>
        </p:nvGrpSpPr>
        <p:grpSpPr>
          <a:xfrm>
            <a:off x="0" y="-216993"/>
            <a:ext cx="2922102" cy="10504504"/>
            <a:chOff x="0" y="-57150"/>
            <a:chExt cx="769602" cy="2766600"/>
          </a:xfrm>
        </p:grpSpPr>
        <p:sp>
          <p:nvSpPr>
            <p:cNvPr id="182" name="Google Shape;182;g3d88b8378ee_0_9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3" name="Google Shape;183;g3d88b8378ee_0_98"/>
            <p:cNvSpPr txBox="1"/>
            <p:nvPr/>
          </p:nvSpPr>
          <p:spPr>
            <a:xfrm>
              <a:off x="0" y="-57150"/>
              <a:ext cx="769500" cy="2766600"/>
            </a:xfrm>
            <a:prstGeom prst="rect">
              <a:avLst/>
            </a:prstGeom>
            <a:solidFill>
              <a:srgbClr val="843F9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4" name="Google Shape;184;g3d88b8378ee_0_9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5" name="Google Shape;185;g3d88b8378ee_0_98"/>
          <p:cNvSpPr txBox="1"/>
          <p:nvPr/>
        </p:nvSpPr>
        <p:spPr>
          <a:xfrm>
            <a:off x="3763883" y="1381925"/>
            <a:ext cx="13065600" cy="106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900"/>
              <a:buFont typeface="Arial"/>
              <a:buNone/>
            </a:pPr>
            <a:r>
              <a:rPr b="0" i="0" lang="en-US" sz="6900" u="none" cap="none" strike="noStrike">
                <a:solidFill>
                  <a:srgbClr val="FFFFFF"/>
                </a:solidFill>
                <a:latin typeface="Anton"/>
                <a:ea typeface="Anton"/>
                <a:cs typeface="Anton"/>
                <a:sym typeface="Anton"/>
              </a:rPr>
              <a:t>Veelvoorkomende misvattingen</a:t>
            </a:r>
            <a:endParaRPr b="0" i="0" sz="2400" u="none" cap="none" strike="noStrike">
              <a:solidFill>
                <a:srgbClr val="000000"/>
              </a:solidFill>
              <a:latin typeface="Anton"/>
              <a:ea typeface="Anton"/>
              <a:cs typeface="Anton"/>
              <a:sym typeface="Anton"/>
            </a:endParaRPr>
          </a:p>
        </p:txBody>
      </p:sp>
      <p:sp>
        <p:nvSpPr>
          <p:cNvPr id="186" name="Google Shape;186;g3d88b8378ee_0_98"/>
          <p:cNvSpPr txBox="1"/>
          <p:nvPr/>
        </p:nvSpPr>
        <p:spPr>
          <a:xfrm>
            <a:off x="3763875" y="2988450"/>
            <a:ext cx="13448400" cy="6280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2500"/>
              <a:buFont typeface="Arial"/>
              <a:buNone/>
            </a:pPr>
            <a:r>
              <a:rPr b="0" i="1" lang="en-US" sz="2500" u="none" cap="none" strike="noStrike">
                <a:solidFill>
                  <a:schemeClr val="lt1"/>
                </a:solidFill>
                <a:latin typeface="Quicksand Medium"/>
                <a:ea typeface="Quicksand Medium"/>
                <a:cs typeface="Quicksand Medium"/>
                <a:sym typeface="Quicksand Medium"/>
              </a:rPr>
              <a:t>“Als een kind een CI heeft, is gebarentaal niet nodig.”</a:t>
            </a:r>
            <a:endParaRPr b="0" i="1" sz="25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rgbClr val="000000"/>
              </a:buClr>
              <a:buSzPts val="2500"/>
              <a:buFont typeface="Arial"/>
              <a:buNone/>
            </a:pPr>
            <a:r>
              <a:t/>
            </a:r>
            <a:endParaRPr b="0" i="1" sz="2500" u="none" cap="none" strike="noStrike">
              <a:solidFill>
                <a:schemeClr val="lt1"/>
              </a:solidFill>
              <a:latin typeface="Quicksand Medium"/>
              <a:ea typeface="Quicksand Medium"/>
              <a:cs typeface="Quicksand Medium"/>
              <a:sym typeface="Quicksand Medium"/>
            </a:endParaRPr>
          </a:p>
          <a:p>
            <a:pPr indent="-387350" lvl="0" marL="457200" marR="0" rtl="0" algn="l">
              <a:lnSpc>
                <a:spcPct val="115000"/>
              </a:lnSpc>
              <a:spcBef>
                <a:spcPts val="1200"/>
              </a:spcBef>
              <a:spcAft>
                <a:spcPts val="0"/>
              </a:spcAft>
              <a:buClr>
                <a:schemeClr val="lt1"/>
              </a:buClr>
              <a:buSzPts val="2500"/>
              <a:buFont typeface="Quicksand"/>
              <a:buChar char="●"/>
            </a:pPr>
            <a:r>
              <a:rPr b="1" i="0" lang="en-US" sz="2500" u="none" cap="none" strike="noStrike">
                <a:solidFill>
                  <a:schemeClr val="lt1"/>
                </a:solidFill>
                <a:latin typeface="Quicksand"/>
                <a:ea typeface="Quicksand"/>
                <a:cs typeface="Quicksand"/>
                <a:sym typeface="Quicksand"/>
              </a:rPr>
              <a:t>Een cochleair implantaat biedt toegang tot geluid, maar niet tot taal zelf.</a:t>
            </a:r>
            <a:endParaRPr b="1" i="0" sz="2500" u="none" cap="none" strike="noStrike">
              <a:solidFill>
                <a:schemeClr val="lt1"/>
              </a:solidFill>
              <a:latin typeface="Quicksand"/>
              <a:ea typeface="Quicksand"/>
              <a:cs typeface="Quicksand"/>
              <a:sym typeface="Quicksand"/>
            </a:endParaRPr>
          </a:p>
          <a:p>
            <a:pPr indent="0" lvl="0" marL="457200" marR="0" rtl="0" algn="l">
              <a:lnSpc>
                <a:spcPct val="115000"/>
              </a:lnSpc>
              <a:spcBef>
                <a:spcPts val="1200"/>
              </a:spcBef>
              <a:spcAft>
                <a:spcPts val="0"/>
              </a:spcAft>
              <a:buClr>
                <a:srgbClr val="000000"/>
              </a:buClr>
              <a:buSzPts val="2500"/>
              <a:buFont typeface="Arial"/>
              <a:buNone/>
            </a:pPr>
            <a:r>
              <a:t/>
            </a:r>
            <a:endParaRPr b="1" i="0" sz="2500" u="none" cap="none" strike="noStrike">
              <a:solidFill>
                <a:schemeClr val="lt1"/>
              </a:solidFill>
              <a:latin typeface="Quicksand"/>
              <a:ea typeface="Quicksand"/>
              <a:cs typeface="Quicksand"/>
              <a:sym typeface="Quicksand"/>
            </a:endParaRPr>
          </a:p>
          <a:p>
            <a:pPr indent="-387350" lvl="0" marL="457200" marR="0" rtl="0" algn="l">
              <a:lnSpc>
                <a:spcPct val="115000"/>
              </a:lnSpc>
              <a:spcBef>
                <a:spcPts val="1200"/>
              </a:spcBef>
              <a:spcAft>
                <a:spcPts val="0"/>
              </a:spcAft>
              <a:buClr>
                <a:schemeClr val="lt1"/>
              </a:buClr>
              <a:buSzPts val="2500"/>
              <a:buFont typeface="Quicksand"/>
              <a:buChar char="●"/>
            </a:pPr>
            <a:r>
              <a:rPr b="1" i="0" lang="en-US" sz="2500" u="none" cap="none" strike="noStrike">
                <a:solidFill>
                  <a:schemeClr val="lt1"/>
                </a:solidFill>
                <a:latin typeface="Quicksand"/>
                <a:ea typeface="Quicksand"/>
                <a:cs typeface="Quicksand"/>
                <a:sym typeface="Quicksand"/>
              </a:rPr>
              <a:t>Het is geen garantie voor een volledige taalontwikkeling.</a:t>
            </a:r>
            <a:endParaRPr b="1" i="0" sz="2500" u="none" cap="none" strike="noStrike">
              <a:solidFill>
                <a:schemeClr val="lt1"/>
              </a:solidFill>
              <a:latin typeface="Quicksand"/>
              <a:ea typeface="Quicksand"/>
              <a:cs typeface="Quicksand"/>
              <a:sym typeface="Quicksand"/>
            </a:endParaRPr>
          </a:p>
          <a:p>
            <a:pPr indent="0" lvl="0" marL="457200" marR="0" rtl="0" algn="l">
              <a:lnSpc>
                <a:spcPct val="115000"/>
              </a:lnSpc>
              <a:spcBef>
                <a:spcPts val="1200"/>
              </a:spcBef>
              <a:spcAft>
                <a:spcPts val="0"/>
              </a:spcAft>
              <a:buClr>
                <a:srgbClr val="000000"/>
              </a:buClr>
              <a:buSzPts val="2500"/>
              <a:buFont typeface="Arial"/>
              <a:buNone/>
            </a:pPr>
            <a:r>
              <a:t/>
            </a:r>
            <a:endParaRPr b="1" i="0" sz="2500" u="none" cap="none" strike="noStrike">
              <a:solidFill>
                <a:schemeClr val="lt1"/>
              </a:solidFill>
              <a:latin typeface="Quicksand"/>
              <a:ea typeface="Quicksand"/>
              <a:cs typeface="Quicksand"/>
              <a:sym typeface="Quicksand"/>
            </a:endParaRPr>
          </a:p>
          <a:p>
            <a:pPr indent="-387350" lvl="0" marL="457200" marR="0" rtl="0" algn="l">
              <a:lnSpc>
                <a:spcPct val="115000"/>
              </a:lnSpc>
              <a:spcBef>
                <a:spcPts val="1200"/>
              </a:spcBef>
              <a:spcAft>
                <a:spcPts val="0"/>
              </a:spcAft>
              <a:buClr>
                <a:schemeClr val="lt1"/>
              </a:buClr>
              <a:buSzPts val="2500"/>
              <a:buFont typeface="Quicksand"/>
              <a:buChar char="●"/>
            </a:pPr>
            <a:r>
              <a:rPr b="1" i="0" lang="en-US" sz="2500" u="none" cap="none" strike="noStrike">
                <a:solidFill>
                  <a:schemeClr val="lt1"/>
                </a:solidFill>
                <a:latin typeface="Quicksand"/>
                <a:ea typeface="Quicksand"/>
                <a:cs typeface="Quicksand"/>
                <a:sym typeface="Quicksand"/>
              </a:rPr>
              <a:t>Gebarentaal blijft essentieel</a:t>
            </a:r>
            <a:r>
              <a:rPr b="1" lang="en-US" sz="2500">
                <a:solidFill>
                  <a:schemeClr val="lt1"/>
                </a:solidFill>
                <a:latin typeface="Quicksand"/>
                <a:ea typeface="Quicksand"/>
                <a:cs typeface="Quicksand"/>
                <a:sym typeface="Quicksand"/>
              </a:rPr>
              <a:t>, </a:t>
            </a:r>
            <a:r>
              <a:rPr b="1" i="0" lang="en-US" sz="2500" u="none" cap="none" strike="noStrike">
                <a:solidFill>
                  <a:schemeClr val="lt1"/>
                </a:solidFill>
                <a:latin typeface="Quicksand"/>
                <a:ea typeface="Quicksand"/>
                <a:cs typeface="Quicksand"/>
                <a:sym typeface="Quicksand"/>
              </a:rPr>
              <a:t>als basis of als ondersteuning.</a:t>
            </a:r>
            <a:endParaRPr b="1" i="0" sz="2500" u="none" cap="none" strike="noStrike">
              <a:solidFill>
                <a:schemeClr val="lt1"/>
              </a:solidFill>
              <a:latin typeface="Quicksand"/>
              <a:ea typeface="Quicksand"/>
              <a:cs typeface="Quicksand"/>
              <a:sym typeface="Quicksand"/>
            </a:endParaRPr>
          </a:p>
          <a:p>
            <a:pPr indent="0" lvl="0" marL="457200" marR="0" rtl="0" algn="l">
              <a:lnSpc>
                <a:spcPct val="115000"/>
              </a:lnSpc>
              <a:spcBef>
                <a:spcPts val="1200"/>
              </a:spcBef>
              <a:spcAft>
                <a:spcPts val="0"/>
              </a:spcAft>
              <a:buClr>
                <a:srgbClr val="000000"/>
              </a:buClr>
              <a:buSzPts val="2500"/>
              <a:buFont typeface="Arial"/>
              <a:buNone/>
            </a:pPr>
            <a:r>
              <a:t/>
            </a:r>
            <a:endParaRPr b="1" i="0" sz="2500" u="none" cap="none" strike="noStrike">
              <a:solidFill>
                <a:schemeClr val="lt1"/>
              </a:solidFill>
              <a:latin typeface="Quicksand"/>
              <a:ea typeface="Quicksand"/>
              <a:cs typeface="Quicksand"/>
              <a:sym typeface="Quicksand"/>
            </a:endParaRPr>
          </a:p>
          <a:p>
            <a:pPr indent="-387350" lvl="0" marL="457200" marR="0" rtl="0" algn="l">
              <a:lnSpc>
                <a:spcPct val="115000"/>
              </a:lnSpc>
              <a:spcBef>
                <a:spcPts val="1200"/>
              </a:spcBef>
              <a:spcAft>
                <a:spcPts val="0"/>
              </a:spcAft>
              <a:buClr>
                <a:schemeClr val="lt1"/>
              </a:buClr>
              <a:buSzPts val="2500"/>
              <a:buFont typeface="Quicksand"/>
              <a:buChar char="●"/>
            </a:pPr>
            <a:r>
              <a:rPr b="1" i="0" lang="en-US" sz="2500" u="none" cap="none" strike="noStrike">
                <a:solidFill>
                  <a:schemeClr val="lt1"/>
                </a:solidFill>
                <a:latin typeface="Quicksand"/>
                <a:ea typeface="Quicksand"/>
                <a:cs typeface="Quicksand"/>
                <a:sym typeface="Quicksand"/>
              </a:rPr>
              <a:t>Tweetaligheid (gesproken en gebarentaal) is krachtig en mogelijk.</a:t>
            </a:r>
            <a:endParaRPr b="1" i="1" sz="2800" u="none" cap="none" strike="noStrike">
              <a:solidFill>
                <a:schemeClr val="lt1"/>
              </a:solidFill>
              <a:latin typeface="Quicksand"/>
              <a:ea typeface="Quicksand"/>
              <a:cs typeface="Quicksand"/>
              <a:sym typeface="Quicksand"/>
            </a:endParaRPr>
          </a:p>
          <a:p>
            <a:pPr indent="0" lvl="0" marL="0" marR="0" rtl="0" algn="l">
              <a:lnSpc>
                <a:spcPct val="115000"/>
              </a:lnSpc>
              <a:spcBef>
                <a:spcPts val="1200"/>
              </a:spcBef>
              <a:spcAft>
                <a:spcPts val="1200"/>
              </a:spcAft>
              <a:buClr>
                <a:srgbClr val="000000"/>
              </a:buClr>
              <a:buSzPts val="2200"/>
              <a:buFont typeface="Arial"/>
              <a:buNone/>
            </a:pPr>
            <a:br>
              <a:rPr b="0" i="0" lang="en-US" sz="2200" u="none" cap="none" strike="noStrike">
                <a:solidFill>
                  <a:schemeClr val="lt1"/>
                </a:solidFill>
                <a:latin typeface="Arial"/>
                <a:ea typeface="Arial"/>
                <a:cs typeface="Arial"/>
                <a:sym typeface="Arial"/>
              </a:rPr>
            </a:br>
            <a:endParaRPr b="0" i="0" sz="2200" u="none" cap="none" strike="noStrike">
              <a:solidFill>
                <a:schemeClr val="lt1"/>
              </a:solidFill>
              <a:latin typeface="Arial"/>
              <a:ea typeface="Arial"/>
              <a:cs typeface="Arial"/>
              <a:sym typeface="Arial"/>
            </a:endParaRPr>
          </a:p>
        </p:txBody>
      </p:sp>
      <p:pic>
        <p:nvPicPr>
          <p:cNvPr id="187" name="Google Shape;187;g3d88b8378ee_0_98"/>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1" name="Shape 191"/>
        <p:cNvGrpSpPr/>
        <p:nvPr/>
      </p:nvGrpSpPr>
      <p:grpSpPr>
        <a:xfrm>
          <a:off x="0" y="0"/>
          <a:ext cx="0" cy="0"/>
          <a:chOff x="0" y="0"/>
          <a:chExt cx="0" cy="0"/>
        </a:xfrm>
      </p:grpSpPr>
      <p:grpSp>
        <p:nvGrpSpPr>
          <p:cNvPr id="192" name="Google Shape;192;g3d88b8378ee_0_108"/>
          <p:cNvGrpSpPr/>
          <p:nvPr/>
        </p:nvGrpSpPr>
        <p:grpSpPr>
          <a:xfrm>
            <a:off x="0" y="-216993"/>
            <a:ext cx="2922102" cy="10504504"/>
            <a:chOff x="0" y="-57150"/>
            <a:chExt cx="769602" cy="2766600"/>
          </a:xfrm>
        </p:grpSpPr>
        <p:sp>
          <p:nvSpPr>
            <p:cNvPr id="193" name="Google Shape;193;g3d88b8378ee_0_10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4" name="Google Shape;194;g3d88b8378ee_0_108"/>
            <p:cNvSpPr txBox="1"/>
            <p:nvPr/>
          </p:nvSpPr>
          <p:spPr>
            <a:xfrm>
              <a:off x="0" y="-57150"/>
              <a:ext cx="769500" cy="2766600"/>
            </a:xfrm>
            <a:prstGeom prst="rect">
              <a:avLst/>
            </a:prstGeom>
            <a:solidFill>
              <a:srgbClr val="039796"/>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5" name="Google Shape;195;g3d88b8378ee_0_10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6" name="Google Shape;196;g3d88b8378ee_0_108"/>
          <p:cNvSpPr txBox="1"/>
          <p:nvPr/>
        </p:nvSpPr>
        <p:spPr>
          <a:xfrm>
            <a:off x="4064283" y="1449700"/>
            <a:ext cx="13065600" cy="1000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500"/>
              <a:buFont typeface="Arial"/>
              <a:buNone/>
            </a:pPr>
            <a:r>
              <a:rPr b="0" i="0" lang="en-US" sz="6500" u="none" cap="none" strike="noStrike">
                <a:solidFill>
                  <a:srgbClr val="FFFFFF"/>
                </a:solidFill>
                <a:latin typeface="Anton"/>
                <a:ea typeface="Anton"/>
                <a:cs typeface="Anton"/>
                <a:sym typeface="Anton"/>
              </a:rPr>
              <a:t>Tweetaligheid</a:t>
            </a:r>
            <a:endParaRPr b="0" i="0" sz="2000" u="none" cap="none" strike="noStrike">
              <a:solidFill>
                <a:srgbClr val="000000"/>
              </a:solidFill>
              <a:latin typeface="Anton"/>
              <a:ea typeface="Anton"/>
              <a:cs typeface="Anton"/>
              <a:sym typeface="Anton"/>
            </a:endParaRPr>
          </a:p>
        </p:txBody>
      </p:sp>
      <p:sp>
        <p:nvSpPr>
          <p:cNvPr id="197" name="Google Shape;197;g3d88b8378ee_0_108"/>
          <p:cNvSpPr txBox="1"/>
          <p:nvPr/>
        </p:nvSpPr>
        <p:spPr>
          <a:xfrm>
            <a:off x="3872875" y="3281325"/>
            <a:ext cx="13448400" cy="5610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chemeClr val="dk1"/>
              </a:buClr>
              <a:buSzPts val="1100"/>
              <a:buFont typeface="Arial"/>
              <a:buNone/>
            </a:pPr>
            <a:r>
              <a:rPr b="1" i="0" lang="en-US" sz="2500" u="sng" cap="none" strike="noStrike">
                <a:solidFill>
                  <a:schemeClr val="lt1"/>
                </a:solidFill>
                <a:latin typeface="Quicksand"/>
                <a:ea typeface="Quicksand"/>
                <a:cs typeface="Quicksand"/>
                <a:sym typeface="Quicksand"/>
              </a:rPr>
              <a:t>Wat is tweetaligheid?</a:t>
            </a:r>
            <a:endParaRPr b="1" i="0" sz="2500" u="sng" cap="none" strike="noStrike">
              <a:solidFill>
                <a:schemeClr val="lt1"/>
              </a:solidFill>
              <a:latin typeface="Quicksand"/>
              <a:ea typeface="Quicksand"/>
              <a:cs typeface="Quicksand"/>
              <a:sym typeface="Quicksand"/>
            </a:endParaRPr>
          </a:p>
          <a:p>
            <a:pPr indent="-387350" lvl="0" marL="457200" marR="0" rtl="0" algn="l">
              <a:lnSpc>
                <a:spcPct val="115000"/>
              </a:lnSpc>
              <a:spcBef>
                <a:spcPts val="1200"/>
              </a:spcBef>
              <a:spcAft>
                <a:spcPts val="0"/>
              </a:spcAft>
              <a:buClr>
                <a:schemeClr val="lt1"/>
              </a:buClr>
              <a:buSzPts val="2500"/>
              <a:buFont typeface="Quicksand Medium"/>
              <a:buChar char="●"/>
            </a:pPr>
            <a:r>
              <a:rPr b="0" i="0" lang="en-US" sz="2500" u="none" cap="none" strike="noStrike">
                <a:solidFill>
                  <a:schemeClr val="lt1"/>
                </a:solidFill>
                <a:latin typeface="Quicksand Medium"/>
                <a:ea typeface="Quicksand Medium"/>
                <a:cs typeface="Quicksand Medium"/>
                <a:sym typeface="Quicksand Medium"/>
              </a:rPr>
              <a:t>Twee talen gebruiken of begrijpen</a:t>
            </a:r>
            <a:endParaRPr b="0" i="0" sz="2500" u="none" cap="none" strike="noStrike">
              <a:solidFill>
                <a:schemeClr val="lt1"/>
              </a:solidFill>
              <a:latin typeface="Quicksand Medium"/>
              <a:ea typeface="Quicksand Medium"/>
              <a:cs typeface="Quicksand Medium"/>
              <a:sym typeface="Quicksand Medium"/>
            </a:endParaRPr>
          </a:p>
          <a:p>
            <a:pPr indent="-387350" lvl="0" marL="457200" marR="0" rtl="0" algn="l">
              <a:lnSpc>
                <a:spcPct val="115000"/>
              </a:lnSpc>
              <a:spcBef>
                <a:spcPts val="0"/>
              </a:spcBef>
              <a:spcAft>
                <a:spcPts val="0"/>
              </a:spcAft>
              <a:buClr>
                <a:schemeClr val="lt1"/>
              </a:buClr>
              <a:buSzPts val="2500"/>
              <a:buFont typeface="Quicksand Medium"/>
              <a:buChar char="●"/>
            </a:pPr>
            <a:r>
              <a:rPr b="0" i="0" lang="en-US" sz="2500" u="none" cap="none" strike="noStrike">
                <a:solidFill>
                  <a:schemeClr val="lt1"/>
                </a:solidFill>
                <a:latin typeface="Quicksand Medium"/>
                <a:ea typeface="Quicksand Medium"/>
                <a:cs typeface="Quicksand Medium"/>
                <a:sym typeface="Quicksand Medium"/>
              </a:rPr>
              <a:t>Meertaligheid: DRIE of MEER talen</a:t>
            </a:r>
            <a:endParaRPr b="0" i="0" sz="2500" u="none" cap="none" strike="noStrike">
              <a:solidFill>
                <a:schemeClr val="lt1"/>
              </a:solidFill>
              <a:latin typeface="Quicksand Medium"/>
              <a:ea typeface="Quicksand Medium"/>
              <a:cs typeface="Quicksand Medium"/>
              <a:sym typeface="Quicksand Medium"/>
            </a:endParaRPr>
          </a:p>
          <a:p>
            <a:pPr indent="-387350" lvl="0" marL="457200" marR="0" rtl="0" algn="l">
              <a:lnSpc>
                <a:spcPct val="115000"/>
              </a:lnSpc>
              <a:spcBef>
                <a:spcPts val="0"/>
              </a:spcBef>
              <a:spcAft>
                <a:spcPts val="0"/>
              </a:spcAft>
              <a:buClr>
                <a:schemeClr val="lt1"/>
              </a:buClr>
              <a:buSzPts val="2500"/>
              <a:buFont typeface="Quicksand Medium"/>
              <a:buChar char="●"/>
            </a:pPr>
            <a:r>
              <a:rPr b="0" i="0" lang="en-US" sz="2500" u="none" cap="none" strike="noStrike">
                <a:solidFill>
                  <a:schemeClr val="lt1"/>
                </a:solidFill>
                <a:latin typeface="Quicksand Medium"/>
                <a:ea typeface="Quicksand Medium"/>
                <a:cs typeface="Quicksand Medium"/>
                <a:sym typeface="Quicksand Medium"/>
              </a:rPr>
              <a:t>Kan gebarentaal/geschreven taal/gesproken taal omvatten</a:t>
            </a:r>
            <a:endParaRPr b="0" i="0" sz="25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rgbClr val="000000"/>
              </a:buClr>
              <a:buSzPts val="2500"/>
              <a:buFont typeface="Arial"/>
              <a:buNone/>
            </a:pPr>
            <a:r>
              <a:t/>
            </a:r>
            <a:endParaRPr b="1" i="0" sz="2500" u="none" cap="none" strike="noStrike">
              <a:solidFill>
                <a:schemeClr val="lt1"/>
              </a:solidFill>
              <a:latin typeface="Quicksand"/>
              <a:ea typeface="Quicksand"/>
              <a:cs typeface="Quicksand"/>
              <a:sym typeface="Quicksand"/>
            </a:endParaRPr>
          </a:p>
          <a:p>
            <a:pPr indent="0" lvl="0" marL="0" marR="0" rtl="0" algn="l">
              <a:lnSpc>
                <a:spcPct val="115000"/>
              </a:lnSpc>
              <a:spcBef>
                <a:spcPts val="1200"/>
              </a:spcBef>
              <a:spcAft>
                <a:spcPts val="0"/>
              </a:spcAft>
              <a:buClr>
                <a:srgbClr val="000000"/>
              </a:buClr>
              <a:buSzPts val="2500"/>
              <a:buFont typeface="Arial"/>
              <a:buNone/>
            </a:pPr>
            <a:r>
              <a:rPr b="1" i="0" lang="en-US" sz="2500" u="sng" cap="none" strike="noStrike">
                <a:solidFill>
                  <a:schemeClr val="lt1"/>
                </a:solidFill>
                <a:latin typeface="Quicksand"/>
                <a:ea typeface="Quicksand"/>
                <a:cs typeface="Quicksand"/>
                <a:sym typeface="Quicksand"/>
              </a:rPr>
              <a:t>Voorbeelden:</a:t>
            </a:r>
            <a:endParaRPr b="1" i="0" sz="2500" u="none" cap="none" strike="noStrike">
              <a:solidFill>
                <a:schemeClr val="lt1"/>
              </a:solidFill>
              <a:latin typeface="Quicksand"/>
              <a:ea typeface="Quicksand"/>
              <a:cs typeface="Quicksand"/>
              <a:sym typeface="Quicksand"/>
            </a:endParaRPr>
          </a:p>
          <a:p>
            <a:pPr indent="-387350" lvl="0" marL="457200" marR="0" rtl="0" algn="l">
              <a:lnSpc>
                <a:spcPct val="115000"/>
              </a:lnSpc>
              <a:spcBef>
                <a:spcPts val="1200"/>
              </a:spcBef>
              <a:spcAft>
                <a:spcPts val="0"/>
              </a:spcAft>
              <a:buClr>
                <a:schemeClr val="lt1"/>
              </a:buClr>
              <a:buSzPts val="2500"/>
              <a:buFont typeface="Quicksand Medium"/>
              <a:buChar char="●"/>
            </a:pPr>
            <a:r>
              <a:rPr b="0" i="0" lang="en-US" sz="2500" u="none" cap="none" strike="noStrike">
                <a:solidFill>
                  <a:schemeClr val="lt1"/>
                </a:solidFill>
                <a:latin typeface="Quicksand Medium"/>
                <a:ea typeface="Quicksand Medium"/>
                <a:cs typeface="Quicksand Medium"/>
                <a:sym typeface="Quicksand Medium"/>
              </a:rPr>
              <a:t>NGT + geschreven/gesproken Nederlands</a:t>
            </a:r>
            <a:endParaRPr b="0" i="0" sz="2500" u="none" cap="none" strike="noStrike">
              <a:solidFill>
                <a:schemeClr val="lt1"/>
              </a:solidFill>
              <a:latin typeface="Quicksand Medium"/>
              <a:ea typeface="Quicksand Medium"/>
              <a:cs typeface="Quicksand Medium"/>
              <a:sym typeface="Quicksand Medium"/>
            </a:endParaRPr>
          </a:p>
          <a:p>
            <a:pPr indent="-387350" lvl="0" marL="457200" marR="0" rtl="0" algn="l">
              <a:lnSpc>
                <a:spcPct val="115000"/>
              </a:lnSpc>
              <a:spcBef>
                <a:spcPts val="0"/>
              </a:spcBef>
              <a:spcAft>
                <a:spcPts val="0"/>
              </a:spcAft>
              <a:buClr>
                <a:schemeClr val="lt1"/>
              </a:buClr>
              <a:buSzPts val="2500"/>
              <a:buFont typeface="Quicksand Medium"/>
              <a:buChar char="●"/>
            </a:pPr>
            <a:r>
              <a:rPr b="0" i="0" lang="en-US" sz="2500" u="none" cap="none" strike="noStrike">
                <a:solidFill>
                  <a:schemeClr val="lt1"/>
                </a:solidFill>
                <a:latin typeface="Quicksand Medium"/>
                <a:ea typeface="Quicksand Medium"/>
                <a:cs typeface="Quicksand Medium"/>
                <a:sym typeface="Quicksand Medium"/>
              </a:rPr>
              <a:t>Geschreven/gesproken Nederlands + geschreven/gesproken Engels </a:t>
            </a:r>
            <a:endParaRPr b="0" i="0" sz="2500" u="none" cap="none" strike="noStrike">
              <a:solidFill>
                <a:schemeClr val="lt1"/>
              </a:solidFill>
              <a:latin typeface="Quicksand Medium"/>
              <a:ea typeface="Quicksand Medium"/>
              <a:cs typeface="Quicksand Medium"/>
              <a:sym typeface="Quicksand Medium"/>
            </a:endParaRPr>
          </a:p>
          <a:p>
            <a:pPr indent="-387350" lvl="0" marL="457200" marR="0" rtl="0" algn="l">
              <a:lnSpc>
                <a:spcPct val="115000"/>
              </a:lnSpc>
              <a:spcBef>
                <a:spcPts val="0"/>
              </a:spcBef>
              <a:spcAft>
                <a:spcPts val="0"/>
              </a:spcAft>
              <a:buClr>
                <a:schemeClr val="lt1"/>
              </a:buClr>
              <a:buSzPts val="2500"/>
              <a:buFont typeface="Quicksand Medium"/>
              <a:buChar char="●"/>
            </a:pPr>
            <a:r>
              <a:rPr b="0" i="0" lang="en-US" sz="2500" u="none" cap="none" strike="noStrike">
                <a:solidFill>
                  <a:schemeClr val="lt1"/>
                </a:solidFill>
                <a:latin typeface="Quicksand Medium"/>
                <a:ea typeface="Quicksand Medium"/>
                <a:cs typeface="Quicksand Medium"/>
                <a:sym typeface="Quicksand Medium"/>
              </a:rPr>
              <a:t>NGT + geschreven/gesproken Arabisch</a:t>
            </a:r>
            <a:endParaRPr b="0" i="0" sz="2500" u="none" cap="none" strike="noStrike">
              <a:solidFill>
                <a:schemeClr val="lt1"/>
              </a:solidFill>
              <a:latin typeface="Quicksand Medium"/>
              <a:ea typeface="Quicksand Medium"/>
              <a:cs typeface="Quicksand Medium"/>
              <a:sym typeface="Quicksand Medium"/>
            </a:endParaRPr>
          </a:p>
          <a:p>
            <a:pPr indent="-387350" lvl="0" marL="457200" marR="0" rtl="0" algn="l">
              <a:lnSpc>
                <a:spcPct val="115000"/>
              </a:lnSpc>
              <a:spcBef>
                <a:spcPts val="0"/>
              </a:spcBef>
              <a:spcAft>
                <a:spcPts val="0"/>
              </a:spcAft>
              <a:buClr>
                <a:schemeClr val="lt1"/>
              </a:buClr>
              <a:buSzPts val="2500"/>
              <a:buFont typeface="Quicksand"/>
              <a:buChar char="●"/>
            </a:pPr>
            <a:r>
              <a:rPr b="0" i="0" lang="en-US" sz="2500" u="none" cap="none" strike="noStrike">
                <a:solidFill>
                  <a:schemeClr val="lt1"/>
                </a:solidFill>
                <a:latin typeface="Quicksand Medium"/>
                <a:ea typeface="Quicksand Medium"/>
                <a:cs typeface="Quicksand Medium"/>
                <a:sym typeface="Quicksand Medium"/>
              </a:rPr>
              <a:t>NGT + geschreven/gesproken Nederlands + geschreven/gesproken Engels (meertaligheid)</a:t>
            </a:r>
            <a:endParaRPr b="0" i="0" sz="2500" u="none" cap="none" strike="noStrike">
              <a:solidFill>
                <a:schemeClr val="lt1"/>
              </a:solidFill>
              <a:latin typeface="Quicksand Medium"/>
              <a:ea typeface="Quicksand Medium"/>
              <a:cs typeface="Quicksand Medium"/>
              <a:sym typeface="Quicksand Medium"/>
            </a:endParaRPr>
          </a:p>
        </p:txBody>
      </p:sp>
      <p:pic>
        <p:nvPicPr>
          <p:cNvPr id="198" name="Google Shape;198;g3d88b8378ee_0_108"/>
          <p:cNvPicPr preferRelativeResize="0"/>
          <p:nvPr/>
        </p:nvPicPr>
        <p:blipFill rotWithShape="1">
          <a:blip r:embed="rId4">
            <a:alphaModFix/>
          </a:blip>
          <a:srcRect b="0" l="-1548" r="51117" t="0"/>
          <a:stretch/>
        </p:blipFill>
        <p:spPr>
          <a:xfrm>
            <a:off x="11060575" y="379950"/>
            <a:ext cx="7365248" cy="8215151"/>
          </a:xfrm>
          <a:prstGeom prst="rect">
            <a:avLst/>
          </a:prstGeom>
          <a:noFill/>
          <a:ln>
            <a:noFill/>
          </a:ln>
        </p:spPr>
      </p:pic>
      <p:pic>
        <p:nvPicPr>
          <p:cNvPr id="199" name="Google Shape;199;g3d88b8378ee_0_108"/>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03" name="Shape 203"/>
        <p:cNvGrpSpPr/>
        <p:nvPr/>
      </p:nvGrpSpPr>
      <p:grpSpPr>
        <a:xfrm>
          <a:off x="0" y="0"/>
          <a:ext cx="0" cy="0"/>
          <a:chOff x="0" y="0"/>
          <a:chExt cx="0" cy="0"/>
        </a:xfrm>
      </p:grpSpPr>
      <p:grpSp>
        <p:nvGrpSpPr>
          <p:cNvPr id="204" name="Google Shape;204;g3d88b8378ee_0_119"/>
          <p:cNvGrpSpPr/>
          <p:nvPr/>
        </p:nvGrpSpPr>
        <p:grpSpPr>
          <a:xfrm>
            <a:off x="0" y="-216993"/>
            <a:ext cx="2922102" cy="10504504"/>
            <a:chOff x="0" y="-57150"/>
            <a:chExt cx="769602" cy="2766600"/>
          </a:xfrm>
        </p:grpSpPr>
        <p:sp>
          <p:nvSpPr>
            <p:cNvPr id="205" name="Google Shape;205;g3d88b8378ee_0_11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6" name="Google Shape;206;g3d88b8378ee_0_119"/>
            <p:cNvSpPr txBox="1"/>
            <p:nvPr/>
          </p:nvSpPr>
          <p:spPr>
            <a:xfrm>
              <a:off x="0" y="-57150"/>
              <a:ext cx="769500" cy="2766600"/>
            </a:xfrm>
            <a:prstGeom prst="rect">
              <a:avLst/>
            </a:prstGeom>
            <a:solidFill>
              <a:srgbClr val="039796"/>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7" name="Google Shape;207;g3d88b8378ee_0_11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8" name="Google Shape;208;g3d88b8378ee_0_119"/>
          <p:cNvSpPr txBox="1"/>
          <p:nvPr/>
        </p:nvSpPr>
        <p:spPr>
          <a:xfrm>
            <a:off x="4064283" y="1449700"/>
            <a:ext cx="13065600" cy="1000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500"/>
              <a:buFont typeface="Arial"/>
              <a:buNone/>
            </a:pPr>
            <a:r>
              <a:rPr b="0" i="0" lang="en-US" sz="6500" u="none" cap="none" strike="noStrike">
                <a:solidFill>
                  <a:srgbClr val="FFFFFF"/>
                </a:solidFill>
                <a:latin typeface="Anton"/>
                <a:ea typeface="Anton"/>
                <a:cs typeface="Anton"/>
                <a:sym typeface="Anton"/>
              </a:rPr>
              <a:t>Tweetaligheid</a:t>
            </a:r>
            <a:endParaRPr b="0" i="0" sz="2000" u="none" cap="none" strike="noStrike">
              <a:solidFill>
                <a:srgbClr val="000000"/>
              </a:solidFill>
              <a:latin typeface="Anton"/>
              <a:ea typeface="Anton"/>
              <a:cs typeface="Anton"/>
              <a:sym typeface="Anton"/>
            </a:endParaRPr>
          </a:p>
        </p:txBody>
      </p:sp>
      <p:sp>
        <p:nvSpPr>
          <p:cNvPr id="209" name="Google Shape;209;g3d88b8378ee_0_119"/>
          <p:cNvSpPr txBox="1"/>
          <p:nvPr/>
        </p:nvSpPr>
        <p:spPr>
          <a:xfrm>
            <a:off x="3968250" y="2748825"/>
            <a:ext cx="13448400" cy="6615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2600"/>
              <a:buFont typeface="Arial"/>
              <a:buNone/>
            </a:pPr>
            <a:r>
              <a:rPr b="1" i="0" lang="en-US" sz="2600" u="sng" cap="none" strike="noStrike">
                <a:solidFill>
                  <a:schemeClr val="lt1"/>
                </a:solidFill>
                <a:latin typeface="Quicksand"/>
                <a:ea typeface="Quicksand"/>
                <a:cs typeface="Quicksand"/>
                <a:sym typeface="Quicksand"/>
              </a:rPr>
              <a:t>Voordelen van tweetaligheid (onderzoek):</a:t>
            </a:r>
            <a:endParaRPr b="1" i="0" sz="2600" u="sng" cap="none" strike="noStrike">
              <a:solidFill>
                <a:schemeClr val="lt1"/>
              </a:solidFill>
              <a:latin typeface="Quicksand"/>
              <a:ea typeface="Quicksand"/>
              <a:cs typeface="Quicksand"/>
              <a:sym typeface="Quicksand"/>
            </a:endParaRPr>
          </a:p>
          <a:p>
            <a:pPr indent="0" lvl="0" marL="0" marR="0" rtl="0" algn="l">
              <a:lnSpc>
                <a:spcPct val="115000"/>
              </a:lnSpc>
              <a:spcBef>
                <a:spcPts val="1200"/>
              </a:spcBef>
              <a:spcAft>
                <a:spcPts val="0"/>
              </a:spcAft>
              <a:buClr>
                <a:srgbClr val="000000"/>
              </a:buClr>
              <a:buSzPts val="2600"/>
              <a:buFont typeface="Arial"/>
              <a:buNone/>
            </a:pPr>
            <a:r>
              <a:t/>
            </a:r>
            <a:endParaRPr b="1" i="0" sz="2600" u="sng" cap="none" strike="noStrike">
              <a:solidFill>
                <a:schemeClr val="lt1"/>
              </a:solidFill>
              <a:latin typeface="Quicksand"/>
              <a:ea typeface="Quicksand"/>
              <a:cs typeface="Quicksand"/>
              <a:sym typeface="Quicksand"/>
            </a:endParaRPr>
          </a:p>
          <a:p>
            <a:pPr indent="-393700" lvl="0" marL="457200" marR="0" rtl="0" algn="l">
              <a:lnSpc>
                <a:spcPct val="200000"/>
              </a:lnSpc>
              <a:spcBef>
                <a:spcPts val="1200"/>
              </a:spcBef>
              <a:spcAft>
                <a:spcPts val="0"/>
              </a:spcAft>
              <a:buClr>
                <a:schemeClr val="lt1"/>
              </a:buClr>
              <a:buSzPts val="2600"/>
              <a:buFont typeface="Quicksand Medium"/>
              <a:buChar char="●"/>
            </a:pPr>
            <a:r>
              <a:rPr b="0" i="0" lang="en-US" sz="2600" u="none" cap="none" strike="noStrike">
                <a:solidFill>
                  <a:schemeClr val="lt1"/>
                </a:solidFill>
                <a:latin typeface="Quicksand Medium"/>
                <a:ea typeface="Quicksand Medium"/>
                <a:cs typeface="Quicksand Medium"/>
                <a:sym typeface="Quicksand Medium"/>
              </a:rPr>
              <a:t>Ondersteunt volledige toegang tot </a:t>
            </a:r>
            <a:r>
              <a:rPr b="1" i="0" lang="en-US" sz="2600" u="none" cap="none" strike="noStrike">
                <a:solidFill>
                  <a:schemeClr val="lt1"/>
                </a:solidFill>
                <a:latin typeface="Quicksand"/>
                <a:ea typeface="Quicksand"/>
                <a:cs typeface="Quicksand"/>
                <a:sym typeface="Quicksand"/>
              </a:rPr>
              <a:t>communicatie </a:t>
            </a:r>
            <a:r>
              <a:rPr b="0" i="0" lang="en-US" sz="2600" u="none" cap="none" strike="noStrike">
                <a:solidFill>
                  <a:schemeClr val="lt1"/>
                </a:solidFill>
                <a:latin typeface="Quicksand Medium"/>
                <a:ea typeface="Quicksand Medium"/>
                <a:cs typeface="Quicksand Medium"/>
                <a:sym typeface="Quicksand Medium"/>
              </a:rPr>
              <a:t>en </a:t>
            </a:r>
            <a:r>
              <a:rPr b="1" i="0" lang="en-US" sz="2600" u="none" cap="none" strike="noStrike">
                <a:solidFill>
                  <a:schemeClr val="lt1"/>
                </a:solidFill>
                <a:latin typeface="Quicksand"/>
                <a:ea typeface="Quicksand"/>
                <a:cs typeface="Quicksand"/>
                <a:sym typeface="Quicksand"/>
              </a:rPr>
              <a:t>leren</a:t>
            </a:r>
            <a:endParaRPr b="1" i="0" sz="2600" u="none" cap="none" strike="noStrike">
              <a:solidFill>
                <a:schemeClr val="lt1"/>
              </a:solidFill>
              <a:latin typeface="Quicksand"/>
              <a:ea typeface="Quicksand"/>
              <a:cs typeface="Quicksand"/>
              <a:sym typeface="Quicksand"/>
            </a:endParaRPr>
          </a:p>
          <a:p>
            <a:pPr indent="-393700" lvl="0" marL="457200" marR="0" rtl="0" algn="l">
              <a:lnSpc>
                <a:spcPct val="200000"/>
              </a:lnSpc>
              <a:spcBef>
                <a:spcPts val="0"/>
              </a:spcBef>
              <a:spcAft>
                <a:spcPts val="0"/>
              </a:spcAft>
              <a:buClr>
                <a:schemeClr val="lt1"/>
              </a:buClr>
              <a:buSzPts val="2600"/>
              <a:buFont typeface="Quicksand Medium"/>
              <a:buChar char="●"/>
            </a:pPr>
            <a:r>
              <a:rPr b="0" i="0" lang="en-US" sz="2600" u="none" cap="none" strike="noStrike">
                <a:solidFill>
                  <a:schemeClr val="lt1"/>
                </a:solidFill>
                <a:latin typeface="Quicksand Medium"/>
                <a:ea typeface="Quicksand Medium"/>
                <a:cs typeface="Quicksand Medium"/>
                <a:sym typeface="Quicksand Medium"/>
              </a:rPr>
              <a:t>Betere </a:t>
            </a:r>
            <a:r>
              <a:rPr b="1" i="0" lang="en-US" sz="2600" u="none" cap="none" strike="noStrike">
                <a:solidFill>
                  <a:schemeClr val="lt1"/>
                </a:solidFill>
                <a:latin typeface="Quicksand"/>
                <a:ea typeface="Quicksand"/>
                <a:cs typeface="Quicksand"/>
                <a:sym typeface="Quicksand"/>
              </a:rPr>
              <a:t>taalvaardigheid </a:t>
            </a:r>
            <a:r>
              <a:rPr b="0" i="0" lang="en-US" sz="2600" u="none" cap="none" strike="noStrike">
                <a:solidFill>
                  <a:schemeClr val="lt1"/>
                </a:solidFill>
                <a:latin typeface="Quicksand Medium"/>
                <a:ea typeface="Quicksand Medium"/>
                <a:cs typeface="Quicksand Medium"/>
                <a:sym typeface="Quicksand Medium"/>
              </a:rPr>
              <a:t>en </a:t>
            </a:r>
            <a:r>
              <a:rPr b="1" i="0" lang="en-US" sz="2600" u="none" cap="none" strike="noStrike">
                <a:solidFill>
                  <a:schemeClr val="lt1"/>
                </a:solidFill>
                <a:latin typeface="Quicksand"/>
                <a:ea typeface="Quicksand"/>
                <a:cs typeface="Quicksand"/>
                <a:sym typeface="Quicksand"/>
              </a:rPr>
              <a:t>een beter geheugen</a:t>
            </a:r>
            <a:endParaRPr b="1" i="0" sz="2600" u="none" cap="none" strike="noStrike">
              <a:solidFill>
                <a:schemeClr val="lt1"/>
              </a:solidFill>
              <a:latin typeface="Quicksand"/>
              <a:ea typeface="Quicksand"/>
              <a:cs typeface="Quicksand"/>
              <a:sym typeface="Quicksand"/>
            </a:endParaRPr>
          </a:p>
          <a:p>
            <a:pPr indent="-393700" lvl="0" marL="457200" marR="0" rtl="0" algn="l">
              <a:lnSpc>
                <a:spcPct val="200000"/>
              </a:lnSpc>
              <a:spcBef>
                <a:spcPts val="0"/>
              </a:spcBef>
              <a:spcAft>
                <a:spcPts val="0"/>
              </a:spcAft>
              <a:buClr>
                <a:schemeClr val="lt1"/>
              </a:buClr>
              <a:buSzPts val="2600"/>
              <a:buFont typeface="Quicksand Medium"/>
              <a:buChar char="●"/>
            </a:pPr>
            <a:r>
              <a:rPr b="0" i="0" lang="en-US" sz="2600" u="none" cap="none" strike="noStrike">
                <a:solidFill>
                  <a:schemeClr val="lt1"/>
                </a:solidFill>
                <a:latin typeface="Quicksand Medium"/>
                <a:ea typeface="Quicksand Medium"/>
                <a:cs typeface="Quicksand Medium"/>
                <a:sym typeface="Quicksand Medium"/>
              </a:rPr>
              <a:t>Helpt bij het ontwikkelen van </a:t>
            </a:r>
            <a:r>
              <a:rPr b="1" i="0" lang="en-US" sz="2600" u="none" cap="none" strike="noStrike">
                <a:solidFill>
                  <a:schemeClr val="lt1"/>
                </a:solidFill>
                <a:latin typeface="Quicksand"/>
                <a:ea typeface="Quicksand"/>
                <a:cs typeface="Quicksand"/>
                <a:sym typeface="Quicksand"/>
              </a:rPr>
              <a:t>flexibel denken </a:t>
            </a:r>
            <a:r>
              <a:rPr b="0" i="0" lang="en-US" sz="2600" u="none" cap="none" strike="noStrike">
                <a:solidFill>
                  <a:schemeClr val="lt1"/>
                </a:solidFill>
                <a:latin typeface="Quicksand Medium"/>
                <a:ea typeface="Quicksand Medium"/>
                <a:cs typeface="Quicksand Medium"/>
                <a:sym typeface="Quicksand Medium"/>
              </a:rPr>
              <a:t>(cognitieve flexibiliteit)</a:t>
            </a:r>
            <a:endParaRPr b="0" i="0" sz="2600" u="none" cap="none" strike="noStrike">
              <a:solidFill>
                <a:schemeClr val="lt1"/>
              </a:solidFill>
              <a:latin typeface="Quicksand Medium"/>
              <a:ea typeface="Quicksand Medium"/>
              <a:cs typeface="Quicksand Medium"/>
              <a:sym typeface="Quicksand Medium"/>
            </a:endParaRPr>
          </a:p>
          <a:p>
            <a:pPr indent="-393700" lvl="0" marL="457200" marR="0" rtl="0" algn="l">
              <a:lnSpc>
                <a:spcPct val="200000"/>
              </a:lnSpc>
              <a:spcBef>
                <a:spcPts val="0"/>
              </a:spcBef>
              <a:spcAft>
                <a:spcPts val="0"/>
              </a:spcAft>
              <a:buClr>
                <a:schemeClr val="lt1"/>
              </a:buClr>
              <a:buSzPts val="2600"/>
              <a:buFont typeface="Quicksand Medium"/>
              <a:buChar char="●"/>
            </a:pPr>
            <a:r>
              <a:rPr b="0" i="0" lang="en-US" sz="2600" u="none" cap="none" strike="noStrike">
                <a:solidFill>
                  <a:schemeClr val="lt1"/>
                </a:solidFill>
                <a:latin typeface="Quicksand Medium"/>
                <a:ea typeface="Quicksand Medium"/>
                <a:cs typeface="Quicksand Medium"/>
                <a:sym typeface="Quicksand Medium"/>
              </a:rPr>
              <a:t>Maakt het makkelijker om later </a:t>
            </a:r>
            <a:r>
              <a:rPr b="1" i="0" lang="en-US" sz="2600" u="none" cap="none" strike="noStrike">
                <a:solidFill>
                  <a:schemeClr val="lt1"/>
                </a:solidFill>
                <a:latin typeface="Quicksand"/>
                <a:ea typeface="Quicksand"/>
                <a:cs typeface="Quicksand"/>
                <a:sym typeface="Quicksand"/>
              </a:rPr>
              <a:t>meer talen te leren</a:t>
            </a:r>
            <a:endParaRPr b="0" i="0" sz="2600" u="none" cap="none" strike="noStrike">
              <a:solidFill>
                <a:schemeClr val="lt1"/>
              </a:solidFill>
              <a:latin typeface="Quicksand Medium"/>
              <a:ea typeface="Quicksand Medium"/>
              <a:cs typeface="Quicksand Medium"/>
              <a:sym typeface="Quicksand Medium"/>
            </a:endParaRPr>
          </a:p>
          <a:p>
            <a:pPr indent="-393700" lvl="0" marL="457200" marR="0" rtl="0" algn="l">
              <a:lnSpc>
                <a:spcPct val="200000"/>
              </a:lnSpc>
              <a:spcBef>
                <a:spcPts val="0"/>
              </a:spcBef>
              <a:spcAft>
                <a:spcPts val="0"/>
              </a:spcAft>
              <a:buClr>
                <a:schemeClr val="lt1"/>
              </a:buClr>
              <a:buSzPts val="2600"/>
              <a:buFont typeface="Quicksand Medium"/>
              <a:buChar char="●"/>
            </a:pPr>
            <a:r>
              <a:rPr b="0" i="0" lang="en-US" sz="2600" u="none" cap="none" strike="noStrike">
                <a:solidFill>
                  <a:schemeClr val="lt1"/>
                </a:solidFill>
                <a:latin typeface="Quicksand Medium"/>
                <a:ea typeface="Quicksand Medium"/>
                <a:cs typeface="Quicksand Medium"/>
                <a:sym typeface="Quicksand Medium"/>
              </a:rPr>
              <a:t>Versterkt </a:t>
            </a:r>
            <a:r>
              <a:rPr b="1" i="0" lang="en-US" sz="2600" u="none" cap="none" strike="noStrike">
                <a:solidFill>
                  <a:schemeClr val="lt1"/>
                </a:solidFill>
                <a:latin typeface="Quicksand"/>
                <a:ea typeface="Quicksand"/>
                <a:cs typeface="Quicksand"/>
                <a:sym typeface="Quicksand"/>
              </a:rPr>
              <a:t>de culturele identiteit </a:t>
            </a:r>
            <a:r>
              <a:rPr b="0" i="0" lang="en-US" sz="2600" u="none" cap="none" strike="noStrike">
                <a:solidFill>
                  <a:schemeClr val="lt1"/>
                </a:solidFill>
                <a:latin typeface="Quicksand Medium"/>
                <a:ea typeface="Quicksand Medium"/>
                <a:cs typeface="Quicksand Medium"/>
                <a:sym typeface="Quicksand Medium"/>
              </a:rPr>
              <a:t>en het cultureel bewustzijn</a:t>
            </a:r>
            <a:endParaRPr b="0" i="0" sz="2600" u="none" cap="none" strike="noStrike">
              <a:solidFill>
                <a:schemeClr val="lt1"/>
              </a:solidFill>
              <a:latin typeface="Quicksand Medium"/>
              <a:ea typeface="Quicksand Medium"/>
              <a:cs typeface="Quicksand Medium"/>
              <a:sym typeface="Quicksand Medium"/>
            </a:endParaRPr>
          </a:p>
          <a:p>
            <a:pPr indent="-393700" lvl="0" marL="457200" marR="0" rtl="0" algn="l">
              <a:lnSpc>
                <a:spcPct val="200000"/>
              </a:lnSpc>
              <a:spcBef>
                <a:spcPts val="0"/>
              </a:spcBef>
              <a:spcAft>
                <a:spcPts val="0"/>
              </a:spcAft>
              <a:buClr>
                <a:schemeClr val="lt1"/>
              </a:buClr>
              <a:buSzPts val="2600"/>
              <a:buFont typeface="Quicksand Medium"/>
              <a:buChar char="●"/>
            </a:pPr>
            <a:r>
              <a:rPr b="0" i="0" lang="en-US" sz="2600" u="none" cap="none" strike="noStrike">
                <a:solidFill>
                  <a:schemeClr val="lt1"/>
                </a:solidFill>
                <a:latin typeface="Quicksand Medium"/>
                <a:ea typeface="Quicksand Medium"/>
                <a:cs typeface="Quicksand Medium"/>
                <a:sym typeface="Quicksand Medium"/>
              </a:rPr>
              <a:t>Bevordert beter </a:t>
            </a:r>
            <a:r>
              <a:rPr b="1" i="0" lang="en-US" sz="2600" u="none" cap="none" strike="noStrike">
                <a:solidFill>
                  <a:schemeClr val="lt1"/>
                </a:solidFill>
                <a:latin typeface="Quicksand"/>
                <a:ea typeface="Quicksand"/>
                <a:cs typeface="Quicksand"/>
                <a:sym typeface="Quicksand"/>
              </a:rPr>
              <a:t>academisch en sociaal succes</a:t>
            </a:r>
            <a:endParaRPr b="1" i="0" sz="2600" u="none" cap="none" strike="noStrike">
              <a:solidFill>
                <a:schemeClr val="lt1"/>
              </a:solidFill>
              <a:latin typeface="Quicksand"/>
              <a:ea typeface="Quicksand"/>
              <a:cs typeface="Quicksand"/>
              <a:sym typeface="Quicksand"/>
            </a:endParaRPr>
          </a:p>
          <a:p>
            <a:pPr indent="-393700" lvl="0" marL="457200" marR="0" rtl="0" algn="l">
              <a:lnSpc>
                <a:spcPct val="200000"/>
              </a:lnSpc>
              <a:spcBef>
                <a:spcPts val="0"/>
              </a:spcBef>
              <a:spcAft>
                <a:spcPts val="0"/>
              </a:spcAft>
              <a:buClr>
                <a:schemeClr val="lt1"/>
              </a:buClr>
              <a:buSzPts val="2600"/>
              <a:buFont typeface="Quicksand Medium"/>
              <a:buChar char="●"/>
            </a:pPr>
            <a:r>
              <a:rPr b="0" i="0" lang="en-US" sz="2600" u="none" cap="none" strike="noStrike">
                <a:solidFill>
                  <a:schemeClr val="lt1"/>
                </a:solidFill>
                <a:latin typeface="Quicksand Medium"/>
                <a:ea typeface="Quicksand Medium"/>
                <a:cs typeface="Quicksand Medium"/>
                <a:sym typeface="Quicksand Medium"/>
              </a:rPr>
              <a:t>Legt een sterke basis voor </a:t>
            </a:r>
            <a:r>
              <a:rPr b="1" i="0" lang="en-US" sz="2600" u="none" cap="none" strike="noStrike">
                <a:solidFill>
                  <a:schemeClr val="lt1"/>
                </a:solidFill>
                <a:latin typeface="Quicksand"/>
                <a:ea typeface="Quicksand"/>
                <a:cs typeface="Quicksand"/>
                <a:sym typeface="Quicksand"/>
              </a:rPr>
              <a:t>visueel leren </a:t>
            </a:r>
            <a:r>
              <a:rPr b="0" i="0" lang="en-US" sz="2600" u="none" cap="none" strike="noStrike">
                <a:solidFill>
                  <a:schemeClr val="lt1"/>
                </a:solidFill>
                <a:latin typeface="Quicksand Medium"/>
                <a:ea typeface="Quicksand Medium"/>
                <a:cs typeface="Quicksand Medium"/>
                <a:sym typeface="Quicksand Medium"/>
              </a:rPr>
              <a:t>(via gebarentaal)</a:t>
            </a:r>
            <a:endParaRPr b="0" i="0" sz="2600" u="none" cap="none" strike="noStrike">
              <a:solidFill>
                <a:schemeClr val="lt1"/>
              </a:solidFill>
              <a:latin typeface="Quicksand Medium"/>
              <a:ea typeface="Quicksand Medium"/>
              <a:cs typeface="Quicksand Medium"/>
              <a:sym typeface="Quicksand Medium"/>
            </a:endParaRPr>
          </a:p>
        </p:txBody>
      </p:sp>
      <p:pic>
        <p:nvPicPr>
          <p:cNvPr id="210" name="Google Shape;210;g3d88b8378ee_0_119"/>
          <p:cNvPicPr preferRelativeResize="0"/>
          <p:nvPr/>
        </p:nvPicPr>
        <p:blipFill rotWithShape="1">
          <a:blip r:embed="rId4">
            <a:alphaModFix/>
          </a:blip>
          <a:srcRect b="42303" l="68386" r="0" t="0"/>
          <a:stretch/>
        </p:blipFill>
        <p:spPr>
          <a:xfrm>
            <a:off x="12783450" y="1360697"/>
            <a:ext cx="4346424" cy="4461849"/>
          </a:xfrm>
          <a:prstGeom prst="rect">
            <a:avLst/>
          </a:prstGeom>
          <a:noFill/>
          <a:ln>
            <a:noFill/>
          </a:ln>
        </p:spPr>
      </p:pic>
      <p:pic>
        <p:nvPicPr>
          <p:cNvPr id="211" name="Google Shape;211;g3d88b8378ee_0_119"/>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5" name="Shape 215"/>
        <p:cNvGrpSpPr/>
        <p:nvPr/>
      </p:nvGrpSpPr>
      <p:grpSpPr>
        <a:xfrm>
          <a:off x="0" y="0"/>
          <a:ext cx="0" cy="0"/>
          <a:chOff x="0" y="0"/>
          <a:chExt cx="0" cy="0"/>
        </a:xfrm>
      </p:grpSpPr>
      <p:grpSp>
        <p:nvGrpSpPr>
          <p:cNvPr id="216" name="Google Shape;216;g3d88b8378ee_0_130"/>
          <p:cNvGrpSpPr/>
          <p:nvPr/>
        </p:nvGrpSpPr>
        <p:grpSpPr>
          <a:xfrm>
            <a:off x="0" y="-216993"/>
            <a:ext cx="2922102" cy="10504504"/>
            <a:chOff x="0" y="-57150"/>
            <a:chExt cx="769602" cy="2766600"/>
          </a:xfrm>
        </p:grpSpPr>
        <p:sp>
          <p:nvSpPr>
            <p:cNvPr id="217" name="Google Shape;217;g3d88b8378ee_0_13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8" name="Google Shape;218;g3d88b8378ee_0_130"/>
            <p:cNvSpPr txBox="1"/>
            <p:nvPr/>
          </p:nvSpPr>
          <p:spPr>
            <a:xfrm>
              <a:off x="0" y="-57150"/>
              <a:ext cx="769500" cy="2766600"/>
            </a:xfrm>
            <a:prstGeom prst="rect">
              <a:avLst/>
            </a:prstGeom>
            <a:solidFill>
              <a:srgbClr val="843F9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9" name="Google Shape;219;g3d88b8378ee_0_13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0" name="Google Shape;220;g3d88b8378ee_0_130"/>
          <p:cNvSpPr txBox="1"/>
          <p:nvPr/>
        </p:nvSpPr>
        <p:spPr>
          <a:xfrm>
            <a:off x="505256" y="4155275"/>
            <a:ext cx="2922000" cy="1049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
              <a:buFont typeface="Arial"/>
              <a:buNone/>
            </a:pPr>
            <a:r>
              <a:t/>
            </a:r>
            <a:endParaRPr b="0" i="0" sz="100" u="none" cap="none" strike="noStrike">
              <a:solidFill>
                <a:srgbClr val="000000"/>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6500"/>
              <a:buFont typeface="Arial"/>
              <a:buNone/>
            </a:pPr>
            <a:r>
              <a:rPr b="0" i="0" lang="en-US" sz="6500" u="none" cap="none" strike="noStrike">
                <a:solidFill>
                  <a:srgbClr val="FFFFFF"/>
                </a:solidFill>
                <a:latin typeface="Anton"/>
                <a:ea typeface="Anton"/>
                <a:cs typeface="Anton"/>
                <a:sym typeface="Anton"/>
              </a:rPr>
              <a:t>Video:</a:t>
            </a:r>
            <a:endParaRPr b="0" i="0" sz="2000" u="none" cap="none" strike="noStrike">
              <a:solidFill>
                <a:srgbClr val="000000"/>
              </a:solidFill>
              <a:latin typeface="Anton"/>
              <a:ea typeface="Anton"/>
              <a:cs typeface="Anton"/>
              <a:sym typeface="Anton"/>
            </a:endParaRPr>
          </a:p>
        </p:txBody>
      </p:sp>
      <p:pic>
        <p:nvPicPr>
          <p:cNvPr id="221" name="Google Shape;221;g3d88b8378ee_0_130" title="3B   Language deprivation">
            <a:hlinkClick r:id="rId4"/>
          </p:cNvPr>
          <p:cNvPicPr preferRelativeResize="0"/>
          <p:nvPr/>
        </p:nvPicPr>
        <p:blipFill>
          <a:blip r:embed="rId5">
            <a:alphaModFix/>
          </a:blip>
          <a:stretch>
            <a:fillRect/>
          </a:stretch>
        </p:blipFill>
        <p:spPr>
          <a:xfrm>
            <a:off x="3833557" y="1384013"/>
            <a:ext cx="13367050" cy="7518975"/>
          </a:xfrm>
          <a:prstGeom prst="rect">
            <a:avLst/>
          </a:prstGeom>
          <a:noFill/>
          <a:ln>
            <a:noFill/>
          </a:ln>
        </p:spPr>
      </p:pic>
      <p:pic>
        <p:nvPicPr>
          <p:cNvPr id="222" name="Google Shape;222;g3d88b8378ee_0_130"/>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1"/>
                                        </p:tgtEl>
                                        <p:attrNameLst>
                                          <p:attrName>style.visibility</p:attrName>
                                        </p:attrNameLst>
                                      </p:cBhvr>
                                      <p:to>
                                        <p:strVal val="visible"/>
                                      </p:to>
                                    </p:set>
                                    <p:animEffect filter="fade" transition="in">
                                      <p:cBhvr>
                                        <p:cTn dur="1000"/>
                                        <p:tgtEl>
                                          <p:spTgt spid="2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26" name="Shape 226"/>
        <p:cNvGrpSpPr/>
        <p:nvPr/>
      </p:nvGrpSpPr>
      <p:grpSpPr>
        <a:xfrm>
          <a:off x="0" y="0"/>
          <a:ext cx="0" cy="0"/>
          <a:chOff x="0" y="0"/>
          <a:chExt cx="0" cy="0"/>
        </a:xfrm>
      </p:grpSpPr>
      <p:grpSp>
        <p:nvGrpSpPr>
          <p:cNvPr id="227" name="Google Shape;227;g3d88b8378ee_0_139"/>
          <p:cNvGrpSpPr/>
          <p:nvPr/>
        </p:nvGrpSpPr>
        <p:grpSpPr>
          <a:xfrm>
            <a:off x="0" y="-216993"/>
            <a:ext cx="2922102" cy="10504504"/>
            <a:chOff x="0" y="-57150"/>
            <a:chExt cx="769602" cy="2766600"/>
          </a:xfrm>
        </p:grpSpPr>
        <p:sp>
          <p:nvSpPr>
            <p:cNvPr id="228" name="Google Shape;228;g3d88b8378ee_0_13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9" name="Google Shape;229;g3d88b8378ee_0_13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0" name="Google Shape;230;g3d88b8378ee_0_13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1" name="Google Shape;231;g3d88b8378ee_0_139"/>
          <p:cNvSpPr txBox="1"/>
          <p:nvPr/>
        </p:nvSpPr>
        <p:spPr>
          <a:xfrm>
            <a:off x="3914408" y="1753150"/>
            <a:ext cx="13065600" cy="1049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
              <a:buFont typeface="Arial"/>
              <a:buNone/>
            </a:pPr>
            <a:r>
              <a:t/>
            </a:r>
            <a:endParaRPr b="0" i="0" sz="100" u="none" cap="none" strike="noStrike">
              <a:solidFill>
                <a:srgbClr val="000000"/>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6500"/>
              <a:buFont typeface="Arial"/>
              <a:buNone/>
            </a:pPr>
            <a:r>
              <a:rPr b="0" i="0" lang="en-US" sz="6500" u="none" cap="none" strike="noStrike">
                <a:solidFill>
                  <a:srgbClr val="FFFFFF"/>
                </a:solidFill>
                <a:latin typeface="Anton"/>
                <a:ea typeface="Anton"/>
                <a:cs typeface="Anton"/>
                <a:sym typeface="Anton"/>
              </a:rPr>
              <a:t>Wat heb je gezien?</a:t>
            </a:r>
            <a:endParaRPr b="0" i="0" sz="2000" u="none" cap="none" strike="noStrike">
              <a:solidFill>
                <a:srgbClr val="000000"/>
              </a:solidFill>
              <a:latin typeface="Anton"/>
              <a:ea typeface="Anton"/>
              <a:cs typeface="Anton"/>
              <a:sym typeface="Anton"/>
            </a:endParaRPr>
          </a:p>
        </p:txBody>
      </p:sp>
      <p:sp>
        <p:nvSpPr>
          <p:cNvPr id="232" name="Google Shape;232;g3d88b8378ee_0_139"/>
          <p:cNvSpPr txBox="1"/>
          <p:nvPr/>
        </p:nvSpPr>
        <p:spPr>
          <a:xfrm>
            <a:off x="3855350" y="3068550"/>
            <a:ext cx="13065600" cy="4128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chemeClr val="dk1"/>
              </a:buClr>
              <a:buSzPts val="1100"/>
              <a:buFont typeface="Arial"/>
              <a:buNone/>
            </a:pPr>
            <a:r>
              <a:t/>
            </a:r>
            <a:endParaRPr b="0" i="0" sz="3300" u="none" cap="none" strike="noStrike">
              <a:solidFill>
                <a:schemeClr val="lt1"/>
              </a:solidFill>
              <a:latin typeface="Arial"/>
              <a:ea typeface="Arial"/>
              <a:cs typeface="Arial"/>
              <a:sym typeface="Arial"/>
            </a:endParaRPr>
          </a:p>
          <a:p>
            <a:pPr indent="-400050" lvl="0" marL="457200" marR="0" rtl="0" algn="l">
              <a:lnSpc>
                <a:spcPct val="115000"/>
              </a:lnSpc>
              <a:spcBef>
                <a:spcPts val="0"/>
              </a:spcBef>
              <a:spcAft>
                <a:spcPts val="0"/>
              </a:spcAft>
              <a:buClr>
                <a:schemeClr val="lt1"/>
              </a:buClr>
              <a:buSzPts val="2700"/>
              <a:buFont typeface="Quicksand Medium"/>
              <a:buChar char="●"/>
            </a:pPr>
            <a:r>
              <a:rPr b="0" i="0" lang="en-US" sz="2700" u="none" cap="none" strike="noStrike">
                <a:solidFill>
                  <a:schemeClr val="lt1"/>
                </a:solidFill>
                <a:latin typeface="Quicksand Medium"/>
                <a:ea typeface="Quicksand Medium"/>
                <a:cs typeface="Quicksand Medium"/>
                <a:sym typeface="Quicksand Medium"/>
              </a:rPr>
              <a:t>Wat zag je in de video?</a:t>
            </a:r>
            <a:endParaRPr b="0" i="0" sz="2700" u="none" cap="none" strike="noStrike">
              <a:solidFill>
                <a:schemeClr val="lt1"/>
              </a:solidFill>
              <a:latin typeface="Quicksand Medium"/>
              <a:ea typeface="Quicksand Medium"/>
              <a:cs typeface="Quicksand Medium"/>
              <a:sym typeface="Quicksand Medium"/>
            </a:endParaRPr>
          </a:p>
          <a:p>
            <a:pPr indent="-400050" lvl="0" marL="457200" marR="0" rtl="0" algn="l">
              <a:lnSpc>
                <a:spcPct val="115000"/>
              </a:lnSpc>
              <a:spcBef>
                <a:spcPts val="0"/>
              </a:spcBef>
              <a:spcAft>
                <a:spcPts val="0"/>
              </a:spcAft>
              <a:buClr>
                <a:schemeClr val="lt1"/>
              </a:buClr>
              <a:buSzPts val="2700"/>
              <a:buFont typeface="Quicksand Medium"/>
              <a:buChar char="●"/>
            </a:pPr>
            <a:r>
              <a:rPr b="0" i="0" lang="en-US" sz="2700" u="none" cap="none" strike="noStrike">
                <a:solidFill>
                  <a:schemeClr val="lt1"/>
                </a:solidFill>
                <a:latin typeface="Quicksand Medium"/>
                <a:ea typeface="Quicksand Medium"/>
                <a:cs typeface="Quicksand Medium"/>
                <a:sym typeface="Quicksand Medium"/>
              </a:rPr>
              <a:t>Wat is er precies gebeurd met de persoon in de video?</a:t>
            </a:r>
            <a:endParaRPr b="0" i="0" sz="2700" u="none" cap="none" strike="noStrike">
              <a:solidFill>
                <a:schemeClr val="lt1"/>
              </a:solidFill>
              <a:latin typeface="Quicksand Medium"/>
              <a:ea typeface="Quicksand Medium"/>
              <a:cs typeface="Quicksand Medium"/>
              <a:sym typeface="Quicksand Medium"/>
            </a:endParaRPr>
          </a:p>
          <a:p>
            <a:pPr indent="-400050" lvl="0" marL="457200" marR="0" rtl="0" algn="l">
              <a:lnSpc>
                <a:spcPct val="115000"/>
              </a:lnSpc>
              <a:spcBef>
                <a:spcPts val="0"/>
              </a:spcBef>
              <a:spcAft>
                <a:spcPts val="0"/>
              </a:spcAft>
              <a:buClr>
                <a:schemeClr val="lt1"/>
              </a:buClr>
              <a:buSzPts val="2700"/>
              <a:buFont typeface="Quicksand Medium"/>
              <a:buChar char="●"/>
            </a:pPr>
            <a:r>
              <a:rPr b="0" i="0" lang="en-US" sz="2700" u="none" cap="none" strike="noStrike">
                <a:solidFill>
                  <a:schemeClr val="lt1"/>
                </a:solidFill>
                <a:latin typeface="Quicksand Medium"/>
                <a:ea typeface="Quicksand Medium"/>
                <a:cs typeface="Quicksand Medium"/>
                <a:sym typeface="Quicksand Medium"/>
              </a:rPr>
              <a:t>Welke invloed had dit op zijn of haar leven?</a:t>
            </a:r>
            <a:endParaRPr b="0" i="0" sz="2700" u="none" cap="none" strike="noStrike">
              <a:solidFill>
                <a:schemeClr val="lt1"/>
              </a:solidFill>
              <a:latin typeface="Quicksand Medium"/>
              <a:ea typeface="Quicksand Medium"/>
              <a:cs typeface="Quicksand Medium"/>
              <a:sym typeface="Quicksand Medium"/>
            </a:endParaRPr>
          </a:p>
          <a:p>
            <a:pPr indent="-400050" lvl="0" marL="457200" marR="0" rtl="0" algn="l">
              <a:lnSpc>
                <a:spcPct val="115000"/>
              </a:lnSpc>
              <a:spcBef>
                <a:spcPts val="0"/>
              </a:spcBef>
              <a:spcAft>
                <a:spcPts val="0"/>
              </a:spcAft>
              <a:buClr>
                <a:schemeClr val="lt1"/>
              </a:buClr>
              <a:buSzPts val="2700"/>
              <a:buFont typeface="Quicksand Medium"/>
              <a:buChar char="●"/>
            </a:pPr>
            <a:r>
              <a:rPr b="0" i="0" lang="en-US" sz="2700" u="none" cap="none" strike="noStrike">
                <a:solidFill>
                  <a:schemeClr val="lt1"/>
                </a:solidFill>
                <a:latin typeface="Quicksand Medium"/>
                <a:ea typeface="Quicksand Medium"/>
                <a:cs typeface="Quicksand Medium"/>
                <a:sym typeface="Quicksand Medium"/>
              </a:rPr>
              <a:t>Waarom denk je dat deze situatie is ontstaan?</a:t>
            </a:r>
            <a:endParaRPr b="0" i="0" sz="2700" u="none" cap="none" strike="noStrike">
              <a:solidFill>
                <a:schemeClr val="lt1"/>
              </a:solidFill>
              <a:latin typeface="Quicksand Medium"/>
              <a:ea typeface="Quicksand Medium"/>
              <a:cs typeface="Quicksand Medium"/>
              <a:sym typeface="Quicksand Medium"/>
            </a:endParaRPr>
          </a:p>
          <a:p>
            <a:pPr indent="-400050" lvl="0" marL="457200" marR="0" rtl="0" algn="l">
              <a:lnSpc>
                <a:spcPct val="115000"/>
              </a:lnSpc>
              <a:spcBef>
                <a:spcPts val="0"/>
              </a:spcBef>
              <a:spcAft>
                <a:spcPts val="0"/>
              </a:spcAft>
              <a:buClr>
                <a:schemeClr val="lt1"/>
              </a:buClr>
              <a:buSzPts val="2700"/>
              <a:buFont typeface="Quicksand Medium"/>
              <a:buChar char="●"/>
            </a:pPr>
            <a:r>
              <a:rPr b="0" i="0" lang="en-US" sz="2700" u="none" cap="none" strike="noStrike">
                <a:solidFill>
                  <a:schemeClr val="lt1"/>
                </a:solidFill>
                <a:latin typeface="Quicksand Medium"/>
                <a:ea typeface="Quicksand Medium"/>
                <a:cs typeface="Quicksand Medium"/>
                <a:sym typeface="Quicksand Medium"/>
              </a:rPr>
              <a:t>Denk je dat er in de samenleving voldoende bewustzijn is over dit onderwerp?</a:t>
            </a:r>
            <a:endParaRPr b="0" i="0" sz="27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p:txBody>
      </p:sp>
      <p:pic>
        <p:nvPicPr>
          <p:cNvPr id="233" name="Google Shape;233;g3d88b8378ee_0_139"/>
          <p:cNvPicPr preferRelativeResize="0"/>
          <p:nvPr/>
        </p:nvPicPr>
        <p:blipFill rotWithShape="1">
          <a:blip r:embed="rId4">
            <a:alphaModFix/>
          </a:blip>
          <a:srcRect b="0" l="0" r="28295" t="0"/>
          <a:stretch/>
        </p:blipFill>
        <p:spPr>
          <a:xfrm>
            <a:off x="10489900" y="6464025"/>
            <a:ext cx="3801426" cy="2982151"/>
          </a:xfrm>
          <a:prstGeom prst="rect">
            <a:avLst/>
          </a:prstGeom>
          <a:noFill/>
          <a:ln>
            <a:noFill/>
          </a:ln>
        </p:spPr>
      </p:pic>
      <p:pic>
        <p:nvPicPr>
          <p:cNvPr id="234" name="Google Shape;234;g3d88b8378ee_0_139"/>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38" name="Shape 238"/>
        <p:cNvGrpSpPr/>
        <p:nvPr/>
      </p:nvGrpSpPr>
      <p:grpSpPr>
        <a:xfrm>
          <a:off x="0" y="0"/>
          <a:ext cx="0" cy="0"/>
          <a:chOff x="0" y="0"/>
          <a:chExt cx="0" cy="0"/>
        </a:xfrm>
      </p:grpSpPr>
      <p:sp>
        <p:nvSpPr>
          <p:cNvPr id="239" name="Google Shape;239;g3d88b8378ee_0_15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0" name="Google Shape;240;g3d88b8378ee_0_150"/>
          <p:cNvSpPr txBox="1"/>
          <p:nvPr/>
        </p:nvSpPr>
        <p:spPr>
          <a:xfrm>
            <a:off x="4009775" y="990150"/>
            <a:ext cx="11903100" cy="12159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
              <a:buFont typeface="Arial"/>
              <a:buNone/>
            </a:pPr>
            <a:r>
              <a:t/>
            </a:r>
            <a:endParaRPr b="0" i="0" sz="1000" u="none" cap="none" strike="noStrike">
              <a:solidFill>
                <a:srgbClr val="000000"/>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6500"/>
              <a:buFont typeface="Arial"/>
              <a:buNone/>
            </a:pPr>
            <a:r>
              <a:rPr b="0" i="0" lang="en-US" sz="6500" u="none" cap="none" strike="noStrike">
                <a:solidFill>
                  <a:srgbClr val="FFFFFF"/>
                </a:solidFill>
                <a:latin typeface="Anton"/>
                <a:ea typeface="Anton"/>
                <a:cs typeface="Anton"/>
                <a:sym typeface="Anton"/>
              </a:rPr>
              <a:t>Wat is taalachterstand?</a:t>
            </a:r>
            <a:endParaRPr b="0" i="0" sz="2000" u="none" cap="none" strike="noStrike">
              <a:solidFill>
                <a:srgbClr val="000000"/>
              </a:solidFill>
              <a:latin typeface="Anton"/>
              <a:ea typeface="Anton"/>
              <a:cs typeface="Anton"/>
              <a:sym typeface="Anton"/>
            </a:endParaRPr>
          </a:p>
        </p:txBody>
      </p:sp>
      <p:sp>
        <p:nvSpPr>
          <p:cNvPr id="241" name="Google Shape;241;g3d88b8378ee_0_150"/>
          <p:cNvSpPr txBox="1"/>
          <p:nvPr/>
        </p:nvSpPr>
        <p:spPr>
          <a:xfrm>
            <a:off x="1066725" y="2789250"/>
            <a:ext cx="13448400" cy="5757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chemeClr val="dk1"/>
              </a:buClr>
              <a:buSzPts val="1100"/>
              <a:buFont typeface="Arial"/>
              <a:buNone/>
            </a:pPr>
            <a:r>
              <a:rPr b="0" i="0" lang="en-US" sz="2600" u="none" cap="none" strike="noStrike">
                <a:solidFill>
                  <a:schemeClr val="lt1"/>
                </a:solidFill>
                <a:latin typeface="Quicksand Medium"/>
                <a:ea typeface="Quicksand Medium"/>
                <a:cs typeface="Quicksand Medium"/>
                <a:sym typeface="Quicksand Medium"/>
              </a:rPr>
              <a:t>Geen toegang tot een taal in de cruciale ontwikkelingsfase </a:t>
            </a:r>
            <a:endParaRPr b="0" i="0" sz="26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rPr b="0" i="0" lang="en-US" sz="2600" u="none" cap="none" strike="noStrike">
                <a:solidFill>
                  <a:schemeClr val="lt1"/>
                </a:solidFill>
                <a:latin typeface="Quicksand Medium"/>
                <a:ea typeface="Quicksand Medium"/>
                <a:cs typeface="Quicksand Medium"/>
                <a:sym typeface="Quicksand Medium"/>
              </a:rPr>
              <a:t>(0-5 jaar)</a:t>
            </a:r>
            <a:endParaRPr b="0" i="0" sz="26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t/>
            </a:r>
            <a:endParaRPr b="0" i="0" sz="26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rPr b="0" i="0" lang="en-US" sz="2600" u="sng" cap="none" strike="noStrike">
                <a:solidFill>
                  <a:schemeClr val="lt1"/>
                </a:solidFill>
                <a:latin typeface="Quicksand Medium"/>
                <a:ea typeface="Quicksand Medium"/>
                <a:cs typeface="Quicksand Medium"/>
                <a:sym typeface="Quicksand Medium"/>
              </a:rPr>
              <a:t>Gevolgen:</a:t>
            </a:r>
            <a:endParaRPr b="0" i="0" sz="2600" u="sng" cap="none" strike="noStrike">
              <a:solidFill>
                <a:schemeClr val="lt1"/>
              </a:solidFill>
              <a:latin typeface="Quicksand Medium"/>
              <a:ea typeface="Quicksand Medium"/>
              <a:cs typeface="Quicksand Medium"/>
              <a:sym typeface="Quicksand Medium"/>
            </a:endParaRPr>
          </a:p>
          <a:p>
            <a:pPr indent="-393700" lvl="0" marL="457200" marR="0" rtl="0" algn="l">
              <a:lnSpc>
                <a:spcPct val="115000"/>
              </a:lnSpc>
              <a:spcBef>
                <a:spcPts val="0"/>
              </a:spcBef>
              <a:spcAft>
                <a:spcPts val="0"/>
              </a:spcAft>
              <a:buClr>
                <a:schemeClr val="lt1"/>
              </a:buClr>
              <a:buSzPts val="2600"/>
              <a:buFont typeface="Quicksand Medium"/>
              <a:buChar char="●"/>
            </a:pPr>
            <a:r>
              <a:rPr b="0" i="0" lang="en-US" sz="2600" u="none" cap="none" strike="noStrike">
                <a:solidFill>
                  <a:schemeClr val="lt1"/>
                </a:solidFill>
                <a:latin typeface="Quicksand Medium"/>
                <a:ea typeface="Quicksand Medium"/>
                <a:cs typeface="Quicksand Medium"/>
                <a:sym typeface="Quicksand Medium"/>
              </a:rPr>
              <a:t>Cognitieve achterstanden</a:t>
            </a:r>
            <a:endParaRPr b="0" i="0" sz="2600" u="none" cap="none" strike="noStrike">
              <a:solidFill>
                <a:schemeClr val="lt1"/>
              </a:solidFill>
              <a:latin typeface="Quicksand Medium"/>
              <a:ea typeface="Quicksand Medium"/>
              <a:cs typeface="Quicksand Medium"/>
              <a:sym typeface="Quicksand Medium"/>
            </a:endParaRPr>
          </a:p>
          <a:p>
            <a:pPr indent="-393700" lvl="0" marL="457200" marR="0" rtl="0" algn="l">
              <a:lnSpc>
                <a:spcPct val="115000"/>
              </a:lnSpc>
              <a:spcBef>
                <a:spcPts val="0"/>
              </a:spcBef>
              <a:spcAft>
                <a:spcPts val="0"/>
              </a:spcAft>
              <a:buClr>
                <a:schemeClr val="lt1"/>
              </a:buClr>
              <a:buSzPts val="2600"/>
              <a:buFont typeface="Quicksand Medium"/>
              <a:buChar char="●"/>
            </a:pPr>
            <a:r>
              <a:rPr b="0" i="0" lang="en-US" sz="2600" u="none" cap="none" strike="noStrike">
                <a:solidFill>
                  <a:schemeClr val="lt1"/>
                </a:solidFill>
                <a:latin typeface="Quicksand Medium"/>
                <a:ea typeface="Quicksand Medium"/>
                <a:cs typeface="Quicksand Medium"/>
                <a:sym typeface="Quicksand Medium"/>
              </a:rPr>
              <a:t>Sociale en emotionele problemen </a:t>
            </a:r>
            <a:endParaRPr b="0" i="0" sz="2600" u="none" cap="none" strike="noStrike">
              <a:solidFill>
                <a:schemeClr val="lt1"/>
              </a:solidFill>
              <a:latin typeface="Quicksand Medium"/>
              <a:ea typeface="Quicksand Medium"/>
              <a:cs typeface="Quicksand Medium"/>
              <a:sym typeface="Quicksand Medium"/>
            </a:endParaRPr>
          </a:p>
          <a:p>
            <a:pPr indent="-393700" lvl="0" marL="457200" marR="0" rtl="0" algn="l">
              <a:lnSpc>
                <a:spcPct val="115000"/>
              </a:lnSpc>
              <a:spcBef>
                <a:spcPts val="0"/>
              </a:spcBef>
              <a:spcAft>
                <a:spcPts val="0"/>
              </a:spcAft>
              <a:buClr>
                <a:schemeClr val="lt1"/>
              </a:buClr>
              <a:buSzPts val="2600"/>
              <a:buFont typeface="Quicksand Medium"/>
              <a:buChar char="●"/>
            </a:pPr>
            <a:r>
              <a:rPr b="0" i="0" lang="en-US" sz="2600" u="none" cap="none" strike="noStrike">
                <a:solidFill>
                  <a:schemeClr val="lt1"/>
                </a:solidFill>
                <a:latin typeface="Quicksand Medium"/>
                <a:ea typeface="Quicksand Medium"/>
                <a:cs typeface="Quicksand Medium"/>
                <a:sym typeface="Quicksand Medium"/>
              </a:rPr>
              <a:t>Moeilijkheden met lezen en schrijven</a:t>
            </a:r>
            <a:endParaRPr b="0" i="0" sz="2600" u="none" cap="none" strike="noStrike">
              <a:solidFill>
                <a:schemeClr val="lt1"/>
              </a:solidFill>
              <a:latin typeface="Quicksand Medium"/>
              <a:ea typeface="Quicksand Medium"/>
              <a:cs typeface="Quicksand Medium"/>
              <a:sym typeface="Quicksand Medium"/>
            </a:endParaRPr>
          </a:p>
          <a:p>
            <a:pPr indent="-393700" lvl="0" marL="457200" marR="0" rtl="0" algn="l">
              <a:lnSpc>
                <a:spcPct val="115000"/>
              </a:lnSpc>
              <a:spcBef>
                <a:spcPts val="0"/>
              </a:spcBef>
              <a:spcAft>
                <a:spcPts val="0"/>
              </a:spcAft>
              <a:buClr>
                <a:schemeClr val="lt1"/>
              </a:buClr>
              <a:buSzPts val="2600"/>
              <a:buFont typeface="Quicksand Medium"/>
              <a:buChar char="●"/>
            </a:pPr>
            <a:r>
              <a:rPr b="0" i="0" lang="en-US" sz="2600" u="none" cap="none" strike="noStrike">
                <a:solidFill>
                  <a:schemeClr val="lt1"/>
                </a:solidFill>
                <a:latin typeface="Quicksand Medium"/>
                <a:ea typeface="Quicksand Medium"/>
                <a:cs typeface="Quicksand Medium"/>
                <a:sym typeface="Quicksand Medium"/>
              </a:rPr>
              <a:t>Risico's voor de geestelijke gezondheid </a:t>
            </a:r>
            <a:endParaRPr b="0" i="0" sz="26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t/>
            </a:r>
            <a:endParaRPr b="0" i="0" sz="26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rPr b="0" i="0" lang="en-US" sz="2600" u="none" cap="none" strike="noStrike">
                <a:solidFill>
                  <a:schemeClr val="lt1"/>
                </a:solidFill>
                <a:latin typeface="Quicksand Medium"/>
                <a:ea typeface="Quicksand Medium"/>
                <a:cs typeface="Quicksand Medium"/>
                <a:sym typeface="Quicksand Medium"/>
              </a:rPr>
              <a:t>De gevolgen zijn levenslang</a:t>
            </a:r>
            <a:endParaRPr b="0" i="0" sz="20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t/>
            </a:r>
            <a:endParaRPr b="0" i="0" sz="2700" u="none" cap="none" strike="noStrike">
              <a:solidFill>
                <a:schemeClr val="lt1"/>
              </a:solidFill>
              <a:highlight>
                <a:srgbClr val="DBDFE4"/>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p:txBody>
      </p:sp>
      <p:pic>
        <p:nvPicPr>
          <p:cNvPr id="242" name="Google Shape;242;g3d88b8378ee_0_150" title="Cream Professional 5 Steps Digital Marketing Strategy Instagram Post (3).png"/>
          <p:cNvPicPr preferRelativeResize="0"/>
          <p:nvPr/>
        </p:nvPicPr>
        <p:blipFill>
          <a:blip r:embed="rId4">
            <a:alphaModFix/>
          </a:blip>
          <a:stretch>
            <a:fillRect/>
          </a:stretch>
        </p:blipFill>
        <p:spPr>
          <a:xfrm>
            <a:off x="7699175" y="2906438"/>
            <a:ext cx="10235702" cy="5757599"/>
          </a:xfrm>
          <a:prstGeom prst="rect">
            <a:avLst/>
          </a:prstGeom>
          <a:noFill/>
          <a:ln>
            <a:noFill/>
          </a:ln>
        </p:spPr>
      </p:pic>
      <p:pic>
        <p:nvPicPr>
          <p:cNvPr id="243" name="Google Shape;243;g3d88b8378ee_0_150"/>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47" name="Shape 247"/>
        <p:cNvGrpSpPr/>
        <p:nvPr/>
      </p:nvGrpSpPr>
      <p:grpSpPr>
        <a:xfrm>
          <a:off x="0" y="0"/>
          <a:ext cx="0" cy="0"/>
          <a:chOff x="0" y="0"/>
          <a:chExt cx="0" cy="0"/>
        </a:xfrm>
      </p:grpSpPr>
      <p:grpSp>
        <p:nvGrpSpPr>
          <p:cNvPr id="248" name="Google Shape;248;g3d88b8378ee_0_158"/>
          <p:cNvGrpSpPr/>
          <p:nvPr/>
        </p:nvGrpSpPr>
        <p:grpSpPr>
          <a:xfrm>
            <a:off x="0" y="-216993"/>
            <a:ext cx="2922102" cy="10504504"/>
            <a:chOff x="0" y="-57150"/>
            <a:chExt cx="769602" cy="2766600"/>
          </a:xfrm>
        </p:grpSpPr>
        <p:sp>
          <p:nvSpPr>
            <p:cNvPr id="249" name="Google Shape;249;g3d88b8378ee_0_15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0" name="Google Shape;250;g3d88b8378ee_0_158"/>
            <p:cNvSpPr txBox="1"/>
            <p:nvPr/>
          </p:nvSpPr>
          <p:spPr>
            <a:xfrm>
              <a:off x="0" y="-57150"/>
              <a:ext cx="769500" cy="2766600"/>
            </a:xfrm>
            <a:prstGeom prst="rect">
              <a:avLst/>
            </a:prstGeom>
            <a:solidFill>
              <a:srgbClr val="843F9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1" name="Google Shape;251;g3d88b8378ee_0_15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2" name="Google Shape;252;g3d88b8378ee_0_158"/>
          <p:cNvSpPr txBox="1"/>
          <p:nvPr/>
        </p:nvSpPr>
        <p:spPr>
          <a:xfrm>
            <a:off x="4255680" y="1057650"/>
            <a:ext cx="5416800" cy="1156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
              <a:buFont typeface="Arial"/>
              <a:buNone/>
            </a:pPr>
            <a:r>
              <a:t/>
            </a:r>
            <a:endParaRPr b="0" i="0" sz="100" u="none" cap="none" strike="noStrike">
              <a:solidFill>
                <a:srgbClr val="000000"/>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7200"/>
              <a:buFont typeface="Arial"/>
              <a:buNone/>
            </a:pPr>
            <a:r>
              <a:rPr b="0" i="0" lang="en-US" sz="7200" u="none" cap="none" strike="noStrike">
                <a:solidFill>
                  <a:srgbClr val="FFFFFF"/>
                </a:solidFill>
                <a:latin typeface="Anton"/>
                <a:ea typeface="Anton"/>
                <a:cs typeface="Anton"/>
                <a:sym typeface="Anton"/>
              </a:rPr>
              <a:t>Feiten</a:t>
            </a:r>
            <a:endParaRPr b="0" i="0" sz="7200" u="none" cap="none" strike="noStrike">
              <a:solidFill>
                <a:srgbClr val="000000"/>
              </a:solidFill>
              <a:latin typeface="Anton"/>
              <a:ea typeface="Anton"/>
              <a:cs typeface="Anton"/>
              <a:sym typeface="Anton"/>
            </a:endParaRPr>
          </a:p>
        </p:txBody>
      </p:sp>
      <p:sp>
        <p:nvSpPr>
          <p:cNvPr id="253" name="Google Shape;253;g3d88b8378ee_0_158"/>
          <p:cNvSpPr txBox="1"/>
          <p:nvPr/>
        </p:nvSpPr>
        <p:spPr>
          <a:xfrm>
            <a:off x="3546525" y="2322225"/>
            <a:ext cx="13448400" cy="4394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700"/>
              <a:buFont typeface="Arial"/>
              <a:buNone/>
            </a:pPr>
            <a:r>
              <a:t/>
            </a:r>
            <a:endParaRPr b="0" i="0" sz="2700" u="sng"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700"/>
              <a:buFont typeface="Arial"/>
              <a:buNone/>
            </a:pPr>
            <a:r>
              <a:rPr b="0" i="0" lang="en-US" sz="2700" u="none" cap="none" strike="noStrike">
                <a:solidFill>
                  <a:schemeClr val="lt1"/>
                </a:solidFill>
                <a:latin typeface="Quicksand Medium"/>
                <a:ea typeface="Quicksand Medium"/>
                <a:cs typeface="Quicksand Medium"/>
                <a:sym typeface="Quicksand Medium"/>
              </a:rPr>
              <a:t>Minder dan 2% van de dove kinderen krijgt</a:t>
            </a:r>
            <a:r>
              <a:rPr b="1" i="0" lang="en-US" sz="2700" u="none" cap="none" strike="noStrike">
                <a:solidFill>
                  <a:schemeClr val="lt1"/>
                </a:solidFill>
                <a:latin typeface="Quicksand"/>
                <a:ea typeface="Quicksand"/>
                <a:cs typeface="Quicksand"/>
                <a:sym typeface="Quicksand"/>
              </a:rPr>
              <a:t> vroeg </a:t>
            </a:r>
            <a:r>
              <a:rPr b="0" i="0" lang="en-US" sz="2700" u="none" cap="none" strike="noStrike">
                <a:solidFill>
                  <a:schemeClr val="lt1"/>
                </a:solidFill>
                <a:latin typeface="Quicksand Medium"/>
                <a:ea typeface="Quicksand Medium"/>
                <a:cs typeface="Quicksand Medium"/>
                <a:sym typeface="Quicksand Medium"/>
              </a:rPr>
              <a:t>toegang tot gebarentaal.</a:t>
            </a:r>
            <a:endParaRPr b="0" i="0" sz="27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700"/>
              <a:buFont typeface="Arial"/>
              <a:buNone/>
            </a:pPr>
            <a:r>
              <a:t/>
            </a:r>
            <a:endParaRPr b="0" i="0" sz="27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700"/>
              <a:buFont typeface="Arial"/>
              <a:buNone/>
            </a:pPr>
            <a:r>
              <a:rPr b="0" i="0" lang="en-US" sz="2700" u="none" cap="none" strike="noStrike">
                <a:solidFill>
                  <a:schemeClr val="lt1"/>
                </a:solidFill>
                <a:latin typeface="Quicksand Medium"/>
                <a:ea typeface="Quicksand Medium"/>
                <a:cs typeface="Quicksand Medium"/>
                <a:sym typeface="Quicksand Medium"/>
              </a:rPr>
              <a:t>Ongeveer 90% van de dove kinderen wordt geboren bij horende ouders.</a:t>
            </a:r>
            <a:endParaRPr b="0" i="0" sz="27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700"/>
              <a:buFont typeface="Arial"/>
              <a:buNone/>
            </a:pPr>
            <a:r>
              <a:t/>
            </a:r>
            <a:endParaRPr b="0" i="0" sz="27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700"/>
              <a:buFont typeface="Arial"/>
              <a:buNone/>
            </a:pPr>
            <a:r>
              <a:rPr b="0" i="0" lang="en-US" sz="2700" u="none" cap="none" strike="noStrike">
                <a:solidFill>
                  <a:schemeClr val="lt1"/>
                </a:solidFill>
                <a:latin typeface="Quicksand Medium"/>
                <a:ea typeface="Quicksand Medium"/>
                <a:cs typeface="Quicksand Medium"/>
                <a:sym typeface="Quicksand Medium"/>
              </a:rPr>
              <a:t>De meeste horende ouders en gezinnen gebruiken geen gebarentaal.</a:t>
            </a:r>
            <a:endParaRPr b="0" i="0" sz="27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700"/>
              <a:buFont typeface="Arial"/>
              <a:buNone/>
            </a:pPr>
            <a:r>
              <a:rPr b="0" i="0" lang="en-US" sz="2700" u="none" cap="none" strike="noStrike">
                <a:solidFill>
                  <a:schemeClr val="lt1"/>
                </a:solidFill>
                <a:latin typeface="Quicksand Medium"/>
                <a:ea typeface="Quicksand Medium"/>
                <a:cs typeface="Quicksand Medium"/>
                <a:sym typeface="Quicksand Medium"/>
              </a:rPr>
              <a:t>Waarom denk je dat dat zo is?</a:t>
            </a:r>
            <a:endParaRPr b="0" i="0" sz="27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100"/>
              <a:buFont typeface="Arial"/>
              <a:buNone/>
            </a:pPr>
            <a:r>
              <a:t/>
            </a:r>
            <a:endParaRPr b="0" i="0" sz="2100" u="none" cap="none" strike="noStrike">
              <a:solidFill>
                <a:schemeClr val="lt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p:txBody>
      </p:sp>
      <p:pic>
        <p:nvPicPr>
          <p:cNvPr id="254" name="Google Shape;254;g3d88b8378ee_0_158"/>
          <p:cNvPicPr preferRelativeResize="0"/>
          <p:nvPr/>
        </p:nvPicPr>
        <p:blipFill rotWithShape="1">
          <a:blip r:embed="rId4">
            <a:alphaModFix/>
          </a:blip>
          <a:srcRect b="0" l="0" r="0" t="0"/>
          <a:stretch/>
        </p:blipFill>
        <p:spPr>
          <a:xfrm>
            <a:off x="7600124" y="5090375"/>
            <a:ext cx="8488450" cy="4774750"/>
          </a:xfrm>
          <a:prstGeom prst="rect">
            <a:avLst/>
          </a:prstGeom>
          <a:noFill/>
          <a:ln>
            <a:noFill/>
          </a:ln>
        </p:spPr>
      </p:pic>
      <p:pic>
        <p:nvPicPr>
          <p:cNvPr id="255" name="Google Shape;255;g3d88b8378ee_0_158"/>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59" name="Shape 259"/>
        <p:cNvGrpSpPr/>
        <p:nvPr/>
      </p:nvGrpSpPr>
      <p:grpSpPr>
        <a:xfrm>
          <a:off x="0" y="0"/>
          <a:ext cx="0" cy="0"/>
          <a:chOff x="0" y="0"/>
          <a:chExt cx="0" cy="0"/>
        </a:xfrm>
      </p:grpSpPr>
      <p:sp>
        <p:nvSpPr>
          <p:cNvPr id="260" name="Google Shape;260;g3d88b8378ee_0_16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1" name="Google Shape;261;g3d88b8378ee_0_169"/>
          <p:cNvSpPr txBox="1"/>
          <p:nvPr/>
        </p:nvSpPr>
        <p:spPr>
          <a:xfrm>
            <a:off x="2069550" y="1958175"/>
            <a:ext cx="14148900" cy="1156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
              <a:buFont typeface="Arial"/>
              <a:buNone/>
            </a:pPr>
            <a:r>
              <a:t/>
            </a:r>
            <a:endParaRPr b="0" i="0" sz="100" u="none" cap="none" strike="noStrike">
              <a:solidFill>
                <a:srgbClr val="000000"/>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7200"/>
              <a:buFont typeface="Arial"/>
              <a:buNone/>
            </a:pPr>
            <a:r>
              <a:rPr b="0" i="0" lang="en-US" sz="7200" u="none" cap="none" strike="noStrike">
                <a:solidFill>
                  <a:srgbClr val="FFFFFF"/>
                </a:solidFill>
                <a:latin typeface="Anton"/>
                <a:ea typeface="Anton"/>
                <a:cs typeface="Anton"/>
                <a:sym typeface="Anton"/>
              </a:rPr>
              <a:t>Individueel werk: Je taalprofiel</a:t>
            </a:r>
            <a:endParaRPr b="0" i="0" sz="7200" u="none" cap="none" strike="noStrike">
              <a:solidFill>
                <a:srgbClr val="000000"/>
              </a:solidFill>
              <a:latin typeface="Anton"/>
              <a:ea typeface="Anton"/>
              <a:cs typeface="Anton"/>
              <a:sym typeface="Anton"/>
            </a:endParaRPr>
          </a:p>
        </p:txBody>
      </p:sp>
      <p:sp>
        <p:nvSpPr>
          <p:cNvPr id="262" name="Google Shape;262;g3d88b8378ee_0_169"/>
          <p:cNvSpPr txBox="1"/>
          <p:nvPr/>
        </p:nvSpPr>
        <p:spPr>
          <a:xfrm>
            <a:off x="4064275" y="3958225"/>
            <a:ext cx="13448400" cy="1751700"/>
          </a:xfrm>
          <a:prstGeom prst="rect">
            <a:avLst/>
          </a:prstGeom>
          <a:noFill/>
          <a:ln>
            <a:noFill/>
          </a:ln>
        </p:spPr>
        <p:txBody>
          <a:bodyPr anchorCtr="0" anchor="t" bIns="91425" lIns="91425" spcFirstLastPara="1" rIns="91425" wrap="square" tIns="91425">
            <a:spAutoFit/>
          </a:bodyPr>
          <a:lstStyle/>
          <a:p>
            <a:pPr indent="0" lvl="0" marL="457200" marR="0" rtl="0" algn="l">
              <a:lnSpc>
                <a:spcPct val="115000"/>
              </a:lnSpc>
              <a:spcBef>
                <a:spcPts val="120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a:p>
            <a:pPr indent="0" lvl="0" marL="457200" marR="0" rtl="0" algn="l">
              <a:lnSpc>
                <a:spcPct val="115000"/>
              </a:lnSpc>
              <a:spcBef>
                <a:spcPts val="120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45720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p:txBody>
      </p:sp>
      <p:graphicFrame>
        <p:nvGraphicFramePr>
          <p:cNvPr id="263" name="Google Shape;263;g3d88b8378ee_0_169"/>
          <p:cNvGraphicFramePr/>
          <p:nvPr/>
        </p:nvGraphicFramePr>
        <p:xfrm>
          <a:off x="1129675" y="3523125"/>
          <a:ext cx="3000000" cy="3000000"/>
        </p:xfrm>
        <a:graphic>
          <a:graphicData uri="http://schemas.openxmlformats.org/drawingml/2006/table">
            <a:tbl>
              <a:tblPr>
                <a:noFill/>
                <a:tableStyleId>{3A7D93E2-8A74-484E-B59B-0968187A1CB5}</a:tableStyleId>
              </a:tblPr>
              <a:tblGrid>
                <a:gridCol w="11434275"/>
                <a:gridCol w="4948725"/>
              </a:tblGrid>
              <a:tr h="381000">
                <a:tc>
                  <a:txBody>
                    <a:bodyPr/>
                    <a:lstStyle/>
                    <a:p>
                      <a:pPr indent="0" lvl="0" marL="0" marR="0" rtl="0" algn="l">
                        <a:lnSpc>
                          <a:spcPct val="100000"/>
                        </a:lnSpc>
                        <a:spcBef>
                          <a:spcPts val="0"/>
                        </a:spcBef>
                        <a:spcAft>
                          <a:spcPts val="0"/>
                        </a:spcAft>
                        <a:buClr>
                          <a:srgbClr val="000000"/>
                        </a:buClr>
                        <a:buSzPts val="1700"/>
                        <a:buFont typeface="Arial"/>
                        <a:buNone/>
                      </a:pPr>
                      <a:r>
                        <a:rPr b="1" i="1" lang="en-US" sz="1700" u="none" cap="none" strike="noStrike">
                          <a:solidFill>
                            <a:schemeClr val="lt1"/>
                          </a:solidFill>
                          <a:latin typeface="Quicksand Medium"/>
                          <a:ea typeface="Quicksand Medium"/>
                          <a:cs typeface="Quicksand Medium"/>
                          <a:sym typeface="Quicksand Medium"/>
                        </a:rPr>
                        <a:t>Vraag / Uitleg</a:t>
                      </a:r>
                      <a:endParaRPr i="1" sz="17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rPr b="1" i="1" lang="en-US" sz="1700" u="none" cap="none" strike="noStrike">
                          <a:solidFill>
                            <a:schemeClr val="lt1"/>
                          </a:solidFill>
                          <a:latin typeface="Quicksand"/>
                          <a:ea typeface="Quicksand"/>
                          <a:cs typeface="Quicksand"/>
                          <a:sym typeface="Quicksand"/>
                        </a:rPr>
                        <a:t>Antwoord</a:t>
                      </a:r>
                      <a:endParaRPr b="1" i="1" sz="1700" u="none" cap="none" strike="noStrike">
                        <a:solidFill>
                          <a:schemeClr val="lt1"/>
                        </a:solidFill>
                        <a:latin typeface="Quicksand"/>
                        <a:ea typeface="Quicksand"/>
                        <a:cs typeface="Quicksand"/>
                        <a:sym typeface="Quicksand"/>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700"/>
                        <a:buFont typeface="Arial"/>
                        <a:buNone/>
                      </a:pPr>
                      <a:r>
                        <a:rPr b="1" lang="en-US" sz="1700" u="none" cap="none" strike="noStrike">
                          <a:solidFill>
                            <a:schemeClr val="lt1"/>
                          </a:solidFill>
                          <a:latin typeface="Quicksand Medium"/>
                          <a:ea typeface="Quicksand Medium"/>
                          <a:cs typeface="Quicksand Medium"/>
                          <a:sym typeface="Quicksand Medium"/>
                        </a:rPr>
                        <a:t>Taal bij de geboorte / moedertaal</a:t>
                      </a:r>
                      <a:endParaRPr b="1" sz="17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500"/>
                        <a:buFont typeface="Arial"/>
                        <a:buNone/>
                      </a:pPr>
                      <a:r>
                        <a:rPr lang="en-US" sz="1500" u="none" cap="none" strike="noStrike">
                          <a:solidFill>
                            <a:schemeClr val="lt1"/>
                          </a:solidFill>
                          <a:latin typeface="Quicksand Medium"/>
                          <a:ea typeface="Quicksand Medium"/>
                          <a:cs typeface="Quicksand Medium"/>
                          <a:sym typeface="Quicksand Medium"/>
                        </a:rPr>
                        <a:t>Met welke taal of talen kwam je als baby voor het eerst in aanraking? Denk aan thuis of de kinderopvang.</a:t>
                      </a:r>
                      <a:endParaRPr b="1" sz="15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t/>
                      </a:r>
                      <a:endParaRPr sz="17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700"/>
                        <a:buFont typeface="Arial"/>
                        <a:buNone/>
                      </a:pPr>
                      <a:r>
                        <a:rPr b="1" lang="en-US" sz="1700" u="none" cap="none" strike="noStrike">
                          <a:solidFill>
                            <a:schemeClr val="lt1"/>
                          </a:solidFill>
                          <a:latin typeface="Quicksand Medium"/>
                          <a:ea typeface="Quicksand Medium"/>
                          <a:cs typeface="Quicksand Medium"/>
                          <a:sym typeface="Quicksand Medium"/>
                        </a:rPr>
                        <a:t>Taal van ouders/verzorgers</a:t>
                      </a:r>
                      <a:endParaRPr b="1" sz="17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500"/>
                        <a:buFont typeface="Arial"/>
                        <a:buNone/>
                      </a:pPr>
                      <a:r>
                        <a:rPr lang="en-US" sz="1500" u="none" cap="none" strike="noStrike">
                          <a:solidFill>
                            <a:schemeClr val="lt1"/>
                          </a:solidFill>
                          <a:latin typeface="Quicksand Medium"/>
                          <a:ea typeface="Quicksand Medium"/>
                          <a:cs typeface="Quicksand Medium"/>
                          <a:sym typeface="Quicksand Medium"/>
                        </a:rPr>
                        <a:t>Welke taal of talen gebruiken je ouders of verzorgers thuis om met je te communiceren?</a:t>
                      </a:r>
                      <a:endParaRPr b="1" sz="15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t/>
                      </a:r>
                      <a:endParaRPr sz="17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700"/>
                        <a:buFont typeface="Arial"/>
                        <a:buNone/>
                      </a:pPr>
                      <a:r>
                        <a:rPr b="1" lang="en-US" sz="1700" u="none" cap="none" strike="noStrike">
                          <a:solidFill>
                            <a:schemeClr val="lt1"/>
                          </a:solidFill>
                          <a:latin typeface="Quicksand Medium"/>
                          <a:ea typeface="Quicksand Medium"/>
                          <a:cs typeface="Quicksand Medium"/>
                          <a:sym typeface="Quicksand Medium"/>
                        </a:rPr>
                        <a:t>Taal op school </a:t>
                      </a:r>
                      <a:endParaRPr b="1" sz="17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500"/>
                        <a:buFont typeface="Arial"/>
                        <a:buNone/>
                      </a:pPr>
                      <a:r>
                        <a:rPr lang="en-US" sz="1500" u="none" cap="none" strike="noStrike">
                          <a:solidFill>
                            <a:schemeClr val="lt1"/>
                          </a:solidFill>
                          <a:latin typeface="Quicksand Medium"/>
                          <a:ea typeface="Quicksand Medium"/>
                          <a:cs typeface="Quicksand Medium"/>
                          <a:sym typeface="Quicksand Medium"/>
                        </a:rPr>
                        <a:t>Welke taal of talen worden er in je onderwijs gebruikt?</a:t>
                      </a:r>
                      <a:endParaRPr b="1" sz="15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t/>
                      </a:r>
                      <a:endParaRPr sz="17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700"/>
                        <a:buFont typeface="Arial"/>
                        <a:buNone/>
                      </a:pPr>
                      <a:r>
                        <a:rPr b="1" lang="en-US" sz="1700" u="none" cap="none" strike="noStrike">
                          <a:solidFill>
                            <a:schemeClr val="lt1"/>
                          </a:solidFill>
                          <a:latin typeface="Quicksand Medium"/>
                          <a:ea typeface="Quicksand Medium"/>
                          <a:cs typeface="Quicksand Medium"/>
                          <a:sym typeface="Quicksand Medium"/>
                        </a:rPr>
                        <a:t>Taal in sociale contacten</a:t>
                      </a:r>
                      <a:endParaRPr b="1" sz="17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500"/>
                        <a:buFont typeface="Arial"/>
                        <a:buNone/>
                      </a:pPr>
                      <a:r>
                        <a:rPr lang="en-US" sz="1500" u="none" cap="none" strike="noStrike">
                          <a:solidFill>
                            <a:schemeClr val="lt1"/>
                          </a:solidFill>
                          <a:latin typeface="Quicksand Medium"/>
                          <a:ea typeface="Quicksand Medium"/>
                          <a:cs typeface="Quicksand Medium"/>
                          <a:sym typeface="Quicksand Medium"/>
                        </a:rPr>
                        <a:t>Welke taal of talen gebruik je met vrienden, familie of online?</a:t>
                      </a:r>
                      <a:endParaRPr b="1" sz="15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t/>
                      </a:r>
                      <a:endParaRPr sz="17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700"/>
                        <a:buFont typeface="Arial"/>
                        <a:buNone/>
                      </a:pPr>
                      <a:r>
                        <a:rPr b="1" lang="en-US" sz="1700" u="none" cap="none" strike="noStrike">
                          <a:solidFill>
                            <a:schemeClr val="lt1"/>
                          </a:solidFill>
                          <a:latin typeface="Quicksand Medium"/>
                          <a:ea typeface="Quicksand Medium"/>
                          <a:cs typeface="Quicksand Medium"/>
                          <a:sym typeface="Quicksand Medium"/>
                        </a:rPr>
                        <a:t>De taal die je het beste begrijpt</a:t>
                      </a:r>
                      <a:endParaRPr b="1" sz="17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500"/>
                        <a:buFont typeface="Arial"/>
                        <a:buNone/>
                      </a:pPr>
                      <a:r>
                        <a:rPr lang="en-US" sz="1500" u="none" cap="none" strike="noStrike">
                          <a:solidFill>
                            <a:schemeClr val="lt1"/>
                          </a:solidFill>
                          <a:latin typeface="Quicksand Medium"/>
                          <a:ea typeface="Quicksand Medium"/>
                          <a:cs typeface="Quicksand Medium"/>
                          <a:sym typeface="Quicksand Medium"/>
                        </a:rPr>
                        <a:t>In welke taal of talen begrijp je instructies, uitleg of verhalen het beste?</a:t>
                      </a:r>
                      <a:endParaRPr b="1" sz="15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t/>
                      </a:r>
                      <a:endParaRPr sz="17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700"/>
                        <a:buFont typeface="Arial"/>
                        <a:buNone/>
                      </a:pPr>
                      <a:r>
                        <a:rPr b="1" lang="en-US" sz="1700" u="none" cap="none" strike="noStrike">
                          <a:solidFill>
                            <a:schemeClr val="lt1"/>
                          </a:solidFill>
                          <a:latin typeface="Quicksand Medium"/>
                          <a:ea typeface="Quicksand Medium"/>
                          <a:cs typeface="Quicksand Medium"/>
                          <a:sym typeface="Quicksand Medium"/>
                        </a:rPr>
                        <a:t>De taal die je het liefst gebruikt</a:t>
                      </a:r>
                      <a:endParaRPr b="1" sz="17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500"/>
                        <a:buFont typeface="Arial"/>
                        <a:buNone/>
                      </a:pPr>
                      <a:r>
                        <a:rPr lang="en-US" sz="1500" u="none" cap="none" strike="noStrike">
                          <a:solidFill>
                            <a:schemeClr val="lt1"/>
                          </a:solidFill>
                          <a:latin typeface="Quicksand Medium"/>
                          <a:ea typeface="Quicksand Medium"/>
                          <a:cs typeface="Quicksand Medium"/>
                          <a:sym typeface="Quicksand Medium"/>
                        </a:rPr>
                        <a:t>In welke taal(en) voel je je het meest op je gemak bij het communiceren?</a:t>
                      </a:r>
                      <a:endParaRPr b="1" sz="15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t/>
                      </a:r>
                      <a:endParaRPr sz="17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700"/>
                        <a:buFont typeface="Arial"/>
                        <a:buNone/>
                      </a:pPr>
                      <a:r>
                        <a:rPr b="1" lang="en-US" sz="1700" u="none" cap="none" strike="noStrike">
                          <a:solidFill>
                            <a:schemeClr val="lt1"/>
                          </a:solidFill>
                          <a:latin typeface="Quicksand Medium"/>
                          <a:ea typeface="Quicksand Medium"/>
                          <a:cs typeface="Quicksand Medium"/>
                          <a:sym typeface="Quicksand Medium"/>
                        </a:rPr>
                        <a:t>Taal die je gebruikt bij het denken/dromen</a:t>
                      </a:r>
                      <a:endParaRPr b="1" sz="17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500"/>
                        <a:buFont typeface="Arial"/>
                        <a:buNone/>
                      </a:pPr>
                      <a:r>
                        <a:rPr lang="en-US" sz="1500" u="none" cap="none" strike="noStrike">
                          <a:solidFill>
                            <a:schemeClr val="lt1"/>
                          </a:solidFill>
                          <a:latin typeface="Quicksand Medium"/>
                          <a:ea typeface="Quicksand Medium"/>
                          <a:cs typeface="Quicksand Medium"/>
                          <a:sym typeface="Quicksand Medium"/>
                        </a:rPr>
                        <a:t>In welke taal of talen denk je, praat je tegen jezelf of droom je?</a:t>
                      </a:r>
                      <a:endParaRPr b="1" sz="15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t/>
                      </a:r>
                      <a:endParaRPr sz="17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bl>
          </a:graphicData>
        </a:graphic>
      </p:graphicFrame>
      <p:pic>
        <p:nvPicPr>
          <p:cNvPr id="264" name="Google Shape;264;g3d88b8378ee_0_169"/>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68" name="Shape 268"/>
        <p:cNvGrpSpPr/>
        <p:nvPr/>
      </p:nvGrpSpPr>
      <p:grpSpPr>
        <a:xfrm>
          <a:off x="0" y="0"/>
          <a:ext cx="0" cy="0"/>
          <a:chOff x="0" y="0"/>
          <a:chExt cx="0" cy="0"/>
        </a:xfrm>
      </p:grpSpPr>
      <p:grpSp>
        <p:nvGrpSpPr>
          <p:cNvPr id="269" name="Google Shape;269;g3d88b8378ee_0_177"/>
          <p:cNvGrpSpPr/>
          <p:nvPr/>
        </p:nvGrpSpPr>
        <p:grpSpPr>
          <a:xfrm>
            <a:off x="0" y="-216993"/>
            <a:ext cx="2922102" cy="10504504"/>
            <a:chOff x="0" y="-57150"/>
            <a:chExt cx="769602" cy="2766600"/>
          </a:xfrm>
        </p:grpSpPr>
        <p:sp>
          <p:nvSpPr>
            <p:cNvPr id="270" name="Google Shape;270;g3d88b8378ee_0_17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1" name="Google Shape;271;g3d88b8378ee_0_17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72" name="Google Shape;272;g3d88b8378ee_0_17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3" name="Google Shape;273;g3d88b8378ee_0_177"/>
          <p:cNvSpPr txBox="1"/>
          <p:nvPr/>
        </p:nvSpPr>
        <p:spPr>
          <a:xfrm>
            <a:off x="4064274" y="1534525"/>
            <a:ext cx="11750700" cy="34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
              <a:buFont typeface="Arial"/>
              <a:buNone/>
            </a:pPr>
            <a:r>
              <a:t/>
            </a:r>
            <a:endParaRPr b="0" i="0" sz="100" u="none" cap="none" strike="noStrike">
              <a:solidFill>
                <a:srgbClr val="000000"/>
              </a:solidFill>
              <a:latin typeface="Quicksand"/>
              <a:ea typeface="Quicksand"/>
              <a:cs typeface="Quicksand"/>
              <a:sym typeface="Quicksand"/>
            </a:endParaRPr>
          </a:p>
        </p:txBody>
      </p:sp>
      <p:sp>
        <p:nvSpPr>
          <p:cNvPr id="274" name="Google Shape;274;g3d88b8378ee_0_177"/>
          <p:cNvSpPr txBox="1"/>
          <p:nvPr/>
        </p:nvSpPr>
        <p:spPr>
          <a:xfrm>
            <a:off x="3789025" y="4697250"/>
            <a:ext cx="12301200" cy="1243800"/>
          </a:xfrm>
          <a:prstGeom prst="rect">
            <a:avLst/>
          </a:prstGeom>
          <a:noFill/>
          <a:ln>
            <a:noFill/>
          </a:ln>
        </p:spPr>
        <p:txBody>
          <a:bodyPr anchorCtr="0" anchor="t" bIns="91425" lIns="91425" spcFirstLastPara="1" rIns="91425" wrap="square" tIns="91425">
            <a:spAutoFit/>
          </a:bodyPr>
          <a:lstStyle/>
          <a:p>
            <a:pPr indent="0" lvl="0" marL="45720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45720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p:txBody>
      </p:sp>
      <p:sp>
        <p:nvSpPr>
          <p:cNvPr id="275" name="Google Shape;275;g3d88b8378ee_0_177"/>
          <p:cNvSpPr txBox="1"/>
          <p:nvPr/>
        </p:nvSpPr>
        <p:spPr>
          <a:xfrm>
            <a:off x="4188925" y="1534525"/>
            <a:ext cx="95880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200"/>
              <a:buFont typeface="Arial"/>
              <a:buNone/>
            </a:pPr>
            <a:r>
              <a:rPr b="0" i="0" lang="en-US" sz="7200" u="none" cap="none" strike="noStrike">
                <a:solidFill>
                  <a:schemeClr val="lt1"/>
                </a:solidFill>
                <a:latin typeface="Anton"/>
                <a:ea typeface="Anton"/>
                <a:cs typeface="Anton"/>
                <a:sym typeface="Anton"/>
              </a:rPr>
              <a:t>Ervaringen uitwisselen</a:t>
            </a:r>
            <a:endParaRPr b="0" i="0" sz="7200" u="none" cap="none" strike="noStrike">
              <a:solidFill>
                <a:schemeClr val="lt1"/>
              </a:solidFill>
              <a:latin typeface="Anton"/>
              <a:ea typeface="Anton"/>
              <a:cs typeface="Anton"/>
              <a:sym typeface="Anton"/>
            </a:endParaRPr>
          </a:p>
        </p:txBody>
      </p:sp>
      <p:sp>
        <p:nvSpPr>
          <p:cNvPr id="276" name="Google Shape;276;g3d88b8378ee_0_177"/>
          <p:cNvSpPr txBox="1"/>
          <p:nvPr/>
        </p:nvSpPr>
        <p:spPr>
          <a:xfrm>
            <a:off x="4188925" y="3484300"/>
            <a:ext cx="11501400" cy="3755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900"/>
              <a:buFont typeface="Arial"/>
              <a:buNone/>
            </a:pPr>
            <a:r>
              <a:rPr b="0" i="0" lang="en-US" sz="2900" u="none" cap="none" strike="noStrike">
                <a:solidFill>
                  <a:schemeClr val="lt1"/>
                </a:solidFill>
                <a:latin typeface="Quicksand"/>
                <a:ea typeface="Quicksand"/>
                <a:cs typeface="Quicksand"/>
                <a:sym typeface="Quicksand"/>
              </a:rPr>
              <a:t>Deel gerust je taalprofiel als je dat wilt.</a:t>
            </a:r>
            <a:endParaRPr b="0" i="0" sz="29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900"/>
              <a:buFont typeface="Arial"/>
              <a:buNone/>
            </a:pPr>
            <a:r>
              <a:t/>
            </a:r>
            <a:endParaRPr b="0" i="0" sz="2900" u="sng"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900"/>
              <a:buFont typeface="Arial"/>
              <a:buNone/>
            </a:pPr>
            <a:r>
              <a:rPr b="0" i="0" lang="en-US" sz="2900" u="sng" cap="none" strike="noStrike">
                <a:solidFill>
                  <a:schemeClr val="lt1"/>
                </a:solidFill>
                <a:latin typeface="Quicksand"/>
                <a:ea typeface="Quicksand"/>
                <a:cs typeface="Quicksand"/>
                <a:sym typeface="Quicksand"/>
                <a:extLst>
                  <a:ext uri="http://customooxmlschemas.google.com/">
                    <go:slidesCustomData xmlns:go="http://customooxmlschemas.google.com/" textRoundtripDataId="0"/>
                  </a:ext>
                </a:extLst>
              </a:rPr>
              <a:t>Vragen</a:t>
            </a:r>
            <a:r>
              <a:rPr b="0" i="0" lang="en-US" sz="2900" u="sng" cap="none" strike="noStrike">
                <a:solidFill>
                  <a:schemeClr val="lt1"/>
                </a:solidFill>
                <a:latin typeface="Quicksand"/>
                <a:ea typeface="Quicksand"/>
                <a:cs typeface="Quicksand"/>
                <a:sym typeface="Quicksand"/>
              </a:rPr>
              <a:t>:</a:t>
            </a:r>
            <a:endParaRPr b="0" i="0" sz="2900" u="sng"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900"/>
              <a:buFont typeface="Arial"/>
              <a:buNone/>
            </a:pPr>
            <a:r>
              <a:t/>
            </a:r>
            <a:endParaRPr b="0" i="0" sz="2900" u="sng" cap="none" strike="noStrike">
              <a:solidFill>
                <a:schemeClr val="lt1"/>
              </a:solidFill>
              <a:latin typeface="Quicksand"/>
              <a:ea typeface="Quicksand"/>
              <a:cs typeface="Quicksand"/>
              <a:sym typeface="Quicksand"/>
            </a:endParaRPr>
          </a:p>
          <a:p>
            <a:pPr indent="-412750" lvl="0" marL="457200" marR="0" rtl="0" algn="l">
              <a:lnSpc>
                <a:spcPct val="100000"/>
              </a:lnSpc>
              <a:spcBef>
                <a:spcPts val="0"/>
              </a:spcBef>
              <a:spcAft>
                <a:spcPts val="0"/>
              </a:spcAft>
              <a:buClr>
                <a:schemeClr val="lt1"/>
              </a:buClr>
              <a:buSzPts val="2900"/>
              <a:buFont typeface="Quicksand"/>
              <a:buChar char="●"/>
            </a:pPr>
            <a:r>
              <a:rPr b="0" i="0" lang="en-US" sz="2900" u="none" cap="none" strike="noStrike">
                <a:solidFill>
                  <a:schemeClr val="lt1"/>
                </a:solidFill>
                <a:latin typeface="Quicksand"/>
                <a:ea typeface="Quicksand"/>
                <a:cs typeface="Quicksand"/>
                <a:sym typeface="Quicksand"/>
              </a:rPr>
              <a:t>Welke talen heb je opgeschreven?</a:t>
            </a:r>
            <a:endParaRPr b="0" i="0" sz="2900" u="none" cap="none" strike="noStrike">
              <a:solidFill>
                <a:schemeClr val="lt1"/>
              </a:solidFill>
              <a:latin typeface="Quicksand"/>
              <a:ea typeface="Quicksand"/>
              <a:cs typeface="Quicksand"/>
              <a:sym typeface="Quicksand"/>
            </a:endParaRPr>
          </a:p>
          <a:p>
            <a:pPr indent="-412750" lvl="0" marL="457200" marR="0" rtl="0" algn="l">
              <a:lnSpc>
                <a:spcPct val="100000"/>
              </a:lnSpc>
              <a:spcBef>
                <a:spcPts val="0"/>
              </a:spcBef>
              <a:spcAft>
                <a:spcPts val="0"/>
              </a:spcAft>
              <a:buClr>
                <a:schemeClr val="lt1"/>
              </a:buClr>
              <a:buSzPts val="2900"/>
              <a:buFont typeface="Quicksand"/>
              <a:buChar char="●"/>
            </a:pPr>
            <a:r>
              <a:rPr b="0" i="0" lang="en-US" sz="2900" u="none" cap="none" strike="noStrike">
                <a:solidFill>
                  <a:schemeClr val="lt1"/>
                </a:solidFill>
                <a:latin typeface="Quicksand"/>
                <a:ea typeface="Quicksand"/>
                <a:cs typeface="Quicksand"/>
                <a:sym typeface="Quicksand"/>
              </a:rPr>
              <a:t>Hoe voelde het om op deze manier over je taalachtergrond na te denken?</a:t>
            </a:r>
            <a:endParaRPr b="0" i="0" sz="2900" u="none" cap="none" strike="noStrike">
              <a:solidFill>
                <a:schemeClr val="lt1"/>
              </a:solidFill>
              <a:latin typeface="Quicksand"/>
              <a:ea typeface="Quicksand"/>
              <a:cs typeface="Quicksand"/>
              <a:sym typeface="Quicksand"/>
            </a:endParaRPr>
          </a:p>
          <a:p>
            <a:pPr indent="-412750" lvl="0" marL="457200" marR="0" rtl="0" algn="l">
              <a:lnSpc>
                <a:spcPct val="100000"/>
              </a:lnSpc>
              <a:spcBef>
                <a:spcPts val="0"/>
              </a:spcBef>
              <a:spcAft>
                <a:spcPts val="0"/>
              </a:spcAft>
              <a:buClr>
                <a:schemeClr val="lt1"/>
              </a:buClr>
              <a:buSzPts val="2900"/>
              <a:buFont typeface="Quicksand"/>
              <a:buChar char="●"/>
            </a:pPr>
            <a:r>
              <a:rPr b="0" i="0" lang="en-US" sz="2900" u="none" cap="none" strike="noStrike">
                <a:solidFill>
                  <a:schemeClr val="lt1"/>
                </a:solidFill>
                <a:latin typeface="Quicksand"/>
                <a:ea typeface="Quicksand"/>
                <a:cs typeface="Quicksand"/>
                <a:sym typeface="Quicksand"/>
              </a:rPr>
              <a:t>Waren er verrassingen tijdens het invullen van je profiel?</a:t>
            </a:r>
            <a:endParaRPr b="0" i="0" sz="2900" u="sng" cap="none" strike="noStrike">
              <a:solidFill>
                <a:schemeClr val="lt1"/>
              </a:solidFill>
              <a:latin typeface="Quicksand"/>
              <a:ea typeface="Quicksand"/>
              <a:cs typeface="Quicksand"/>
              <a:sym typeface="Quicksand"/>
            </a:endParaRPr>
          </a:p>
        </p:txBody>
      </p:sp>
      <p:pic>
        <p:nvPicPr>
          <p:cNvPr id="277" name="Google Shape;277;g3d88b8378ee_0_177"/>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81" name="Shape 281"/>
        <p:cNvGrpSpPr/>
        <p:nvPr/>
      </p:nvGrpSpPr>
      <p:grpSpPr>
        <a:xfrm>
          <a:off x="0" y="0"/>
          <a:ext cx="0" cy="0"/>
          <a:chOff x="0" y="0"/>
          <a:chExt cx="0" cy="0"/>
        </a:xfrm>
      </p:grpSpPr>
      <p:grpSp>
        <p:nvGrpSpPr>
          <p:cNvPr id="282" name="Google Shape;282;g3d88b8378ee_0_189"/>
          <p:cNvGrpSpPr/>
          <p:nvPr/>
        </p:nvGrpSpPr>
        <p:grpSpPr>
          <a:xfrm>
            <a:off x="0" y="-216993"/>
            <a:ext cx="2922102" cy="10504504"/>
            <a:chOff x="0" y="-57150"/>
            <a:chExt cx="769602" cy="2766600"/>
          </a:xfrm>
        </p:grpSpPr>
        <p:sp>
          <p:nvSpPr>
            <p:cNvPr id="283" name="Google Shape;283;g3d88b8378ee_0_18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4" name="Google Shape;284;g3d88b8378ee_0_189"/>
            <p:cNvSpPr txBox="1"/>
            <p:nvPr/>
          </p:nvSpPr>
          <p:spPr>
            <a:xfrm>
              <a:off x="0" y="-57150"/>
              <a:ext cx="769500" cy="2766600"/>
            </a:xfrm>
            <a:prstGeom prst="rect">
              <a:avLst/>
            </a:prstGeom>
            <a:solidFill>
              <a:srgbClr val="843F9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5" name="Google Shape;285;g3d88b8378ee_0_18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6" name="Google Shape;286;g3d88b8378ee_0_189"/>
          <p:cNvSpPr txBox="1"/>
          <p:nvPr/>
        </p:nvSpPr>
        <p:spPr>
          <a:xfrm>
            <a:off x="4064274" y="1534525"/>
            <a:ext cx="11750700" cy="34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
              <a:buFont typeface="Arial"/>
              <a:buNone/>
            </a:pPr>
            <a:r>
              <a:t/>
            </a:r>
            <a:endParaRPr b="0" i="0" sz="100" u="none" cap="none" strike="noStrike">
              <a:solidFill>
                <a:srgbClr val="000000"/>
              </a:solidFill>
              <a:latin typeface="Quicksand"/>
              <a:ea typeface="Quicksand"/>
              <a:cs typeface="Quicksand"/>
              <a:sym typeface="Quicksand"/>
            </a:endParaRPr>
          </a:p>
        </p:txBody>
      </p:sp>
      <p:sp>
        <p:nvSpPr>
          <p:cNvPr id="287" name="Google Shape;287;g3d88b8378ee_0_189"/>
          <p:cNvSpPr txBox="1"/>
          <p:nvPr/>
        </p:nvSpPr>
        <p:spPr>
          <a:xfrm>
            <a:off x="3789025" y="4697250"/>
            <a:ext cx="12301200" cy="1243800"/>
          </a:xfrm>
          <a:prstGeom prst="rect">
            <a:avLst/>
          </a:prstGeom>
          <a:noFill/>
          <a:ln>
            <a:noFill/>
          </a:ln>
        </p:spPr>
        <p:txBody>
          <a:bodyPr anchorCtr="0" anchor="t" bIns="91425" lIns="91425" spcFirstLastPara="1" rIns="91425" wrap="square" tIns="91425">
            <a:spAutoFit/>
          </a:bodyPr>
          <a:lstStyle/>
          <a:p>
            <a:pPr indent="0" lvl="0" marL="45720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45720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p:txBody>
      </p:sp>
      <p:sp>
        <p:nvSpPr>
          <p:cNvPr id="288" name="Google Shape;288;g3d88b8378ee_0_189"/>
          <p:cNvSpPr txBox="1"/>
          <p:nvPr/>
        </p:nvSpPr>
        <p:spPr>
          <a:xfrm>
            <a:off x="4194675" y="1674700"/>
            <a:ext cx="95880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200"/>
              <a:buFont typeface="Arial"/>
              <a:buNone/>
            </a:pPr>
            <a:r>
              <a:rPr b="0" i="0" lang="en-US" sz="7200" u="none" cap="none" strike="noStrike">
                <a:solidFill>
                  <a:schemeClr val="lt1"/>
                </a:solidFill>
                <a:latin typeface="Anton"/>
                <a:ea typeface="Anton"/>
                <a:cs typeface="Anton"/>
                <a:sym typeface="Anton"/>
              </a:rPr>
              <a:t>Terugblik</a:t>
            </a:r>
            <a:endParaRPr b="0" i="0" sz="7200" u="none" cap="none" strike="noStrike">
              <a:solidFill>
                <a:schemeClr val="lt1"/>
              </a:solidFill>
              <a:latin typeface="Anton"/>
              <a:ea typeface="Anton"/>
              <a:cs typeface="Anton"/>
              <a:sym typeface="Anton"/>
            </a:endParaRPr>
          </a:p>
        </p:txBody>
      </p:sp>
      <p:sp>
        <p:nvSpPr>
          <p:cNvPr id="289" name="Google Shape;289;g3d88b8378ee_0_189"/>
          <p:cNvSpPr txBox="1"/>
          <p:nvPr/>
        </p:nvSpPr>
        <p:spPr>
          <a:xfrm>
            <a:off x="4493825" y="4388750"/>
            <a:ext cx="9588000" cy="1293000"/>
          </a:xfrm>
          <a:prstGeom prst="rect">
            <a:avLst/>
          </a:prstGeom>
          <a:noFill/>
          <a:ln>
            <a:noFill/>
          </a:ln>
        </p:spPr>
        <p:txBody>
          <a:bodyPr anchorCtr="0" anchor="t" bIns="91425" lIns="91425" spcFirstLastPara="1" rIns="91425" wrap="square" tIns="91425">
            <a:spAutoFit/>
          </a:bodyPr>
          <a:lstStyle/>
          <a:p>
            <a:pPr indent="-457200" lvl="0" marL="457200" marR="0" rtl="0" algn="l">
              <a:lnSpc>
                <a:spcPct val="100000"/>
              </a:lnSpc>
              <a:spcBef>
                <a:spcPts val="0"/>
              </a:spcBef>
              <a:spcAft>
                <a:spcPts val="0"/>
              </a:spcAft>
              <a:buClr>
                <a:schemeClr val="lt1"/>
              </a:buClr>
              <a:buSzPts val="3600"/>
              <a:buFont typeface="Quicksand"/>
              <a:buChar char="●"/>
            </a:pPr>
            <a:r>
              <a:rPr b="0" i="0" lang="en-US" sz="3600" u="none" cap="none" strike="noStrike">
                <a:solidFill>
                  <a:schemeClr val="lt1"/>
                </a:solidFill>
                <a:latin typeface="Quicksand"/>
                <a:ea typeface="Quicksand"/>
                <a:cs typeface="Quicksand"/>
                <a:sym typeface="Quicksand"/>
              </a:rPr>
              <a:t>Wat heb je geleerd?</a:t>
            </a:r>
            <a:endParaRPr b="0" i="0" sz="3600" u="none" cap="none" strike="noStrike">
              <a:solidFill>
                <a:schemeClr val="lt1"/>
              </a:solidFill>
              <a:latin typeface="Quicksand"/>
              <a:ea typeface="Quicksand"/>
              <a:cs typeface="Quicksand"/>
              <a:sym typeface="Quicksand"/>
            </a:endParaRPr>
          </a:p>
          <a:p>
            <a:pPr indent="-457200" lvl="0" marL="457200" marR="0" rtl="0" algn="l">
              <a:lnSpc>
                <a:spcPct val="100000"/>
              </a:lnSpc>
              <a:spcBef>
                <a:spcPts val="0"/>
              </a:spcBef>
              <a:spcAft>
                <a:spcPts val="0"/>
              </a:spcAft>
              <a:buClr>
                <a:schemeClr val="lt1"/>
              </a:buClr>
              <a:buSzPts val="3600"/>
              <a:buFont typeface="Quicksand"/>
              <a:buChar char="●"/>
            </a:pPr>
            <a:r>
              <a:rPr b="0" i="0" lang="en-US" sz="3600" u="none" cap="none" strike="noStrike">
                <a:solidFill>
                  <a:schemeClr val="lt1"/>
                </a:solidFill>
                <a:latin typeface="Quicksand"/>
                <a:ea typeface="Quicksand"/>
                <a:cs typeface="Quicksand"/>
                <a:sym typeface="Quicksand"/>
              </a:rPr>
              <a:t>Wat heeft je verrast of uitgedaagd?</a:t>
            </a:r>
            <a:endParaRPr b="0" i="0" sz="3600" u="none" cap="none" strike="noStrike">
              <a:solidFill>
                <a:schemeClr val="lt1"/>
              </a:solidFill>
              <a:latin typeface="Quicksand"/>
              <a:ea typeface="Quicksand"/>
              <a:cs typeface="Quicksand"/>
              <a:sym typeface="Quicksand"/>
            </a:endParaRPr>
          </a:p>
        </p:txBody>
      </p:sp>
      <p:pic>
        <p:nvPicPr>
          <p:cNvPr id="290" name="Google Shape;290;g3d88b8378ee_0_189"/>
          <p:cNvPicPr preferRelativeResize="0"/>
          <p:nvPr/>
        </p:nvPicPr>
        <p:blipFill rotWithShape="1">
          <a:blip r:embed="rId4">
            <a:alphaModFix/>
          </a:blip>
          <a:srcRect b="0" l="44803" r="0" t="0"/>
          <a:stretch/>
        </p:blipFill>
        <p:spPr>
          <a:xfrm>
            <a:off x="11334651" y="679675"/>
            <a:ext cx="5395574" cy="5498626"/>
          </a:xfrm>
          <a:prstGeom prst="rect">
            <a:avLst/>
          </a:prstGeom>
          <a:noFill/>
          <a:ln>
            <a:noFill/>
          </a:ln>
        </p:spPr>
      </p:pic>
      <p:pic>
        <p:nvPicPr>
          <p:cNvPr id="291" name="Google Shape;291;g3d88b8378ee_0_189"/>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95" name="Shape 295"/>
        <p:cNvGrpSpPr/>
        <p:nvPr/>
      </p:nvGrpSpPr>
      <p:grpSpPr>
        <a:xfrm>
          <a:off x="0" y="0"/>
          <a:ext cx="0" cy="0"/>
          <a:chOff x="0" y="0"/>
          <a:chExt cx="0" cy="0"/>
        </a:xfrm>
      </p:grpSpPr>
      <p:sp>
        <p:nvSpPr>
          <p:cNvPr id="296" name="Google Shape;296;g3d88b8378ee_0_20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7" name="Google Shape;297;g3d88b8378ee_0_202"/>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8" name="Google Shape;298;g3d88b8378ee_0_202"/>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9" name="Google Shape;299;g3d88b8378ee_0_202"/>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00" name="Google Shape;300;g3d88b8378ee_0_202"/>
          <p:cNvGrpSpPr/>
          <p:nvPr/>
        </p:nvGrpSpPr>
        <p:grpSpPr>
          <a:xfrm>
            <a:off x="-228300" y="6944208"/>
            <a:ext cx="18940866" cy="4430982"/>
            <a:chOff x="0" y="-57150"/>
            <a:chExt cx="4988508" cy="1167000"/>
          </a:xfrm>
        </p:grpSpPr>
        <p:sp>
          <p:nvSpPr>
            <p:cNvPr id="301" name="Google Shape;301;g3d88b8378ee_0_202"/>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2" name="Google Shape;302;g3d88b8378ee_0_202"/>
            <p:cNvSpPr txBox="1"/>
            <p:nvPr/>
          </p:nvSpPr>
          <p:spPr>
            <a:xfrm>
              <a:off x="0" y="-57150"/>
              <a:ext cx="4988400" cy="11670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03" name="Google Shape;303;g3d88b8378ee_0_202"/>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4" name="Google Shape;304;g3d88b8378ee_0_202"/>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5" name="Google Shape;305;g3d88b8378ee_0_202"/>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6" name="Google Shape;306;g3d88b8378ee_0_202"/>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7" name="Google Shape;307;g3d88b8378ee_0_202"/>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8" name="Google Shape;308;g3d88b8378ee_0_202"/>
          <p:cNvSpPr txBox="1"/>
          <p:nvPr/>
        </p:nvSpPr>
        <p:spPr>
          <a:xfrm>
            <a:off x="2157053" y="1867850"/>
            <a:ext cx="43320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309" name="Google Shape;309;g3d88b8378ee_0_202"/>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Arial"/>
                <a:ea typeface="Arial"/>
                <a:cs typeface="Arial"/>
                <a:sym typeface="Arial"/>
                <a:hlinkClick r:id="rId12">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310" name="Google Shape;310;g3d88b8378ee_0_202"/>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rtl="0" algn="ctr">
              <a:lnSpc>
                <a:spcPct val="139983"/>
              </a:lnSpc>
              <a:spcBef>
                <a:spcPts val="0"/>
              </a:spcBef>
              <a:spcAft>
                <a:spcPts val="0"/>
              </a:spcAft>
              <a:buClr>
                <a:schemeClr val="dk1"/>
              </a:buClr>
              <a:buSzPts val="2461"/>
              <a:buFont typeface="Arial"/>
              <a:buNone/>
            </a:pPr>
            <a:r>
              <a:rPr lang="en-US" sz="2461">
                <a:solidFill>
                  <a:schemeClr val="lt1"/>
                </a:solidFill>
              </a:rPr>
              <a:t>Deaf Culture, Heritage and Diversity</a:t>
            </a:r>
            <a:endParaRPr b="0" i="0" sz="1400" u="none" cap="none" strike="noStrike">
              <a:solidFill>
                <a:srgbClr val="000000"/>
              </a:solidFill>
              <a:latin typeface="Arial"/>
              <a:ea typeface="Arial"/>
              <a:cs typeface="Arial"/>
              <a:sym typeface="Arial"/>
            </a:endParaRPr>
          </a:p>
        </p:txBody>
      </p:sp>
      <p:sp>
        <p:nvSpPr>
          <p:cNvPr id="311" name="Google Shape;311;g3d88b8378ee_0_202"/>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pic>
        <p:nvPicPr>
          <p:cNvPr id="312" name="Google Shape;312;g3d88b8378ee_0_202"/>
          <p:cNvPicPr preferRelativeResize="0"/>
          <p:nvPr/>
        </p:nvPicPr>
        <p:blipFill>
          <a:blip r:embed="rId13">
            <a:alphaModFix/>
          </a:blip>
          <a:stretch>
            <a:fillRect/>
          </a:stretch>
        </p:blipFill>
        <p:spPr>
          <a:xfrm>
            <a:off x="14007100" y="638413"/>
            <a:ext cx="3707725" cy="747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