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2.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3.xml" ContentType="application/vnd.openxmlformats-officedocument.presentationml.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8288000" cy="10287000"/>
  <p:notesSz cx="6858000" cy="9144000"/>
  <p:embeddedFontLst>
    <p:embeddedFont>
      <p:font typeface="Anton" pitchFamily="2" charset="0"/>
      <p:regular r:id="rId25"/>
    </p:embeddedFont>
    <p:embeddedFont>
      <p:font typeface="Quicksand" panose="020B0604020202020204"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iRKNz5ASXiiUHSIQhaAFP8/47BK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nemieke van Kampen"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6"/>
    <p:restoredTop sz="94658"/>
  </p:normalViewPr>
  <p:slideViewPr>
    <p:cSldViewPr snapToGrid="0">
      <p:cViewPr varScale="1">
        <p:scale>
          <a:sx n="70" d="100"/>
          <a:sy n="70" d="100"/>
        </p:scale>
        <p:origin x="720"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5" Type="http://schemas.openxmlformats.org/officeDocument/2006/relationships/viewProps" Target="view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5-07-04T09:51:47.329" idx="1">
    <p:pos x="6000" y="0"/>
    <p:text>Beter in de volgende dia: vijf regels benoemen maar er is veel meer regels voor de grammatica.
SOV
Localization
Question structure (of formation)
Negation
Verb direction</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Bm6yd15A"/>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5-07-04T09:53:03.359" idx="2">
    <p:pos x="1641" y="1088"/>
    <p:text>of formation</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Bm6yd15E"/>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25-07-04T09:54:32.499" idx="4">
    <p:pos x="6000" y="0"/>
    <p:text>The handshape for giving something must be formed as an object like a book or an apple</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Bm6yd15M"/>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55a7fb17b5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g355a7fb17b5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55a7fb17b5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g355a7fb17b5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55a7fb17b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g355a7fb17b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55a7fb17b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355a7fb17b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55a7fb17b5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g355a7fb17b5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55a7fb17b5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355a7fb17b5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55a7fb17b5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355a7fb17b5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55a7fb17b5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g355a7fb17b5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55a7fb17b5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g355a7fb17b5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55a7fb17b5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355a7fb17b5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55a7fb17b5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2" name="Google Shape;302;g355a7fb17b5_0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5" name="Google Shape;31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6" name="Google Shape;32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8" name="Google Shape;33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1" name="Google Shape;35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 name="Google Shape;18;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1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4" name="Google Shape;24;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1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1792288" y="612775"/>
            <a:ext cx="5486400" cy="4114800"/>
          </a:xfrm>
          <a:prstGeom prst="rect">
            <a:avLst/>
          </a:prstGeom>
          <a:noFill/>
          <a:ln>
            <a:noFill/>
          </a:ln>
        </p:spPr>
      </p:sp>
      <p:sp>
        <p:nvSpPr>
          <p:cNvPr id="64" name="Google Shape;64;p2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comments" Target="../comments/comment1.xml"/><Relationship Id="rId5" Type="http://schemas.openxmlformats.org/officeDocument/2006/relationships/image" Target="../media/image1.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comments" Target="../comments/comment2.xml"/><Relationship Id="rId5" Type="http://schemas.openxmlformats.org/officeDocument/2006/relationships/image" Target="../media/image1.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omments" Target="../comments/comment3.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3457354" y="4012971"/>
            <a:ext cx="12953400" cy="1723549"/>
          </a:xfrm>
          <a:prstGeom prst="rect">
            <a:avLst/>
          </a:prstGeom>
          <a:noFill/>
          <a:ln>
            <a:noFill/>
          </a:ln>
        </p:spPr>
        <p:txBody>
          <a:bodyPr spcFirstLastPara="1" wrap="square" lIns="0" tIns="0" rIns="0" bIns="0" anchor="t" anchorCtr="0">
            <a:spAutoFit/>
          </a:bodyPr>
          <a:lstStyle/>
          <a:p>
            <a:pPr lvl="0">
              <a:lnSpc>
                <a:spcPct val="140000"/>
              </a:lnSpc>
            </a:pPr>
            <a:r>
              <a:rPr lang="nl-NL" sz="8000">
                <a:solidFill>
                  <a:srgbClr val="FFFFFF"/>
                </a:solidFill>
                <a:latin typeface="Anton"/>
                <a:ea typeface="Anton"/>
                <a:cs typeface="Anton"/>
                <a:sym typeface="Anton"/>
              </a:rPr>
              <a:t>Gebärdensprache</a:t>
            </a:r>
            <a:endParaRPr sz="3200" dirty="0">
              <a:solidFill>
                <a:srgbClr val="FFFFFF"/>
              </a:solidFill>
              <a:latin typeface="Anton"/>
              <a:ea typeface="Anton"/>
              <a:cs typeface="Anton"/>
              <a:sym typeface="Anton"/>
            </a:endParaRPr>
          </a:p>
        </p:txBody>
      </p:sp>
      <p:sp>
        <p:nvSpPr>
          <p:cNvPr id="90" name="Google Shape;90;p1"/>
          <p:cNvSpPr txBox="1"/>
          <p:nvPr/>
        </p:nvSpPr>
        <p:spPr>
          <a:xfrm>
            <a:off x="3457354" y="5450055"/>
            <a:ext cx="11401646" cy="689420"/>
          </a:xfrm>
          <a:prstGeom prst="rect">
            <a:avLst/>
          </a:prstGeom>
          <a:noFill/>
          <a:ln>
            <a:noFill/>
          </a:ln>
        </p:spPr>
        <p:txBody>
          <a:bodyPr spcFirstLastPara="1" wrap="square" lIns="0" tIns="0" rIns="0" bIns="0" anchor="t" anchorCtr="0">
            <a:spAutoFit/>
          </a:bodyPr>
          <a:lstStyle/>
          <a:p>
            <a:pPr lvl="0">
              <a:lnSpc>
                <a:spcPct val="140000"/>
              </a:lnSpc>
            </a:pPr>
            <a:r>
              <a:rPr lang="nl-NL" sz="3200" dirty="0" err="1">
                <a:solidFill>
                  <a:srgbClr val="FFFFFF"/>
                </a:solidFill>
                <a:latin typeface="Quicksand"/>
                <a:ea typeface="Quicksand"/>
                <a:cs typeface="Quicksand"/>
                <a:sym typeface="Quicksand"/>
              </a:rPr>
              <a:t>Grammatik</a:t>
            </a:r>
            <a:r>
              <a:rPr lang="nl-NL" sz="3200" dirty="0">
                <a:solidFill>
                  <a:srgbClr val="FFFFFF"/>
                </a:solidFill>
                <a:latin typeface="Quicksand"/>
                <a:ea typeface="Quicksand"/>
                <a:cs typeface="Quicksand"/>
                <a:sym typeface="Quicksand"/>
              </a:rPr>
              <a:t> </a:t>
            </a:r>
            <a:r>
              <a:rPr lang="nl-NL" sz="3200" dirty="0" err="1">
                <a:solidFill>
                  <a:srgbClr val="FFFFFF"/>
                </a:solidFill>
                <a:latin typeface="Quicksand"/>
                <a:ea typeface="Quicksand"/>
                <a:cs typeface="Quicksand"/>
                <a:sym typeface="Quicksand"/>
              </a:rPr>
              <a:t>und</a:t>
            </a:r>
            <a:r>
              <a:rPr lang="nl-NL" sz="3200" dirty="0">
                <a:solidFill>
                  <a:srgbClr val="FFFFFF"/>
                </a:solidFill>
                <a:latin typeface="Quicksand"/>
                <a:ea typeface="Quicksand"/>
                <a:cs typeface="Quicksand"/>
                <a:sym typeface="Quicksand"/>
              </a:rPr>
              <a:t> </a:t>
            </a:r>
            <a:r>
              <a:rPr lang="nl-NL" sz="3200" dirty="0" err="1">
                <a:solidFill>
                  <a:srgbClr val="FFFFFF"/>
                </a:solidFill>
                <a:latin typeface="Quicksand"/>
                <a:ea typeface="Quicksand"/>
                <a:cs typeface="Quicksand"/>
                <a:sym typeface="Quicksand"/>
              </a:rPr>
              <a:t>Struktur</a:t>
            </a:r>
            <a:r>
              <a:rPr lang="nl-NL" sz="3200" dirty="0">
                <a:solidFill>
                  <a:srgbClr val="FFFFFF"/>
                </a:solidFill>
                <a:latin typeface="Quicksand"/>
                <a:ea typeface="Quicksand"/>
                <a:cs typeface="Quicksand"/>
                <a:sym typeface="Quicksand"/>
              </a:rPr>
              <a:t> der </a:t>
            </a:r>
            <a:r>
              <a:rPr lang="nl-NL" sz="3200" dirty="0" err="1">
                <a:solidFill>
                  <a:srgbClr val="FFFFFF"/>
                </a:solidFill>
                <a:latin typeface="Quicksand"/>
                <a:ea typeface="Quicksand"/>
                <a:cs typeface="Quicksand"/>
                <a:sym typeface="Quicksand"/>
              </a:rPr>
              <a:t>Gebärdensprache</a:t>
            </a:r>
            <a:endParaRPr sz="1800" dirty="0">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495136"/>
          </a:xfrm>
          <a:prstGeom prst="rect">
            <a:avLst/>
          </a:prstGeom>
          <a:noFill/>
          <a:ln>
            <a:noFill/>
          </a:ln>
        </p:spPr>
        <p:txBody>
          <a:bodyPr spcFirstLastPara="1" wrap="square" lIns="0" tIns="0" rIns="0" bIns="0" anchor="t" anchorCtr="0">
            <a:spAutoFit/>
          </a:bodyPr>
          <a:lstStyle/>
          <a:p>
            <a:pPr lvl="0">
              <a:lnSpc>
                <a:spcPct val="143066"/>
              </a:lnSpc>
            </a:pPr>
            <a:r>
              <a:rPr lang="nl-NL" sz="2250" dirty="0">
                <a:solidFill>
                  <a:srgbClr val="FFFFFF"/>
                </a:solidFill>
                <a:latin typeface="Quicksand"/>
                <a:ea typeface="Quicksand"/>
                <a:cs typeface="Quicksand"/>
                <a:sym typeface="Quicksand"/>
              </a:rPr>
              <a:t>Deaf Studies | Workshop</a:t>
            </a:r>
            <a:endParaRPr dirty="0"/>
          </a:p>
        </p:txBody>
      </p:sp>
      <p:sp>
        <p:nvSpPr>
          <p:cNvPr id="3" name="Textfeld 2">
            <a:extLst>
              <a:ext uri="{FF2B5EF4-FFF2-40B4-BE49-F238E27FC236}">
                <a16:creationId xmlns:a16="http://schemas.microsoft.com/office/drawing/2014/main" id="{066E7DDA-842B-E783-F3D2-46C0D2283D86}"/>
              </a:ext>
            </a:extLst>
          </p:cNvPr>
          <p:cNvSpPr txBox="1"/>
          <p:nvPr/>
        </p:nvSpPr>
        <p:spPr>
          <a:xfrm>
            <a:off x="3848669" y="8571413"/>
            <a:ext cx="9307772" cy="1077218"/>
          </a:xfrm>
          <a:prstGeom prst="rect">
            <a:avLst/>
          </a:prstGeom>
          <a:noFill/>
        </p:spPr>
        <p:txBody>
          <a:bodyPr wrap="square">
            <a:spAutoFit/>
          </a:bodyPr>
          <a:lstStyle/>
          <a:p>
            <a:r>
              <a:rPr lang="de-AT" sz="16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4350457" y="3663440"/>
            <a:ext cx="9970500" cy="4205638"/>
          </a:xfrm>
          <a:prstGeom prst="rect">
            <a:avLst/>
          </a:prstGeom>
          <a:noFill/>
          <a:ln>
            <a:noFill/>
          </a:ln>
        </p:spPr>
        <p:txBody>
          <a:bodyPr spcFirstLastPara="1" wrap="square" lIns="0" tIns="0" rIns="0" bIns="0" anchor="t" anchorCtr="0">
            <a:spAutoFit/>
          </a:bodyPr>
          <a:lstStyle/>
          <a:p>
            <a:pPr marL="603885" lvl="1" indent="-301625">
              <a:lnSpc>
                <a:spcPct val="122468"/>
              </a:lnSpc>
              <a:buClr>
                <a:srgbClr val="FFFFFF"/>
              </a:buClr>
              <a:buSzPts val="3200"/>
              <a:buFont typeface="Arial"/>
              <a:buChar char="•"/>
            </a:pPr>
            <a:r>
              <a:rPr lang="nl-NL" sz="3200" dirty="0">
                <a:solidFill>
                  <a:srgbClr val="FFFFFF"/>
                </a:solidFill>
                <a:latin typeface="Quicksand"/>
                <a:ea typeface="Quicksand"/>
                <a:cs typeface="Quicksand"/>
                <a:sym typeface="Quicksand"/>
              </a:rPr>
              <a:t>Einleitung
Theorie: Elemente der Gebärdensprache
Aktivität: Gebärdenspiel
Theorie: Grammatik der Gebärdensprache
Aktivität: Sätze in Gebärdensprache bilden
Aktivität: Rollenspiel
Reflexion</a:t>
            </a:r>
            <a:endParaRPr sz="3200" dirty="0">
              <a:solidFill>
                <a:srgbClr val="FFFFFF"/>
              </a:solidFill>
              <a:latin typeface="Quicksand"/>
              <a:ea typeface="Quicksand"/>
              <a:cs typeface="Quicksand"/>
              <a:sym typeface="Quicksand"/>
            </a:endParaRPr>
          </a:p>
        </p:txBody>
      </p:sp>
      <p:sp>
        <p:nvSpPr>
          <p:cNvPr id="102" name="Google Shape;102;p2"/>
          <p:cNvSpPr txBox="1"/>
          <p:nvPr/>
        </p:nvSpPr>
        <p:spPr>
          <a:xfrm>
            <a:off x="4064282" y="1534517"/>
            <a:ext cx="3098400" cy="1723549"/>
          </a:xfrm>
          <a:prstGeom prst="rect">
            <a:avLst/>
          </a:prstGeom>
          <a:noFill/>
          <a:ln>
            <a:noFill/>
          </a:ln>
        </p:spPr>
        <p:txBody>
          <a:bodyPr spcFirstLastPara="1" wrap="square" lIns="0" tIns="0" rIns="0" bIns="0" anchor="t" anchorCtr="0">
            <a:spAutoFit/>
          </a:bodyPr>
          <a:lstStyle/>
          <a:p>
            <a:pPr lvl="0">
              <a:lnSpc>
                <a:spcPct val="140000"/>
              </a:lnSpc>
            </a:pPr>
            <a:r>
              <a:rPr lang="nl-NL" sz="8000" dirty="0">
                <a:solidFill>
                  <a:srgbClr val="FFFFFF"/>
                </a:solidFill>
                <a:latin typeface="Anton"/>
                <a:ea typeface="Anton"/>
                <a:cs typeface="Anton"/>
                <a:sym typeface="Anton"/>
              </a:rPr>
              <a:t>Inhalte</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06"/>
        <p:cNvGrpSpPr/>
        <p:nvPr/>
      </p:nvGrpSpPr>
      <p:grpSpPr>
        <a:xfrm>
          <a:off x="0" y="0"/>
          <a:ext cx="0" cy="0"/>
          <a:chOff x="0" y="0"/>
          <a:chExt cx="0" cy="0"/>
        </a:xfrm>
      </p:grpSpPr>
      <p:grpSp>
        <p:nvGrpSpPr>
          <p:cNvPr id="107" name="Google Shape;107;p3"/>
          <p:cNvGrpSpPr/>
          <p:nvPr/>
        </p:nvGrpSpPr>
        <p:grpSpPr>
          <a:xfrm>
            <a:off x="0" y="-216991"/>
            <a:ext cx="2922084" cy="10503991"/>
            <a:chOff x="0" y="-57150"/>
            <a:chExt cx="769602" cy="2766483"/>
          </a:xfrm>
        </p:grpSpPr>
        <p:sp>
          <p:nvSpPr>
            <p:cNvPr id="108" name="Google Shape;108;p3"/>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3"/>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3"/>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3"/>
          <p:cNvSpPr txBox="1"/>
          <p:nvPr/>
        </p:nvSpPr>
        <p:spPr>
          <a:xfrm>
            <a:off x="3942104" y="1580903"/>
            <a:ext cx="82296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8000" dirty="0" err="1">
                <a:solidFill>
                  <a:schemeClr val="lt1"/>
                </a:solidFill>
                <a:latin typeface="Anton"/>
                <a:ea typeface="Anton"/>
                <a:cs typeface="Anton"/>
                <a:sym typeface="Anton"/>
              </a:rPr>
              <a:t>Einleitung</a:t>
            </a:r>
            <a:endParaRPr sz="8000" dirty="0"/>
          </a:p>
        </p:txBody>
      </p:sp>
      <p:sp>
        <p:nvSpPr>
          <p:cNvPr id="113" name="Google Shape;113;p3"/>
          <p:cNvSpPr txBox="1"/>
          <p:nvPr/>
        </p:nvSpPr>
        <p:spPr>
          <a:xfrm>
            <a:off x="4353523" y="3429000"/>
            <a:ext cx="9433800" cy="3012600"/>
          </a:xfrm>
          <a:prstGeom prst="rect">
            <a:avLst/>
          </a:prstGeom>
          <a:noFill/>
          <a:ln>
            <a:noFill/>
          </a:ln>
        </p:spPr>
        <p:txBody>
          <a:bodyPr spcFirstLastPara="1" wrap="square" lIns="91425" tIns="45700" rIns="91425" bIns="45700" anchor="t" anchorCtr="0">
            <a:normAutofit/>
          </a:bodyPr>
          <a:lstStyle/>
          <a:p>
            <a:pPr marL="457200" marR="0" lvl="0" indent="-254000" algn="ctr" rtl="0">
              <a:lnSpc>
                <a:spcPct val="90000"/>
              </a:lnSpc>
              <a:spcBef>
                <a:spcPts val="0"/>
              </a:spcBef>
              <a:spcAft>
                <a:spcPts val="0"/>
              </a:spcAft>
              <a:buClr>
                <a:schemeClr val="dk1"/>
              </a:buClr>
              <a:buSzPts val="3200"/>
              <a:buFont typeface="Arial"/>
              <a:buNone/>
            </a:pPr>
            <a:endParaRPr sz="3200" b="1" dirty="0">
              <a:solidFill>
                <a:schemeClr val="lt1"/>
              </a:solidFill>
              <a:latin typeface="Quicksand"/>
              <a:ea typeface="Quicksand"/>
              <a:cs typeface="Quicksand"/>
              <a:sym typeface="Quicksand"/>
            </a:endParaRPr>
          </a:p>
          <a:p>
            <a:pPr marL="457200" lvl="0" indent="-457200">
              <a:lnSpc>
                <a:spcPct val="90000"/>
              </a:lnSpc>
              <a:spcBef>
                <a:spcPts val="20"/>
              </a:spcBef>
              <a:buClr>
                <a:schemeClr val="lt1"/>
              </a:buClr>
              <a:buSzPts val="3200"/>
              <a:buFont typeface="Arial"/>
              <a:buChar char="•"/>
            </a:pPr>
            <a:r>
              <a:rPr lang="nl-NL" sz="3200" dirty="0">
                <a:solidFill>
                  <a:schemeClr val="lt1"/>
                </a:solidFill>
                <a:latin typeface="Quicksand"/>
                <a:ea typeface="Quicksand"/>
                <a:cs typeface="Quicksand"/>
                <a:sym typeface="Quicksand"/>
              </a:rPr>
              <a:t>Vorstellungsrunde
Eisbrecher-Spiel!</a:t>
            </a:r>
            <a:endParaRPr sz="3200" dirty="0">
              <a:solidFill>
                <a:schemeClr val="lt1"/>
              </a:solidFill>
              <a:latin typeface="Quicksand"/>
              <a:ea typeface="Quicksand"/>
              <a:cs typeface="Quicksand"/>
              <a:sym typeface="Quicksand"/>
            </a:endParaRPr>
          </a:p>
        </p:txBody>
      </p:sp>
      <p:pic>
        <p:nvPicPr>
          <p:cNvPr id="114" name="Google Shape;114;p3"/>
          <p:cNvPicPr preferRelativeResize="0"/>
          <p:nvPr/>
        </p:nvPicPr>
        <p:blipFill rotWithShape="1">
          <a:blip r:embed="rId5">
            <a:alphaModFix/>
          </a:blip>
          <a:srcRect t="49889" r="50592"/>
          <a:stretch/>
        </p:blipFill>
        <p:spPr>
          <a:xfrm>
            <a:off x="5895667" y="1580903"/>
            <a:ext cx="11814374" cy="6740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18"/>
        <p:cNvGrpSpPr/>
        <p:nvPr/>
      </p:nvGrpSpPr>
      <p:grpSpPr>
        <a:xfrm>
          <a:off x="0" y="0"/>
          <a:ext cx="0" cy="0"/>
          <a:chOff x="0" y="0"/>
          <a:chExt cx="0" cy="0"/>
        </a:xfrm>
      </p:grpSpPr>
      <p:grpSp>
        <p:nvGrpSpPr>
          <p:cNvPr id="119" name="Google Shape;119;p4"/>
          <p:cNvGrpSpPr/>
          <p:nvPr/>
        </p:nvGrpSpPr>
        <p:grpSpPr>
          <a:xfrm>
            <a:off x="0" y="-216991"/>
            <a:ext cx="2922084" cy="10503991"/>
            <a:chOff x="0" y="-57150"/>
            <a:chExt cx="769602" cy="2766483"/>
          </a:xfrm>
        </p:grpSpPr>
        <p:sp>
          <p:nvSpPr>
            <p:cNvPr id="120" name="Google Shape;120;p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 name="Google Shape;121;p4"/>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22" name="Google Shape;122;p4"/>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p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 name="Google Shape;124;p4"/>
          <p:cNvSpPr txBox="1">
            <a:spLocks noGrp="1"/>
          </p:cNvSpPr>
          <p:nvPr>
            <p:ph type="title"/>
          </p:nvPr>
        </p:nvSpPr>
        <p:spPr>
          <a:xfrm>
            <a:off x="4037479" y="1442851"/>
            <a:ext cx="8229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a:solidFill>
                  <a:schemeClr val="lt1"/>
                </a:solidFill>
                <a:latin typeface="Anton"/>
                <a:ea typeface="Anton"/>
                <a:cs typeface="Anton"/>
                <a:sym typeface="Anton"/>
              </a:rPr>
              <a:t>Ziele</a:t>
            </a:r>
            <a:endParaRPr sz="8000" dirty="0"/>
          </a:p>
        </p:txBody>
      </p:sp>
      <p:sp>
        <p:nvSpPr>
          <p:cNvPr id="125" name="Google Shape;125;p4"/>
          <p:cNvSpPr txBox="1">
            <a:spLocks noGrp="1"/>
          </p:cNvSpPr>
          <p:nvPr>
            <p:ph type="body" idx="1"/>
          </p:nvPr>
        </p:nvSpPr>
        <p:spPr>
          <a:xfrm>
            <a:off x="3696850" y="3709851"/>
            <a:ext cx="13891800" cy="2939143"/>
          </a:xfrm>
          <a:prstGeom prst="rect">
            <a:avLst/>
          </a:prstGeom>
          <a:noFill/>
          <a:ln>
            <a:noFill/>
          </a:ln>
        </p:spPr>
        <p:txBody>
          <a:bodyPr spcFirstLastPara="1" wrap="square" lIns="91425" tIns="45700" rIns="91425" bIns="45700" anchor="t" anchorCtr="0">
            <a:noAutofit/>
          </a:bodyPr>
          <a:lstStyle/>
          <a:p>
            <a:pPr marL="342900" lvl="0" indent="0">
              <a:lnSpc>
                <a:spcPct val="115000"/>
              </a:lnSpc>
              <a:spcBef>
                <a:spcPts val="0"/>
              </a:spcBef>
              <a:buNone/>
            </a:pPr>
            <a:r>
              <a:rPr lang="nl-NL" dirty="0">
                <a:solidFill>
                  <a:schemeClr val="lt1"/>
                </a:solidFill>
                <a:latin typeface="Quicksand"/>
                <a:ea typeface="Quicksand"/>
                <a:cs typeface="Quicksand"/>
                <a:sym typeface="Quicksand"/>
              </a:rPr>
              <a:t>Wir gebärden jeden Tag – aber wissen wir wirklich, </a:t>
            </a:r>
            <a:br>
              <a:rPr lang="nl-NL" dirty="0">
                <a:solidFill>
                  <a:schemeClr val="lt1"/>
                </a:solidFill>
                <a:latin typeface="Quicksand"/>
                <a:ea typeface="Quicksand"/>
                <a:cs typeface="Quicksand"/>
                <a:sym typeface="Quicksand"/>
              </a:rPr>
            </a:br>
            <a:r>
              <a:rPr lang="nl-NL" dirty="0">
                <a:solidFill>
                  <a:schemeClr val="lt1"/>
                </a:solidFill>
                <a:latin typeface="Quicksand"/>
                <a:ea typeface="Quicksand"/>
                <a:cs typeface="Quicksand"/>
                <a:sym typeface="Quicksand"/>
              </a:rPr>
              <a:t>wie unsere Gebärdensprache funktioniert?</a:t>
            </a:r>
          </a:p>
          <a:p>
            <a:pPr marL="342900" lvl="0" indent="0">
              <a:lnSpc>
                <a:spcPct val="115000"/>
              </a:lnSpc>
              <a:spcBef>
                <a:spcPts val="0"/>
              </a:spcBef>
              <a:buNone/>
            </a:pPr>
            <a:r>
              <a:rPr lang="nl-NL" dirty="0">
                <a:solidFill>
                  <a:schemeClr val="lt1"/>
                </a:solidFill>
                <a:latin typeface="Quicksand"/>
                <a:ea typeface="Quicksand"/>
                <a:cs typeface="Quicksand"/>
                <a:sym typeface="Quicksand"/>
              </a:rPr>
              <a:t>
In der Schule lernen wir zwar schreiben, aber nicht, </a:t>
            </a:r>
            <a:br>
              <a:rPr lang="nl-NL" dirty="0">
                <a:solidFill>
                  <a:schemeClr val="lt1"/>
                </a:solidFill>
                <a:latin typeface="Quicksand"/>
                <a:ea typeface="Quicksand"/>
                <a:cs typeface="Quicksand"/>
                <a:sym typeface="Quicksand"/>
              </a:rPr>
            </a:br>
            <a:r>
              <a:rPr lang="nl-NL" dirty="0">
                <a:solidFill>
                  <a:schemeClr val="lt1"/>
                </a:solidFill>
                <a:latin typeface="Quicksand"/>
                <a:ea typeface="Quicksand"/>
                <a:cs typeface="Quicksand"/>
                <a:sym typeface="Quicksand"/>
              </a:rPr>
              <a:t>wie man richtig gebärdet.
</a:t>
            </a:r>
          </a:p>
          <a:p>
            <a:pPr marL="342900" lvl="0" indent="0">
              <a:lnSpc>
                <a:spcPct val="115000"/>
              </a:lnSpc>
              <a:spcBef>
                <a:spcPts val="0"/>
              </a:spcBef>
              <a:buNone/>
            </a:pPr>
            <a:r>
              <a:rPr lang="nl-NL" dirty="0">
                <a:solidFill>
                  <a:schemeClr val="lt1"/>
                </a:solidFill>
                <a:latin typeface="Quicksand"/>
                <a:ea typeface="Quicksand"/>
                <a:cs typeface="Quicksand"/>
                <a:sym typeface="Quicksand"/>
              </a:rPr>
              <a:t>Dieser Workshop hilft dir, </a:t>
            </a:r>
            <a:br>
              <a:rPr lang="nl-NL" dirty="0">
                <a:solidFill>
                  <a:schemeClr val="lt1"/>
                </a:solidFill>
                <a:latin typeface="Quicksand"/>
                <a:ea typeface="Quicksand"/>
                <a:cs typeface="Quicksand"/>
                <a:sym typeface="Quicksand"/>
              </a:rPr>
            </a:br>
            <a:r>
              <a:rPr lang="nl-NL" dirty="0">
                <a:solidFill>
                  <a:schemeClr val="lt1"/>
                </a:solidFill>
                <a:latin typeface="Quicksand"/>
                <a:ea typeface="Quicksand"/>
                <a:cs typeface="Quicksand"/>
                <a:sym typeface="Quicksand"/>
              </a:rPr>
              <a:t>die Struktur deiner eigenen Gebärdensprache zu verstehen.</a:t>
            </a:r>
            <a:endParaRPr dirty="0">
              <a:solidFill>
                <a:schemeClr val="lt1"/>
              </a:solidFill>
              <a:latin typeface="Quicksand"/>
              <a:ea typeface="Quicksand"/>
              <a:cs typeface="Quicksand"/>
              <a:sym typeface="Quicksan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29"/>
        <p:cNvGrpSpPr/>
        <p:nvPr/>
      </p:nvGrpSpPr>
      <p:grpSpPr>
        <a:xfrm>
          <a:off x="0" y="0"/>
          <a:ext cx="0" cy="0"/>
          <a:chOff x="0" y="0"/>
          <a:chExt cx="0" cy="0"/>
        </a:xfrm>
      </p:grpSpPr>
      <p:grpSp>
        <p:nvGrpSpPr>
          <p:cNvPr id="130" name="Google Shape;130;p5"/>
          <p:cNvGrpSpPr/>
          <p:nvPr/>
        </p:nvGrpSpPr>
        <p:grpSpPr>
          <a:xfrm>
            <a:off x="0" y="-216991"/>
            <a:ext cx="2922084" cy="10503991"/>
            <a:chOff x="0" y="-57150"/>
            <a:chExt cx="769602" cy="2766483"/>
          </a:xfrm>
        </p:grpSpPr>
        <p:sp>
          <p:nvSpPr>
            <p:cNvPr id="131" name="Google Shape;131;p5"/>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 name="Google Shape;132;p5"/>
            <p:cNvSpPr txBox="1"/>
            <p:nvPr/>
          </p:nvSpPr>
          <p:spPr>
            <a:xfrm>
              <a:off x="0" y="-57150"/>
              <a:ext cx="769602" cy="2766483"/>
            </a:xfrm>
            <a:prstGeom prst="rect">
              <a:avLst/>
            </a:prstGeom>
            <a:solidFill>
              <a:srgbClr val="039796"/>
            </a:solid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33" name="Google Shape;133;p5"/>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p5"/>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p5"/>
          <p:cNvSpPr txBox="1">
            <a:spLocks noGrp="1"/>
          </p:cNvSpPr>
          <p:nvPr>
            <p:ph type="title"/>
          </p:nvPr>
        </p:nvSpPr>
        <p:spPr>
          <a:xfrm>
            <a:off x="3707975" y="1449200"/>
            <a:ext cx="144393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7500" dirty="0">
                <a:solidFill>
                  <a:schemeClr val="lt1"/>
                </a:solidFill>
                <a:latin typeface="Anton"/>
                <a:ea typeface="Anton"/>
                <a:cs typeface="Anton"/>
                <a:sym typeface="Anton"/>
              </a:rPr>
              <a:t>Theorie: </a:t>
            </a:r>
            <a:r>
              <a:rPr lang="nl-NL" sz="7500" dirty="0" err="1">
                <a:solidFill>
                  <a:schemeClr val="lt1"/>
                </a:solidFill>
                <a:latin typeface="Anton"/>
                <a:ea typeface="Anton"/>
                <a:cs typeface="Anton"/>
                <a:sym typeface="Anton"/>
              </a:rPr>
              <a:t>Elemente</a:t>
            </a:r>
            <a:r>
              <a:rPr lang="nl-NL" sz="7500" dirty="0">
                <a:solidFill>
                  <a:schemeClr val="lt1"/>
                </a:solidFill>
                <a:latin typeface="Anton"/>
                <a:ea typeface="Anton"/>
                <a:cs typeface="Anton"/>
                <a:sym typeface="Anton"/>
              </a:rPr>
              <a:t> der </a:t>
            </a:r>
            <a:r>
              <a:rPr lang="nl-NL" sz="7500" dirty="0" err="1">
                <a:solidFill>
                  <a:schemeClr val="lt1"/>
                </a:solidFill>
                <a:latin typeface="Anton"/>
                <a:ea typeface="Anton"/>
                <a:cs typeface="Anton"/>
                <a:sym typeface="Anton"/>
              </a:rPr>
              <a:t>Gebärdensprache</a:t>
            </a:r>
            <a:endParaRPr sz="7500" dirty="0"/>
          </a:p>
        </p:txBody>
      </p:sp>
      <p:sp>
        <p:nvSpPr>
          <p:cNvPr id="136" name="Google Shape;136;p5"/>
          <p:cNvSpPr txBox="1">
            <a:spLocks noGrp="1"/>
          </p:cNvSpPr>
          <p:nvPr>
            <p:ph type="body" idx="1"/>
          </p:nvPr>
        </p:nvSpPr>
        <p:spPr>
          <a:xfrm>
            <a:off x="3554675" y="2874000"/>
            <a:ext cx="9414900" cy="6644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sz="2700" dirty="0">
              <a:solidFill>
                <a:schemeClr val="lt1"/>
              </a:solidFill>
              <a:latin typeface="Quicksand"/>
              <a:ea typeface="Quicksand"/>
              <a:cs typeface="Quicksand"/>
              <a:sym typeface="Quicksand"/>
            </a:endParaRPr>
          </a:p>
          <a:p>
            <a:pPr marL="0" lvl="0" indent="0">
              <a:spcBef>
                <a:spcPts val="560"/>
              </a:spcBef>
              <a:buNone/>
            </a:pPr>
            <a:r>
              <a:rPr lang="nl-NL" sz="2800" b="1" dirty="0" err="1">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Fünf</a:t>
            </a:r>
            <a:r>
              <a:rPr lang="nl-NL" sz="2800" b="1"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 </a:t>
            </a:r>
            <a:r>
              <a:rPr lang="nl-NL" sz="2800" b="1" dirty="0" err="1">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Elemente</a:t>
            </a:r>
            <a:r>
              <a:rPr lang="nl-NL" sz="2800" b="1"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 der </a:t>
            </a:r>
            <a:r>
              <a:rPr lang="nl-NL" sz="2800" b="1" dirty="0" err="1">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Gebärdensprache</a:t>
            </a:r>
            <a:endParaRPr sz="2800" b="1"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endParaRPr>
          </a:p>
          <a:p>
            <a:pPr marL="0" lvl="0" indent="0" algn="l" rtl="0">
              <a:spcBef>
                <a:spcPts val="560"/>
              </a:spcBef>
              <a:spcAft>
                <a:spcPts val="0"/>
              </a:spcAft>
              <a:buNone/>
            </a:pPr>
            <a:endParaRPr sz="2800" b="1"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endParaRPr>
          </a:p>
          <a:p>
            <a:pPr marL="0" lvl="0" indent="0" algn="l" rtl="0">
              <a:spcBef>
                <a:spcPts val="560"/>
              </a:spcBef>
              <a:spcAft>
                <a:spcPts val="0"/>
              </a:spcAft>
              <a:buNone/>
            </a:pPr>
            <a:endParaRPr sz="2800" b="1"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a:p>
            <a:pPr marL="0" lvl="0" indent="0" algn="l" rtl="0">
              <a:spcBef>
                <a:spcPts val="560"/>
              </a:spcBef>
              <a:spcAft>
                <a:spcPts val="0"/>
              </a:spcAft>
              <a:buNone/>
            </a:pPr>
            <a:endParaRPr sz="2800" b="1"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endParaRPr>
          </a:p>
          <a:p>
            <a:pPr marL="0" lvl="0" indent="0" algn="l" rtl="0">
              <a:spcBef>
                <a:spcPts val="560"/>
              </a:spcBef>
              <a:spcAft>
                <a:spcPts val="0"/>
              </a:spcAft>
              <a:buNone/>
            </a:pPr>
            <a:endParaRPr sz="2800" b="1"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endParaRPr>
          </a:p>
          <a:p>
            <a:pPr marL="0" lvl="0" indent="0" algn="l" rtl="0">
              <a:spcBef>
                <a:spcPts val="560"/>
              </a:spcBef>
              <a:spcAft>
                <a:spcPts val="0"/>
              </a:spcAft>
              <a:buNone/>
            </a:pPr>
            <a:endParaRPr sz="2800" b="1"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endParaRPr>
          </a:p>
          <a:p>
            <a:pPr marL="0" lvl="0" indent="0" algn="l" rtl="0">
              <a:spcBef>
                <a:spcPts val="560"/>
              </a:spcBef>
              <a:spcAft>
                <a:spcPts val="0"/>
              </a:spcAft>
              <a:buNone/>
            </a:pPr>
            <a:endParaRPr sz="2800" b="1"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endParaRPr>
          </a:p>
          <a:p>
            <a:pPr marL="0" lvl="0" indent="0">
              <a:spcBef>
                <a:spcPts val="560"/>
              </a:spcBef>
              <a:buNone/>
            </a:pPr>
            <a:endParaRPr lang="nl-NL" sz="1600"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endParaRPr>
          </a:p>
          <a:p>
            <a:pPr marL="0" lvl="0" indent="0">
              <a:spcBef>
                <a:spcPts val="560"/>
              </a:spcBef>
              <a:buNone/>
            </a:pPr>
            <a:r>
              <a:rPr lang="nl-NL" sz="2800"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Handformen</a:t>
            </a:r>
            <a:r>
              <a:rPr lang="nl-NL" sz="2800"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         </a:t>
            </a:r>
            <a:r>
              <a:rPr lang="nl-NL" sz="2800"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Ort</a:t>
            </a:r>
            <a:r>
              <a:rPr lang="nl-NL" sz="2800"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      </a:t>
            </a:r>
            <a:r>
              <a:rPr lang="nl-NL" sz="2800"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		  </a:t>
            </a:r>
            <a:r>
              <a:rPr lang="nl-NL" sz="2800" dirty="0">
                <a:solidFill>
                  <a:schemeClr val="lt1"/>
                </a:solidFill>
                <a:latin typeface="Quicksand"/>
                <a:ea typeface="Quicksand"/>
                <a:cs typeface="Quicksand"/>
                <a:sym typeface="Quicksan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Bewegungen</a:t>
            </a:r>
            <a:endParaRPr sz="2400" dirty="0">
              <a:solidFill>
                <a:schemeClr val="lt1"/>
              </a:solidFill>
              <a:latin typeface="Quicksand"/>
              <a:ea typeface="Quicksand"/>
              <a:cs typeface="Quicksand"/>
              <a:sym typeface="Quicksand"/>
            </a:endParaRPr>
          </a:p>
        </p:txBody>
      </p:sp>
      <p:pic>
        <p:nvPicPr>
          <p:cNvPr id="137" name="Google Shape;137;p5"/>
          <p:cNvPicPr preferRelativeResize="0"/>
          <p:nvPr/>
        </p:nvPicPr>
        <p:blipFill rotWithShape="1">
          <a:blip r:embed="rId5">
            <a:alphaModFix/>
          </a:blip>
          <a:srcRect l="5237" t="32267" r="3670" b="31205"/>
          <a:stretch/>
        </p:blipFill>
        <p:spPr>
          <a:xfrm>
            <a:off x="3253631" y="3784775"/>
            <a:ext cx="13726126" cy="3096199"/>
          </a:xfrm>
          <a:prstGeom prst="rect">
            <a:avLst/>
          </a:prstGeom>
          <a:noFill/>
          <a:ln>
            <a:noFill/>
          </a:ln>
        </p:spPr>
      </p:pic>
      <p:sp>
        <p:nvSpPr>
          <p:cNvPr id="138" name="Google Shape;138;p5"/>
          <p:cNvSpPr txBox="1">
            <a:spLocks noGrp="1"/>
          </p:cNvSpPr>
          <p:nvPr>
            <p:ph type="body" idx="1"/>
          </p:nvPr>
        </p:nvSpPr>
        <p:spPr>
          <a:xfrm>
            <a:off x="11172641" y="6691575"/>
            <a:ext cx="4330200" cy="16143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sz="2800" b="1" dirty="0">
              <a:solidFill>
                <a:schemeClr val="lt1"/>
              </a:solidFill>
              <a:latin typeface="Quicksand"/>
              <a:ea typeface="Quicksand"/>
              <a:cs typeface="Quicksand"/>
              <a:sym typeface="Quicksand"/>
            </a:endParaRPr>
          </a:p>
          <a:p>
            <a:pPr marL="0" lvl="0" indent="0" algn="ctr">
              <a:spcBef>
                <a:spcPts val="560"/>
              </a:spcBef>
              <a:buNone/>
            </a:pPr>
            <a:r>
              <a:rPr lang="nl-NL" sz="2800" dirty="0" err="1">
                <a:solidFill>
                  <a:schemeClr val="lt1"/>
                </a:solidFill>
                <a:latin typeface="Quicksand"/>
                <a:ea typeface="Quicksand"/>
                <a:cs typeface="Quicksand"/>
                <a:sym typeface="Quicksand"/>
              </a:rPr>
              <a:t>Handfläche</a:t>
            </a:r>
            <a:r>
              <a:rPr lang="nl-NL" sz="2800" dirty="0">
                <a:solidFill>
                  <a:schemeClr val="lt1"/>
                </a:solidFill>
                <a:latin typeface="Quicksand"/>
                <a:ea typeface="Quicksand"/>
                <a:cs typeface="Quicksand"/>
                <a:sym typeface="Quicksand"/>
              </a:rPr>
              <a:t> 
</a:t>
            </a:r>
            <a:r>
              <a:rPr lang="nl-NL" sz="2800" dirty="0" err="1">
                <a:solidFill>
                  <a:schemeClr val="lt1"/>
                </a:solidFill>
                <a:latin typeface="Quicksand"/>
                <a:ea typeface="Quicksand"/>
                <a:cs typeface="Quicksand"/>
                <a:sym typeface="Quicksand"/>
              </a:rPr>
              <a:t>Orientierung</a:t>
            </a:r>
            <a:endParaRPr sz="2800" dirty="0">
              <a:solidFill>
                <a:schemeClr val="lt1"/>
              </a:solidFill>
              <a:latin typeface="Quicksand"/>
              <a:ea typeface="Quicksand"/>
              <a:cs typeface="Quicksand"/>
              <a:sym typeface="Quicksand"/>
            </a:endParaRPr>
          </a:p>
        </p:txBody>
      </p:sp>
      <p:sp>
        <p:nvSpPr>
          <p:cNvPr id="139" name="Google Shape;139;p5"/>
          <p:cNvSpPr txBox="1">
            <a:spLocks noGrp="1"/>
          </p:cNvSpPr>
          <p:nvPr>
            <p:ph type="body" idx="1"/>
          </p:nvPr>
        </p:nvSpPr>
        <p:spPr>
          <a:xfrm>
            <a:off x="14025925" y="6691575"/>
            <a:ext cx="4330200" cy="16143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sz="2800" b="1" dirty="0">
              <a:solidFill>
                <a:schemeClr val="lt1"/>
              </a:solidFill>
              <a:latin typeface="Quicksand"/>
              <a:ea typeface="Quicksand"/>
              <a:cs typeface="Quicksand"/>
              <a:sym typeface="Quicksand"/>
            </a:endParaRPr>
          </a:p>
          <a:p>
            <a:pPr marL="0" lvl="0" indent="0" algn="ctr">
              <a:spcBef>
                <a:spcPts val="560"/>
              </a:spcBef>
              <a:buNone/>
            </a:pPr>
            <a:r>
              <a:rPr lang="nl-NL" sz="2800" dirty="0">
                <a:solidFill>
                  <a:schemeClr val="lt1"/>
                </a:solidFill>
                <a:latin typeface="Quicksand"/>
                <a:ea typeface="Quicksand"/>
                <a:cs typeface="Quicksand"/>
                <a:sym typeface="Quicksand"/>
              </a:rPr>
              <a:t>nicht manuell
Signale</a:t>
            </a:r>
            <a:endParaRPr sz="2800" dirty="0">
              <a:solidFill>
                <a:schemeClr val="lt1"/>
              </a:solidFill>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43"/>
        <p:cNvGrpSpPr/>
        <p:nvPr/>
      </p:nvGrpSpPr>
      <p:grpSpPr>
        <a:xfrm>
          <a:off x="0" y="0"/>
          <a:ext cx="0" cy="0"/>
          <a:chOff x="0" y="0"/>
          <a:chExt cx="0" cy="0"/>
        </a:xfrm>
      </p:grpSpPr>
      <p:sp>
        <p:nvSpPr>
          <p:cNvPr id="144" name="Google Shape;144;p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 name="Google Shape;145;p6"/>
          <p:cNvSpPr txBox="1"/>
          <p:nvPr/>
        </p:nvSpPr>
        <p:spPr>
          <a:xfrm>
            <a:off x="3482099" y="1701350"/>
            <a:ext cx="113238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8000" dirty="0">
                <a:solidFill>
                  <a:schemeClr val="lt1"/>
                </a:solidFill>
                <a:latin typeface="Anton"/>
                <a:ea typeface="Anton"/>
                <a:cs typeface="Anton"/>
                <a:sym typeface="Anton"/>
              </a:rPr>
              <a:t>Aktivität: Gebärdenspiel</a:t>
            </a:r>
            <a:endParaRPr sz="8000" dirty="0"/>
          </a:p>
        </p:txBody>
      </p:sp>
      <p:sp>
        <p:nvSpPr>
          <p:cNvPr id="146" name="Google Shape;146;p6"/>
          <p:cNvSpPr txBox="1"/>
          <p:nvPr/>
        </p:nvSpPr>
        <p:spPr>
          <a:xfrm>
            <a:off x="3607749" y="3429000"/>
            <a:ext cx="10261200" cy="4683034"/>
          </a:xfrm>
          <a:prstGeom prst="rect">
            <a:avLst/>
          </a:prstGeom>
          <a:noFill/>
          <a:ln>
            <a:noFill/>
          </a:ln>
        </p:spPr>
        <p:txBody>
          <a:bodyPr spcFirstLastPara="1" wrap="square" lIns="91425" tIns="45700" rIns="91425" bIns="45700" anchor="t" anchorCtr="0">
            <a:normAutofit fontScale="25000" lnSpcReduction="20000"/>
          </a:bodyPr>
          <a:lstStyle/>
          <a:p>
            <a:pPr lvl="0">
              <a:lnSpc>
                <a:spcPct val="130000"/>
              </a:lnSpc>
              <a:spcBef>
                <a:spcPts val="20"/>
              </a:spcBef>
            </a:pPr>
            <a:r>
              <a:rPr lang="nl-NL" sz="11200" dirty="0">
                <a:solidFill>
                  <a:schemeClr val="lt1"/>
                </a:solidFill>
                <a:latin typeface="Quicksand"/>
                <a:ea typeface="Quicksand"/>
                <a:cs typeface="Quicksand"/>
                <a:sym typeface="Quicksand"/>
              </a:rPr>
              <a:t>Würfle und mach eine Gebärde!</a:t>
            </a:r>
          </a:p>
          <a:p>
            <a:pPr lvl="0">
              <a:lnSpc>
                <a:spcPct val="130000"/>
              </a:lnSpc>
              <a:spcBef>
                <a:spcPts val="20"/>
              </a:spcBef>
            </a:pPr>
            <a:r>
              <a:rPr lang="nl-NL" sz="11200" dirty="0">
                <a:solidFill>
                  <a:schemeClr val="lt1"/>
                </a:solidFill>
                <a:latin typeface="Quicksand"/>
                <a:ea typeface="Quicksand"/>
                <a:cs typeface="Quicksand"/>
                <a:sym typeface="Quicksand"/>
              </a:rPr>
              <a:t>
Merken!</a:t>
            </a:r>
          </a:p>
          <a:p>
            <a:pPr lvl="0">
              <a:lnSpc>
                <a:spcPct val="150000"/>
              </a:lnSpc>
              <a:spcBef>
                <a:spcPts val="20"/>
              </a:spcBef>
            </a:pPr>
            <a:r>
              <a:rPr lang="nl-NL" sz="11200" dirty="0">
                <a:solidFill>
                  <a:schemeClr val="lt1"/>
                </a:solidFill>
                <a:latin typeface="Quicksand"/>
                <a:ea typeface="Quicksand"/>
                <a:cs typeface="Quicksand"/>
                <a:sym typeface="Quicksand"/>
              </a:rPr>
              <a:t>
Handform
Ort
Bewegung
Ausrichtung der Handfläche
nicht-manuelle Signale</a:t>
            </a:r>
            <a:endParaRPr sz="11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14285"/>
              <a:buFont typeface="Arial"/>
              <a:buNone/>
            </a:pPr>
            <a:endParaRPr sz="2800" dirty="0">
              <a:solidFill>
                <a:schemeClr val="lt1"/>
              </a:solidFill>
              <a:latin typeface="Quicksand"/>
              <a:ea typeface="Quicksand"/>
              <a:cs typeface="Quicksand"/>
              <a:sym typeface="Quicksand"/>
            </a:endParaRPr>
          </a:p>
        </p:txBody>
      </p:sp>
      <p:pic>
        <p:nvPicPr>
          <p:cNvPr id="147" name="Google Shape;147;p6"/>
          <p:cNvPicPr preferRelativeResize="0"/>
          <p:nvPr/>
        </p:nvPicPr>
        <p:blipFill>
          <a:blip r:embed="rId4">
            <a:alphaModFix/>
          </a:blip>
          <a:stretch>
            <a:fillRect/>
          </a:stretch>
        </p:blipFill>
        <p:spPr>
          <a:xfrm>
            <a:off x="13913955" y="6003725"/>
            <a:ext cx="1889770" cy="1638654"/>
          </a:xfrm>
          <a:prstGeom prst="rect">
            <a:avLst/>
          </a:prstGeom>
          <a:noFill/>
          <a:ln>
            <a:noFill/>
          </a:ln>
        </p:spPr>
      </p:pic>
      <p:pic>
        <p:nvPicPr>
          <p:cNvPr id="148" name="Google Shape;148;p6"/>
          <p:cNvPicPr preferRelativeResize="0"/>
          <p:nvPr/>
        </p:nvPicPr>
        <p:blipFill>
          <a:blip r:embed="rId4">
            <a:alphaModFix/>
          </a:blip>
          <a:stretch>
            <a:fillRect/>
          </a:stretch>
        </p:blipFill>
        <p:spPr>
          <a:xfrm>
            <a:off x="12988726" y="6776246"/>
            <a:ext cx="1889770" cy="1638654"/>
          </a:xfrm>
          <a:prstGeom prst="rect">
            <a:avLst/>
          </a:prstGeom>
          <a:noFill/>
          <a:ln>
            <a:noFill/>
          </a:ln>
        </p:spPr>
      </p:pic>
      <p:grpSp>
        <p:nvGrpSpPr>
          <p:cNvPr id="149" name="Google Shape;149;p6"/>
          <p:cNvGrpSpPr/>
          <p:nvPr/>
        </p:nvGrpSpPr>
        <p:grpSpPr>
          <a:xfrm>
            <a:off x="0" y="-216993"/>
            <a:ext cx="2922102" cy="10504504"/>
            <a:chOff x="0" y="-57150"/>
            <a:chExt cx="769602" cy="2766600"/>
          </a:xfrm>
        </p:grpSpPr>
        <p:sp>
          <p:nvSpPr>
            <p:cNvPr id="150" name="Google Shape;150;p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 name="Google Shape;151;p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52" name="Google Shape;152;p6"/>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
                                            <p:txEl>
                                              <p:pRg st="0" end="0"/>
                                            </p:txEl>
                                          </p:spTgt>
                                        </p:tgtEl>
                                        <p:attrNameLst>
                                          <p:attrName>style.visibility</p:attrName>
                                        </p:attrNameLst>
                                      </p:cBhvr>
                                      <p:to>
                                        <p:strVal val="visible"/>
                                      </p:to>
                                    </p:set>
                                    <p:animEffect transition="in" filter="fade">
                                      <p:cBhvr>
                                        <p:cTn id="7" dur="500"/>
                                        <p:tgtEl>
                                          <p:spTgt spid="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6">
                                            <p:txEl>
                                              <p:pRg st="1" end="1"/>
                                            </p:txEl>
                                          </p:spTgt>
                                        </p:tgtEl>
                                        <p:attrNameLst>
                                          <p:attrName>style.visibility</p:attrName>
                                        </p:attrNameLst>
                                      </p:cBhvr>
                                      <p:to>
                                        <p:strVal val="visible"/>
                                      </p:to>
                                    </p:set>
                                    <p:animEffect transition="in" filter="fade">
                                      <p:cBhvr>
                                        <p:cTn id="12" dur="500"/>
                                        <p:tgtEl>
                                          <p:spTgt spid="1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6">
                                            <p:txEl>
                                              <p:pRg st="2" end="2"/>
                                            </p:txEl>
                                          </p:spTgt>
                                        </p:tgtEl>
                                        <p:attrNameLst>
                                          <p:attrName>style.visibility</p:attrName>
                                        </p:attrNameLst>
                                      </p:cBhvr>
                                      <p:to>
                                        <p:strVal val="visible"/>
                                      </p:to>
                                    </p:set>
                                    <p:animEffect transition="in" filter="fade">
                                      <p:cBhvr>
                                        <p:cTn id="17" dur="500"/>
                                        <p:tgtEl>
                                          <p:spTgt spid="1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56"/>
        <p:cNvGrpSpPr/>
        <p:nvPr/>
      </p:nvGrpSpPr>
      <p:grpSpPr>
        <a:xfrm>
          <a:off x="0" y="0"/>
          <a:ext cx="0" cy="0"/>
          <a:chOff x="0" y="0"/>
          <a:chExt cx="0" cy="0"/>
        </a:xfrm>
      </p:grpSpPr>
      <p:sp>
        <p:nvSpPr>
          <p:cNvPr id="157" name="Google Shape;157;p7"/>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7"/>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 name="Google Shape;159;p7"/>
          <p:cNvSpPr txBox="1"/>
          <p:nvPr/>
        </p:nvSpPr>
        <p:spPr>
          <a:xfrm>
            <a:off x="3789338" y="1946636"/>
            <a:ext cx="141519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6000" dirty="0">
                <a:solidFill>
                  <a:schemeClr val="lt1"/>
                </a:solidFill>
                <a:latin typeface="Anton"/>
                <a:ea typeface="Anton"/>
                <a:cs typeface="Anton"/>
                <a:sym typeface="Anton"/>
              </a:rPr>
              <a:t>Theorie: Gebärdensprach-Grammatik</a:t>
            </a:r>
            <a:endParaRPr sz="6000" dirty="0"/>
          </a:p>
        </p:txBody>
      </p:sp>
      <p:sp>
        <p:nvSpPr>
          <p:cNvPr id="160" name="Google Shape;160;p7"/>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 name="Google Shape;161;p7"/>
          <p:cNvSpPr/>
          <p:nvPr/>
        </p:nvSpPr>
        <p:spPr>
          <a:xfrm>
            <a:off x="0" y="0"/>
            <a:ext cx="18288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 name="Google Shape;162;p7"/>
          <p:cNvSpPr/>
          <p:nvPr/>
        </p:nvSpPr>
        <p:spPr>
          <a:xfrm>
            <a:off x="152400" y="152400"/>
            <a:ext cx="18288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 name="Google Shape;163;p7"/>
          <p:cNvSpPr/>
          <p:nvPr/>
        </p:nvSpPr>
        <p:spPr>
          <a:xfrm>
            <a:off x="304800" y="304800"/>
            <a:ext cx="18288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 name="Google Shape;164;p7"/>
          <p:cNvSpPr/>
          <p:nvPr/>
        </p:nvSpPr>
        <p:spPr>
          <a:xfrm>
            <a:off x="457200" y="457200"/>
            <a:ext cx="18288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 name="Google Shape;165;p7"/>
          <p:cNvSpPr txBox="1"/>
          <p:nvPr/>
        </p:nvSpPr>
        <p:spPr>
          <a:xfrm>
            <a:off x="2722500" y="3784798"/>
            <a:ext cx="13149600" cy="1152961"/>
          </a:xfrm>
          <a:prstGeom prst="rect">
            <a:avLst/>
          </a:prstGeom>
          <a:noFill/>
          <a:ln>
            <a:noFill/>
          </a:ln>
        </p:spPr>
        <p:txBody>
          <a:bodyPr spcFirstLastPara="1" wrap="square" lIns="91425" tIns="45700" rIns="91425" bIns="45700" anchor="t" anchorCtr="0">
            <a:normAutofit fontScale="25000" lnSpcReduction="20000"/>
          </a:bodyPr>
          <a:lstStyle/>
          <a:p>
            <a:pPr lvl="0" algn="ctr">
              <a:lnSpc>
                <a:spcPct val="170000"/>
              </a:lnSpc>
              <a:buClr>
                <a:schemeClr val="lt1"/>
              </a:buClr>
              <a:buSzPts val="800"/>
            </a:pPr>
            <a:r>
              <a:rPr lang="nl-NL" sz="14246" dirty="0">
                <a:solidFill>
                  <a:schemeClr val="lt1"/>
                </a:solidFill>
                <a:latin typeface="Quicksand"/>
                <a:ea typeface="Quicksand"/>
                <a:cs typeface="Quicksand"/>
                <a:sym typeface="Quicksand"/>
              </a:rPr>
              <a:t>Welche Grammatikregeln der Gebärdensprache </a:t>
            </a:r>
          </a:p>
          <a:p>
            <a:pPr lvl="0" algn="ctr">
              <a:lnSpc>
                <a:spcPct val="170000"/>
              </a:lnSpc>
              <a:buClr>
                <a:schemeClr val="lt1"/>
              </a:buClr>
              <a:buSzPts val="800"/>
            </a:pPr>
            <a:r>
              <a:rPr lang="nl-NL" sz="14246" dirty="0">
                <a:solidFill>
                  <a:schemeClr val="lt1"/>
                </a:solidFill>
                <a:latin typeface="Quicksand"/>
                <a:ea typeface="Quicksand"/>
                <a:cs typeface="Quicksand"/>
                <a:sym typeface="Quicksand"/>
              </a:rPr>
              <a:t>kennst du bereits?</a:t>
            </a: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ct val="100000"/>
              <a:buFont typeface="Arial"/>
              <a:buNone/>
            </a:pPr>
            <a:endParaRPr sz="2800" b="0" i="0" u="none" strike="noStrike" cap="none"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ct val="100000"/>
              <a:buFont typeface="Arial"/>
              <a:buNone/>
            </a:pPr>
            <a:endParaRPr sz="2800" b="0" i="0" u="none" strike="noStrike" cap="none"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69"/>
        <p:cNvGrpSpPr/>
        <p:nvPr/>
      </p:nvGrpSpPr>
      <p:grpSpPr>
        <a:xfrm>
          <a:off x="0" y="0"/>
          <a:ext cx="0" cy="0"/>
          <a:chOff x="0" y="0"/>
          <a:chExt cx="0" cy="0"/>
        </a:xfrm>
      </p:grpSpPr>
      <p:sp>
        <p:nvSpPr>
          <p:cNvPr id="170" name="Google Shape;170;g355a7fb17b5_0_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 name="Google Shape;171;g355a7fb17b5_0_2"/>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 name="Google Shape;172;g355a7fb17b5_0_2"/>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 name="Google Shape;173;g355a7fb17b5_0_2"/>
          <p:cNvSpPr/>
          <p:nvPr/>
        </p:nvSpPr>
        <p:spPr>
          <a:xfrm>
            <a:off x="0" y="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4" name="Google Shape;174;g355a7fb17b5_0_2"/>
          <p:cNvSpPr/>
          <p:nvPr/>
        </p:nvSpPr>
        <p:spPr>
          <a:xfrm>
            <a:off x="152400" y="1524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 name="Google Shape;175;g355a7fb17b5_0_2"/>
          <p:cNvSpPr/>
          <p:nvPr/>
        </p:nvSpPr>
        <p:spPr>
          <a:xfrm>
            <a:off x="304800" y="3048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 name="Google Shape;176;g355a7fb17b5_0_2"/>
          <p:cNvSpPr/>
          <p:nvPr/>
        </p:nvSpPr>
        <p:spPr>
          <a:xfrm>
            <a:off x="457200" y="4572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55a7fb17b5_0_2"/>
          <p:cNvSpPr txBox="1"/>
          <p:nvPr/>
        </p:nvSpPr>
        <p:spPr>
          <a:xfrm>
            <a:off x="2721600" y="6650499"/>
            <a:ext cx="13149600" cy="937800"/>
          </a:xfrm>
          <a:prstGeom prst="rect">
            <a:avLst/>
          </a:prstGeom>
          <a:noFill/>
          <a:ln>
            <a:noFill/>
          </a:ln>
        </p:spPr>
        <p:txBody>
          <a:bodyPr spcFirstLastPara="1" wrap="square" lIns="91425" tIns="45700" rIns="91425" bIns="45700" anchor="t" anchorCtr="0">
            <a:normAutofit fontScale="25000" lnSpcReduction="20000"/>
          </a:bodyPr>
          <a:lstStyle/>
          <a:p>
            <a:pPr lvl="0" algn="ctr">
              <a:buClr>
                <a:schemeClr val="lt1"/>
              </a:buClr>
              <a:buSzPts val="800"/>
            </a:pPr>
            <a:r>
              <a:rPr lang="nl-NL" sz="14246" dirty="0">
                <a:solidFill>
                  <a:schemeClr val="lt1"/>
                </a:solidFill>
                <a:latin typeface="Quicksand"/>
                <a:ea typeface="Quicksand"/>
                <a:cs typeface="Quicksand"/>
                <a:sym typeface="Quicksand"/>
              </a:rPr>
              <a:t>Wie würdest du das </a:t>
            </a:r>
            <a:r>
              <a:rPr lang="nl-NL" sz="14246" b="1" dirty="0">
                <a:solidFill>
                  <a:schemeClr val="lt1"/>
                </a:solidFill>
                <a:latin typeface="Quicksand"/>
                <a:ea typeface="Quicksand"/>
                <a:cs typeface="Quicksand"/>
                <a:sym typeface="Quicksand"/>
              </a:rPr>
              <a:t>gebärden</a:t>
            </a:r>
            <a:r>
              <a:rPr lang="nl-NL" sz="14246" dirty="0">
                <a:solidFill>
                  <a:schemeClr val="lt1"/>
                </a:solidFill>
                <a:latin typeface="Quicksand"/>
                <a:ea typeface="Quicksand"/>
                <a:cs typeface="Quicksand"/>
                <a:sym typeface="Quicksand"/>
              </a:rPr>
              <a:t>?</a:t>
            </a:r>
            <a:br>
              <a:rPr lang="nl-NL" sz="14246" dirty="0">
                <a:solidFill>
                  <a:schemeClr val="lt1"/>
                </a:solidFill>
                <a:latin typeface="Quicksand"/>
                <a:ea typeface="Quicksand"/>
                <a:cs typeface="Quicksand"/>
                <a:sym typeface="Quicksand"/>
              </a:rPr>
            </a:br>
            <a:r>
              <a:rPr lang="nl-NL" sz="14246" dirty="0">
                <a:solidFill>
                  <a:schemeClr val="lt1"/>
                </a:solidFill>
                <a:latin typeface="Quicksand"/>
                <a:ea typeface="Quicksand"/>
                <a:cs typeface="Quicksand"/>
                <a:sym typeface="Quicksand"/>
              </a:rPr>
              <a:t>
Wie würdest du das </a:t>
            </a:r>
            <a:r>
              <a:rPr lang="nl-NL" sz="14246" b="1" dirty="0">
                <a:solidFill>
                  <a:schemeClr val="lt1"/>
                </a:solidFill>
                <a:latin typeface="Quicksand"/>
                <a:ea typeface="Quicksand"/>
                <a:cs typeface="Quicksand"/>
                <a:sym typeface="Quicksand"/>
              </a:rPr>
              <a:t>schreiben</a:t>
            </a:r>
            <a:r>
              <a:rPr lang="nl-NL" sz="14246" dirty="0">
                <a:solidFill>
                  <a:schemeClr val="lt1"/>
                </a:solidFill>
                <a:latin typeface="Quicksand"/>
                <a:ea typeface="Quicksand"/>
                <a:cs typeface="Quicksand"/>
                <a:sym typeface="Quicksand"/>
              </a:rPr>
              <a:t>?</a:t>
            </a:r>
            <a:endParaRPr sz="3200" dirty="0">
              <a:solidFill>
                <a:schemeClr val="lt1"/>
              </a:solidFill>
              <a:latin typeface="Quicksand"/>
              <a:ea typeface="Quicksand"/>
              <a:cs typeface="Quicksand"/>
              <a:sym typeface="Quicksand"/>
            </a:endParaRPr>
          </a:p>
          <a:p>
            <a:pPr marL="0" marR="0" lvl="0" indent="0" algn="ctr"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ct val="100000"/>
              <a:buFont typeface="Arial"/>
              <a:buNone/>
            </a:pPr>
            <a:endParaRPr sz="2800" b="0" i="0" u="none" strike="noStrike" cap="none"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ct val="100000"/>
              <a:buFont typeface="Arial"/>
              <a:buNone/>
            </a:pPr>
            <a:endParaRPr sz="2800" b="0" i="0" u="none" strike="noStrike" cap="none"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pic>
        <p:nvPicPr>
          <p:cNvPr id="178" name="Google Shape;178;g355a7fb17b5_0_2"/>
          <p:cNvPicPr preferRelativeResize="0"/>
          <p:nvPr/>
        </p:nvPicPr>
        <p:blipFill>
          <a:blip r:embed="rId6">
            <a:alphaModFix/>
          </a:blip>
          <a:stretch>
            <a:fillRect/>
          </a:stretch>
        </p:blipFill>
        <p:spPr>
          <a:xfrm>
            <a:off x="6201798" y="2698688"/>
            <a:ext cx="6189199" cy="3481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82"/>
        <p:cNvGrpSpPr/>
        <p:nvPr/>
      </p:nvGrpSpPr>
      <p:grpSpPr>
        <a:xfrm>
          <a:off x="0" y="0"/>
          <a:ext cx="0" cy="0"/>
          <a:chOff x="0" y="0"/>
          <a:chExt cx="0" cy="0"/>
        </a:xfrm>
      </p:grpSpPr>
      <p:sp>
        <p:nvSpPr>
          <p:cNvPr id="183" name="Google Shape;183;g355a7fb17b5_0_1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4" name="Google Shape;184;g355a7fb17b5_0_16"/>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g355a7fb17b5_0_16"/>
          <p:cNvSpPr txBox="1"/>
          <p:nvPr/>
        </p:nvSpPr>
        <p:spPr>
          <a:xfrm>
            <a:off x="2605678" y="1727500"/>
            <a:ext cx="141519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8000" dirty="0">
                <a:solidFill>
                  <a:schemeClr val="lt1"/>
                </a:solidFill>
                <a:latin typeface="Anton"/>
                <a:ea typeface="Anton"/>
                <a:cs typeface="Anton"/>
                <a:sym typeface="Anton"/>
              </a:rPr>
              <a:t>SVO - SOV</a:t>
            </a:r>
            <a:endParaRPr sz="8000" dirty="0"/>
          </a:p>
        </p:txBody>
      </p:sp>
      <p:sp>
        <p:nvSpPr>
          <p:cNvPr id="186" name="Google Shape;186;g355a7fb17b5_0_16"/>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 name="Google Shape;187;g355a7fb17b5_0_16"/>
          <p:cNvSpPr/>
          <p:nvPr/>
        </p:nvSpPr>
        <p:spPr>
          <a:xfrm>
            <a:off x="0" y="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g355a7fb17b5_0_16"/>
          <p:cNvSpPr/>
          <p:nvPr/>
        </p:nvSpPr>
        <p:spPr>
          <a:xfrm>
            <a:off x="152400" y="1524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g355a7fb17b5_0_16"/>
          <p:cNvSpPr/>
          <p:nvPr/>
        </p:nvSpPr>
        <p:spPr>
          <a:xfrm>
            <a:off x="304800" y="3048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0" name="Google Shape;190;g355a7fb17b5_0_16"/>
          <p:cNvSpPr/>
          <p:nvPr/>
        </p:nvSpPr>
        <p:spPr>
          <a:xfrm>
            <a:off x="457200" y="4572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1" name="Google Shape;191;g355a7fb17b5_0_16"/>
          <p:cNvSpPr txBox="1"/>
          <p:nvPr/>
        </p:nvSpPr>
        <p:spPr>
          <a:xfrm>
            <a:off x="7737122" y="1142373"/>
            <a:ext cx="7193724" cy="1823400"/>
          </a:xfrm>
          <a:prstGeom prst="rect">
            <a:avLst/>
          </a:prstGeom>
          <a:noFill/>
          <a:ln>
            <a:noFill/>
          </a:ln>
        </p:spPr>
        <p:txBody>
          <a:bodyPr spcFirstLastPara="1" wrap="square" lIns="91425" tIns="45700" rIns="91425" bIns="45700" anchor="t" anchorCtr="0">
            <a:normAutofit fontScale="25000" lnSpcReduction="20000"/>
          </a:bodyPr>
          <a:lstStyle/>
          <a:p>
            <a:pPr lvl="0">
              <a:lnSpc>
                <a:spcPct val="150000"/>
              </a:lnSpc>
              <a:buClr>
                <a:schemeClr val="lt1"/>
              </a:buClr>
              <a:buSzPts val="800"/>
            </a:pPr>
            <a:r>
              <a:rPr lang="nl-NL" sz="14246" b="1" dirty="0">
                <a:solidFill>
                  <a:schemeClr val="lt1"/>
                </a:solidFill>
                <a:latin typeface="Quicksand"/>
                <a:ea typeface="Quicksand"/>
                <a:cs typeface="Quicksand"/>
                <a:sym typeface="Quicksand"/>
              </a:rPr>
              <a:t>
Der </a:t>
            </a:r>
            <a:r>
              <a:rPr lang="nl-NL" sz="14246" b="1" dirty="0" err="1">
                <a:solidFill>
                  <a:schemeClr val="lt1"/>
                </a:solidFill>
                <a:latin typeface="Quicksand"/>
                <a:ea typeface="Quicksand"/>
                <a:cs typeface="Quicksand"/>
                <a:sym typeface="Quicksand"/>
              </a:rPr>
              <a:t>Apfel</a:t>
            </a:r>
            <a:r>
              <a:rPr lang="nl-NL" sz="14246" b="1" dirty="0">
                <a:solidFill>
                  <a:schemeClr val="lt1"/>
                </a:solidFill>
                <a:latin typeface="Quicksand"/>
                <a:ea typeface="Quicksand"/>
                <a:cs typeface="Quicksand"/>
                <a:sym typeface="Quicksand"/>
              </a:rPr>
              <a:t> liegt </a:t>
            </a:r>
            <a:r>
              <a:rPr lang="nl-NL" sz="14246" b="1" dirty="0" err="1">
                <a:solidFill>
                  <a:schemeClr val="lt1"/>
                </a:solidFill>
                <a:latin typeface="Quicksand"/>
                <a:ea typeface="Quicksand"/>
                <a:cs typeface="Quicksand"/>
                <a:sym typeface="Quicksand"/>
              </a:rPr>
              <a:t>auf</a:t>
            </a:r>
            <a:r>
              <a:rPr lang="nl-NL" sz="14246" b="1" dirty="0">
                <a:solidFill>
                  <a:schemeClr val="lt1"/>
                </a:solidFill>
                <a:latin typeface="Quicksand"/>
                <a:ea typeface="Quicksand"/>
                <a:cs typeface="Quicksand"/>
                <a:sym typeface="Quicksand"/>
              </a:rPr>
              <a:t> </a:t>
            </a:r>
            <a:r>
              <a:rPr lang="nl-NL" sz="14246" b="1" dirty="0" err="1">
                <a:solidFill>
                  <a:schemeClr val="lt1"/>
                </a:solidFill>
                <a:latin typeface="Quicksand"/>
                <a:ea typeface="Quicksand"/>
                <a:cs typeface="Quicksand"/>
                <a:sym typeface="Quicksand"/>
              </a:rPr>
              <a:t>dem</a:t>
            </a:r>
            <a:r>
              <a:rPr lang="nl-NL" sz="14246" b="1" dirty="0">
                <a:solidFill>
                  <a:schemeClr val="lt1"/>
                </a:solidFill>
                <a:latin typeface="Quicksand"/>
                <a:ea typeface="Quicksand"/>
                <a:cs typeface="Quicksand"/>
                <a:sym typeface="Quicksand"/>
              </a:rPr>
              <a:t> </a:t>
            </a:r>
            <a:r>
              <a:rPr lang="nl-NL" sz="14246" b="1" dirty="0" err="1">
                <a:solidFill>
                  <a:schemeClr val="lt1"/>
                </a:solidFill>
                <a:latin typeface="Quicksand"/>
                <a:ea typeface="Quicksand"/>
                <a:cs typeface="Quicksand"/>
                <a:sym typeface="Quicksand"/>
              </a:rPr>
              <a:t>Tisch</a:t>
            </a:r>
            <a:r>
              <a:rPr lang="nl-NL" sz="14246" b="1" dirty="0">
                <a:solidFill>
                  <a:schemeClr val="lt1"/>
                </a:solidFill>
                <a:latin typeface="Quicksand"/>
                <a:ea typeface="Quicksand"/>
                <a:cs typeface="Quicksand"/>
                <a:sym typeface="Quicksand"/>
              </a:rPr>
              <a:t>.</a:t>
            </a:r>
            <a:endParaRPr sz="3200" dirty="0">
              <a:solidFill>
                <a:schemeClr val="lt1"/>
              </a:solidFill>
              <a:latin typeface="Quicksand"/>
              <a:ea typeface="Quicksand"/>
              <a:cs typeface="Quicksand"/>
              <a:sym typeface="Quicksand"/>
            </a:endParaRPr>
          </a:p>
          <a:p>
            <a:pPr marL="0" marR="0" lvl="0" indent="0" algn="ctr"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ct val="100000"/>
              <a:buFont typeface="Arial"/>
              <a:buNone/>
            </a:pPr>
            <a:endParaRPr sz="2800" b="0" i="0" u="none" strike="noStrike" cap="none"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ct val="100000"/>
              <a:buFont typeface="Arial"/>
              <a:buNone/>
            </a:pPr>
            <a:endParaRPr sz="2800" b="0" i="0" u="none" strike="noStrike" cap="none"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sp>
        <p:nvSpPr>
          <p:cNvPr id="12" name="Google Shape;191;g355a7fb17b5_0_16"/>
          <p:cNvSpPr txBox="1"/>
          <p:nvPr/>
        </p:nvSpPr>
        <p:spPr>
          <a:xfrm>
            <a:off x="858952" y="4649646"/>
            <a:ext cx="8291004" cy="182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800"/>
              <a:buFont typeface="Arial"/>
              <a:buNone/>
            </a:pPr>
            <a:r>
              <a:rPr lang="nl-NL" sz="3600" b="1" dirty="0">
                <a:solidFill>
                  <a:schemeClr val="lt1"/>
                </a:solidFill>
                <a:latin typeface="Quicksand"/>
                <a:ea typeface="Quicksand"/>
                <a:cs typeface="Quicksand"/>
                <a:sym typeface="Quicksand"/>
              </a:rPr>
              <a:t>SVO</a:t>
            </a:r>
            <a:endParaRPr sz="3600" b="1" dirty="0">
              <a:solidFill>
                <a:schemeClr val="lt1"/>
              </a:solidFill>
              <a:latin typeface="Quicksand"/>
              <a:ea typeface="Quicksand"/>
              <a:cs typeface="Quicksand"/>
              <a:sym typeface="Quicksand"/>
            </a:endParaRPr>
          </a:p>
          <a:p>
            <a:pPr marL="0" marR="0" lvl="0" indent="0" algn="l" rtl="0">
              <a:spcBef>
                <a:spcPts val="0"/>
              </a:spcBef>
              <a:spcAft>
                <a:spcPts val="0"/>
              </a:spcAft>
              <a:buClr>
                <a:schemeClr val="lt1"/>
              </a:buClr>
              <a:buSzPct val="27956"/>
              <a:buFont typeface="Arial"/>
              <a:buNone/>
            </a:pPr>
            <a:r>
              <a:rPr lang="nl-NL" sz="3600" dirty="0">
                <a:solidFill>
                  <a:schemeClr val="lt1"/>
                </a:solidFill>
                <a:latin typeface="Quicksand"/>
                <a:ea typeface="Quicksand"/>
                <a:cs typeface="Quicksand"/>
                <a:sym typeface="Quicksand"/>
              </a:rPr>
              <a:t>(</a:t>
            </a:r>
            <a:r>
              <a:rPr lang="nl-NL" sz="3600" dirty="0">
                <a:solidFill>
                  <a:schemeClr val="lt1"/>
                </a:solidFill>
                <a:highlight>
                  <a:srgbClr val="B45F06"/>
                </a:highlight>
                <a:latin typeface="Quicksand"/>
                <a:ea typeface="Quicksand"/>
                <a:cs typeface="Quicksand"/>
                <a:sym typeface="Quicksand"/>
              </a:rPr>
              <a:t>Subjekt</a:t>
            </a:r>
            <a:r>
              <a:rPr lang="nl-NL" sz="3600" dirty="0">
                <a:solidFill>
                  <a:schemeClr val="lt1"/>
                </a:solidFill>
                <a:latin typeface="Quicksand"/>
                <a:ea typeface="Quicksand"/>
                <a:cs typeface="Quicksand"/>
                <a:sym typeface="Quicksand"/>
              </a:rPr>
              <a:t> - </a:t>
            </a:r>
            <a:r>
              <a:rPr lang="nl-NL" sz="3600" dirty="0">
                <a:solidFill>
                  <a:schemeClr val="lt1"/>
                </a:solidFill>
                <a:highlight>
                  <a:srgbClr val="38761D"/>
                </a:highlight>
                <a:latin typeface="Quicksand"/>
                <a:ea typeface="Quicksand"/>
                <a:cs typeface="Quicksand"/>
                <a:sym typeface="Quicksand"/>
              </a:rPr>
              <a:t>Verb</a:t>
            </a:r>
            <a:r>
              <a:rPr lang="nl-NL" sz="3600" dirty="0">
                <a:solidFill>
                  <a:schemeClr val="lt1"/>
                </a:solidFill>
                <a:latin typeface="Quicksand"/>
                <a:ea typeface="Quicksand"/>
                <a:cs typeface="Quicksand"/>
                <a:sym typeface="Quicksand"/>
              </a:rPr>
              <a:t> - </a:t>
            </a:r>
            <a:r>
              <a:rPr lang="nl-NL" sz="3600" dirty="0">
                <a:solidFill>
                  <a:schemeClr val="lt1"/>
                </a:solidFill>
                <a:highlight>
                  <a:srgbClr val="741B47"/>
                </a:highlight>
                <a:latin typeface="Quicksand"/>
                <a:ea typeface="Quicksand"/>
                <a:cs typeface="Quicksand"/>
                <a:sym typeface="Quicksand"/>
              </a:rPr>
              <a:t>Objekt</a:t>
            </a:r>
            <a:r>
              <a:rPr lang="nl-NL" sz="3600" dirty="0">
                <a:solidFill>
                  <a:schemeClr val="lt1"/>
                </a:solidFill>
                <a:latin typeface="Quicksand"/>
                <a:ea typeface="Quicksand"/>
                <a:cs typeface="Quicksand"/>
                <a:sym typeface="Quicksand"/>
              </a:rPr>
              <a:t>)</a:t>
            </a:r>
          </a:p>
          <a:p>
            <a:pPr marL="0" marR="0" lvl="0" indent="0" algn="l" rtl="0">
              <a:spcBef>
                <a:spcPts val="0"/>
              </a:spcBef>
              <a:spcAft>
                <a:spcPts val="0"/>
              </a:spcAft>
              <a:buClr>
                <a:schemeClr val="lt1"/>
              </a:buClr>
              <a:buSzPct val="27956"/>
              <a:buFont typeface="Arial"/>
              <a:buNone/>
            </a:pPr>
            <a:endParaRPr lang="nl-NL" sz="3600" dirty="0">
              <a:solidFill>
                <a:schemeClr val="lt1"/>
              </a:solidFill>
              <a:latin typeface="Quicksand"/>
              <a:ea typeface="Quicksand"/>
              <a:cs typeface="Quicksand"/>
              <a:sym typeface="Quicksand"/>
            </a:endParaRPr>
          </a:p>
          <a:p>
            <a:pPr lvl="0">
              <a:buClr>
                <a:schemeClr val="lt1"/>
              </a:buClr>
              <a:buSzPct val="27956"/>
            </a:pPr>
            <a:r>
              <a:rPr lang="nl-NL" sz="3600" dirty="0">
                <a:solidFill>
                  <a:schemeClr val="lt1"/>
                </a:solidFill>
                <a:highlight>
                  <a:srgbClr val="B45F06"/>
                </a:highlight>
                <a:latin typeface="Quicksand"/>
                <a:ea typeface="Quicksand"/>
                <a:cs typeface="Quicksand"/>
                <a:sym typeface="Quicksand"/>
              </a:rPr>
              <a:t>Der Apfel</a:t>
            </a:r>
            <a:r>
              <a:rPr lang="nl-NL" sz="3600" dirty="0">
                <a:solidFill>
                  <a:schemeClr val="lt1"/>
                </a:solidFill>
                <a:latin typeface="Quicksand"/>
                <a:ea typeface="Quicksand"/>
                <a:cs typeface="Quicksand"/>
                <a:sym typeface="Quicksand"/>
              </a:rPr>
              <a:t> - </a:t>
            </a:r>
            <a:r>
              <a:rPr lang="nl-NL" sz="3600" dirty="0">
                <a:solidFill>
                  <a:schemeClr val="lt1"/>
                </a:solidFill>
                <a:highlight>
                  <a:srgbClr val="38761D"/>
                </a:highlight>
                <a:latin typeface="Quicksand"/>
                <a:ea typeface="Quicksand"/>
                <a:cs typeface="Quicksand"/>
                <a:sym typeface="Quicksand"/>
              </a:rPr>
              <a:t>liegt</a:t>
            </a:r>
            <a:r>
              <a:rPr lang="nl-NL" sz="3600" dirty="0">
                <a:solidFill>
                  <a:schemeClr val="lt1"/>
                </a:solidFill>
                <a:latin typeface="Quicksand"/>
                <a:ea typeface="Quicksand"/>
                <a:cs typeface="Quicksand"/>
                <a:sym typeface="Quicksand"/>
              </a:rPr>
              <a:t> – auf dem  </a:t>
            </a:r>
            <a:r>
              <a:rPr lang="nl-NL" sz="3600" dirty="0">
                <a:solidFill>
                  <a:schemeClr val="lt1"/>
                </a:solidFill>
                <a:highlight>
                  <a:srgbClr val="741B47"/>
                </a:highlight>
                <a:latin typeface="Quicksand"/>
                <a:ea typeface="Quicksand"/>
                <a:cs typeface="Quicksand"/>
                <a:sym typeface="Quicksand"/>
              </a:rPr>
              <a:t>Tisch</a:t>
            </a:r>
            <a:r>
              <a:rPr lang="nl-NL" sz="3600" dirty="0">
                <a:solidFill>
                  <a:schemeClr val="lt1"/>
                </a:solidFill>
                <a:latin typeface="Quicksand"/>
                <a:ea typeface="Quicksand"/>
                <a:cs typeface="Quicksand"/>
                <a:sym typeface="Quicksand"/>
              </a:rPr>
              <a:t>)</a:t>
            </a:r>
            <a:br>
              <a:rPr lang="nl-NL" sz="3600" dirty="0">
                <a:solidFill>
                  <a:schemeClr val="lt1"/>
                </a:solidFill>
                <a:latin typeface="Quicksand"/>
                <a:ea typeface="Quicksand"/>
                <a:cs typeface="Quicksand"/>
                <a:sym typeface="Quicksand"/>
              </a:rPr>
            </a:br>
            <a:endParaRPr lang="nl-NL" sz="3600" dirty="0">
              <a:solidFill>
                <a:schemeClr val="lt1"/>
              </a:solidFill>
              <a:latin typeface="Quicksand"/>
              <a:ea typeface="Quicksand"/>
              <a:cs typeface="Quicksand"/>
              <a:sym typeface="Quicksand"/>
            </a:endParaRPr>
          </a:p>
          <a:p>
            <a:pPr marL="0" marR="0" lvl="0" indent="0" algn="ctr" rtl="0">
              <a:spcBef>
                <a:spcPts val="640"/>
              </a:spcBef>
              <a:spcAft>
                <a:spcPts val="0"/>
              </a:spcAft>
              <a:buClr>
                <a:schemeClr val="dk1"/>
              </a:buClr>
              <a:buSzPct val="100000"/>
              <a:buFont typeface="Arial"/>
              <a:buNone/>
            </a:pPr>
            <a:endParaRPr sz="3600" dirty="0">
              <a:solidFill>
                <a:schemeClr val="lt1"/>
              </a:solidFill>
              <a:latin typeface="Quicksand"/>
              <a:ea typeface="Quicksand"/>
              <a:cs typeface="Quicksand"/>
              <a:sym typeface="Quicksand"/>
            </a:endParaRPr>
          </a:p>
          <a:p>
            <a:pPr marL="0" marR="0" lvl="0" indent="0" algn="ctr" rtl="0">
              <a:spcBef>
                <a:spcPts val="640"/>
              </a:spcBef>
              <a:spcAft>
                <a:spcPts val="0"/>
              </a:spcAft>
              <a:buClr>
                <a:schemeClr val="dk1"/>
              </a:buClr>
              <a:buSzPct val="100000"/>
              <a:buFont typeface="Arial"/>
              <a:buNone/>
            </a:pPr>
            <a:endParaRPr sz="3600"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ct val="100000"/>
              <a:buFont typeface="Arial"/>
              <a:buNone/>
            </a:pPr>
            <a:endParaRPr sz="3600" b="0" i="0" u="none" strike="noStrike" cap="none"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ct val="100000"/>
              <a:buFont typeface="Arial"/>
              <a:buNone/>
            </a:pPr>
            <a:endParaRPr sz="3600" b="0" i="0" u="none" strike="noStrike" cap="none"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6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6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600" dirty="0">
              <a:solidFill>
                <a:schemeClr val="lt1"/>
              </a:solidFill>
              <a:latin typeface="Quicksand"/>
              <a:ea typeface="Quicksand"/>
              <a:cs typeface="Quicksand"/>
              <a:sym typeface="Quicksand"/>
            </a:endParaRPr>
          </a:p>
        </p:txBody>
      </p:sp>
      <p:sp>
        <p:nvSpPr>
          <p:cNvPr id="13" name="Google Shape;192;g355a7fb17b5_0_16"/>
          <p:cNvSpPr txBox="1"/>
          <p:nvPr/>
        </p:nvSpPr>
        <p:spPr>
          <a:xfrm>
            <a:off x="10406278" y="4649646"/>
            <a:ext cx="6351300" cy="27759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chemeClr val="lt1"/>
              </a:buClr>
              <a:buSzPts val="800"/>
              <a:buFont typeface="Arial"/>
              <a:buNone/>
            </a:pPr>
            <a:r>
              <a:rPr lang="nl-NL" sz="4000" b="1" dirty="0">
                <a:solidFill>
                  <a:schemeClr val="lt1"/>
                </a:solidFill>
                <a:latin typeface="Quicksand"/>
                <a:ea typeface="Quicksand"/>
                <a:cs typeface="Quicksand"/>
                <a:sym typeface="Quicksand"/>
              </a:rPr>
              <a:t>SOV</a:t>
            </a:r>
            <a:endParaRPr sz="4000" b="1" dirty="0">
              <a:solidFill>
                <a:schemeClr val="lt1"/>
              </a:solidFill>
              <a:latin typeface="Quicksand"/>
              <a:ea typeface="Quicksand"/>
              <a:cs typeface="Quicksand"/>
              <a:sym typeface="Quicksand"/>
            </a:endParaRPr>
          </a:p>
          <a:p>
            <a:pPr marL="0" marR="0" lvl="0" indent="0" algn="l" rtl="0">
              <a:spcBef>
                <a:spcPts val="0"/>
              </a:spcBef>
              <a:spcAft>
                <a:spcPts val="0"/>
              </a:spcAft>
              <a:buClr>
                <a:schemeClr val="lt1"/>
              </a:buClr>
              <a:buSzPct val="27956"/>
              <a:buFont typeface="Arial"/>
              <a:buNone/>
            </a:pPr>
            <a:r>
              <a:rPr lang="nl-NL" sz="4000" dirty="0">
                <a:solidFill>
                  <a:schemeClr val="lt1"/>
                </a:solidFill>
                <a:latin typeface="Quicksand"/>
                <a:ea typeface="Quicksand"/>
                <a:cs typeface="Quicksand"/>
                <a:sym typeface="Quicksand"/>
              </a:rPr>
              <a:t>(</a:t>
            </a:r>
            <a:r>
              <a:rPr lang="nl-NL" sz="4000" dirty="0">
                <a:solidFill>
                  <a:schemeClr val="lt1"/>
                </a:solidFill>
                <a:highlight>
                  <a:srgbClr val="B45F06"/>
                </a:highlight>
                <a:latin typeface="Quicksand"/>
                <a:ea typeface="Quicksand"/>
                <a:cs typeface="Quicksand"/>
                <a:sym typeface="Quicksand"/>
              </a:rPr>
              <a:t>Subjekt</a:t>
            </a:r>
            <a:r>
              <a:rPr lang="nl-NL" sz="4000" dirty="0">
                <a:solidFill>
                  <a:schemeClr val="lt1"/>
                </a:solidFill>
                <a:latin typeface="Quicksand"/>
                <a:ea typeface="Quicksand"/>
                <a:cs typeface="Quicksand"/>
                <a:sym typeface="Quicksand"/>
              </a:rPr>
              <a:t> – </a:t>
            </a:r>
            <a:r>
              <a:rPr lang="nl-NL" sz="4000" dirty="0">
                <a:solidFill>
                  <a:schemeClr val="lt1"/>
                </a:solidFill>
                <a:highlight>
                  <a:srgbClr val="741B47"/>
                </a:highlight>
                <a:latin typeface="Quicksand"/>
                <a:ea typeface="Quicksand"/>
                <a:cs typeface="Quicksand"/>
                <a:sym typeface="Quicksand"/>
              </a:rPr>
              <a:t>Objekt</a:t>
            </a:r>
            <a:r>
              <a:rPr lang="nl-NL" sz="4000" dirty="0">
                <a:solidFill>
                  <a:schemeClr val="lt1"/>
                </a:solidFill>
                <a:latin typeface="Quicksand"/>
                <a:ea typeface="Quicksand"/>
                <a:cs typeface="Quicksand"/>
                <a:sym typeface="Quicksand"/>
              </a:rPr>
              <a:t> - </a:t>
            </a:r>
            <a:r>
              <a:rPr lang="nl-NL" sz="4000" dirty="0">
                <a:solidFill>
                  <a:schemeClr val="lt1"/>
                </a:solidFill>
                <a:highlight>
                  <a:srgbClr val="38761D"/>
                </a:highlight>
                <a:latin typeface="Quicksand"/>
                <a:ea typeface="Quicksand"/>
                <a:cs typeface="Quicksand"/>
                <a:sym typeface="Quicksand"/>
              </a:rPr>
              <a:t>Verb</a:t>
            </a:r>
            <a:r>
              <a:rPr lang="nl-NL" sz="4000" dirty="0">
                <a:solidFill>
                  <a:schemeClr val="lt1"/>
                </a:solidFill>
                <a:latin typeface="Quicksand"/>
                <a:ea typeface="Quicksand"/>
                <a:cs typeface="Quicksand"/>
                <a:sym typeface="Quicksand"/>
              </a:rPr>
              <a:t>)</a:t>
            </a:r>
            <a:endParaRPr sz="4000" dirty="0">
              <a:solidFill>
                <a:schemeClr val="lt1"/>
              </a:solidFill>
              <a:latin typeface="Quicksand"/>
              <a:ea typeface="Quicksand"/>
              <a:cs typeface="Quicksand"/>
              <a:sym typeface="Quicksand"/>
            </a:endParaRPr>
          </a:p>
          <a:p>
            <a:pPr marL="0" marR="0" lvl="0" indent="0" algn="l" rtl="0">
              <a:spcBef>
                <a:spcPts val="0"/>
              </a:spcBef>
              <a:spcAft>
                <a:spcPts val="0"/>
              </a:spcAft>
              <a:buClr>
                <a:schemeClr val="lt1"/>
              </a:buClr>
              <a:buSzPts val="800"/>
              <a:buFont typeface="Arial"/>
              <a:buNone/>
            </a:pPr>
            <a:endParaRPr sz="4000" dirty="0">
              <a:solidFill>
                <a:schemeClr val="lt1"/>
              </a:solidFill>
              <a:latin typeface="Quicksand"/>
              <a:ea typeface="Quicksand"/>
              <a:cs typeface="Quicksand"/>
              <a:sym typeface="Quicksand"/>
            </a:endParaRPr>
          </a:p>
          <a:p>
            <a:pPr marL="0" marR="0" lvl="0" indent="0" algn="l" rtl="0">
              <a:spcBef>
                <a:spcPts val="0"/>
              </a:spcBef>
              <a:spcAft>
                <a:spcPts val="0"/>
              </a:spcAft>
              <a:buClr>
                <a:schemeClr val="lt1"/>
              </a:buClr>
              <a:buSzPts val="800"/>
              <a:buFont typeface="Arial"/>
              <a:buNone/>
            </a:pPr>
            <a:r>
              <a:rPr lang="nl-NL" sz="4000" dirty="0">
                <a:solidFill>
                  <a:schemeClr val="lt1"/>
                </a:solidFill>
                <a:highlight>
                  <a:srgbClr val="B45F06"/>
                </a:highlight>
                <a:latin typeface="Quicksand"/>
                <a:ea typeface="Quicksand"/>
                <a:cs typeface="Quicksand"/>
                <a:sym typeface="Quicksand"/>
              </a:rPr>
              <a:t>APFEL</a:t>
            </a:r>
            <a:r>
              <a:rPr lang="nl-NL" sz="4000" dirty="0">
                <a:solidFill>
                  <a:schemeClr val="lt1"/>
                </a:solidFill>
                <a:latin typeface="Quicksand"/>
                <a:ea typeface="Quicksand"/>
                <a:cs typeface="Quicksand"/>
                <a:sym typeface="Quicksand"/>
              </a:rPr>
              <a:t> </a:t>
            </a:r>
            <a:r>
              <a:rPr lang="nl-NL" sz="4000" dirty="0">
                <a:solidFill>
                  <a:schemeClr val="lt1"/>
                </a:solidFill>
                <a:highlight>
                  <a:srgbClr val="741B47"/>
                </a:highlight>
                <a:latin typeface="Quicksand"/>
                <a:ea typeface="Quicksand"/>
                <a:cs typeface="Quicksand"/>
                <a:sym typeface="Quicksand"/>
              </a:rPr>
              <a:t>TISCH</a:t>
            </a:r>
            <a:r>
              <a:rPr lang="nl-NL" sz="4000" dirty="0">
                <a:solidFill>
                  <a:schemeClr val="lt1"/>
                </a:solidFill>
                <a:latin typeface="Quicksand"/>
                <a:ea typeface="Quicksand"/>
                <a:cs typeface="Quicksand"/>
                <a:sym typeface="Quicksand"/>
              </a:rPr>
              <a:t> </a:t>
            </a:r>
            <a:r>
              <a:rPr lang="nl-NL" sz="4000" dirty="0">
                <a:solidFill>
                  <a:schemeClr val="lt1"/>
                </a:solidFill>
                <a:highlight>
                  <a:srgbClr val="38761D"/>
                </a:highlight>
                <a:latin typeface="Quicksand"/>
                <a:ea typeface="Quicksand"/>
                <a:cs typeface="Quicksand"/>
                <a:sym typeface="Quicksand"/>
              </a:rPr>
              <a:t>AUF</a:t>
            </a:r>
            <a:r>
              <a:rPr lang="nl-NL" sz="4000" dirty="0">
                <a:solidFill>
                  <a:schemeClr val="lt1"/>
                </a:solidFill>
                <a:latin typeface="Quicksand"/>
                <a:ea typeface="Quicksand"/>
                <a:cs typeface="Quicksand"/>
                <a:sym typeface="Quicksand"/>
              </a:rPr>
              <a:t> </a:t>
            </a:r>
            <a:endParaRPr sz="4000" dirty="0">
              <a:solidFill>
                <a:schemeClr val="lt1"/>
              </a:solidFill>
              <a:latin typeface="Quicksand"/>
              <a:ea typeface="Quicksand"/>
              <a:cs typeface="Quicksand"/>
              <a:sym typeface="Quicksand"/>
            </a:endParaRPr>
          </a:p>
          <a:p>
            <a:pPr marL="0" marR="0" lvl="0" indent="0" algn="ctr" rtl="0">
              <a:spcBef>
                <a:spcPts val="640"/>
              </a:spcBef>
              <a:spcAft>
                <a:spcPts val="0"/>
              </a:spcAft>
              <a:buClr>
                <a:schemeClr val="dk1"/>
              </a:buClr>
              <a:buSzPct val="100000"/>
              <a:buFont typeface="Arial"/>
              <a:buNone/>
            </a:pPr>
            <a:endParaRPr sz="4000" dirty="0">
              <a:solidFill>
                <a:schemeClr val="lt1"/>
              </a:solidFill>
              <a:latin typeface="Quicksand"/>
              <a:ea typeface="Quicksand"/>
              <a:cs typeface="Quicksand"/>
              <a:sym typeface="Quicksand"/>
            </a:endParaRPr>
          </a:p>
          <a:p>
            <a:pPr marL="0" marR="0" lvl="0" indent="0" algn="ctr" rtl="0">
              <a:spcBef>
                <a:spcPts val="640"/>
              </a:spcBef>
              <a:spcAft>
                <a:spcPts val="0"/>
              </a:spcAft>
              <a:buClr>
                <a:schemeClr val="dk1"/>
              </a:buClr>
              <a:buSzPct val="100000"/>
              <a:buFont typeface="Arial"/>
              <a:buNone/>
            </a:pPr>
            <a:endParaRPr sz="4000"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ct val="100000"/>
              <a:buFont typeface="Arial"/>
              <a:buNone/>
            </a:pPr>
            <a:endParaRPr sz="4000" b="0" i="0" u="none" strike="noStrike" cap="none"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ct val="100000"/>
              <a:buFont typeface="Arial"/>
              <a:buNone/>
            </a:pPr>
            <a:endParaRPr sz="4000" b="0" i="0" u="none" strike="noStrike" cap="none"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40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40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4000" dirty="0">
              <a:solidFill>
                <a:schemeClr val="lt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96"/>
        <p:cNvGrpSpPr/>
        <p:nvPr/>
      </p:nvGrpSpPr>
      <p:grpSpPr>
        <a:xfrm>
          <a:off x="0" y="0"/>
          <a:ext cx="0" cy="0"/>
          <a:chOff x="0" y="0"/>
          <a:chExt cx="0" cy="0"/>
        </a:xfrm>
      </p:grpSpPr>
      <p:sp>
        <p:nvSpPr>
          <p:cNvPr id="197" name="Google Shape;197;g355a7fb17b5_0_29"/>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8" name="Google Shape;198;g355a7fb17b5_0_29"/>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9" name="Google Shape;199;g355a7fb17b5_0_29"/>
          <p:cNvSpPr txBox="1"/>
          <p:nvPr/>
        </p:nvSpPr>
        <p:spPr>
          <a:xfrm>
            <a:off x="2605678" y="1727500"/>
            <a:ext cx="141519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8000" dirty="0" err="1">
                <a:solidFill>
                  <a:schemeClr val="lt1"/>
                </a:solidFill>
                <a:latin typeface="Anton"/>
                <a:ea typeface="Anton"/>
                <a:cs typeface="Anton"/>
                <a:sym typeface="Anton"/>
              </a:rPr>
              <a:t>Lokalisierung</a:t>
            </a:r>
            <a:endParaRPr sz="8000" dirty="0"/>
          </a:p>
        </p:txBody>
      </p:sp>
      <p:sp>
        <p:nvSpPr>
          <p:cNvPr id="200" name="Google Shape;200;g355a7fb17b5_0_29"/>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1" name="Google Shape;201;g355a7fb17b5_0_29"/>
          <p:cNvSpPr/>
          <p:nvPr/>
        </p:nvSpPr>
        <p:spPr>
          <a:xfrm>
            <a:off x="0" y="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g355a7fb17b5_0_29"/>
          <p:cNvSpPr/>
          <p:nvPr/>
        </p:nvSpPr>
        <p:spPr>
          <a:xfrm>
            <a:off x="152400" y="1524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 name="Google Shape;203;g355a7fb17b5_0_29"/>
          <p:cNvSpPr/>
          <p:nvPr/>
        </p:nvSpPr>
        <p:spPr>
          <a:xfrm>
            <a:off x="304800" y="3048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g355a7fb17b5_0_29"/>
          <p:cNvSpPr/>
          <p:nvPr/>
        </p:nvSpPr>
        <p:spPr>
          <a:xfrm>
            <a:off x="457200" y="4572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g355a7fb17b5_0_29"/>
          <p:cNvSpPr txBox="1"/>
          <p:nvPr/>
        </p:nvSpPr>
        <p:spPr>
          <a:xfrm>
            <a:off x="2109618" y="3148022"/>
            <a:ext cx="11728200" cy="1292100"/>
          </a:xfrm>
          <a:prstGeom prst="rect">
            <a:avLst/>
          </a:prstGeom>
          <a:noFill/>
          <a:ln>
            <a:noFill/>
          </a:ln>
        </p:spPr>
        <p:txBody>
          <a:bodyPr spcFirstLastPara="1" wrap="square" lIns="91425" tIns="45700" rIns="91425" bIns="45700" anchor="t" anchorCtr="0">
            <a:normAutofit fontScale="25000" lnSpcReduction="20000"/>
          </a:bodyPr>
          <a:lstStyle/>
          <a:p>
            <a:pPr marL="457200" lvl="1">
              <a:lnSpc>
                <a:spcPct val="134000"/>
              </a:lnSpc>
              <a:spcBef>
                <a:spcPts val="20"/>
              </a:spcBef>
              <a:buClr>
                <a:schemeClr val="dk1"/>
              </a:buClr>
              <a:buSzPts val="700"/>
            </a:pPr>
            <a:r>
              <a:rPr lang="nl-NL" sz="14246" b="1" dirty="0">
                <a:solidFill>
                  <a:schemeClr val="lt1"/>
                </a:solidFill>
                <a:latin typeface="Quicksand"/>
                <a:ea typeface="Quicksand"/>
                <a:cs typeface="Quicksand"/>
                <a:sym typeface="Quicksand"/>
              </a:rPr>
              <a:t>
Verwende verschiedene Handpositionen, </a:t>
            </a:r>
            <a:br>
              <a:rPr lang="nl-NL" sz="14246" b="1" dirty="0">
                <a:solidFill>
                  <a:schemeClr val="lt1"/>
                </a:solidFill>
                <a:latin typeface="Quicksand"/>
                <a:ea typeface="Quicksand"/>
                <a:cs typeface="Quicksand"/>
                <a:sym typeface="Quicksand"/>
              </a:rPr>
            </a:br>
            <a:r>
              <a:rPr lang="nl-NL" sz="14246" b="1" dirty="0">
                <a:solidFill>
                  <a:schemeClr val="lt1"/>
                </a:solidFill>
                <a:latin typeface="Quicksand"/>
                <a:ea typeface="Quicksand"/>
                <a:cs typeface="Quicksand"/>
                <a:sym typeface="Quicksand"/>
              </a:rPr>
              <a:t>um die Position zu beschreiben. </a:t>
            </a: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pic>
        <p:nvPicPr>
          <p:cNvPr id="206" name="Google Shape;206;g355a7fb17b5_0_29"/>
          <p:cNvPicPr preferRelativeResize="0"/>
          <p:nvPr/>
        </p:nvPicPr>
        <p:blipFill>
          <a:blip r:embed="rId6">
            <a:alphaModFix/>
          </a:blip>
          <a:stretch>
            <a:fillRect/>
          </a:stretch>
        </p:blipFill>
        <p:spPr>
          <a:xfrm>
            <a:off x="764791" y="6172260"/>
            <a:ext cx="4161951" cy="2341100"/>
          </a:xfrm>
          <a:prstGeom prst="rect">
            <a:avLst/>
          </a:prstGeom>
          <a:noFill/>
          <a:ln>
            <a:noFill/>
          </a:ln>
        </p:spPr>
      </p:pic>
      <p:pic>
        <p:nvPicPr>
          <p:cNvPr id="207" name="Google Shape;207;g355a7fb17b5_0_29"/>
          <p:cNvPicPr preferRelativeResize="0"/>
          <p:nvPr/>
        </p:nvPicPr>
        <p:blipFill>
          <a:blip r:embed="rId7">
            <a:alphaModFix/>
          </a:blip>
          <a:stretch>
            <a:fillRect/>
          </a:stretch>
        </p:blipFill>
        <p:spPr>
          <a:xfrm>
            <a:off x="5062991" y="6172260"/>
            <a:ext cx="4161950" cy="2341089"/>
          </a:xfrm>
          <a:prstGeom prst="rect">
            <a:avLst/>
          </a:prstGeom>
          <a:noFill/>
          <a:ln>
            <a:noFill/>
          </a:ln>
        </p:spPr>
      </p:pic>
      <p:pic>
        <p:nvPicPr>
          <p:cNvPr id="208" name="Google Shape;208;g355a7fb17b5_0_29"/>
          <p:cNvPicPr preferRelativeResize="0"/>
          <p:nvPr/>
        </p:nvPicPr>
        <p:blipFill>
          <a:blip r:embed="rId8">
            <a:alphaModFix/>
          </a:blip>
          <a:stretch>
            <a:fillRect/>
          </a:stretch>
        </p:blipFill>
        <p:spPr>
          <a:xfrm>
            <a:off x="9361191" y="6172260"/>
            <a:ext cx="4161950" cy="2341102"/>
          </a:xfrm>
          <a:prstGeom prst="rect">
            <a:avLst/>
          </a:prstGeom>
          <a:noFill/>
          <a:ln>
            <a:noFill/>
          </a:ln>
        </p:spPr>
      </p:pic>
      <p:pic>
        <p:nvPicPr>
          <p:cNvPr id="209" name="Google Shape;209;g355a7fb17b5_0_29"/>
          <p:cNvPicPr preferRelativeResize="0"/>
          <p:nvPr/>
        </p:nvPicPr>
        <p:blipFill>
          <a:blip r:embed="rId9">
            <a:alphaModFix/>
          </a:blip>
          <a:stretch>
            <a:fillRect/>
          </a:stretch>
        </p:blipFill>
        <p:spPr>
          <a:xfrm>
            <a:off x="13457566" y="6172260"/>
            <a:ext cx="4161950" cy="2341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13"/>
        <p:cNvGrpSpPr/>
        <p:nvPr/>
      </p:nvGrpSpPr>
      <p:grpSpPr>
        <a:xfrm>
          <a:off x="0" y="0"/>
          <a:ext cx="0" cy="0"/>
          <a:chOff x="0" y="0"/>
          <a:chExt cx="0" cy="0"/>
        </a:xfrm>
      </p:grpSpPr>
      <p:sp>
        <p:nvSpPr>
          <p:cNvPr id="214" name="Google Shape;214;g355a7fb17b5_0_5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g355a7fb17b5_0_50"/>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g355a7fb17b5_0_50"/>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g355a7fb17b5_0_50"/>
          <p:cNvSpPr/>
          <p:nvPr/>
        </p:nvSpPr>
        <p:spPr>
          <a:xfrm>
            <a:off x="0" y="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g355a7fb17b5_0_50"/>
          <p:cNvSpPr/>
          <p:nvPr/>
        </p:nvSpPr>
        <p:spPr>
          <a:xfrm>
            <a:off x="152400" y="1524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 name="Google Shape;219;g355a7fb17b5_0_50"/>
          <p:cNvSpPr/>
          <p:nvPr/>
        </p:nvSpPr>
        <p:spPr>
          <a:xfrm>
            <a:off x="304800" y="3048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g355a7fb17b5_0_50"/>
          <p:cNvSpPr/>
          <p:nvPr/>
        </p:nvSpPr>
        <p:spPr>
          <a:xfrm>
            <a:off x="457200" y="4572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g355a7fb17b5_0_50"/>
          <p:cNvSpPr txBox="1"/>
          <p:nvPr/>
        </p:nvSpPr>
        <p:spPr>
          <a:xfrm>
            <a:off x="3279900" y="4188550"/>
            <a:ext cx="11728200" cy="1292100"/>
          </a:xfrm>
          <a:prstGeom prst="rect">
            <a:avLst/>
          </a:prstGeom>
          <a:noFill/>
          <a:ln>
            <a:noFill/>
          </a:ln>
        </p:spPr>
        <p:txBody>
          <a:bodyPr spcFirstLastPara="1" wrap="square" lIns="91425" tIns="45700" rIns="91425" bIns="45700" anchor="t" anchorCtr="0">
            <a:normAutofit fontScale="25000" lnSpcReduction="20000"/>
          </a:bodyPr>
          <a:lstStyle/>
          <a:p>
            <a:pPr marL="457200" lvl="1" algn="ctr">
              <a:spcBef>
                <a:spcPts val="20"/>
              </a:spcBef>
              <a:buClr>
                <a:schemeClr val="dk1"/>
              </a:buClr>
              <a:buSzPts val="700"/>
            </a:pPr>
            <a:r>
              <a:rPr lang="nl-NL" sz="16246" b="1" dirty="0">
                <a:solidFill>
                  <a:schemeClr val="lt1"/>
                </a:solidFill>
                <a:latin typeface="Quicksand"/>
                <a:ea typeface="Quicksand"/>
                <a:cs typeface="Quicksand"/>
                <a:sym typeface="Quicksand"/>
              </a:rPr>
              <a:t>“Wo </a:t>
            </a:r>
            <a:r>
              <a:rPr lang="nl-NL" sz="16246" b="1" dirty="0" err="1">
                <a:solidFill>
                  <a:schemeClr val="lt1"/>
                </a:solidFill>
                <a:latin typeface="Quicksand"/>
                <a:ea typeface="Quicksand"/>
                <a:cs typeface="Quicksand"/>
                <a:sym typeface="Quicksand"/>
              </a:rPr>
              <a:t>wohnt</a:t>
            </a:r>
            <a:r>
              <a:rPr lang="nl-NL" sz="16246" b="1" dirty="0">
                <a:solidFill>
                  <a:schemeClr val="lt1"/>
                </a:solidFill>
                <a:latin typeface="Quicksand"/>
                <a:ea typeface="Quicksand"/>
                <a:cs typeface="Quicksand"/>
                <a:sym typeface="Quicksand"/>
              </a:rPr>
              <a:t> </a:t>
            </a:r>
            <a:r>
              <a:rPr lang="nl-NL" sz="16246" b="1" dirty="0" err="1">
                <a:solidFill>
                  <a:schemeClr val="lt1"/>
                </a:solidFill>
                <a:latin typeface="Quicksand"/>
                <a:ea typeface="Quicksand"/>
                <a:cs typeface="Quicksand"/>
                <a:sym typeface="Quicksand"/>
              </a:rPr>
              <a:t>sie</a:t>
            </a:r>
            <a:r>
              <a:rPr lang="nl-NL" sz="16246" b="1" dirty="0">
                <a:solidFill>
                  <a:schemeClr val="lt1"/>
                </a:solidFill>
                <a:latin typeface="Quicksand"/>
                <a:ea typeface="Quicksand"/>
                <a:cs typeface="Quicksand"/>
                <a:sym typeface="Quicksand"/>
              </a:rPr>
              <a:t>?"</a:t>
            </a:r>
            <a:endParaRPr sz="16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lvl="1" algn="ctr">
              <a:spcBef>
                <a:spcPts val="20"/>
              </a:spcBef>
              <a:buClr>
                <a:schemeClr val="dk1"/>
              </a:buClr>
              <a:buSzPts val="700"/>
            </a:pPr>
            <a:r>
              <a:rPr lang="nl-NL" sz="14246" dirty="0">
                <a:solidFill>
                  <a:schemeClr val="lt1"/>
                </a:solidFill>
                <a:latin typeface="Quicksand"/>
                <a:ea typeface="Quicksand"/>
                <a:cs typeface="Quicksand"/>
                <a:sym typeface="Quicksand"/>
              </a:rPr>
              <a:t>Wie gebärdest du das? </a:t>
            </a: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25"/>
        <p:cNvGrpSpPr/>
        <p:nvPr/>
      </p:nvGrpSpPr>
      <p:grpSpPr>
        <a:xfrm>
          <a:off x="0" y="0"/>
          <a:ext cx="0" cy="0"/>
          <a:chOff x="0" y="0"/>
          <a:chExt cx="0" cy="0"/>
        </a:xfrm>
      </p:grpSpPr>
      <p:sp>
        <p:nvSpPr>
          <p:cNvPr id="226" name="Google Shape;226;g355a7fb17b5_0_6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g355a7fb17b5_0_66"/>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 name="Google Shape;228;g355a7fb17b5_0_66"/>
          <p:cNvSpPr txBox="1"/>
          <p:nvPr/>
        </p:nvSpPr>
        <p:spPr>
          <a:xfrm>
            <a:off x="4758999" y="1079800"/>
            <a:ext cx="141519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8000" dirty="0" err="1">
                <a:solidFill>
                  <a:schemeClr val="lt1"/>
                </a:solidFill>
                <a:latin typeface="Anton"/>
                <a:ea typeface="Anton"/>
                <a:cs typeface="Anton"/>
                <a:sym typeface="Anton"/>
              </a:rPr>
              <a:t>Struktur</a:t>
            </a:r>
            <a:r>
              <a:rPr lang="nl-NL" sz="8000" dirty="0">
                <a:solidFill>
                  <a:schemeClr val="lt1"/>
                </a:solidFill>
                <a:latin typeface="Anton"/>
                <a:ea typeface="Anton"/>
                <a:cs typeface="Anton"/>
                <a:sym typeface="Anton"/>
              </a:rPr>
              <a:t> der </a:t>
            </a:r>
            <a:r>
              <a:rPr lang="nl-NL" sz="8000" dirty="0" err="1">
                <a:solidFill>
                  <a:schemeClr val="lt1"/>
                </a:solidFill>
                <a:latin typeface="Anton"/>
                <a:ea typeface="Anton"/>
                <a:cs typeface="Anton"/>
                <a:sym typeface="Anton"/>
              </a:rPr>
              <a:t>Fragen</a:t>
            </a:r>
            <a:endParaRPr sz="8000" dirty="0"/>
          </a:p>
        </p:txBody>
      </p:sp>
      <p:sp>
        <p:nvSpPr>
          <p:cNvPr id="229" name="Google Shape;229;g355a7fb17b5_0_66"/>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g355a7fb17b5_0_66"/>
          <p:cNvSpPr/>
          <p:nvPr/>
        </p:nvSpPr>
        <p:spPr>
          <a:xfrm>
            <a:off x="0" y="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g355a7fb17b5_0_66"/>
          <p:cNvSpPr/>
          <p:nvPr/>
        </p:nvSpPr>
        <p:spPr>
          <a:xfrm>
            <a:off x="152400" y="1524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g355a7fb17b5_0_66"/>
          <p:cNvSpPr/>
          <p:nvPr/>
        </p:nvSpPr>
        <p:spPr>
          <a:xfrm>
            <a:off x="304800" y="3048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 name="Google Shape;233;g355a7fb17b5_0_66"/>
          <p:cNvSpPr/>
          <p:nvPr/>
        </p:nvSpPr>
        <p:spPr>
          <a:xfrm>
            <a:off x="457200" y="4572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 name="Google Shape;234;g355a7fb17b5_0_66"/>
          <p:cNvSpPr txBox="1"/>
          <p:nvPr/>
        </p:nvSpPr>
        <p:spPr>
          <a:xfrm>
            <a:off x="763200" y="4084195"/>
            <a:ext cx="8838000" cy="3784800"/>
          </a:xfrm>
          <a:prstGeom prst="rect">
            <a:avLst/>
          </a:prstGeom>
          <a:noFill/>
          <a:ln>
            <a:noFill/>
          </a:ln>
        </p:spPr>
        <p:txBody>
          <a:bodyPr spcFirstLastPara="1" wrap="square" lIns="91425" tIns="45700" rIns="91425" bIns="45700" anchor="t" anchorCtr="0">
            <a:normAutofit/>
          </a:bodyPr>
          <a:lstStyle/>
          <a:p>
            <a:pPr lvl="1">
              <a:lnSpc>
                <a:spcPct val="150000"/>
              </a:lnSpc>
              <a:spcBef>
                <a:spcPts val="20"/>
              </a:spcBef>
              <a:buClr>
                <a:schemeClr val="dk1"/>
              </a:buClr>
              <a:buSzPts val="700"/>
            </a:pPr>
            <a:r>
              <a:rPr lang="nl-NL" sz="4100" dirty="0">
                <a:solidFill>
                  <a:schemeClr val="lt1"/>
                </a:solidFill>
                <a:latin typeface="Quicksand"/>
                <a:ea typeface="Quicksand"/>
                <a:cs typeface="Quicksand"/>
                <a:sym typeface="Quicksand"/>
              </a:rPr>
              <a:t>Fragewort am Ende des Satzes
</a:t>
            </a:r>
            <a:r>
              <a:rPr lang="nl-NL" sz="7700" dirty="0">
                <a:solidFill>
                  <a:schemeClr val="lt1"/>
                </a:solidFill>
                <a:latin typeface="Quicksand"/>
                <a:ea typeface="Quicksand"/>
                <a:cs typeface="Quicksand"/>
                <a:sym typeface="Quicksand"/>
              </a:rPr>
              <a:t>SIE LEBT </a:t>
            </a:r>
            <a:r>
              <a:rPr lang="nl-NL" sz="7700" b="1" dirty="0">
                <a:solidFill>
                  <a:schemeClr val="lt1"/>
                </a:solidFill>
                <a:highlight>
                  <a:srgbClr val="6AA84F"/>
                </a:highlight>
                <a:latin typeface="Quicksand"/>
                <a:ea typeface="Quicksand"/>
                <a:cs typeface="Quicksand"/>
                <a:sym typeface="Quicksand"/>
              </a:rPr>
              <a:t>WO?</a:t>
            </a: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sp>
        <p:nvSpPr>
          <p:cNvPr id="235" name="Google Shape;235;g355a7fb17b5_0_66"/>
          <p:cNvSpPr txBox="1"/>
          <p:nvPr/>
        </p:nvSpPr>
        <p:spPr>
          <a:xfrm>
            <a:off x="10061275" y="4293200"/>
            <a:ext cx="7273136" cy="3784800"/>
          </a:xfrm>
          <a:prstGeom prst="rect">
            <a:avLst/>
          </a:prstGeom>
          <a:noFill/>
          <a:ln>
            <a:noFill/>
          </a:ln>
        </p:spPr>
        <p:txBody>
          <a:bodyPr spcFirstLastPara="1" wrap="square" lIns="91425" tIns="45700" rIns="91425" bIns="45700" anchor="t" anchorCtr="0">
            <a:normAutofit fontScale="25000" lnSpcReduction="20000"/>
          </a:bodyPr>
          <a:lstStyle/>
          <a:p>
            <a:pPr marL="457200" lvl="0" indent="-473807">
              <a:lnSpc>
                <a:spcPct val="134000"/>
              </a:lnSpc>
              <a:spcBef>
                <a:spcPts val="20"/>
              </a:spcBef>
              <a:buClr>
                <a:schemeClr val="lt1"/>
              </a:buClr>
              <a:buSzPct val="100000"/>
              <a:buFont typeface="Quicksand"/>
              <a:buChar char="+"/>
            </a:pPr>
            <a:r>
              <a:rPr lang="nl-NL" sz="16400" dirty="0">
                <a:solidFill>
                  <a:schemeClr val="lt1"/>
                </a:solidFill>
                <a:latin typeface="Quicksand"/>
                <a:ea typeface="Quicksand"/>
                <a:cs typeface="Quicksand"/>
                <a:sym typeface="Quicksand"/>
              </a:rPr>
              <a:t>nicht-manuelle Markierung</a:t>
            </a:r>
            <a:endParaRPr sz="16400" dirty="0">
              <a:solidFill>
                <a:schemeClr val="lt1"/>
              </a:solidFill>
              <a:latin typeface="Quicksand"/>
              <a:ea typeface="Quicksand"/>
              <a:cs typeface="Quicksand"/>
              <a:sym typeface="Quicksand"/>
            </a:endParaRPr>
          </a:p>
          <a:p>
            <a:pPr marL="0" marR="0" lvl="0" indent="0" algn="l" rtl="0">
              <a:spcBef>
                <a:spcPts val="20"/>
              </a:spcBef>
              <a:spcAft>
                <a:spcPts val="0"/>
              </a:spcAft>
              <a:buNone/>
            </a:pPr>
            <a:endParaRPr sz="16400" dirty="0">
              <a:solidFill>
                <a:schemeClr val="lt1"/>
              </a:solidFill>
              <a:latin typeface="Quicksand"/>
              <a:ea typeface="Quicksand"/>
              <a:cs typeface="Quicksand"/>
              <a:sym typeface="Quicksand"/>
            </a:endParaRPr>
          </a:p>
          <a:p>
            <a:pPr lvl="0">
              <a:lnSpc>
                <a:spcPct val="134000"/>
              </a:lnSpc>
              <a:spcBef>
                <a:spcPts val="20"/>
              </a:spcBef>
            </a:pPr>
            <a:r>
              <a:rPr lang="nl-NL" sz="16400" dirty="0">
                <a:solidFill>
                  <a:schemeClr val="lt1"/>
                </a:solidFill>
                <a:latin typeface="Quicksand"/>
                <a:ea typeface="Quicksand"/>
                <a:cs typeface="Quicksand"/>
                <a:sym typeface="Quicksand"/>
              </a:rPr>
              <a:t>Augenbrauen hochgezogen 
(fragendes Gesicht)</a:t>
            </a:r>
            <a:endParaRPr sz="16400" b="1" dirty="0">
              <a:solidFill>
                <a:schemeClr val="lt1"/>
              </a:solidFill>
              <a:highlight>
                <a:srgbClr val="6AA84F"/>
              </a:highlight>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39"/>
        <p:cNvGrpSpPr/>
        <p:nvPr/>
      </p:nvGrpSpPr>
      <p:grpSpPr>
        <a:xfrm>
          <a:off x="0" y="0"/>
          <a:ext cx="0" cy="0"/>
          <a:chOff x="0" y="0"/>
          <a:chExt cx="0" cy="0"/>
        </a:xfrm>
      </p:grpSpPr>
      <p:sp>
        <p:nvSpPr>
          <p:cNvPr id="240" name="Google Shape;240;g355a7fb17b5_0_79"/>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g355a7fb17b5_0_79"/>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g355a7fb17b5_0_79"/>
          <p:cNvSpPr txBox="1"/>
          <p:nvPr/>
        </p:nvSpPr>
        <p:spPr>
          <a:xfrm>
            <a:off x="2605678" y="1727500"/>
            <a:ext cx="141519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8000" dirty="0" err="1">
                <a:solidFill>
                  <a:schemeClr val="lt1"/>
                </a:solidFill>
                <a:latin typeface="Anton"/>
                <a:ea typeface="Anton"/>
                <a:cs typeface="Anton"/>
                <a:sym typeface="Anton"/>
              </a:rPr>
              <a:t>Sätze</a:t>
            </a:r>
            <a:r>
              <a:rPr lang="nl-NL" sz="8000" dirty="0">
                <a:solidFill>
                  <a:schemeClr val="lt1"/>
                </a:solidFill>
                <a:latin typeface="Anton"/>
                <a:ea typeface="Anton"/>
                <a:cs typeface="Anton"/>
                <a:sym typeface="Anton"/>
              </a:rPr>
              <a:t> </a:t>
            </a:r>
            <a:r>
              <a:rPr lang="nl-NL" sz="8000" dirty="0" err="1">
                <a:solidFill>
                  <a:schemeClr val="lt1"/>
                </a:solidFill>
                <a:latin typeface="Anton"/>
                <a:ea typeface="Anton"/>
                <a:cs typeface="Anton"/>
                <a:sym typeface="Anton"/>
              </a:rPr>
              <a:t>zur</a:t>
            </a:r>
            <a:r>
              <a:rPr lang="nl-NL" sz="8000" dirty="0">
                <a:solidFill>
                  <a:schemeClr val="lt1"/>
                </a:solidFill>
                <a:latin typeface="Anton"/>
                <a:ea typeface="Anton"/>
                <a:cs typeface="Anton"/>
                <a:sym typeface="Anton"/>
              </a:rPr>
              <a:t> </a:t>
            </a:r>
            <a:r>
              <a:rPr lang="nl-NL" sz="8000" dirty="0" err="1">
                <a:solidFill>
                  <a:schemeClr val="lt1"/>
                </a:solidFill>
                <a:latin typeface="Anton"/>
                <a:ea typeface="Anton"/>
                <a:cs typeface="Anton"/>
                <a:sym typeface="Anton"/>
              </a:rPr>
              <a:t>Fragebildung</a:t>
            </a:r>
            <a:endParaRPr sz="8000" dirty="0"/>
          </a:p>
        </p:txBody>
      </p:sp>
      <p:sp>
        <p:nvSpPr>
          <p:cNvPr id="243" name="Google Shape;243;g355a7fb17b5_0_79"/>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g355a7fb17b5_0_79"/>
          <p:cNvSpPr/>
          <p:nvPr/>
        </p:nvSpPr>
        <p:spPr>
          <a:xfrm>
            <a:off x="0" y="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g355a7fb17b5_0_79"/>
          <p:cNvSpPr/>
          <p:nvPr/>
        </p:nvSpPr>
        <p:spPr>
          <a:xfrm>
            <a:off x="152400" y="1524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 name="Google Shape;246;g355a7fb17b5_0_79"/>
          <p:cNvSpPr/>
          <p:nvPr/>
        </p:nvSpPr>
        <p:spPr>
          <a:xfrm>
            <a:off x="304800" y="3048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 name="Google Shape;247;g355a7fb17b5_0_79"/>
          <p:cNvSpPr/>
          <p:nvPr/>
        </p:nvSpPr>
        <p:spPr>
          <a:xfrm>
            <a:off x="457200" y="4572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 name="Google Shape;248;g355a7fb17b5_0_79"/>
          <p:cNvSpPr txBox="1"/>
          <p:nvPr/>
        </p:nvSpPr>
        <p:spPr>
          <a:xfrm>
            <a:off x="3083100" y="3321525"/>
            <a:ext cx="12121800" cy="6149046"/>
          </a:xfrm>
          <a:prstGeom prst="rect">
            <a:avLst/>
          </a:prstGeom>
          <a:noFill/>
          <a:ln>
            <a:noFill/>
          </a:ln>
        </p:spPr>
        <p:txBody>
          <a:bodyPr spcFirstLastPara="1" wrap="square" lIns="91425" tIns="45700" rIns="91425" bIns="45700" anchor="t" anchorCtr="0">
            <a:normAutofit/>
          </a:bodyPr>
          <a:lstStyle/>
          <a:p>
            <a:pPr lvl="1">
              <a:spcBef>
                <a:spcPts val="20"/>
              </a:spcBef>
              <a:buClr>
                <a:schemeClr val="dk1"/>
              </a:buClr>
              <a:buSzPts val="700"/>
            </a:pPr>
            <a:r>
              <a:rPr lang="nl-NL" sz="4100" b="1" dirty="0">
                <a:solidFill>
                  <a:schemeClr val="lt1"/>
                </a:solidFill>
                <a:latin typeface="Quicksand"/>
                <a:ea typeface="Quicksand"/>
                <a:cs typeface="Quicksand"/>
                <a:sym typeface="Quicksand"/>
              </a:rPr>
              <a:t>Übung:</a:t>
            </a:r>
          </a:p>
          <a:p>
            <a:pPr lvl="1">
              <a:spcBef>
                <a:spcPts val="20"/>
              </a:spcBef>
              <a:buClr>
                <a:schemeClr val="dk1"/>
              </a:buClr>
              <a:buSzPts val="700"/>
            </a:pPr>
            <a:endParaRPr lang="nl-NL" sz="4100" b="1" u="sng" dirty="0">
              <a:solidFill>
                <a:schemeClr val="lt1"/>
              </a:solidFill>
              <a:latin typeface="Quicksand"/>
              <a:ea typeface="Quicksand"/>
              <a:cs typeface="Quicksand"/>
              <a:sym typeface="Quicksand"/>
            </a:endParaRPr>
          </a:p>
          <a:p>
            <a:pPr lvl="1">
              <a:lnSpc>
                <a:spcPct val="124000"/>
              </a:lnSpc>
              <a:spcBef>
                <a:spcPts val="20"/>
              </a:spcBef>
              <a:buClr>
                <a:schemeClr val="dk1"/>
              </a:buClr>
              <a:buSzPts val="700"/>
            </a:pPr>
            <a:r>
              <a:rPr lang="nl-NL" sz="4100" dirty="0">
                <a:solidFill>
                  <a:schemeClr val="lt1"/>
                </a:solidFill>
                <a:latin typeface="Quicksand"/>
                <a:ea typeface="Quicksand"/>
                <a:cs typeface="Quicksand"/>
                <a:sym typeface="Quicksand"/>
              </a:rPr>
              <a:t>Wie heißt du?
Wo </a:t>
            </a:r>
            <a:r>
              <a:rPr lang="nl-NL" sz="4100" dirty="0" err="1">
                <a:solidFill>
                  <a:schemeClr val="lt1"/>
                </a:solidFill>
                <a:latin typeface="Quicksand"/>
                <a:ea typeface="Quicksand"/>
                <a:cs typeface="Quicksand"/>
                <a:sym typeface="Quicksand"/>
              </a:rPr>
              <a:t>befindet</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sich</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Ihr</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Büro</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Warum</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tust</a:t>
            </a:r>
            <a:r>
              <a:rPr lang="nl-NL" sz="4100" dirty="0">
                <a:solidFill>
                  <a:schemeClr val="lt1"/>
                </a:solidFill>
                <a:latin typeface="Quicksand"/>
                <a:ea typeface="Quicksand"/>
                <a:cs typeface="Quicksand"/>
                <a:sym typeface="Quicksand"/>
              </a:rPr>
              <a:t> du das?
</a:t>
            </a:r>
            <a:r>
              <a:rPr lang="nl-NL" sz="4100" dirty="0" err="1">
                <a:solidFill>
                  <a:schemeClr val="lt1"/>
                </a:solidFill>
                <a:latin typeface="Quicksand"/>
                <a:ea typeface="Quicksand"/>
                <a:cs typeface="Quicksand"/>
                <a:sym typeface="Quicksand"/>
              </a:rPr>
              <a:t>Wer</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ist</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diese</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neue</a:t>
            </a:r>
            <a:r>
              <a:rPr lang="nl-NL" sz="4100" dirty="0">
                <a:solidFill>
                  <a:schemeClr val="lt1"/>
                </a:solidFill>
                <a:latin typeface="Quicksand"/>
                <a:ea typeface="Quicksand"/>
                <a:cs typeface="Quicksand"/>
                <a:sym typeface="Quicksand"/>
              </a:rPr>
              <a:t> Person?
Wie </a:t>
            </a:r>
            <a:r>
              <a:rPr lang="nl-NL" sz="4100" dirty="0" err="1">
                <a:solidFill>
                  <a:schemeClr val="lt1"/>
                </a:solidFill>
                <a:latin typeface="Quicksand"/>
                <a:ea typeface="Quicksand"/>
                <a:cs typeface="Quicksand"/>
                <a:sym typeface="Quicksand"/>
              </a:rPr>
              <a:t>können</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wir</a:t>
            </a:r>
            <a:r>
              <a:rPr lang="nl-NL" sz="4100" dirty="0">
                <a:solidFill>
                  <a:schemeClr val="lt1"/>
                </a:solidFill>
                <a:latin typeface="Quicksand"/>
                <a:ea typeface="Quicksand"/>
                <a:cs typeface="Quicksand"/>
                <a:sym typeface="Quicksand"/>
              </a:rPr>
              <a:t> das </a:t>
            </a:r>
            <a:r>
              <a:rPr lang="nl-NL" sz="4100" dirty="0" err="1">
                <a:solidFill>
                  <a:schemeClr val="lt1"/>
                </a:solidFill>
                <a:latin typeface="Quicksand"/>
                <a:ea typeface="Quicksand"/>
                <a:cs typeface="Quicksand"/>
                <a:sym typeface="Quicksand"/>
              </a:rPr>
              <a:t>am</a:t>
            </a:r>
            <a:r>
              <a:rPr lang="nl-NL" sz="4100" dirty="0">
                <a:solidFill>
                  <a:schemeClr val="lt1"/>
                </a:solidFill>
                <a:latin typeface="Quicksand"/>
                <a:ea typeface="Quicksand"/>
                <a:cs typeface="Quicksand"/>
                <a:sym typeface="Quicksand"/>
              </a:rPr>
              <a:t> besten </a:t>
            </a:r>
            <a:r>
              <a:rPr lang="nl-NL" sz="4100" dirty="0" err="1">
                <a:solidFill>
                  <a:schemeClr val="lt1"/>
                </a:solidFill>
                <a:latin typeface="Quicksand"/>
                <a:ea typeface="Quicksand"/>
                <a:cs typeface="Quicksand"/>
                <a:sym typeface="Quicksand"/>
              </a:rPr>
              <a:t>angehen</a:t>
            </a:r>
            <a:r>
              <a:rPr lang="nl-NL" sz="4600" dirty="0">
                <a:solidFill>
                  <a:schemeClr val="lt1"/>
                </a:solidFill>
                <a:latin typeface="Quicksand"/>
                <a:ea typeface="Quicksand"/>
                <a:cs typeface="Quicksand"/>
                <a:sym typeface="Quicksand"/>
              </a:rPr>
              <a:t>?</a:t>
            </a:r>
            <a:endParaRPr sz="4600" dirty="0">
              <a:solidFill>
                <a:schemeClr val="lt1"/>
              </a:solidFill>
              <a:latin typeface="Quicksand"/>
              <a:ea typeface="Quicksand"/>
              <a:cs typeface="Quicksand"/>
              <a:sym typeface="Quicksand"/>
            </a:endParaRPr>
          </a:p>
          <a:p>
            <a:pPr marL="0" marR="0" lvl="1" indent="0" algn="l" rtl="0">
              <a:spcBef>
                <a:spcPts val="20"/>
              </a:spcBef>
              <a:spcAft>
                <a:spcPts val="0"/>
              </a:spcAft>
              <a:buClr>
                <a:schemeClr val="dk1"/>
              </a:buClr>
              <a:buSzPts val="700"/>
              <a:buFont typeface="Arial"/>
              <a:buNone/>
            </a:pPr>
            <a:endParaRPr sz="15446" b="1" dirty="0">
              <a:solidFill>
                <a:schemeClr val="lt1"/>
              </a:solidFill>
              <a:highlight>
                <a:srgbClr val="6AA84F"/>
              </a:highlight>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52"/>
        <p:cNvGrpSpPr/>
        <p:nvPr/>
      </p:nvGrpSpPr>
      <p:grpSpPr>
        <a:xfrm>
          <a:off x="0" y="0"/>
          <a:ext cx="0" cy="0"/>
          <a:chOff x="0" y="0"/>
          <a:chExt cx="0" cy="0"/>
        </a:xfrm>
      </p:grpSpPr>
      <p:sp>
        <p:nvSpPr>
          <p:cNvPr id="253" name="Google Shape;253;g355a7fb17b5_0_10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g355a7fb17b5_0_104"/>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5" name="Google Shape;255;g355a7fb17b5_0_104"/>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g355a7fb17b5_0_104"/>
          <p:cNvSpPr/>
          <p:nvPr/>
        </p:nvSpPr>
        <p:spPr>
          <a:xfrm>
            <a:off x="0" y="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7" name="Google Shape;257;g355a7fb17b5_0_104"/>
          <p:cNvSpPr/>
          <p:nvPr/>
        </p:nvSpPr>
        <p:spPr>
          <a:xfrm>
            <a:off x="152400" y="1524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g355a7fb17b5_0_104"/>
          <p:cNvSpPr/>
          <p:nvPr/>
        </p:nvSpPr>
        <p:spPr>
          <a:xfrm>
            <a:off x="304800" y="3048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g355a7fb17b5_0_104"/>
          <p:cNvSpPr/>
          <p:nvPr/>
        </p:nvSpPr>
        <p:spPr>
          <a:xfrm>
            <a:off x="457200" y="4572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0" name="Google Shape;260;g355a7fb17b5_0_104"/>
          <p:cNvSpPr txBox="1"/>
          <p:nvPr/>
        </p:nvSpPr>
        <p:spPr>
          <a:xfrm>
            <a:off x="3279900" y="4188563"/>
            <a:ext cx="11728200" cy="1292100"/>
          </a:xfrm>
          <a:prstGeom prst="rect">
            <a:avLst/>
          </a:prstGeom>
          <a:noFill/>
          <a:ln>
            <a:noFill/>
          </a:ln>
        </p:spPr>
        <p:txBody>
          <a:bodyPr spcFirstLastPara="1" wrap="square" lIns="91425" tIns="45700" rIns="91425" bIns="45700" anchor="t" anchorCtr="0">
            <a:normAutofit fontScale="25000" lnSpcReduction="20000"/>
          </a:bodyPr>
          <a:lstStyle/>
          <a:p>
            <a:pPr marL="457200" lvl="1" algn="ctr">
              <a:spcBef>
                <a:spcPts val="20"/>
              </a:spcBef>
              <a:buClr>
                <a:schemeClr val="dk1"/>
              </a:buClr>
              <a:buSzPts val="700"/>
            </a:pPr>
            <a:r>
              <a:rPr lang="nl-NL" sz="16400" b="1" dirty="0">
                <a:solidFill>
                  <a:schemeClr val="lt1"/>
                </a:solidFill>
                <a:latin typeface="Quicksand"/>
                <a:ea typeface="Quicksand"/>
                <a:cs typeface="Quicksand"/>
                <a:sym typeface="Quicksand"/>
              </a:rPr>
              <a:t>“</a:t>
            </a:r>
            <a:r>
              <a:rPr lang="nl-NL" sz="16400" b="1" dirty="0" err="1">
                <a:solidFill>
                  <a:schemeClr val="lt1"/>
                </a:solidFill>
                <a:latin typeface="Quicksand"/>
                <a:ea typeface="Quicksand"/>
                <a:cs typeface="Quicksand"/>
                <a:sym typeface="Quicksand"/>
              </a:rPr>
              <a:t>Ich</a:t>
            </a:r>
            <a:r>
              <a:rPr lang="nl-NL" sz="16400" b="1" dirty="0">
                <a:solidFill>
                  <a:schemeClr val="lt1"/>
                </a:solidFill>
                <a:latin typeface="Quicksand"/>
                <a:ea typeface="Quicksand"/>
                <a:cs typeface="Quicksand"/>
                <a:sym typeface="Quicksand"/>
              </a:rPr>
              <a:t> </a:t>
            </a:r>
            <a:r>
              <a:rPr lang="nl-NL" sz="16400" b="1" dirty="0" err="1">
                <a:solidFill>
                  <a:schemeClr val="lt1"/>
                </a:solidFill>
                <a:latin typeface="Quicksand"/>
                <a:ea typeface="Quicksand"/>
                <a:cs typeface="Quicksand"/>
                <a:sym typeface="Quicksand"/>
              </a:rPr>
              <a:t>arbeite</a:t>
            </a:r>
            <a:r>
              <a:rPr lang="nl-NL" sz="16400" b="1" dirty="0">
                <a:solidFill>
                  <a:schemeClr val="lt1"/>
                </a:solidFill>
                <a:latin typeface="Quicksand"/>
                <a:ea typeface="Quicksand"/>
                <a:cs typeface="Quicksand"/>
                <a:sym typeface="Quicksand"/>
              </a:rPr>
              <a:t> nicht"</a:t>
            </a:r>
            <a:endParaRPr sz="16400"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lvl="1" algn="ctr">
              <a:spcBef>
                <a:spcPts val="20"/>
              </a:spcBef>
              <a:buClr>
                <a:schemeClr val="dk1"/>
              </a:buClr>
              <a:buSzPts val="700"/>
            </a:pPr>
            <a:r>
              <a:rPr lang="nl-NL" sz="14246" dirty="0">
                <a:solidFill>
                  <a:schemeClr val="lt1"/>
                </a:solidFill>
                <a:latin typeface="Quicksand"/>
                <a:ea typeface="Quicksand"/>
                <a:cs typeface="Quicksand"/>
                <a:sym typeface="Quicksand"/>
              </a:rPr>
              <a:t>Wie gebärdest du das?</a:t>
            </a:r>
            <a:endParaRPr sz="14246" b="1"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64"/>
        <p:cNvGrpSpPr/>
        <p:nvPr/>
      </p:nvGrpSpPr>
      <p:grpSpPr>
        <a:xfrm>
          <a:off x="0" y="0"/>
          <a:ext cx="0" cy="0"/>
          <a:chOff x="0" y="0"/>
          <a:chExt cx="0" cy="0"/>
        </a:xfrm>
      </p:grpSpPr>
      <p:sp>
        <p:nvSpPr>
          <p:cNvPr id="265" name="Google Shape;265;g355a7fb17b5_0_115"/>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6" name="Google Shape;266;g355a7fb17b5_0_115"/>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g355a7fb17b5_0_115"/>
          <p:cNvSpPr txBox="1"/>
          <p:nvPr/>
        </p:nvSpPr>
        <p:spPr>
          <a:xfrm>
            <a:off x="4136100" y="1199991"/>
            <a:ext cx="141519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8000" dirty="0">
                <a:solidFill>
                  <a:schemeClr val="lt1"/>
                </a:solidFill>
                <a:latin typeface="Anton"/>
                <a:sym typeface="Anton"/>
              </a:rPr>
              <a:t>Verneinung - Negation</a:t>
            </a:r>
            <a:endParaRPr sz="8000" dirty="0"/>
          </a:p>
        </p:txBody>
      </p:sp>
      <p:sp>
        <p:nvSpPr>
          <p:cNvPr id="268" name="Google Shape;268;g355a7fb17b5_0_115"/>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g355a7fb17b5_0_115"/>
          <p:cNvSpPr/>
          <p:nvPr/>
        </p:nvSpPr>
        <p:spPr>
          <a:xfrm>
            <a:off x="0" y="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g355a7fb17b5_0_115"/>
          <p:cNvSpPr/>
          <p:nvPr/>
        </p:nvSpPr>
        <p:spPr>
          <a:xfrm>
            <a:off x="152400" y="1524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g355a7fb17b5_0_115"/>
          <p:cNvSpPr/>
          <p:nvPr/>
        </p:nvSpPr>
        <p:spPr>
          <a:xfrm>
            <a:off x="304800" y="3048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g355a7fb17b5_0_115"/>
          <p:cNvSpPr/>
          <p:nvPr/>
        </p:nvSpPr>
        <p:spPr>
          <a:xfrm>
            <a:off x="457200" y="4572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3" name="Google Shape;273;g355a7fb17b5_0_115"/>
          <p:cNvSpPr txBox="1"/>
          <p:nvPr/>
        </p:nvSpPr>
        <p:spPr>
          <a:xfrm>
            <a:off x="4385428" y="3695382"/>
            <a:ext cx="12121800" cy="6042900"/>
          </a:xfrm>
          <a:prstGeom prst="rect">
            <a:avLst/>
          </a:prstGeom>
          <a:noFill/>
          <a:ln>
            <a:noFill/>
          </a:ln>
        </p:spPr>
        <p:txBody>
          <a:bodyPr spcFirstLastPara="1" wrap="square" lIns="91425" tIns="45700" rIns="91425" bIns="45700" anchor="t" anchorCtr="0">
            <a:normAutofit/>
          </a:bodyPr>
          <a:lstStyle/>
          <a:p>
            <a:pPr lvl="1">
              <a:spcBef>
                <a:spcPts val="20"/>
              </a:spcBef>
              <a:buClr>
                <a:schemeClr val="dk1"/>
              </a:buClr>
              <a:buSzPts val="700"/>
            </a:pPr>
            <a:r>
              <a:rPr lang="nl-NL" sz="4100" b="1" dirty="0">
                <a:solidFill>
                  <a:schemeClr val="lt1"/>
                </a:solidFill>
                <a:latin typeface="Quicksand"/>
                <a:ea typeface="Quicksand"/>
                <a:cs typeface="Quicksand"/>
                <a:sym typeface="Quicksand"/>
              </a:rPr>
              <a:t>Übung:</a:t>
            </a:r>
          </a:p>
          <a:p>
            <a:pPr lvl="1">
              <a:spcBef>
                <a:spcPts val="20"/>
              </a:spcBef>
              <a:buClr>
                <a:schemeClr val="dk1"/>
              </a:buClr>
              <a:buSzPts val="700"/>
            </a:pPr>
            <a:endParaRPr sz="4100" dirty="0">
              <a:solidFill>
                <a:schemeClr val="lt1"/>
              </a:solidFill>
              <a:latin typeface="Quicksand"/>
              <a:ea typeface="Quicksand"/>
              <a:cs typeface="Quicksand"/>
              <a:sym typeface="Quicksand"/>
            </a:endParaRPr>
          </a:p>
          <a:p>
            <a:pPr marL="457200" lvl="0" indent="-473807">
              <a:spcBef>
                <a:spcPts val="20"/>
              </a:spcBef>
              <a:spcAft>
                <a:spcPts val="1200"/>
              </a:spcAft>
              <a:buClr>
                <a:schemeClr val="lt1"/>
              </a:buClr>
              <a:buSzPct val="100000"/>
              <a:buFont typeface="Quicksand"/>
              <a:buChar char="●"/>
            </a:pPr>
            <a:r>
              <a:rPr lang="nl-NL" sz="4100" dirty="0" err="1">
                <a:solidFill>
                  <a:schemeClr val="lt1"/>
                </a:solidFill>
                <a:latin typeface="Quicksand"/>
                <a:ea typeface="Quicksand"/>
                <a:cs typeface="Quicksand"/>
                <a:sym typeface="Quicksand"/>
              </a:rPr>
              <a:t>Ich</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will</a:t>
            </a:r>
            <a:r>
              <a:rPr lang="nl-NL" sz="4100" dirty="0">
                <a:solidFill>
                  <a:schemeClr val="lt1"/>
                </a:solidFill>
                <a:latin typeface="Quicksand"/>
                <a:ea typeface="Quicksand"/>
                <a:cs typeface="Quicksand"/>
                <a:sym typeface="Quicksand"/>
              </a:rPr>
              <a:t> nicht kommen.
</a:t>
            </a:r>
            <a:r>
              <a:rPr lang="nl-NL" sz="4100" dirty="0" err="1">
                <a:solidFill>
                  <a:schemeClr val="lt1"/>
                </a:solidFill>
                <a:latin typeface="Quicksand"/>
                <a:ea typeface="Quicksand"/>
                <a:cs typeface="Quicksand"/>
                <a:sym typeface="Quicksand"/>
              </a:rPr>
              <a:t>Sie</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sind</a:t>
            </a:r>
            <a:r>
              <a:rPr lang="nl-NL" sz="4100" dirty="0">
                <a:solidFill>
                  <a:schemeClr val="lt1"/>
                </a:solidFill>
                <a:latin typeface="Quicksand"/>
                <a:ea typeface="Quicksand"/>
                <a:cs typeface="Quicksand"/>
                <a:sym typeface="Quicksand"/>
              </a:rPr>
              <a:t> nicht hier.
Das </a:t>
            </a:r>
            <a:r>
              <a:rPr lang="nl-NL" sz="4100" dirty="0" err="1">
                <a:solidFill>
                  <a:schemeClr val="lt1"/>
                </a:solidFill>
                <a:latin typeface="Quicksand"/>
                <a:ea typeface="Quicksand"/>
                <a:cs typeface="Quicksand"/>
                <a:sym typeface="Quicksand"/>
              </a:rPr>
              <a:t>überrascht</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mich</a:t>
            </a:r>
            <a:r>
              <a:rPr lang="nl-NL" sz="4100" dirty="0">
                <a:solidFill>
                  <a:schemeClr val="lt1"/>
                </a:solidFill>
                <a:latin typeface="Quicksand"/>
                <a:ea typeface="Quicksand"/>
                <a:cs typeface="Quicksand"/>
                <a:sym typeface="Quicksand"/>
              </a:rPr>
              <a:t> nicht.
</a:t>
            </a:r>
            <a:r>
              <a:rPr lang="nl-NL" sz="4100" dirty="0" err="1">
                <a:solidFill>
                  <a:schemeClr val="lt1"/>
                </a:solidFill>
                <a:latin typeface="Quicksand"/>
                <a:ea typeface="Quicksand"/>
                <a:cs typeface="Quicksand"/>
                <a:sym typeface="Quicksand"/>
              </a:rPr>
              <a:t>Warum</a:t>
            </a:r>
            <a:r>
              <a:rPr lang="nl-NL" sz="4100" dirty="0">
                <a:solidFill>
                  <a:schemeClr val="lt1"/>
                </a:solidFill>
                <a:latin typeface="Quicksand"/>
                <a:ea typeface="Quicksand"/>
                <a:cs typeface="Quicksand"/>
                <a:sym typeface="Quicksand"/>
              </a:rPr>
              <a:t> </a:t>
            </a:r>
            <a:r>
              <a:rPr lang="nl-NL" sz="4100" dirty="0" err="1">
                <a:solidFill>
                  <a:schemeClr val="lt1"/>
                </a:solidFill>
                <a:latin typeface="Quicksand"/>
                <a:ea typeface="Quicksand"/>
                <a:cs typeface="Quicksand"/>
                <a:sym typeface="Quicksand"/>
              </a:rPr>
              <a:t>hast</a:t>
            </a:r>
            <a:r>
              <a:rPr lang="nl-NL" sz="4100" dirty="0">
                <a:solidFill>
                  <a:schemeClr val="lt1"/>
                </a:solidFill>
                <a:latin typeface="Quicksand"/>
                <a:ea typeface="Quicksand"/>
                <a:cs typeface="Quicksand"/>
                <a:sym typeface="Quicksand"/>
              </a:rPr>
              <a:t> du den </a:t>
            </a:r>
            <a:r>
              <a:rPr lang="nl-NL" sz="4100" dirty="0" err="1">
                <a:solidFill>
                  <a:schemeClr val="lt1"/>
                </a:solidFill>
                <a:latin typeface="Quicksand"/>
                <a:ea typeface="Quicksand"/>
                <a:cs typeface="Quicksand"/>
                <a:sym typeface="Quicksand"/>
              </a:rPr>
              <a:t>Apfel</a:t>
            </a:r>
            <a:r>
              <a:rPr lang="nl-NL" sz="4100" dirty="0">
                <a:solidFill>
                  <a:schemeClr val="lt1"/>
                </a:solidFill>
                <a:latin typeface="Quicksand"/>
                <a:ea typeface="Quicksand"/>
                <a:cs typeface="Quicksand"/>
                <a:sym typeface="Quicksand"/>
              </a:rPr>
              <a:t> nicht </a:t>
            </a:r>
            <a:r>
              <a:rPr lang="nl-NL" sz="4100" dirty="0" err="1">
                <a:solidFill>
                  <a:schemeClr val="lt1"/>
                </a:solidFill>
                <a:latin typeface="Quicksand"/>
                <a:ea typeface="Quicksand"/>
                <a:cs typeface="Quicksand"/>
                <a:sym typeface="Quicksand"/>
              </a:rPr>
              <a:t>genommen</a:t>
            </a:r>
            <a:r>
              <a:rPr lang="nl-NL" sz="4100" dirty="0">
                <a:solidFill>
                  <a:schemeClr val="lt1"/>
                </a:solidFill>
                <a:latin typeface="Quicksand"/>
                <a:ea typeface="Quicksand"/>
                <a:cs typeface="Quicksand"/>
                <a:sym typeface="Quicksand"/>
              </a:rPr>
              <a:t>?</a:t>
            </a:r>
            <a:endParaRPr sz="4100" dirty="0">
              <a:solidFill>
                <a:schemeClr val="lt1"/>
              </a:solidFill>
              <a:latin typeface="Quicksand"/>
              <a:ea typeface="Quicksand"/>
              <a:cs typeface="Quicksand"/>
              <a:sym typeface="Quicksand"/>
            </a:endParaRPr>
          </a:p>
          <a:p>
            <a:pPr marL="0" marR="0" lvl="1" indent="0" algn="l" rtl="0">
              <a:spcBef>
                <a:spcPts val="20"/>
              </a:spcBef>
              <a:spcAft>
                <a:spcPts val="0"/>
              </a:spcAft>
              <a:buClr>
                <a:schemeClr val="dk1"/>
              </a:buClr>
              <a:buSzPts val="700"/>
              <a:buFont typeface="Arial"/>
              <a:buNone/>
            </a:pPr>
            <a:endParaRPr sz="15446" b="1" dirty="0">
              <a:solidFill>
                <a:schemeClr val="lt1"/>
              </a:solidFill>
              <a:highlight>
                <a:srgbClr val="6AA84F"/>
              </a:highlight>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77"/>
        <p:cNvGrpSpPr/>
        <p:nvPr/>
      </p:nvGrpSpPr>
      <p:grpSpPr>
        <a:xfrm>
          <a:off x="0" y="0"/>
          <a:ext cx="0" cy="0"/>
          <a:chOff x="0" y="0"/>
          <a:chExt cx="0" cy="0"/>
        </a:xfrm>
      </p:grpSpPr>
      <p:sp>
        <p:nvSpPr>
          <p:cNvPr id="278" name="Google Shape;278;g355a7fb17b5_0_127"/>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9" name="Google Shape;279;g355a7fb17b5_0_127"/>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0" name="Google Shape;280;g355a7fb17b5_0_127"/>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1" name="Google Shape;281;g355a7fb17b5_0_127"/>
          <p:cNvSpPr/>
          <p:nvPr/>
        </p:nvSpPr>
        <p:spPr>
          <a:xfrm>
            <a:off x="0" y="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2" name="Google Shape;282;g355a7fb17b5_0_127"/>
          <p:cNvSpPr/>
          <p:nvPr/>
        </p:nvSpPr>
        <p:spPr>
          <a:xfrm>
            <a:off x="152400" y="1524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3" name="Google Shape;283;g355a7fb17b5_0_127"/>
          <p:cNvSpPr/>
          <p:nvPr/>
        </p:nvSpPr>
        <p:spPr>
          <a:xfrm>
            <a:off x="304800" y="3048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g355a7fb17b5_0_127"/>
          <p:cNvSpPr/>
          <p:nvPr/>
        </p:nvSpPr>
        <p:spPr>
          <a:xfrm>
            <a:off x="457200" y="4572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5" name="Google Shape;285;g355a7fb17b5_0_127"/>
          <p:cNvSpPr txBox="1"/>
          <p:nvPr/>
        </p:nvSpPr>
        <p:spPr>
          <a:xfrm>
            <a:off x="3279900" y="4188563"/>
            <a:ext cx="11728200" cy="1292100"/>
          </a:xfrm>
          <a:prstGeom prst="rect">
            <a:avLst/>
          </a:prstGeom>
          <a:noFill/>
          <a:ln>
            <a:noFill/>
          </a:ln>
        </p:spPr>
        <p:txBody>
          <a:bodyPr spcFirstLastPara="1" wrap="square" lIns="91425" tIns="45700" rIns="91425" bIns="45700" anchor="t" anchorCtr="0">
            <a:normAutofit fontScale="25000" lnSpcReduction="20000"/>
          </a:bodyPr>
          <a:lstStyle/>
          <a:p>
            <a:pPr marL="457200" lvl="1" algn="ctr">
              <a:spcBef>
                <a:spcPts val="20"/>
              </a:spcBef>
              <a:buClr>
                <a:schemeClr val="dk1"/>
              </a:buClr>
              <a:buSzPts val="700"/>
            </a:pPr>
            <a:r>
              <a:rPr lang="nl-NL" sz="16246" b="1" dirty="0">
                <a:solidFill>
                  <a:schemeClr val="lt1"/>
                </a:solidFill>
                <a:latin typeface="Quicksand"/>
                <a:ea typeface="Quicksand"/>
                <a:cs typeface="Quicksand"/>
                <a:sym typeface="Quicksand"/>
              </a:rPr>
              <a:t>"</a:t>
            </a:r>
            <a:r>
              <a:rPr lang="nl-NL" sz="16246" b="1" dirty="0" err="1">
                <a:solidFill>
                  <a:schemeClr val="lt1"/>
                </a:solidFill>
                <a:latin typeface="Quicksand"/>
                <a:ea typeface="Quicksand"/>
                <a:cs typeface="Quicksand"/>
                <a:sym typeface="Quicksand"/>
              </a:rPr>
              <a:t>Sie</a:t>
            </a:r>
            <a:r>
              <a:rPr lang="nl-NL" sz="16246" b="1" dirty="0">
                <a:solidFill>
                  <a:schemeClr val="lt1"/>
                </a:solidFill>
                <a:latin typeface="Quicksand"/>
                <a:ea typeface="Quicksand"/>
                <a:cs typeface="Quicksand"/>
                <a:sym typeface="Quicksand"/>
              </a:rPr>
              <a:t> </a:t>
            </a:r>
            <a:r>
              <a:rPr lang="nl-NL" sz="16246" b="1" dirty="0" err="1">
                <a:solidFill>
                  <a:schemeClr val="lt1"/>
                </a:solidFill>
                <a:latin typeface="Quicksand"/>
                <a:ea typeface="Quicksand"/>
                <a:cs typeface="Quicksand"/>
                <a:sym typeface="Quicksand"/>
              </a:rPr>
              <a:t>gibt</a:t>
            </a:r>
            <a:r>
              <a:rPr lang="nl-NL" sz="16246" b="1" dirty="0">
                <a:solidFill>
                  <a:schemeClr val="lt1"/>
                </a:solidFill>
                <a:latin typeface="Quicksand"/>
                <a:ea typeface="Quicksand"/>
                <a:cs typeface="Quicksand"/>
                <a:sym typeface="Quicksand"/>
              </a:rPr>
              <a:t> </a:t>
            </a:r>
            <a:r>
              <a:rPr lang="nl-NL" sz="16246" b="1" dirty="0" err="1">
                <a:solidFill>
                  <a:schemeClr val="lt1"/>
                </a:solidFill>
                <a:latin typeface="Quicksand"/>
                <a:ea typeface="Quicksand"/>
                <a:cs typeface="Quicksand"/>
                <a:sym typeface="Quicksand"/>
              </a:rPr>
              <a:t>ihm</a:t>
            </a:r>
            <a:r>
              <a:rPr lang="nl-NL" sz="16246" b="1" dirty="0">
                <a:solidFill>
                  <a:schemeClr val="lt1"/>
                </a:solidFill>
                <a:latin typeface="Quicksand"/>
                <a:ea typeface="Quicksand"/>
                <a:cs typeface="Quicksand"/>
                <a:sym typeface="Quicksand"/>
              </a:rPr>
              <a:t> </a:t>
            </a:r>
            <a:r>
              <a:rPr lang="nl-NL" sz="16246" b="1" dirty="0" err="1">
                <a:solidFill>
                  <a:schemeClr val="lt1"/>
                </a:solidFill>
                <a:latin typeface="Quicksand"/>
                <a:ea typeface="Quicksand"/>
                <a:cs typeface="Quicksand"/>
                <a:sym typeface="Quicksand"/>
              </a:rPr>
              <a:t>ein</a:t>
            </a:r>
            <a:r>
              <a:rPr lang="nl-NL" sz="16246" b="1" dirty="0">
                <a:solidFill>
                  <a:schemeClr val="lt1"/>
                </a:solidFill>
                <a:latin typeface="Quicksand"/>
                <a:ea typeface="Quicksand"/>
                <a:cs typeface="Quicksand"/>
                <a:sym typeface="Quicksand"/>
              </a:rPr>
              <a:t> </a:t>
            </a:r>
            <a:r>
              <a:rPr lang="nl-NL" sz="16246" b="1" dirty="0" err="1">
                <a:solidFill>
                  <a:schemeClr val="lt1"/>
                </a:solidFill>
                <a:latin typeface="Quicksand"/>
                <a:ea typeface="Quicksand"/>
                <a:cs typeface="Quicksand"/>
                <a:sym typeface="Quicksand"/>
              </a:rPr>
              <a:t>Buch</a:t>
            </a:r>
            <a:r>
              <a:rPr lang="nl-NL" sz="16246" b="1" dirty="0">
                <a:solidFill>
                  <a:schemeClr val="lt1"/>
                </a:solidFill>
                <a:latin typeface="Quicksand"/>
                <a:ea typeface="Quicksand"/>
                <a:cs typeface="Quicksand"/>
                <a:sym typeface="Quicksand"/>
              </a:rPr>
              <a:t>."</a:t>
            </a: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lvl="1" algn="ctr">
              <a:spcBef>
                <a:spcPts val="20"/>
              </a:spcBef>
              <a:buClr>
                <a:schemeClr val="dk1"/>
              </a:buClr>
              <a:buSzPts val="700"/>
            </a:pPr>
            <a:r>
              <a:rPr lang="nl-NL" sz="14246" dirty="0">
                <a:solidFill>
                  <a:schemeClr val="lt1"/>
                </a:solidFill>
                <a:latin typeface="Quicksand"/>
                <a:ea typeface="Quicksand"/>
                <a:cs typeface="Quicksand"/>
                <a:sym typeface="Quicksand"/>
              </a:rPr>
              <a:t>Wie gebärdest du das?</a:t>
            </a:r>
            <a:endParaRPr sz="14246" b="1"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89"/>
        <p:cNvGrpSpPr/>
        <p:nvPr/>
      </p:nvGrpSpPr>
      <p:grpSpPr>
        <a:xfrm>
          <a:off x="0" y="0"/>
          <a:ext cx="0" cy="0"/>
          <a:chOff x="0" y="0"/>
          <a:chExt cx="0" cy="0"/>
        </a:xfrm>
      </p:grpSpPr>
      <p:sp>
        <p:nvSpPr>
          <p:cNvPr id="290" name="Google Shape;290;g355a7fb17b5_0_138"/>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1" name="Google Shape;291;g355a7fb17b5_0_138"/>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2" name="Google Shape;292;g355a7fb17b5_0_138"/>
          <p:cNvSpPr txBox="1"/>
          <p:nvPr/>
        </p:nvSpPr>
        <p:spPr>
          <a:xfrm>
            <a:off x="2605678" y="1727500"/>
            <a:ext cx="141519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8000" dirty="0" err="1">
                <a:solidFill>
                  <a:schemeClr val="lt1"/>
                </a:solidFill>
                <a:latin typeface="Anton"/>
                <a:ea typeface="Anton"/>
                <a:cs typeface="Anton"/>
                <a:sym typeface="Anton"/>
              </a:rPr>
              <a:t>Richtung</a:t>
            </a:r>
            <a:r>
              <a:rPr lang="nl-NL" sz="8000" dirty="0">
                <a:solidFill>
                  <a:schemeClr val="lt1"/>
                </a:solidFill>
                <a:latin typeface="Anton"/>
                <a:ea typeface="Anton"/>
                <a:cs typeface="Anton"/>
                <a:sym typeface="Anton"/>
              </a:rPr>
              <a:t> des </a:t>
            </a:r>
            <a:r>
              <a:rPr lang="nl-NL" sz="8000" dirty="0" err="1">
                <a:solidFill>
                  <a:schemeClr val="lt1"/>
                </a:solidFill>
                <a:latin typeface="Anton"/>
                <a:ea typeface="Anton"/>
                <a:cs typeface="Anton"/>
                <a:sym typeface="Anton"/>
              </a:rPr>
              <a:t>Verbs</a:t>
            </a:r>
            <a:endParaRPr sz="8000" dirty="0"/>
          </a:p>
        </p:txBody>
      </p:sp>
      <p:sp>
        <p:nvSpPr>
          <p:cNvPr id="293" name="Google Shape;293;g355a7fb17b5_0_138"/>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4" name="Google Shape;294;g355a7fb17b5_0_138"/>
          <p:cNvSpPr/>
          <p:nvPr/>
        </p:nvSpPr>
        <p:spPr>
          <a:xfrm>
            <a:off x="0" y="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g355a7fb17b5_0_138"/>
          <p:cNvSpPr/>
          <p:nvPr/>
        </p:nvSpPr>
        <p:spPr>
          <a:xfrm>
            <a:off x="152400" y="1524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g355a7fb17b5_0_138"/>
          <p:cNvSpPr/>
          <p:nvPr/>
        </p:nvSpPr>
        <p:spPr>
          <a:xfrm>
            <a:off x="304800" y="3048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7" name="Google Shape;297;g355a7fb17b5_0_138"/>
          <p:cNvSpPr/>
          <p:nvPr/>
        </p:nvSpPr>
        <p:spPr>
          <a:xfrm>
            <a:off x="457200" y="4572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8" name="Google Shape;298;g355a7fb17b5_0_138"/>
          <p:cNvSpPr txBox="1"/>
          <p:nvPr/>
        </p:nvSpPr>
        <p:spPr>
          <a:xfrm>
            <a:off x="1938599" y="3346200"/>
            <a:ext cx="11029255" cy="4368900"/>
          </a:xfrm>
          <a:prstGeom prst="rect">
            <a:avLst/>
          </a:prstGeom>
          <a:noFill/>
          <a:ln>
            <a:noFill/>
          </a:ln>
        </p:spPr>
        <p:txBody>
          <a:bodyPr spcFirstLastPara="1" wrap="square" lIns="91425" tIns="45700" rIns="91425" bIns="45700" anchor="t" anchorCtr="0">
            <a:normAutofit fontScale="25000" lnSpcReduction="20000"/>
          </a:bodyPr>
          <a:lstStyle/>
          <a:p>
            <a:pPr marL="457200" marR="0" lvl="0" indent="0" algn="l" rtl="0">
              <a:spcBef>
                <a:spcPts val="20"/>
              </a:spcBef>
              <a:spcAft>
                <a:spcPts val="0"/>
              </a:spcAft>
              <a:buNone/>
            </a:pPr>
            <a:endParaRPr sz="14246" b="1" dirty="0">
              <a:solidFill>
                <a:schemeClr val="lt1"/>
              </a:solidFill>
              <a:latin typeface="Quicksand"/>
              <a:ea typeface="Quicksand"/>
              <a:cs typeface="Quicksand"/>
              <a:sym typeface="Quicksand"/>
            </a:endParaRPr>
          </a:p>
          <a:p>
            <a:pPr marL="457200" lvl="0">
              <a:lnSpc>
                <a:spcPct val="134000"/>
              </a:lnSpc>
              <a:spcBef>
                <a:spcPts val="20"/>
              </a:spcBef>
            </a:pPr>
            <a:r>
              <a:rPr lang="nl-NL" sz="12600" b="1" dirty="0">
                <a:solidFill>
                  <a:schemeClr val="lt1"/>
                </a:solidFill>
                <a:latin typeface="Quicksand"/>
                <a:ea typeface="Quicksand"/>
                <a:cs typeface="Quicksand"/>
                <a:sym typeface="Quicksand"/>
              </a:rPr>
              <a:t>SIE BUCH GEBEN IHM 
"gibst" Bewegung von ihr -&gt; ihm
</a:t>
            </a:r>
          </a:p>
          <a:p>
            <a:pPr marL="457200" lvl="0">
              <a:lnSpc>
                <a:spcPct val="134000"/>
              </a:lnSpc>
              <a:spcBef>
                <a:spcPts val="20"/>
              </a:spcBef>
            </a:pPr>
            <a:br>
              <a:rPr lang="nl-NL" sz="12600" b="1" dirty="0">
                <a:solidFill>
                  <a:schemeClr val="lt1"/>
                </a:solidFill>
                <a:latin typeface="Quicksand"/>
                <a:ea typeface="Quicksand"/>
                <a:cs typeface="Quicksand"/>
                <a:sym typeface="Quicksand"/>
              </a:rPr>
            </a:br>
            <a:r>
              <a:rPr lang="nl-NL" sz="12600" b="1" dirty="0">
                <a:solidFill>
                  <a:schemeClr val="lt1"/>
                </a:solidFill>
                <a:latin typeface="Quicksand"/>
                <a:ea typeface="Quicksand"/>
                <a:cs typeface="Quicksand"/>
                <a:sym typeface="Quicksand"/>
              </a:rPr>
              <a:t>SIE APFEL GEBEN IHM
"Geben" in Form einer Apfel-Gebärde von ihr -&gt; ihn</a:t>
            </a:r>
            <a:endParaRPr sz="12600" dirty="0">
              <a:solidFill>
                <a:schemeClr val="lt1"/>
              </a:solidFill>
              <a:latin typeface="Quicksand"/>
              <a:ea typeface="Quicksand"/>
              <a:cs typeface="Quicksand"/>
              <a:sym typeface="Quicksand"/>
            </a:endParaRPr>
          </a:p>
          <a:p>
            <a:pPr marL="0" marR="0" lvl="1" indent="0" algn="l" rtl="0">
              <a:spcBef>
                <a:spcPts val="20"/>
              </a:spcBef>
              <a:spcAft>
                <a:spcPts val="0"/>
              </a:spcAft>
              <a:buClr>
                <a:schemeClr val="dk1"/>
              </a:buClr>
              <a:buSzPts val="700"/>
              <a:buFont typeface="Arial"/>
              <a:buNone/>
            </a:pPr>
            <a:endParaRPr sz="15446" b="1" dirty="0">
              <a:solidFill>
                <a:schemeClr val="lt1"/>
              </a:solidFill>
              <a:highlight>
                <a:srgbClr val="6AA84F"/>
              </a:highlight>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pic>
        <p:nvPicPr>
          <p:cNvPr id="299" name="Google Shape;299;g355a7fb17b5_0_138"/>
          <p:cNvPicPr preferRelativeResize="0"/>
          <p:nvPr/>
        </p:nvPicPr>
        <p:blipFill rotWithShape="1">
          <a:blip r:embed="rId6">
            <a:alphaModFix/>
          </a:blip>
          <a:srcRect l="24917" r="25167"/>
          <a:stretch/>
        </p:blipFill>
        <p:spPr>
          <a:xfrm>
            <a:off x="13359816" y="1727500"/>
            <a:ext cx="3733301" cy="4207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303"/>
        <p:cNvGrpSpPr/>
        <p:nvPr/>
      </p:nvGrpSpPr>
      <p:grpSpPr>
        <a:xfrm>
          <a:off x="0" y="0"/>
          <a:ext cx="0" cy="0"/>
          <a:chOff x="0" y="0"/>
          <a:chExt cx="0" cy="0"/>
        </a:xfrm>
      </p:grpSpPr>
      <p:sp>
        <p:nvSpPr>
          <p:cNvPr id="304" name="Google Shape;304;g355a7fb17b5_0_15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5" name="Google Shape;305;g355a7fb17b5_0_151"/>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6" name="Google Shape;306;g355a7fb17b5_0_151"/>
          <p:cNvSpPr txBox="1"/>
          <p:nvPr/>
        </p:nvSpPr>
        <p:spPr>
          <a:xfrm>
            <a:off x="2605678" y="1727500"/>
            <a:ext cx="141519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8000" dirty="0" err="1">
                <a:solidFill>
                  <a:schemeClr val="lt1"/>
                </a:solidFill>
                <a:latin typeface="Anton"/>
                <a:ea typeface="Anton"/>
                <a:cs typeface="Anton"/>
                <a:sym typeface="Anton"/>
              </a:rPr>
              <a:t>Richtung</a:t>
            </a:r>
            <a:r>
              <a:rPr lang="nl-NL" sz="8000" dirty="0">
                <a:solidFill>
                  <a:schemeClr val="lt1"/>
                </a:solidFill>
                <a:latin typeface="Anton"/>
                <a:ea typeface="Anton"/>
                <a:cs typeface="Anton"/>
                <a:sym typeface="Anton"/>
              </a:rPr>
              <a:t> des </a:t>
            </a:r>
            <a:r>
              <a:rPr lang="nl-NL" sz="8000" dirty="0" err="1">
                <a:solidFill>
                  <a:schemeClr val="lt1"/>
                </a:solidFill>
                <a:latin typeface="Anton"/>
                <a:ea typeface="Anton"/>
                <a:cs typeface="Anton"/>
                <a:sym typeface="Anton"/>
              </a:rPr>
              <a:t>Verbs</a:t>
            </a:r>
            <a:endParaRPr sz="8000" dirty="0"/>
          </a:p>
        </p:txBody>
      </p:sp>
      <p:sp>
        <p:nvSpPr>
          <p:cNvPr id="307" name="Google Shape;307;g355a7fb17b5_0_151"/>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8" name="Google Shape;308;g355a7fb17b5_0_151"/>
          <p:cNvSpPr/>
          <p:nvPr/>
        </p:nvSpPr>
        <p:spPr>
          <a:xfrm>
            <a:off x="0" y="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9" name="Google Shape;309;g355a7fb17b5_0_151"/>
          <p:cNvSpPr/>
          <p:nvPr/>
        </p:nvSpPr>
        <p:spPr>
          <a:xfrm>
            <a:off x="152400" y="1524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g355a7fb17b5_0_151"/>
          <p:cNvSpPr/>
          <p:nvPr/>
        </p:nvSpPr>
        <p:spPr>
          <a:xfrm>
            <a:off x="304800" y="3048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1" name="Google Shape;311;g355a7fb17b5_0_151"/>
          <p:cNvSpPr/>
          <p:nvPr/>
        </p:nvSpPr>
        <p:spPr>
          <a:xfrm>
            <a:off x="457200" y="457200"/>
            <a:ext cx="18288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2" name="Google Shape;312;g355a7fb17b5_0_151"/>
          <p:cNvSpPr txBox="1"/>
          <p:nvPr/>
        </p:nvSpPr>
        <p:spPr>
          <a:xfrm>
            <a:off x="2736736" y="3451596"/>
            <a:ext cx="12121800" cy="6042900"/>
          </a:xfrm>
          <a:prstGeom prst="rect">
            <a:avLst/>
          </a:prstGeom>
          <a:noFill/>
          <a:ln>
            <a:noFill/>
          </a:ln>
        </p:spPr>
        <p:txBody>
          <a:bodyPr spcFirstLastPara="1" wrap="square" lIns="91425" tIns="45700" rIns="91425" bIns="45700" anchor="t" anchorCtr="0">
            <a:normAutofit/>
          </a:bodyPr>
          <a:lstStyle/>
          <a:p>
            <a:pPr lvl="1">
              <a:spcBef>
                <a:spcPts val="20"/>
              </a:spcBef>
              <a:buClr>
                <a:schemeClr val="dk1"/>
              </a:buClr>
              <a:buSzPts val="700"/>
            </a:pPr>
            <a:r>
              <a:rPr lang="nl-NL" sz="4100" b="1" dirty="0">
                <a:solidFill>
                  <a:schemeClr val="lt1"/>
                </a:solidFill>
                <a:latin typeface="Quicksand"/>
                <a:ea typeface="Quicksand"/>
                <a:cs typeface="Quicksand"/>
                <a:sym typeface="Quicksand"/>
              </a:rPr>
              <a:t>Übung:</a:t>
            </a:r>
          </a:p>
          <a:p>
            <a:pPr lvl="1">
              <a:spcBef>
                <a:spcPts val="20"/>
              </a:spcBef>
              <a:buClr>
                <a:schemeClr val="dk1"/>
              </a:buClr>
              <a:buSzPts val="700"/>
            </a:pPr>
            <a:r>
              <a:rPr lang="nl-NL" sz="4100" dirty="0">
                <a:solidFill>
                  <a:schemeClr val="lt1"/>
                </a:solidFill>
                <a:latin typeface="Quicksand"/>
                <a:ea typeface="Quicksand"/>
                <a:cs typeface="Quicksand"/>
                <a:sym typeface="Quicksand"/>
              </a:rPr>
              <a:t>
Er erzählt ihr eine Geschichte.
Sie helfen uns.
Sie lehrt sie. 
Ich erkläre es ihnen. 
Ich gebe ihm eine Tasse Kaffee.</a:t>
            </a:r>
            <a:endParaRPr sz="4100"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ctr" rtl="0">
              <a:spcBef>
                <a:spcPts val="20"/>
              </a:spcBef>
              <a:spcAft>
                <a:spcPts val="0"/>
              </a:spcAft>
              <a:buClr>
                <a:schemeClr val="dk1"/>
              </a:buClr>
              <a:buSzPts val="700"/>
              <a:buFont typeface="Arial"/>
              <a:buNone/>
            </a:pPr>
            <a:endParaRPr sz="14246"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457200" marR="0" lvl="1" indent="0" algn="l" rtl="0">
              <a:spcBef>
                <a:spcPts val="20"/>
              </a:spcBef>
              <a:spcAft>
                <a:spcPts val="0"/>
              </a:spcAft>
              <a:buClr>
                <a:schemeClr val="dk1"/>
              </a:buClr>
              <a:buSzPts val="700"/>
              <a:buFont typeface="Arial"/>
              <a:buNone/>
            </a:pPr>
            <a:endParaRPr sz="14246" b="1"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0" marR="0" lvl="0" indent="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a:p>
            <a:pPr marL="342900" marR="0" lvl="0" indent="-139700" algn="l" rtl="0">
              <a:spcBef>
                <a:spcPts val="640"/>
              </a:spcBef>
              <a:spcAft>
                <a:spcPts val="0"/>
              </a:spcAft>
              <a:buClr>
                <a:schemeClr val="dk1"/>
              </a:buClr>
              <a:buSzPct val="100000"/>
              <a:buFont typeface="Arial"/>
              <a:buNone/>
            </a:pPr>
            <a:endParaRPr sz="3200" dirty="0">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316"/>
        <p:cNvGrpSpPr/>
        <p:nvPr/>
      </p:nvGrpSpPr>
      <p:grpSpPr>
        <a:xfrm>
          <a:off x="0" y="0"/>
          <a:ext cx="0" cy="0"/>
          <a:chOff x="0" y="0"/>
          <a:chExt cx="0" cy="0"/>
        </a:xfrm>
      </p:grpSpPr>
      <p:grpSp>
        <p:nvGrpSpPr>
          <p:cNvPr id="317" name="Google Shape;317;p8"/>
          <p:cNvGrpSpPr/>
          <p:nvPr/>
        </p:nvGrpSpPr>
        <p:grpSpPr>
          <a:xfrm>
            <a:off x="0" y="-216991"/>
            <a:ext cx="2922084" cy="10503991"/>
            <a:chOff x="0" y="-57150"/>
            <a:chExt cx="769602" cy="2766483"/>
          </a:xfrm>
        </p:grpSpPr>
        <p:sp>
          <p:nvSpPr>
            <p:cNvPr id="318" name="Google Shape;318;p8"/>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8"/>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20" name="Google Shape;320;p8"/>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8"/>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p8"/>
          <p:cNvSpPr txBox="1">
            <a:spLocks noGrp="1"/>
          </p:cNvSpPr>
          <p:nvPr>
            <p:ph type="title"/>
          </p:nvPr>
        </p:nvSpPr>
        <p:spPr>
          <a:xfrm>
            <a:off x="4037475" y="1031025"/>
            <a:ext cx="13374000" cy="1852200"/>
          </a:xfrm>
          <a:prstGeom prst="rect">
            <a:avLst/>
          </a:prstGeom>
          <a:noFill/>
          <a:ln>
            <a:noFill/>
          </a:ln>
        </p:spPr>
        <p:txBody>
          <a:bodyPr spcFirstLastPara="1" wrap="square" lIns="91425" tIns="45700" rIns="91425" bIns="45700" anchor="ctr" anchorCtr="0">
            <a:noAutofit/>
          </a:bodyPr>
          <a:lstStyle/>
          <a:p>
            <a:pPr lvl="0" algn="l">
              <a:buClr>
                <a:schemeClr val="lt1"/>
              </a:buClr>
              <a:buSzPts val="3960"/>
            </a:pPr>
            <a:r>
              <a:rPr lang="nl-NL" sz="8000" dirty="0" err="1">
                <a:solidFill>
                  <a:schemeClr val="lt1"/>
                </a:solidFill>
                <a:latin typeface="Anton"/>
                <a:ea typeface="Anton"/>
                <a:cs typeface="Anton"/>
                <a:sym typeface="Anton"/>
              </a:rPr>
              <a:t>Aktivität</a:t>
            </a:r>
            <a:r>
              <a:rPr lang="nl-NL" sz="8000" dirty="0">
                <a:solidFill>
                  <a:schemeClr val="lt1"/>
                </a:solidFill>
                <a:latin typeface="Anton"/>
                <a:ea typeface="Anton"/>
                <a:cs typeface="Anton"/>
                <a:sym typeface="Anton"/>
              </a:rPr>
              <a:t>: </a:t>
            </a:r>
            <a:r>
              <a:rPr lang="nl-NL" sz="8000" dirty="0" err="1">
                <a:solidFill>
                  <a:schemeClr val="lt1"/>
                </a:solidFill>
                <a:latin typeface="Anton"/>
                <a:ea typeface="Anton"/>
                <a:cs typeface="Anton"/>
                <a:sym typeface="Anton"/>
              </a:rPr>
              <a:t>Sätze</a:t>
            </a:r>
            <a:r>
              <a:rPr lang="nl-NL" sz="8000" dirty="0">
                <a:solidFill>
                  <a:schemeClr val="lt1"/>
                </a:solidFill>
                <a:latin typeface="Anton"/>
                <a:ea typeface="Anton"/>
                <a:cs typeface="Anton"/>
                <a:sym typeface="Anton"/>
              </a:rPr>
              <a:t> bilden</a:t>
            </a:r>
            <a:endParaRPr sz="8000" dirty="0">
              <a:solidFill>
                <a:schemeClr val="lt1"/>
              </a:solidFill>
            </a:endParaRPr>
          </a:p>
        </p:txBody>
      </p:sp>
      <p:sp>
        <p:nvSpPr>
          <p:cNvPr id="323" name="Google Shape;323;p8"/>
          <p:cNvSpPr txBox="1">
            <a:spLocks noGrp="1"/>
          </p:cNvSpPr>
          <p:nvPr>
            <p:ph type="body" idx="1"/>
          </p:nvPr>
        </p:nvSpPr>
        <p:spPr>
          <a:xfrm>
            <a:off x="4037475" y="2883226"/>
            <a:ext cx="12938100" cy="6182398"/>
          </a:xfrm>
          <a:prstGeom prst="rect">
            <a:avLst/>
          </a:prstGeom>
          <a:noFill/>
          <a:ln>
            <a:noFill/>
          </a:ln>
        </p:spPr>
        <p:txBody>
          <a:bodyPr spcFirstLastPara="1" wrap="square" lIns="91425" tIns="45700" rIns="91425" bIns="45700" anchor="t" anchorCtr="0">
            <a:normAutofit fontScale="77500" lnSpcReduction="20000"/>
          </a:bodyPr>
          <a:lstStyle/>
          <a:p>
            <a:pPr marL="342900" lvl="0">
              <a:lnSpc>
                <a:spcPct val="134000"/>
              </a:lnSpc>
              <a:spcBef>
                <a:spcPts val="0"/>
              </a:spcBef>
              <a:buClr>
                <a:schemeClr val="lt1"/>
              </a:buClr>
              <a:buSzPts val="3200"/>
            </a:pPr>
            <a:r>
              <a:rPr lang="nl-NL" sz="3600" dirty="0">
                <a:solidFill>
                  <a:schemeClr val="lt1"/>
                </a:solidFill>
                <a:latin typeface="Quicksand"/>
                <a:ea typeface="Quicksand"/>
                <a:cs typeface="Quicksand"/>
                <a:sym typeface="Quicksand"/>
              </a:rPr>
              <a:t>Gruppen bilden
Übersetze die Sätze aus dem Arbeitsblatt in Gebärdensprache.</a:t>
            </a:r>
          </a:p>
          <a:p>
            <a:pPr marL="342900" lvl="0">
              <a:spcBef>
                <a:spcPts val="0"/>
              </a:spcBef>
              <a:buClr>
                <a:schemeClr val="lt1"/>
              </a:buClr>
              <a:buSzPts val="3200"/>
            </a:pPr>
            <a:endParaRPr dirty="0">
              <a:solidFill>
                <a:schemeClr val="lt1"/>
              </a:solidFill>
              <a:latin typeface="Quicksand"/>
              <a:ea typeface="Quicksand"/>
              <a:cs typeface="Quicksand"/>
              <a:sym typeface="Quicksand"/>
            </a:endParaRPr>
          </a:p>
          <a:p>
            <a:pPr marL="0" lvl="0" indent="0">
              <a:lnSpc>
                <a:spcPct val="124000"/>
              </a:lnSpc>
              <a:spcBef>
                <a:spcPts val="0"/>
              </a:spcBef>
              <a:buNone/>
            </a:pPr>
            <a:r>
              <a:rPr lang="nl-NL" sz="3600" b="1" dirty="0">
                <a:solidFill>
                  <a:schemeClr val="lt1"/>
                </a:solidFill>
                <a:latin typeface="Quicksand"/>
                <a:ea typeface="Quicksand"/>
                <a:cs typeface="Quicksand"/>
                <a:sym typeface="Quicksand"/>
              </a:rPr>
              <a:t>Merken:</a:t>
            </a:r>
            <a:r>
              <a:rPr lang="nl-NL" sz="3600" dirty="0">
                <a:solidFill>
                  <a:schemeClr val="lt1"/>
                </a:solidFill>
                <a:latin typeface="Quicksand"/>
                <a:ea typeface="Quicksand"/>
                <a:cs typeface="Quicksand"/>
                <a:sym typeface="Quicksand"/>
              </a:rPr>
              <a:t>
SOV
Lokalisierung
Frage-Satz
Negation
Richtung des Verbs</a:t>
            </a:r>
          </a:p>
          <a:p>
            <a:pPr marL="0" lvl="0" indent="0">
              <a:lnSpc>
                <a:spcPct val="124000"/>
              </a:lnSpc>
              <a:spcBef>
                <a:spcPts val="0"/>
              </a:spcBef>
              <a:buNone/>
            </a:pPr>
            <a:r>
              <a:rPr lang="nl-NL" sz="3600" dirty="0">
                <a:solidFill>
                  <a:schemeClr val="lt1"/>
                </a:solidFill>
                <a:latin typeface="Quicksand"/>
                <a:ea typeface="Quicksand"/>
                <a:cs typeface="Quicksand"/>
                <a:sym typeface="Quicksand"/>
              </a:rPr>
              <a:t>
</a:t>
            </a:r>
            <a:r>
              <a:rPr lang="nl-NL" sz="3600" b="1" dirty="0">
                <a:solidFill>
                  <a:schemeClr val="lt1"/>
                </a:solidFill>
                <a:latin typeface="Quicksand"/>
                <a:ea typeface="Quicksand"/>
                <a:cs typeface="Quicksand"/>
                <a:sym typeface="Quicksand"/>
              </a:rPr>
              <a:t>Kurze Diskussion im Plenum:</a:t>
            </a:r>
            <a:r>
              <a:rPr lang="nl-NL" sz="3600" dirty="0">
                <a:solidFill>
                  <a:schemeClr val="lt1"/>
                </a:solidFill>
                <a:latin typeface="Quicksand"/>
                <a:ea typeface="Quicksand"/>
                <a:cs typeface="Quicksand"/>
                <a:sym typeface="Quicksand"/>
              </a:rPr>
              <a:t>
Was ist dir aufgefallen? 
Was war einfach oder schwierig?</a:t>
            </a:r>
            <a:endParaRPr sz="3600" dirty="0">
              <a:solidFill>
                <a:schemeClr val="lt1"/>
              </a:solidFill>
              <a:latin typeface="Quicksand"/>
              <a:ea typeface="Quicksand"/>
              <a:cs typeface="Quicksand"/>
              <a:sym typeface="Quicksan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327"/>
        <p:cNvGrpSpPr/>
        <p:nvPr/>
      </p:nvGrpSpPr>
      <p:grpSpPr>
        <a:xfrm>
          <a:off x="0" y="0"/>
          <a:ext cx="0" cy="0"/>
          <a:chOff x="0" y="0"/>
          <a:chExt cx="0" cy="0"/>
        </a:xfrm>
      </p:grpSpPr>
      <p:grpSp>
        <p:nvGrpSpPr>
          <p:cNvPr id="328" name="Google Shape;328;p9"/>
          <p:cNvGrpSpPr/>
          <p:nvPr/>
        </p:nvGrpSpPr>
        <p:grpSpPr>
          <a:xfrm>
            <a:off x="0" y="-216991"/>
            <a:ext cx="2922084" cy="10503991"/>
            <a:chOff x="0" y="-57150"/>
            <a:chExt cx="769602" cy="2766483"/>
          </a:xfrm>
        </p:grpSpPr>
        <p:sp>
          <p:nvSpPr>
            <p:cNvPr id="329" name="Google Shape;329;p9"/>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0" name="Google Shape;330;p9"/>
            <p:cNvSpPr txBox="1"/>
            <p:nvPr/>
          </p:nvSpPr>
          <p:spPr>
            <a:xfrm>
              <a:off x="0" y="-57150"/>
              <a:ext cx="769602" cy="2766483"/>
            </a:xfrm>
            <a:prstGeom prst="rect">
              <a:avLst/>
            </a:prstGeom>
            <a:solidFill>
              <a:srgbClr val="039796"/>
            </a:solid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31" name="Google Shape;331;p9"/>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9"/>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3" name="Google Shape;333;p9"/>
          <p:cNvSpPr txBox="1">
            <a:spLocks noGrp="1"/>
          </p:cNvSpPr>
          <p:nvPr>
            <p:ph type="title"/>
          </p:nvPr>
        </p:nvSpPr>
        <p:spPr>
          <a:xfrm>
            <a:off x="4037479" y="1453410"/>
            <a:ext cx="11246064"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a:solidFill>
                  <a:schemeClr val="lt1"/>
                </a:solidFill>
                <a:latin typeface="Anton"/>
                <a:ea typeface="Anton"/>
                <a:cs typeface="Anton"/>
                <a:sym typeface="Anton"/>
              </a:rPr>
              <a:t>Aktivität: Rollenspiel</a:t>
            </a:r>
            <a:endParaRPr sz="8000" dirty="0">
              <a:solidFill>
                <a:schemeClr val="lt1"/>
              </a:solidFill>
              <a:latin typeface="Anton"/>
              <a:ea typeface="Anton"/>
              <a:cs typeface="Anton"/>
              <a:sym typeface="Anton"/>
            </a:endParaRPr>
          </a:p>
        </p:txBody>
      </p:sp>
      <p:sp>
        <p:nvSpPr>
          <p:cNvPr id="334" name="Google Shape;334;p9"/>
          <p:cNvSpPr txBox="1">
            <a:spLocks noGrp="1"/>
          </p:cNvSpPr>
          <p:nvPr>
            <p:ph type="body" idx="1"/>
          </p:nvPr>
        </p:nvSpPr>
        <p:spPr>
          <a:xfrm>
            <a:off x="4157050" y="3429002"/>
            <a:ext cx="12000900" cy="2874000"/>
          </a:xfrm>
          <a:prstGeom prst="rect">
            <a:avLst/>
          </a:prstGeom>
          <a:noFill/>
          <a:ln>
            <a:noFill/>
          </a:ln>
        </p:spPr>
        <p:txBody>
          <a:bodyPr spcFirstLastPara="1" wrap="square" lIns="91425" tIns="45700" rIns="91425" bIns="45700" anchor="t" anchorCtr="0">
            <a:normAutofit/>
          </a:bodyPr>
          <a:lstStyle/>
          <a:p>
            <a:pPr marL="0" lvl="0" indent="0">
              <a:spcBef>
                <a:spcPts val="0"/>
              </a:spcBef>
              <a:buClr>
                <a:schemeClr val="lt1"/>
              </a:buClr>
              <a:buSzPts val="3600"/>
              <a:buNone/>
            </a:pPr>
            <a:r>
              <a:rPr lang="nl-NL" sz="3600" dirty="0">
                <a:solidFill>
                  <a:schemeClr val="lt1"/>
                </a:solidFill>
                <a:latin typeface="Quicksand"/>
                <a:ea typeface="Quicksand"/>
                <a:cs typeface="Quicksand"/>
                <a:sym typeface="Quicksand"/>
              </a:rPr>
              <a:t>Fragen zur Gebärdensprache.</a:t>
            </a:r>
          </a:p>
          <a:p>
            <a:pPr marL="0" lvl="0" indent="0">
              <a:spcBef>
                <a:spcPts val="0"/>
              </a:spcBef>
              <a:buClr>
                <a:schemeClr val="lt1"/>
              </a:buClr>
              <a:buSzPts val="3600"/>
              <a:buNone/>
            </a:pPr>
            <a:endParaRPr lang="nl-NL" sz="3600" dirty="0">
              <a:solidFill>
                <a:schemeClr val="lt1"/>
              </a:solidFill>
              <a:latin typeface="Quicksand"/>
              <a:ea typeface="Quicksand"/>
              <a:cs typeface="Quicksand"/>
              <a:sym typeface="Quicksand"/>
            </a:endParaRPr>
          </a:p>
          <a:p>
            <a:pPr marL="0" lvl="0" indent="0">
              <a:spcBef>
                <a:spcPts val="0"/>
              </a:spcBef>
              <a:buClr>
                <a:schemeClr val="lt1"/>
              </a:buClr>
              <a:buSzPts val="3600"/>
              <a:buNone/>
            </a:pPr>
            <a:r>
              <a:rPr lang="nl-NL" sz="3600" dirty="0">
                <a:solidFill>
                  <a:schemeClr val="lt1"/>
                </a:solidFill>
                <a:latin typeface="Quicksand"/>
                <a:ea typeface="Quicksand"/>
                <a:cs typeface="Quicksand"/>
                <a:sym typeface="Quicksand"/>
              </a:rPr>
              <a:t>Los geht’s! </a:t>
            </a:r>
            <a:endParaRPr dirty="0">
              <a:solidFill>
                <a:schemeClr val="lt1"/>
              </a:solidFill>
              <a:latin typeface="Quicksand"/>
              <a:ea typeface="Quicksand"/>
              <a:cs typeface="Quicksand"/>
              <a:sym typeface="Quicksand"/>
            </a:endParaRPr>
          </a:p>
        </p:txBody>
      </p:sp>
      <p:pic>
        <p:nvPicPr>
          <p:cNvPr id="335" name="Google Shape;335;p9"/>
          <p:cNvPicPr preferRelativeResize="0"/>
          <p:nvPr/>
        </p:nvPicPr>
        <p:blipFill rotWithShape="1">
          <a:blip r:embed="rId5">
            <a:alphaModFix/>
          </a:blip>
          <a:srcRect r="56016" b="50908"/>
          <a:stretch/>
        </p:blipFill>
        <p:spPr>
          <a:xfrm>
            <a:off x="8224800" y="4483675"/>
            <a:ext cx="7773952" cy="4880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339"/>
        <p:cNvGrpSpPr/>
        <p:nvPr/>
      </p:nvGrpSpPr>
      <p:grpSpPr>
        <a:xfrm>
          <a:off x="0" y="0"/>
          <a:ext cx="0" cy="0"/>
          <a:chOff x="0" y="0"/>
          <a:chExt cx="0" cy="0"/>
        </a:xfrm>
      </p:grpSpPr>
      <p:grpSp>
        <p:nvGrpSpPr>
          <p:cNvPr id="340" name="Google Shape;340;p10"/>
          <p:cNvGrpSpPr/>
          <p:nvPr/>
        </p:nvGrpSpPr>
        <p:grpSpPr>
          <a:xfrm>
            <a:off x="0" y="-216991"/>
            <a:ext cx="2922084" cy="10503991"/>
            <a:chOff x="0" y="-57150"/>
            <a:chExt cx="769602" cy="2766483"/>
          </a:xfrm>
        </p:grpSpPr>
        <p:sp>
          <p:nvSpPr>
            <p:cNvPr id="341" name="Google Shape;341;p1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2" name="Google Shape;342;p10"/>
            <p:cNvSpPr txBox="1"/>
            <p:nvPr/>
          </p:nvSpPr>
          <p:spPr>
            <a:xfrm>
              <a:off x="0" y="-57150"/>
              <a:ext cx="769602" cy="2766483"/>
            </a:xfrm>
            <a:prstGeom prst="rect">
              <a:avLst/>
            </a:prstGeom>
            <a:solidFill>
              <a:srgbClr val="F7F1D5"/>
            </a:solid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43" name="Google Shape;343;p1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4" name="Google Shape;344;p1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5" name="Google Shape;345;p10"/>
          <p:cNvSpPr txBox="1">
            <a:spLocks noGrp="1"/>
          </p:cNvSpPr>
          <p:nvPr>
            <p:ph type="title"/>
          </p:nvPr>
        </p:nvSpPr>
        <p:spPr>
          <a:xfrm>
            <a:off x="3733800" y="1572700"/>
            <a:ext cx="8229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err="1">
                <a:solidFill>
                  <a:schemeClr val="lt1"/>
                </a:solidFill>
                <a:latin typeface="Anton"/>
                <a:ea typeface="Anton"/>
                <a:cs typeface="Anton"/>
                <a:sym typeface="Anton"/>
              </a:rPr>
              <a:t>Reflexion</a:t>
            </a:r>
            <a:endParaRPr sz="8000" dirty="0">
              <a:solidFill>
                <a:schemeClr val="lt1"/>
              </a:solidFill>
            </a:endParaRPr>
          </a:p>
        </p:txBody>
      </p:sp>
      <p:sp>
        <p:nvSpPr>
          <p:cNvPr id="346" name="Google Shape;346;p10"/>
          <p:cNvSpPr txBox="1">
            <a:spLocks noGrp="1"/>
          </p:cNvSpPr>
          <p:nvPr>
            <p:ph type="body" idx="1"/>
          </p:nvPr>
        </p:nvSpPr>
        <p:spPr>
          <a:xfrm>
            <a:off x="3853525" y="3191975"/>
            <a:ext cx="13762500" cy="5427300"/>
          </a:xfrm>
          <a:prstGeom prst="rect">
            <a:avLst/>
          </a:prstGeom>
          <a:noFill/>
          <a:ln>
            <a:noFill/>
          </a:ln>
        </p:spPr>
        <p:txBody>
          <a:bodyPr spcFirstLastPara="1" wrap="square" lIns="91425" tIns="45700" rIns="91425" bIns="45700" anchor="t" anchorCtr="0">
            <a:normAutofit/>
          </a:bodyPr>
          <a:lstStyle/>
          <a:p>
            <a:pPr marL="0" lvl="0" indent="0">
              <a:spcBef>
                <a:spcPts val="592"/>
              </a:spcBef>
              <a:buNone/>
            </a:pPr>
            <a:r>
              <a:rPr lang="nl-NL" b="1" dirty="0">
                <a:solidFill>
                  <a:schemeClr val="lt1"/>
                </a:solidFill>
                <a:latin typeface="Quicksand"/>
                <a:ea typeface="Quicksand"/>
                <a:cs typeface="Quicksand"/>
                <a:sym typeface="Quicksand"/>
              </a:rPr>
              <a:t>Diskutieren: </a:t>
            </a:r>
          </a:p>
          <a:p>
            <a:pPr marL="0" lvl="0" indent="0">
              <a:spcBef>
                <a:spcPts val="592"/>
              </a:spcBef>
              <a:buNone/>
            </a:pPr>
            <a:r>
              <a:rPr lang="nl-NL" sz="3000" dirty="0">
                <a:solidFill>
                  <a:schemeClr val="lt1"/>
                </a:solidFill>
                <a:latin typeface="Quicksand"/>
                <a:ea typeface="Quicksand"/>
                <a:cs typeface="Quicksand"/>
                <a:sym typeface="Quicksand"/>
              </a:rPr>
              <a:t>Was hast </a:t>
            </a:r>
            <a:r>
              <a:rPr lang="nl-NL" sz="3000">
                <a:solidFill>
                  <a:schemeClr val="lt1"/>
                </a:solidFill>
                <a:latin typeface="Quicksand"/>
                <a:ea typeface="Quicksand"/>
                <a:cs typeface="Quicksand"/>
                <a:sym typeface="Quicksand"/>
              </a:rPr>
              <a:t>du gelernt?</a:t>
            </a:r>
            <a:r>
              <a:rPr lang="nl-NL" sz="3000" dirty="0">
                <a:solidFill>
                  <a:schemeClr val="lt1"/>
                </a:solidFill>
                <a:latin typeface="Quicksand"/>
                <a:ea typeface="Quicksand"/>
                <a:cs typeface="Quicksand"/>
                <a:sym typeface="Quicksand"/>
              </a:rPr>
              <a:t>
Was hat dich überrascht oder herausgefordert?</a:t>
            </a:r>
          </a:p>
          <a:p>
            <a:pPr marL="0" lvl="0" indent="0">
              <a:spcBef>
                <a:spcPts val="592"/>
              </a:spcBef>
              <a:buNone/>
            </a:pPr>
            <a:endParaRPr dirty="0">
              <a:solidFill>
                <a:schemeClr val="lt1"/>
              </a:solidFill>
              <a:latin typeface="Quicksand"/>
              <a:ea typeface="Quicksand"/>
              <a:cs typeface="Quicksand"/>
              <a:sym typeface="Quicksand"/>
            </a:endParaRPr>
          </a:p>
          <a:p>
            <a:pPr marL="0" lvl="0" indent="0">
              <a:spcBef>
                <a:spcPts val="592"/>
              </a:spcBef>
              <a:buClr>
                <a:schemeClr val="lt1"/>
              </a:buClr>
              <a:buSzPts val="3200"/>
              <a:buNone/>
            </a:pPr>
            <a:r>
              <a:rPr lang="nl-NL" b="1" dirty="0">
                <a:solidFill>
                  <a:schemeClr val="lt1"/>
                </a:solidFill>
                <a:latin typeface="Quicksand"/>
                <a:ea typeface="Quicksand"/>
                <a:cs typeface="Quicksand"/>
                <a:sym typeface="Quicksand"/>
              </a:rPr>
              <a:t>Schlussfolgerung: 
Die Gebärdensprache ist eine echte Sprache </a:t>
            </a:r>
            <a:br>
              <a:rPr lang="nl-NL" b="1" dirty="0">
                <a:solidFill>
                  <a:schemeClr val="lt1"/>
                </a:solidFill>
                <a:latin typeface="Quicksand"/>
                <a:ea typeface="Quicksand"/>
                <a:cs typeface="Quicksand"/>
                <a:sym typeface="Quicksand"/>
              </a:rPr>
            </a:br>
            <a:r>
              <a:rPr lang="nl-NL" b="1" dirty="0">
                <a:solidFill>
                  <a:schemeClr val="lt1"/>
                </a:solidFill>
                <a:latin typeface="Quicksand"/>
                <a:ea typeface="Quicksand"/>
                <a:cs typeface="Quicksand"/>
                <a:sym typeface="Quicksand"/>
              </a:rPr>
              <a:t>mit einer eigenen Struktur und Grammatik!</a:t>
            </a:r>
            <a:endParaRPr dirty="0">
              <a:solidFill>
                <a:schemeClr val="lt1"/>
              </a:solidFill>
              <a:latin typeface="Quicksand"/>
              <a:ea typeface="Quicksand"/>
              <a:cs typeface="Quicksand"/>
              <a:sym typeface="Quicksand"/>
            </a:endParaRPr>
          </a:p>
        </p:txBody>
      </p:sp>
      <p:sp>
        <p:nvSpPr>
          <p:cNvPr id="347" name="Google Shape;347;p10"/>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48" name="Google Shape;348;p10"/>
          <p:cNvPicPr preferRelativeResize="0"/>
          <p:nvPr/>
        </p:nvPicPr>
        <p:blipFill rotWithShape="1">
          <a:blip r:embed="rId6">
            <a:alphaModFix/>
          </a:blip>
          <a:srcRect l="40525" b="46141"/>
          <a:stretch/>
        </p:blipFill>
        <p:spPr>
          <a:xfrm>
            <a:off x="10085075" y="2015175"/>
            <a:ext cx="8356152" cy="4256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352"/>
        <p:cNvGrpSpPr/>
        <p:nvPr/>
      </p:nvGrpSpPr>
      <p:grpSpPr>
        <a:xfrm>
          <a:off x="0" y="0"/>
          <a:ext cx="0" cy="0"/>
          <a:chOff x="0" y="0"/>
          <a:chExt cx="0" cy="0"/>
        </a:xfrm>
      </p:grpSpPr>
      <p:sp>
        <p:nvSpPr>
          <p:cNvPr id="353" name="Google Shape;353;p11"/>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4" name="Google Shape;354;p11"/>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5" name="Google Shape;355;p11"/>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6" name="Google Shape;356;p11"/>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7" name="Google Shape;357;p11"/>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58" name="Google Shape;358;p11"/>
          <p:cNvGrpSpPr/>
          <p:nvPr/>
        </p:nvGrpSpPr>
        <p:grpSpPr>
          <a:xfrm>
            <a:off x="-228300" y="6944209"/>
            <a:ext cx="18940740" cy="4430740"/>
            <a:chOff x="0" y="-57150"/>
            <a:chExt cx="4988508" cy="1166944"/>
          </a:xfrm>
        </p:grpSpPr>
        <p:sp>
          <p:nvSpPr>
            <p:cNvPr id="359" name="Google Shape;359;p11"/>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0" name="Google Shape;360;p11"/>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61" name="Google Shape;361;p11"/>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2" name="Google Shape;362;p11"/>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11"/>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11"/>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11"/>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6" name="Google Shape;366;p11"/>
          <p:cNvSpPr txBox="1"/>
          <p:nvPr/>
        </p:nvSpPr>
        <p:spPr>
          <a:xfrm>
            <a:off x="2157043" y="1867848"/>
            <a:ext cx="3590224" cy="1723549"/>
          </a:xfrm>
          <a:prstGeom prst="rect">
            <a:avLst/>
          </a:prstGeom>
          <a:noFill/>
          <a:ln>
            <a:noFill/>
          </a:ln>
        </p:spPr>
        <p:txBody>
          <a:bodyPr spcFirstLastPara="1" wrap="square" lIns="0" tIns="0" rIns="0" bIns="0" anchor="t" anchorCtr="0">
            <a:spAutoFit/>
          </a:bodyPr>
          <a:lstStyle/>
          <a:p>
            <a:pPr lvl="0">
              <a:lnSpc>
                <a:spcPct val="140000"/>
              </a:lnSpc>
            </a:pPr>
            <a:r>
              <a:rPr lang="nl-NL" sz="8000" dirty="0" err="1">
                <a:solidFill>
                  <a:srgbClr val="FFFFFF"/>
                </a:solidFill>
                <a:latin typeface="Anton"/>
                <a:ea typeface="Anton"/>
                <a:cs typeface="Anton"/>
                <a:sym typeface="Anton"/>
              </a:rPr>
              <a:t>Kontakt</a:t>
            </a:r>
            <a:endParaRPr dirty="0"/>
          </a:p>
        </p:txBody>
      </p:sp>
      <p:sp>
        <p:nvSpPr>
          <p:cNvPr id="367" name="Google Shape;367;p11"/>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nl-NL" sz="2461" u="sng">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a:p>
        </p:txBody>
      </p:sp>
      <p:sp>
        <p:nvSpPr>
          <p:cNvPr id="368" name="Google Shape;368;p11"/>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nl-NL" sz="2461">
                <a:solidFill>
                  <a:srgbClr val="FFFFFF"/>
                </a:solidFill>
                <a:latin typeface="Arial"/>
                <a:ea typeface="Arial"/>
                <a:cs typeface="Arial"/>
                <a:sym typeface="Arial"/>
              </a:rPr>
              <a:t>Deaf Culture, Heritage and Diversity</a:t>
            </a:r>
            <a:endParaRPr/>
          </a:p>
        </p:txBody>
      </p:sp>
      <p:sp>
        <p:nvSpPr>
          <p:cNvPr id="369" name="Google Shape;369;p11"/>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nl-NL"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579</Words>
  <Application>Microsoft Office PowerPoint</Application>
  <PresentationFormat>Benutzerdefiniert</PresentationFormat>
  <Paragraphs>174</Paragraphs>
  <Slides>22</Slides>
  <Notes>22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22</vt:i4>
      </vt:variant>
    </vt:vector>
  </HeadingPairs>
  <TitlesOfParts>
    <vt:vector size="27" baseType="lpstr">
      <vt:lpstr>Anton</vt:lpstr>
      <vt:lpstr>Arial</vt:lpstr>
      <vt:lpstr>Quicksand</vt:lpstr>
      <vt:lpstr>Calibri</vt:lpstr>
      <vt:lpstr>Office Theme</vt:lpstr>
      <vt:lpstr>PowerPoint-Präsentation</vt:lpstr>
      <vt:lpstr>PowerPoint-Präsentation</vt:lpstr>
      <vt:lpstr>PowerPoint-Präsentation</vt:lpstr>
      <vt:lpstr>Ziele</vt:lpstr>
      <vt:lpstr>Theorie: Elemente der Gebärdensprache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Aktivität: Sätze bilden</vt:lpstr>
      <vt:lpstr>Aktivität: Rollenspiel</vt:lpstr>
      <vt:lpstr>Reflexion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26</cp:revision>
  <dcterms:created xsi:type="dcterms:W3CDTF">2006-08-16T00:00:00Z</dcterms:created>
  <dcterms:modified xsi:type="dcterms:W3CDTF">2026-06-11T10:52:02Z</dcterms:modified>
</cp:coreProperties>
</file>