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Anton"/>
      <p:regular r:id="rId28"/>
    </p:embeddedFont>
    <p:embeddedFont>
      <p:font typeface="Quicksan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i/LXG9hscLs9pjSu9cdIzI+HFp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font" Target="fonts/Anton-regular.fntdata"/><Relationship Id="rId29" Type="http://schemas.openxmlformats.org/officeDocument/2006/relationships/font" Target="fonts/Quicksand-regular.fntdata"/><Relationship Id="rId30" Type="http://schemas.openxmlformats.org/officeDocument/2006/relationships/font" Target="fonts/Quicksand-bold.fntdata"/><Relationship Id="rId31" Type="http://schemas.openxmlformats.org/officeDocument/2006/relationships/font" Target="fonts/QuicksandMedium-regular.fntdata"/><Relationship Id="rId32" Type="http://schemas.openxmlformats.org/officeDocument/2006/relationships/font" Target="fonts/QuicksandMedium-bold.fntdata"/><Relationship Id="rId33" Type="http://customschemas.google.com/relationships/presentationmetadata" Target="meta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55a7fb17b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55a7fb17b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55a7fb17b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355a7fb17b5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55a7fb17b5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55a7fb17b5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355a7fb17b5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55a7fb17b5_0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g355a7fb17b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55a7fb17b5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55a7fb17b5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11.png"/><Relationship Id="rId9" Type="http://schemas.openxmlformats.org/officeDocument/2006/relationships/image" Target="../media/image18.png"/><Relationship Id="rId10" Type="http://schemas.openxmlformats.org/officeDocument/2006/relationships/image" Target="../media/image5.png"/><Relationship Id="rId11" Type="http://schemas.openxmlformats.org/officeDocument/2006/relationships/image" Target="../media/image10.png"/><Relationship Id="rId12" Type="http://schemas.openxmlformats.org/officeDocument/2006/relationships/hyperlink" Target="https://deafstudies.eu" TargetMode="External"/><Relationship Id="rId1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4" y="3428788"/>
            <a:ext cx="8667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nl-NL" sz="22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1297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Lingu</a:t>
            </a: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dei segni </a:t>
            </a:r>
            <a:endParaRPr b="0" i="0" sz="3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nl-NL" sz="3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Grammatica e struttura dell</a:t>
            </a:r>
            <a:r>
              <a:rPr lang="nl-NL" sz="3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i="0" lang="nl-NL" sz="3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lingu</a:t>
            </a:r>
            <a:r>
              <a:rPr lang="nl-NL" sz="3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i="0" lang="nl-NL" sz="3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segni</a:t>
            </a:r>
            <a:endParaRPr i="0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91" name="Google Shape;91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TextBox 9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FFFFFF"/>
                </a:solidFill>
              </a:rPr>
              <a:t>Finanziato dall'Unione Europea. Tuttavia, le opinioni e i punti di vista espressi sono esclusivamente quelli dell'autore o degli autori e non riflettono necessariamente quelli dell'Unione Europea o dell'Agenzia esecutiva europea per l'istruzione e la cultura (EACEA). Né l'Unione Europea né l'EACEA possono essere ritenute responsabili per tali contenuti.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4064275" y="3526100"/>
            <a:ext cx="106416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Teoria: parametri della lingua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gioco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Teoria: grammatica della lingua dei segni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creare frasi nella lingua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gioco di ruolo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Riflessione</a:t>
            </a:r>
            <a:r>
              <a:rPr b="0" i="0" lang="nl-NL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 b="0" l="0" r="50592" t="49889"/>
          <a:stretch/>
        </p:blipFill>
        <p:spPr>
          <a:xfrm>
            <a:off x="5922300" y="3428995"/>
            <a:ext cx="11814374" cy="674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3942098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•"/>
            </a:pPr>
            <a:r>
              <a:rPr b="0" i="0" lang="nl-NL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 sei?</a:t>
            </a:r>
            <a:endParaRPr b="0" i="0" sz="4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•"/>
            </a:pPr>
            <a:r>
              <a:rPr b="0" i="0" lang="nl-NL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Gioco rompighiaccio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14" name="Google Shape;114;p3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 txBox="1"/>
          <p:nvPr>
            <p:ph type="title"/>
          </p:nvPr>
        </p:nvSpPr>
        <p:spPr>
          <a:xfrm>
            <a:off x="3900125" y="1067600"/>
            <a:ext cx="8229600" cy="25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Introduzione: obiettivo</a:t>
            </a:r>
            <a:endParaRPr sz="8000"/>
          </a:p>
        </p:txBody>
      </p:sp>
      <p:sp>
        <p:nvSpPr>
          <p:cNvPr id="124" name="Google Shape;124;p4"/>
          <p:cNvSpPr txBox="1"/>
          <p:nvPr>
            <p:ph idx="1" type="body"/>
          </p:nvPr>
        </p:nvSpPr>
        <p:spPr>
          <a:xfrm>
            <a:off x="3696850" y="4204036"/>
            <a:ext cx="13891800" cy="39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b="1" lang="nl-NL" sz="322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Segniamo</a:t>
            </a: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ogni giorno — ma sappiamo davvero come funziona la nostra lingua dei segni?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scuola impariamo a </a:t>
            </a:r>
            <a:r>
              <a:rPr b="1" lang="nl-NL" sz="322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scrivere</a:t>
            </a: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ma non come segnare correttamente.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Questo workshop ti aiuta a comprendere la struttura della tua lingua dei segni.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25" name="Google Shape;125;p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3116293" y="3250134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 cinque parametri della lingua dei segni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9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Configurazione       Luogo               Movimento  </a:t>
            </a:r>
            <a:r>
              <a:rPr b="1"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     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 b="31205" l="5237" r="3670" t="32267"/>
          <a:stretch/>
        </p:blipFill>
        <p:spPr>
          <a:xfrm>
            <a:off x="3554675" y="4344225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11528982" y="7759245"/>
            <a:ext cx="3989400" cy="9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Orientamento</a:t>
            </a: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 </a:t>
            </a:r>
            <a:endParaRPr b="1"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14217525" y="7599025"/>
            <a:ext cx="43302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Componenti </a:t>
            </a:r>
            <a:b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manuali</a:t>
            </a:r>
            <a:endParaRPr b="1"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5"/>
          <p:cNvSpPr txBox="1"/>
          <p:nvPr>
            <p:ph type="title"/>
          </p:nvPr>
        </p:nvSpPr>
        <p:spPr>
          <a:xfrm>
            <a:off x="3707975" y="577025"/>
            <a:ext cx="14439300" cy="24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Teoria: </a:t>
            </a:r>
            <a:b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parametri della lingua dei segni</a:t>
            </a:r>
            <a:endParaRPr sz="7500"/>
          </a:p>
        </p:txBody>
      </p:sp>
      <p:pic>
        <p:nvPicPr>
          <p:cNvPr id="139" name="Google Shape;139;p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/>
        </p:nvSpPr>
        <p:spPr>
          <a:xfrm>
            <a:off x="3482099" y="1701350"/>
            <a:ext cx="1132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gioco dei segni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607749" y="3429000"/>
            <a:ext cx="102612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Crea un segno con i dadi!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Ricorda!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configurazione</a:t>
            </a:r>
            <a:endParaRPr b="0" i="0" sz="2914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luogo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movimento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orientamento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componenti non manuali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9" name="Google Shape;149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1470050" y="1796175"/>
            <a:ext cx="14419800" cy="28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Teoria: </a:t>
            </a:r>
            <a:b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grammatica della lingua dei segni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1762400" y="5001464"/>
            <a:ext cx="138351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2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regole grammaticali della lingua dei segni conosci già?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65" name="Google Shape;165;p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 txBox="1"/>
          <p:nvPr/>
        </p:nvSpPr>
        <p:spPr>
          <a:xfrm>
            <a:off x="2721600" y="6842125"/>
            <a:ext cx="13149600" cy="18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lo segneresti?</a:t>
            </a:r>
            <a:b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lo scriveresti?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7" name="Google Shape;177;g355a7fb17b5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55a7fb17b5_0_2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- SOV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55a7fb17b5_0_1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 txBox="1"/>
          <p:nvPr/>
        </p:nvSpPr>
        <p:spPr>
          <a:xfrm>
            <a:off x="1440825" y="4377350"/>
            <a:ext cx="63513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38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b="1" i="0" sz="38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soggetto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verbo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oggetto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</a:t>
            </a:r>
            <a:endParaRPr b="0" i="0" sz="31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38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La mela</a:t>
            </a:r>
            <a:r>
              <a:rPr b="0" i="0" lang="nl-NL" sz="38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sta</a:t>
            </a:r>
            <a:r>
              <a:rPr b="0" i="0" lang="nl-NL" sz="38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sul </a:t>
            </a: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tavolo.</a:t>
            </a:r>
            <a:endParaRPr b="0" i="0" sz="3862" u="none" cap="none" strike="noStrike">
              <a:solidFill>
                <a:schemeClr val="lt1"/>
              </a:solidFill>
              <a:highlight>
                <a:srgbClr val="741B47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10068075" y="4321300"/>
            <a:ext cx="65490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37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b="1" i="0" sz="37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soggetto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oggetto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verbo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</a:t>
            </a:r>
            <a:endParaRPr b="0" i="0" sz="30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37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MELA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TAVOLO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STA (SOPRA)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7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2" name="Google Shape;192;g355a7fb17b5_0_1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Localizzazione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55a7fb17b5_0_2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 txBox="1"/>
          <p:nvPr/>
        </p:nvSpPr>
        <p:spPr>
          <a:xfrm>
            <a:off x="2605675" y="34038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Localizzazione: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2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 diverse posizioni nello spazio per mostrare la situazione.</a:t>
            </a:r>
            <a:endParaRPr b="0" i="0" sz="12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05" name="Google Shape;205;g355a7fb17b5_0_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100" y="5549741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55a7fb17b5_0_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19300" y="5549741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17500" y="5549741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13875" y="5549741"/>
            <a:ext cx="4161950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 txBox="1"/>
          <p:nvPr/>
        </p:nvSpPr>
        <p:spPr>
          <a:xfrm>
            <a:off x="2570350" y="3220800"/>
            <a:ext cx="11728200" cy="38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nl-NL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“Dove abita lei?”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1" name="Google Shape;221;g355a7fb17b5_0_5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truttura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delle domande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355a7fb17b5_0_6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 txBox="1"/>
          <p:nvPr/>
        </p:nvSpPr>
        <p:spPr>
          <a:xfrm>
            <a:off x="929800" y="4293200"/>
            <a:ext cx="167205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Parola interrogativa alla fine della frase  +  marcatore non manuale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8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LEI ABITA </a:t>
            </a:r>
            <a:r>
              <a:rPr b="1" i="0" lang="nl-NL" sz="18400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DOVE</a:t>
            </a:r>
            <a:r>
              <a:rPr b="0" i="0" lang="nl-NL" sz="18400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?</a:t>
            </a:r>
            <a:endParaRPr b="0" i="0" sz="18400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11320150" y="5304950"/>
            <a:ext cx="5617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Sopracciglia alzate</a:t>
            </a:r>
            <a:endParaRPr b="0" i="0" sz="130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(espressione interrogativa)</a:t>
            </a:r>
            <a:endParaRPr b="0" i="0" sz="130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5" name="Google Shape;235;g355a7fb17b5_0_6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 txBox="1"/>
          <p:nvPr/>
        </p:nvSpPr>
        <p:spPr>
          <a:xfrm>
            <a:off x="1853975" y="1727500"/>
            <a:ext cx="1554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Costruzione delle frasi interrogative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55a7fb17b5_0_7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 txBox="1"/>
          <p:nvPr/>
        </p:nvSpPr>
        <p:spPr>
          <a:xfrm>
            <a:off x="1853975" y="3429000"/>
            <a:ext cx="13595700" cy="57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ti chiami?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Dov’è il tuo ufficio?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Perché stai facendo questo?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Chi è la nuova persona?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possiamo affrontare questo nel modo migliore?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8" name="Google Shape;248;g355a7fb17b5_0_7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 txBox="1"/>
          <p:nvPr/>
        </p:nvSpPr>
        <p:spPr>
          <a:xfrm>
            <a:off x="2760775" y="3609747"/>
            <a:ext cx="11728200" cy="36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9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“Non lavoro”</a:t>
            </a:r>
            <a:endParaRPr b="1" i="0" sz="19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1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0" name="Google Shape;260;g355a7fb17b5_0_10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Negazione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55a7fb17b5_0_11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voglio venire.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sono qui.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mi sorprende.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Perché non hai preso quella mela?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73" name="Google Shape;273;g355a7fb17b5_0_11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 txBox="1"/>
          <p:nvPr/>
        </p:nvSpPr>
        <p:spPr>
          <a:xfrm>
            <a:off x="2653100" y="3524821"/>
            <a:ext cx="11728200" cy="3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“Lei gli dà un libro.”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40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5" name="Google Shape;285;g355a7fb17b5_0_12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 direzionali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55a7fb17b5_0_13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 txBox="1"/>
          <p:nvPr/>
        </p:nvSpPr>
        <p:spPr>
          <a:xfrm>
            <a:off x="1876875" y="3429000"/>
            <a:ext cx="11375700" cy="48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rPr b="1" i="0" lang="nl-NL" sz="36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LEI LIBRO DARE LUI </a:t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rPr b="0" i="0" lang="nl-NL" sz="36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segno “dare” si muove da lei verso → lui</a:t>
            </a:r>
            <a:endParaRPr b="0" i="0" sz="36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i="0" lang="nl-NL" sz="36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LEI MELA DARE LUI</a:t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0" i="0" lang="nl-NL" sz="36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segno “DARE” (che assume la forma della mela) si muove da lei verso → lui</a:t>
            </a:r>
            <a:endParaRPr b="0" i="0" sz="39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962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8" name="Google Shape;298;g355a7fb17b5_0_138"/>
          <p:cNvPicPr preferRelativeResize="0"/>
          <p:nvPr/>
        </p:nvPicPr>
        <p:blipFill rotWithShape="1">
          <a:blip r:embed="rId5">
            <a:alphaModFix/>
          </a:blip>
          <a:srcRect b="0" l="21564" r="28520" t="0"/>
          <a:stretch/>
        </p:blipFill>
        <p:spPr>
          <a:xfrm>
            <a:off x="13526572" y="3379390"/>
            <a:ext cx="3733301" cy="420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355a7fb17b5_0_138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 direzionali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55a7fb17b5_0_15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Lui le racconta una storia.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Loro ci aiutano.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Lei insegna loro. 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Io lo spiego a loro.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Io gli do una tazza di caffè.</a:t>
            </a: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12" name="Google Shape;312;g355a7fb17b5_0_151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 txBox="1"/>
          <p:nvPr>
            <p:ph type="title"/>
          </p:nvPr>
        </p:nvSpPr>
        <p:spPr>
          <a:xfrm>
            <a:off x="4037475" y="550350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Creare frasi 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22" name="Google Shape;322;p8"/>
          <p:cNvSpPr txBox="1"/>
          <p:nvPr>
            <p:ph idx="1" type="body"/>
          </p:nvPr>
        </p:nvSpPr>
        <p:spPr>
          <a:xfrm>
            <a:off x="4037475" y="2402550"/>
            <a:ext cx="13374000" cy="6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 gruppi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Traducete le frasi del foglio di lavoro nella vostra lingua dei segni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Ricorda:</a:t>
            </a:r>
            <a:endParaRPr b="1"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SOV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Localizzazione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Frasi interrogative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Negazione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Verbi direzionali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Breve discussione in plenaria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2" marL="11430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Quicksand Medium"/>
              <a:buChar char="•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avete notato? 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2" marL="11430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Quicksand Medium"/>
              <a:buChar char="•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è stato facile o difficile?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23" name="Google Shape;323;p8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 txBox="1"/>
          <p:nvPr>
            <p:ph idx="1" type="body"/>
          </p:nvPr>
        </p:nvSpPr>
        <p:spPr>
          <a:xfrm>
            <a:off x="4157050" y="3429000"/>
            <a:ext cx="12528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rispondete alle domande sulla lingua dei segni?</a:t>
            </a:r>
            <a:endParaRPr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Mettiamolo in pratica!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33" name="Google Shape;333;p9"/>
          <p:cNvPicPr preferRelativeResize="0"/>
          <p:nvPr/>
        </p:nvPicPr>
        <p:blipFill rotWithShape="1">
          <a:blip r:embed="rId4">
            <a:alphaModFix/>
          </a:blip>
          <a:srcRect b="50908" l="0" r="56016" t="0"/>
          <a:stretch/>
        </p:blipFill>
        <p:spPr>
          <a:xfrm>
            <a:off x="9346350" y="4781250"/>
            <a:ext cx="7773952" cy="488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9"/>
          <p:cNvSpPr txBox="1"/>
          <p:nvPr>
            <p:ph type="title"/>
          </p:nvPr>
        </p:nvSpPr>
        <p:spPr>
          <a:xfrm>
            <a:off x="4037473" y="1453400"/>
            <a:ext cx="12000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gioco di ruolo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35" name="Google Shape;335;p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 txBox="1"/>
          <p:nvPr>
            <p:ph idx="1" type="body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Discussione: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hai imparato?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ti ha sorpreso o messo alla prova?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Conclusione: 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 è una vera lingua, </a:t>
            </a:r>
            <a:b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una propria struttura e grammatica!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5" name="Google Shape;345;p1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10"/>
          <p:cNvPicPr preferRelativeResize="0"/>
          <p:nvPr/>
        </p:nvPicPr>
        <p:blipFill rotWithShape="1">
          <a:blip r:embed="rId5">
            <a:alphaModFix/>
          </a:blip>
          <a:srcRect b="46141" l="40525" r="0" t="0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0"/>
          <p:cNvSpPr txBox="1"/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Riflessione</a:t>
            </a:r>
            <a:endParaRPr sz="8000">
              <a:solidFill>
                <a:schemeClr val="lt1"/>
              </a:solidFill>
            </a:endParaRPr>
          </a:p>
        </p:txBody>
      </p:sp>
      <p:pic>
        <p:nvPicPr>
          <p:cNvPr id="348" name="Google Shape;348;p10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7" name="Google Shape;357;p11"/>
          <p:cNvGrpSpPr/>
          <p:nvPr/>
        </p:nvGrpSpPr>
        <p:grpSpPr>
          <a:xfrm>
            <a:off x="-228300" y="6944208"/>
            <a:ext cx="18940866" cy="4430770"/>
            <a:chOff x="0" y="-57150"/>
            <a:chExt cx="4988508" cy="1166944"/>
          </a:xfrm>
        </p:grpSpPr>
        <p:sp>
          <p:nvSpPr>
            <p:cNvPr id="358" name="Google Shape;358;p1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 txBox="1"/>
          <p:nvPr/>
        </p:nvSpPr>
        <p:spPr>
          <a:xfrm>
            <a:off x="2157043" y="1867848"/>
            <a:ext cx="3590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69" name="Google Shape;369;p11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10995" y="41216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