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gbDmaVXIwyZnRpKBxF1MhD/iGD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97910a22d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97910a22d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55a7fb17b5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g355a7fb17b5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5a7fb17b5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55a7fb17b5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5a7fb17b5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55a7fb17b5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55a7fb17b5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g355a7fb17b5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55a7fb17b5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355a7fb17b5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5a7fb17b5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g355a7fb17b5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55a7fb17b5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g355a7fb17b5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5a7fb17b5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g355a7fb17b5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55a7fb17b5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g355a7fb17b5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55a7fb17b5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g355a7fb17b5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55a7fb17b5_0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55a7fb17b5_0_1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ed6742d42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3ed6742d42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2" name="Google Shape;3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5" name="Google Shape;36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4.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22.png"/><Relationship Id="rId7" Type="http://schemas.openxmlformats.org/officeDocument/2006/relationships/image" Target="../media/image18.png"/><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hyperlink" Target="http://www.youtube.com/watch?v=jgHg9YTdYIA" TargetMode="External"/><Relationship Id="rId6" Type="http://schemas.openxmlformats.org/officeDocument/2006/relationships/image" Target="../media/image15.jpg"/><Relationship Id="rId7"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5.png"/></Relationships>
</file>

<file path=ppt/slides/_rels/slide23.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7.png"/><Relationship Id="rId13" Type="http://schemas.openxmlformats.org/officeDocument/2006/relationships/image" Target="../media/image5.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21.png"/><Relationship Id="rId9"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4" y="401297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Gebarentaal </a:t>
            </a:r>
            <a:endParaRPr b="0" i="0" sz="3200" u="none" cap="none" strike="noStrike">
              <a:solidFill>
                <a:srgbClr val="FFFFFF"/>
              </a:solidFill>
              <a:latin typeface="Anton"/>
              <a:ea typeface="Anton"/>
              <a:cs typeface="Anton"/>
              <a:sym typeface="Anton"/>
            </a:endParaRPr>
          </a:p>
        </p:txBody>
      </p:sp>
      <p:sp>
        <p:nvSpPr>
          <p:cNvPr id="89" name="Google Shape;89;p1"/>
          <p:cNvSpPr txBox="1"/>
          <p:nvPr/>
        </p:nvSpPr>
        <p:spPr>
          <a:xfrm>
            <a:off x="3457354" y="5450055"/>
            <a:ext cx="11401646" cy="53129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rgbClr val="FFFFFF"/>
                </a:solidFill>
                <a:latin typeface="Quicksand"/>
                <a:ea typeface="Quicksand"/>
                <a:cs typeface="Quicksand"/>
                <a:sym typeface="Quicksand"/>
              </a:rPr>
              <a:t>Grammatica en structuur van gebarentaal</a:t>
            </a:r>
            <a:endParaRPr b="0" i="0" sz="18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a:t>
            </a:r>
            <a:r>
              <a:rPr lang="nl-NL" sz="2299">
                <a:solidFill>
                  <a:schemeClr val="lt1"/>
                </a:solidFill>
                <a:latin typeface="Quicksand"/>
                <a:ea typeface="Quicksand"/>
                <a:cs typeface="Quicksand"/>
                <a:sym typeface="Quicksand"/>
              </a:rPr>
              <a:t>Deaf Studies</a:t>
            </a:r>
            <a:r>
              <a:rPr b="0" i="0" lang="nl-NL" sz="2250" u="none" cap="none" strike="noStrike">
                <a:solidFill>
                  <a:srgbClr val="FFFFFF"/>
                </a:solidFill>
                <a:latin typeface="Quicksand"/>
                <a:ea typeface="Quicksand"/>
                <a:cs typeface="Quicksand"/>
                <a:sym typeface="Quicksand"/>
              </a:rPr>
              <a:t> </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nl-NL"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18717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350457" y="3663440"/>
            <a:ext cx="9970500" cy="41118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elementen van gebarentaal</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gebarenspel</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grammatica van gebarentaal</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zinnen maken in gebarentaal</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rollenspel</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Quicksand"/>
              <a:buChar char="•"/>
            </a:pPr>
            <a:r>
              <a:rPr b="0" i="0" lang="nl-NL" sz="3200" u="none" cap="none" strike="noStrike">
                <a:solidFill>
                  <a:srgbClr val="FFFFFF"/>
                </a:solidFill>
                <a:latin typeface="Quicksand"/>
                <a:ea typeface="Quicksand"/>
                <a:cs typeface="Quicksand"/>
                <a:sym typeface="Quicksand"/>
              </a:rPr>
              <a:t>Reflectie </a:t>
            </a:r>
            <a:endParaRPr b="0" i="0" sz="3200"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a:t>
            </a:r>
            <a:r>
              <a:rPr lang="nl-NL"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97910a22df_0_0"/>
          <p:cNvGrpSpPr/>
          <p:nvPr/>
        </p:nvGrpSpPr>
        <p:grpSpPr>
          <a:xfrm>
            <a:off x="0" y="-216992"/>
            <a:ext cx="2922102" cy="10504504"/>
            <a:chOff x="0" y="-57150"/>
            <a:chExt cx="769602" cy="2766600"/>
          </a:xfrm>
        </p:grpSpPr>
        <p:sp>
          <p:nvSpPr>
            <p:cNvPr id="109" name="Google Shape;109;g397910a22df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97910a22df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97910a22df_0_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97910a22df_0_0"/>
          <p:cNvSpPr txBox="1"/>
          <p:nvPr/>
        </p:nvSpPr>
        <p:spPr>
          <a:xfrm>
            <a:off x="3942104" y="1580903"/>
            <a:ext cx="82296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Inleiding</a:t>
            </a:r>
            <a:endParaRPr b="0" i="0" sz="8000" u="none" cap="none" strike="noStrike">
              <a:solidFill>
                <a:srgbClr val="000000"/>
              </a:solidFill>
              <a:latin typeface="Arial"/>
              <a:ea typeface="Arial"/>
              <a:cs typeface="Arial"/>
              <a:sym typeface="Arial"/>
            </a:endParaRPr>
          </a:p>
        </p:txBody>
      </p:sp>
      <p:sp>
        <p:nvSpPr>
          <p:cNvPr id="113" name="Google Shape;113;g397910a22df_0_0"/>
          <p:cNvSpPr txBox="1"/>
          <p:nvPr/>
        </p:nvSpPr>
        <p:spPr>
          <a:xfrm>
            <a:off x="4353523" y="3429000"/>
            <a:ext cx="9433800" cy="3012600"/>
          </a:xfrm>
          <a:prstGeom prst="rect">
            <a:avLst/>
          </a:prstGeom>
          <a:noFill/>
          <a:ln>
            <a:noFill/>
          </a:ln>
        </p:spPr>
        <p:txBody>
          <a:bodyPr anchorCtr="0" anchor="t" bIns="45700" lIns="91425" spcFirstLastPara="1" rIns="91425" wrap="square" tIns="45700">
            <a:normAutofit/>
          </a:bodyPr>
          <a:lstStyle/>
          <a:p>
            <a:pPr indent="-254000" lvl="0" marL="457200" marR="0" rtl="0" algn="ctr">
              <a:lnSpc>
                <a:spcPct val="90000"/>
              </a:lnSpc>
              <a:spcBef>
                <a:spcPts val="0"/>
              </a:spcBef>
              <a:spcAft>
                <a:spcPts val="0"/>
              </a:spcAft>
              <a:buClr>
                <a:schemeClr val="dk1"/>
              </a:buClr>
              <a:buSzPts val="3200"/>
              <a:buFont typeface="Arial"/>
              <a:buNone/>
            </a:pPr>
            <a:r>
              <a:t/>
            </a:r>
            <a:endParaRPr b="1" i="0" sz="3200" u="none" cap="none" strike="noStrike">
              <a:solidFill>
                <a:schemeClr val="lt1"/>
              </a:solidFill>
              <a:latin typeface="Quicksand"/>
              <a:ea typeface="Quicksand"/>
              <a:cs typeface="Quicksand"/>
              <a:sym typeface="Quicksand"/>
            </a:endParaRPr>
          </a:p>
          <a:p>
            <a:pPr indent="-457200" lvl="0" marL="457200" marR="0" rtl="0" algn="l">
              <a:lnSpc>
                <a:spcPct val="90000"/>
              </a:lnSpc>
              <a:spcBef>
                <a:spcPts val="20"/>
              </a:spcBef>
              <a:spcAft>
                <a:spcPts val="0"/>
              </a:spcAft>
              <a:buClr>
                <a:schemeClr val="lt1"/>
              </a:buClr>
              <a:buSzPts val="3200"/>
              <a:buFont typeface="Arial"/>
              <a:buChar char="•"/>
            </a:pPr>
            <a:r>
              <a:rPr b="0" i="0" lang="nl-NL" sz="3200" u="none" cap="none" strike="noStrike">
                <a:solidFill>
                  <a:schemeClr val="lt1"/>
                </a:solidFill>
                <a:latin typeface="Quicksand"/>
                <a:ea typeface="Quicksand"/>
                <a:cs typeface="Quicksand"/>
                <a:sym typeface="Quicksand"/>
              </a:rPr>
              <a:t>Wie ben jij?</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chemeClr val="dk1"/>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457200" lvl="0" marL="457200" marR="0" rtl="0" algn="l">
              <a:lnSpc>
                <a:spcPct val="90000"/>
              </a:lnSpc>
              <a:spcBef>
                <a:spcPts val="20"/>
              </a:spcBef>
              <a:spcAft>
                <a:spcPts val="0"/>
              </a:spcAft>
              <a:buClr>
                <a:schemeClr val="lt1"/>
              </a:buClr>
              <a:buSzPts val="3200"/>
              <a:buFont typeface="Arial"/>
              <a:buChar char="•"/>
            </a:pPr>
            <a:r>
              <a:rPr b="0" i="0" lang="nl-NL" sz="3200" u="none" cap="none" strike="noStrike">
                <a:solidFill>
                  <a:schemeClr val="lt1"/>
                </a:solidFill>
                <a:latin typeface="Quicksand"/>
                <a:ea typeface="Quicksand"/>
                <a:cs typeface="Quicksand"/>
                <a:sym typeface="Quicksand"/>
              </a:rPr>
              <a:t>I</a:t>
            </a:r>
            <a:r>
              <a:rPr lang="nl-NL" sz="3200">
                <a:solidFill>
                  <a:schemeClr val="lt1"/>
                </a:solidFill>
                <a:latin typeface="Quicksand"/>
                <a:ea typeface="Quicksand"/>
                <a:cs typeface="Quicksand"/>
                <a:sym typeface="Quicksand"/>
              </a:rPr>
              <a:t>cebreaker</a:t>
            </a:r>
            <a:r>
              <a:rPr b="0" i="0" lang="nl-NL" sz="3200" u="none" cap="none" strike="noStrike">
                <a:solidFill>
                  <a:schemeClr val="lt1"/>
                </a:solidFill>
                <a:latin typeface="Quicksand"/>
                <a:ea typeface="Quicksand"/>
                <a:cs typeface="Quicksand"/>
                <a:sym typeface="Quicksand"/>
              </a:rPr>
              <a:t>! </a:t>
            </a:r>
            <a:endParaRPr b="0" i="0" sz="3200" u="none" cap="none" strike="noStrike">
              <a:solidFill>
                <a:schemeClr val="lt1"/>
              </a:solidFill>
              <a:latin typeface="Quicksand"/>
              <a:ea typeface="Quicksand"/>
              <a:cs typeface="Quicksand"/>
              <a:sym typeface="Quicksand"/>
            </a:endParaRPr>
          </a:p>
        </p:txBody>
      </p:sp>
      <p:pic>
        <p:nvPicPr>
          <p:cNvPr id="114" name="Google Shape;114;g397910a22df_0_0"/>
          <p:cNvPicPr preferRelativeResize="0"/>
          <p:nvPr/>
        </p:nvPicPr>
        <p:blipFill rotWithShape="1">
          <a:blip r:embed="rId4">
            <a:alphaModFix/>
          </a:blip>
          <a:srcRect b="0" l="0" r="50593" t="49890"/>
          <a:stretch/>
        </p:blipFill>
        <p:spPr>
          <a:xfrm>
            <a:off x="5922300" y="3428995"/>
            <a:ext cx="11814374" cy="6740199"/>
          </a:xfrm>
          <a:prstGeom prst="rect">
            <a:avLst/>
          </a:prstGeom>
          <a:noFill/>
          <a:ln>
            <a:noFill/>
          </a:ln>
        </p:spPr>
      </p:pic>
      <p:pic>
        <p:nvPicPr>
          <p:cNvPr id="115" name="Google Shape;115;g397910a22df_0_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p4"/>
          <p:cNvGrpSpPr/>
          <p:nvPr/>
        </p:nvGrpSpPr>
        <p:grpSpPr>
          <a:xfrm>
            <a:off x="0" y="-216991"/>
            <a:ext cx="2922084" cy="10503991"/>
            <a:chOff x="0" y="-57150"/>
            <a:chExt cx="769602" cy="2766483"/>
          </a:xfrm>
        </p:grpSpPr>
        <p:sp>
          <p:nvSpPr>
            <p:cNvPr id="121" name="Google Shape;121;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p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ph type="title"/>
          </p:nvPr>
        </p:nvSpPr>
        <p:spPr>
          <a:xfrm>
            <a:off x="4037479" y="1442851"/>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 doel</a:t>
            </a:r>
            <a:endParaRPr sz="8000"/>
          </a:p>
        </p:txBody>
      </p:sp>
      <p:sp>
        <p:nvSpPr>
          <p:cNvPr id="125" name="Google Shape;125;p4"/>
          <p:cNvSpPr txBox="1"/>
          <p:nvPr>
            <p:ph idx="1" type="body"/>
          </p:nvPr>
        </p:nvSpPr>
        <p:spPr>
          <a:xfrm>
            <a:off x="3696850" y="3814188"/>
            <a:ext cx="13891800" cy="2441700"/>
          </a:xfrm>
          <a:prstGeom prst="rect">
            <a:avLst/>
          </a:prstGeom>
          <a:noFill/>
          <a:ln>
            <a:noFill/>
          </a:ln>
        </p:spPr>
        <p:txBody>
          <a:bodyPr anchorCtr="0" anchor="t" bIns="45700" lIns="91425" spcFirstLastPara="1" rIns="91425" wrap="square" tIns="45700">
            <a:normAutofit fontScale="92500" lnSpcReduction="10000"/>
          </a:bodyPr>
          <a:lstStyle/>
          <a:p>
            <a:pPr indent="0" lvl="0" marL="342900" rtl="0" algn="l">
              <a:lnSpc>
                <a:spcPct val="115000"/>
              </a:lnSpc>
              <a:spcBef>
                <a:spcPts val="0"/>
              </a:spcBef>
              <a:spcAft>
                <a:spcPts val="0"/>
              </a:spcAft>
              <a:buSzPct val="56250"/>
              <a:buNone/>
            </a:pPr>
            <a:r>
              <a:rPr lang="nl-NL">
                <a:solidFill>
                  <a:schemeClr val="lt1"/>
                </a:solidFill>
                <a:latin typeface="Quicksand"/>
                <a:ea typeface="Quicksand"/>
                <a:cs typeface="Quicksand"/>
                <a:sym typeface="Quicksand"/>
              </a:rPr>
              <a:t>We </a:t>
            </a:r>
            <a:r>
              <a:rPr b="1" lang="nl-NL">
                <a:solidFill>
                  <a:schemeClr val="lt1"/>
                </a:solidFill>
                <a:latin typeface="Quicksand"/>
                <a:ea typeface="Quicksand"/>
                <a:cs typeface="Quicksand"/>
                <a:sym typeface="Quicksand"/>
              </a:rPr>
              <a:t>gebaren </a:t>
            </a:r>
            <a:r>
              <a:rPr lang="nl-NL">
                <a:solidFill>
                  <a:schemeClr val="lt1"/>
                </a:solidFill>
                <a:latin typeface="Quicksand"/>
                <a:ea typeface="Quicksand"/>
                <a:cs typeface="Quicksand"/>
                <a:sym typeface="Quicksand"/>
              </a:rPr>
              <a:t>elke dag – maar weten we eigenlijk wel hoe gebarentaal werkt?</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SzPct val="56250"/>
              <a:buNone/>
            </a:pPr>
            <a:r>
              <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SzPct val="56250"/>
              <a:buNone/>
            </a:pPr>
            <a:r>
              <a:rPr lang="nl-NL">
                <a:solidFill>
                  <a:schemeClr val="lt1"/>
                </a:solidFill>
                <a:latin typeface="Quicksand"/>
                <a:ea typeface="Quicksand"/>
                <a:cs typeface="Quicksand"/>
                <a:sym typeface="Quicksand"/>
              </a:rPr>
              <a:t>Op school leren we </a:t>
            </a:r>
            <a:r>
              <a:rPr b="1" lang="nl-NL">
                <a:solidFill>
                  <a:schemeClr val="lt1"/>
                </a:solidFill>
                <a:latin typeface="Quicksand"/>
                <a:ea typeface="Quicksand"/>
                <a:cs typeface="Quicksand"/>
                <a:sym typeface="Quicksand"/>
              </a:rPr>
              <a:t>schrijven</a:t>
            </a:r>
            <a:r>
              <a:rPr lang="nl-NL">
                <a:solidFill>
                  <a:schemeClr val="lt1"/>
                </a:solidFill>
                <a:latin typeface="Quicksand"/>
                <a:ea typeface="Quicksand"/>
                <a:cs typeface="Quicksand"/>
                <a:sym typeface="Quicksand"/>
              </a:rPr>
              <a:t>, maar niet hoe we correct moeten gebaren.</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SzPct val="56250"/>
              <a:buNone/>
            </a:pPr>
            <a:r>
              <a:t/>
            </a:r>
            <a:endParaRPr>
              <a:solidFill>
                <a:schemeClr val="lt1"/>
              </a:solidFill>
              <a:latin typeface="Quicksand"/>
              <a:ea typeface="Quicksand"/>
              <a:cs typeface="Quicksand"/>
              <a:sym typeface="Quicksand"/>
            </a:endParaRPr>
          </a:p>
          <a:p>
            <a:pPr indent="0" lvl="0" marL="342900" rtl="0" algn="l">
              <a:lnSpc>
                <a:spcPct val="115000"/>
              </a:lnSpc>
              <a:spcBef>
                <a:spcPts val="0"/>
              </a:spcBef>
              <a:spcAft>
                <a:spcPts val="0"/>
              </a:spcAft>
              <a:buSzPct val="56250"/>
              <a:buNone/>
            </a:pPr>
            <a:r>
              <a:rPr lang="nl-NL">
                <a:solidFill>
                  <a:schemeClr val="lt1"/>
                </a:solidFill>
                <a:latin typeface="Quicksand"/>
                <a:ea typeface="Quicksand"/>
                <a:cs typeface="Quicksand"/>
                <a:sym typeface="Quicksand"/>
              </a:rPr>
              <a:t>Deze workshop helpt je de structuur van je eigen gebarentaal te begrijpen.</a:t>
            </a:r>
            <a:endParaRPr>
              <a:solidFill>
                <a:schemeClr val="lt1"/>
              </a:solidFill>
              <a:latin typeface="Quicksand"/>
              <a:ea typeface="Quicksand"/>
              <a:cs typeface="Quicksand"/>
              <a:sym typeface="Quicksand"/>
            </a:endParaRPr>
          </a:p>
        </p:txBody>
      </p:sp>
      <p:pic>
        <p:nvPicPr>
          <p:cNvPr id="126" name="Google Shape;126;p4"/>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grpSp>
        <p:nvGrpSpPr>
          <p:cNvPr id="131" name="Google Shape;131;p5"/>
          <p:cNvGrpSpPr/>
          <p:nvPr/>
        </p:nvGrpSpPr>
        <p:grpSpPr>
          <a:xfrm>
            <a:off x="0" y="-216991"/>
            <a:ext cx="2922084" cy="10503991"/>
            <a:chOff x="0" y="-57150"/>
            <a:chExt cx="769602" cy="2766483"/>
          </a:xfrm>
        </p:grpSpPr>
        <p:sp>
          <p:nvSpPr>
            <p:cNvPr id="132" name="Google Shape;132;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5"/>
            <p:cNvSpPr txBox="1"/>
            <p:nvPr/>
          </p:nvSpPr>
          <p:spPr>
            <a:xfrm>
              <a:off x="0" y="-57150"/>
              <a:ext cx="769602" cy="2766483"/>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5"/>
          <p:cNvSpPr txBox="1"/>
          <p:nvPr>
            <p:ph type="title"/>
          </p:nvPr>
        </p:nvSpPr>
        <p:spPr>
          <a:xfrm>
            <a:off x="3707975" y="1449200"/>
            <a:ext cx="144393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500">
                <a:solidFill>
                  <a:schemeClr val="lt1"/>
                </a:solidFill>
                <a:latin typeface="Anton"/>
                <a:ea typeface="Anton"/>
                <a:cs typeface="Anton"/>
                <a:sym typeface="Anton"/>
              </a:rPr>
              <a:t>Theorie: elementen van gebarentaal</a:t>
            </a:r>
            <a:endParaRPr sz="7500"/>
          </a:p>
        </p:txBody>
      </p:sp>
      <p:sp>
        <p:nvSpPr>
          <p:cNvPr id="136" name="Google Shape;136;p5"/>
          <p:cNvSpPr txBox="1"/>
          <p:nvPr>
            <p:ph idx="1" type="body"/>
          </p:nvPr>
        </p:nvSpPr>
        <p:spPr>
          <a:xfrm>
            <a:off x="3554675" y="2874000"/>
            <a:ext cx="9414900" cy="6644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sz="2700">
              <a:solidFill>
                <a:schemeClr val="lt1"/>
              </a:solidFill>
              <a:latin typeface="Quicksand"/>
              <a:ea typeface="Quicksand"/>
              <a:cs typeface="Quicksand"/>
              <a:sym typeface="Quicksand"/>
            </a:endParaRPr>
          </a:p>
          <a:p>
            <a:pPr indent="0" lvl="0" marL="0" rtl="0" algn="l">
              <a:lnSpc>
                <a:spcPct val="100000"/>
              </a:lnSpc>
              <a:spcBef>
                <a:spcPts val="560"/>
              </a:spcBef>
              <a:spcAft>
                <a:spcPts val="0"/>
              </a:spcAft>
              <a:buSzPts val="1800"/>
              <a:buNone/>
            </a:pPr>
            <a:r>
              <a:rPr b="1" lang="nl-NL" sz="2800">
                <a:solidFill>
                  <a:schemeClr val="lt1"/>
                </a:solidFill>
                <a:latin typeface="Quicksand"/>
                <a:ea typeface="Quicksand"/>
                <a:cs typeface="Quicksand"/>
                <a:sym typeface="Quicksand"/>
                <a:extLst>
                  <a:ext uri="http://customooxmlschemas.google.com/">
                    <go:slidesCustomData xmlns:go="http://customooxmlschemas.google.com/" textRoundtripDataId="0"/>
                  </a:ext>
                </a:extLst>
              </a:rPr>
              <a:t>Vijf elementen van gebarentaal</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1"/>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2"/>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3"/>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4"/>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5"/>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6"/>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7"/>
                </a:ext>
              </a:extLst>
            </a:endParaRPr>
          </a:p>
          <a:p>
            <a:pPr indent="0" lvl="0" marL="0" rtl="0" algn="l">
              <a:lnSpc>
                <a:spcPct val="100000"/>
              </a:lnSpc>
              <a:spcBef>
                <a:spcPts val="560"/>
              </a:spcBef>
              <a:spcAft>
                <a:spcPts val="0"/>
              </a:spcAft>
              <a:buSzPts val="1800"/>
              <a:buNone/>
            </a:pPr>
            <a:r>
              <a:t/>
            </a:r>
            <a:endParaRPr b="1" sz="2800">
              <a:solidFill>
                <a:schemeClr val="lt1"/>
              </a:solidFill>
              <a:latin typeface="Quicksand"/>
              <a:ea typeface="Quicksand"/>
              <a:cs typeface="Quicksand"/>
              <a:sym typeface="Quicksand"/>
              <a:extLst>
                <a:ext uri="http://customooxmlschemas.google.com/">
                  <go:slidesCustomData xmlns:go="http://customooxmlschemas.google.com/" textRoundtripDataId="8"/>
                </a:ext>
              </a:extLst>
            </a:endParaRPr>
          </a:p>
          <a:p>
            <a:pPr indent="0" lvl="0" marL="0" rtl="0" algn="l">
              <a:lnSpc>
                <a:spcPct val="100000"/>
              </a:lnSpc>
              <a:spcBef>
                <a:spcPts val="560"/>
              </a:spcBef>
              <a:spcAft>
                <a:spcPts val="0"/>
              </a:spcAft>
              <a:buSzPts val="1800"/>
              <a:buNone/>
            </a:pPr>
            <a:r>
              <a:rPr lang="nl-NL" sz="2800">
                <a:solidFill>
                  <a:schemeClr val="lt1"/>
                </a:solidFill>
                <a:latin typeface="Quicksand"/>
                <a:ea typeface="Quicksand"/>
                <a:cs typeface="Quicksand"/>
                <a:sym typeface="Quicksand"/>
                <a:extLst>
                  <a:ext uri="http://customooxmlschemas.google.com/">
                    <go:slidesCustomData xmlns:go="http://customooxmlschemas.google.com/" textRoundtripDataId="9"/>
                  </a:ext>
                </a:extLst>
              </a:rPr>
              <a:t>Handvorm             Locatie                 Beweging        </a:t>
            </a:r>
            <a:endParaRPr sz="2400">
              <a:solidFill>
                <a:schemeClr val="lt1"/>
              </a:solidFill>
              <a:latin typeface="Quicksand"/>
              <a:ea typeface="Quicksand"/>
              <a:cs typeface="Quicksand"/>
              <a:sym typeface="Quicksand"/>
            </a:endParaRPr>
          </a:p>
          <a:p>
            <a:pPr indent="-190500" lvl="0" marL="342900" rtl="0" algn="l">
              <a:lnSpc>
                <a:spcPct val="100000"/>
              </a:lnSpc>
              <a:spcBef>
                <a:spcPts val="480"/>
              </a:spcBef>
              <a:spcAft>
                <a:spcPts val="0"/>
              </a:spcAft>
              <a:buClr>
                <a:schemeClr val="dk1"/>
              </a:buClr>
              <a:buSzPts val="2400"/>
              <a:buNone/>
            </a:pPr>
            <a:r>
              <a:t/>
            </a:r>
            <a:endParaRPr sz="2400">
              <a:solidFill>
                <a:schemeClr val="lt1"/>
              </a:solidFill>
              <a:latin typeface="Quicksand"/>
              <a:ea typeface="Quicksand"/>
              <a:cs typeface="Quicksand"/>
              <a:sym typeface="Quicksand"/>
            </a:endParaRPr>
          </a:p>
        </p:txBody>
      </p:sp>
      <p:pic>
        <p:nvPicPr>
          <p:cNvPr id="137" name="Google Shape;137;p5"/>
          <p:cNvPicPr preferRelativeResize="0"/>
          <p:nvPr/>
        </p:nvPicPr>
        <p:blipFill rotWithShape="1">
          <a:blip r:embed="rId4">
            <a:alphaModFix/>
          </a:blip>
          <a:srcRect b="31205" l="5238" r="3671" t="32268"/>
          <a:stretch/>
        </p:blipFill>
        <p:spPr>
          <a:xfrm>
            <a:off x="3554675" y="4092450"/>
            <a:ext cx="13726126" cy="3096199"/>
          </a:xfrm>
          <a:prstGeom prst="rect">
            <a:avLst/>
          </a:prstGeom>
          <a:noFill/>
          <a:ln>
            <a:noFill/>
          </a:ln>
        </p:spPr>
      </p:pic>
      <p:sp>
        <p:nvSpPr>
          <p:cNvPr id="138" name="Google Shape;138;p5"/>
          <p:cNvSpPr txBox="1"/>
          <p:nvPr>
            <p:ph idx="1" type="body"/>
          </p:nvPr>
        </p:nvSpPr>
        <p:spPr>
          <a:xfrm>
            <a:off x="11391650" y="6691575"/>
            <a:ext cx="4330200" cy="16143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b="1" sz="2800">
              <a:solidFill>
                <a:schemeClr val="lt1"/>
              </a:solidFill>
              <a:latin typeface="Quicksand"/>
              <a:ea typeface="Quicksand"/>
              <a:cs typeface="Quicksand"/>
              <a:sym typeface="Quicksand"/>
            </a:endParaRPr>
          </a:p>
          <a:p>
            <a:pPr indent="0" lvl="0" marL="0" rtl="0" algn="ctr">
              <a:lnSpc>
                <a:spcPct val="100000"/>
              </a:lnSpc>
              <a:spcBef>
                <a:spcPts val="560"/>
              </a:spcBef>
              <a:spcAft>
                <a:spcPts val="0"/>
              </a:spcAft>
              <a:buSzPts val="1800"/>
              <a:buNone/>
            </a:pPr>
            <a:r>
              <a:rPr lang="nl-NL" sz="2800">
                <a:solidFill>
                  <a:schemeClr val="lt1"/>
                </a:solidFill>
                <a:latin typeface="Quicksand"/>
                <a:ea typeface="Quicksand"/>
                <a:cs typeface="Quicksand"/>
                <a:sym typeface="Quicksand"/>
              </a:rPr>
              <a:t>Handpalm </a:t>
            </a:r>
            <a:endParaRPr sz="2800">
              <a:solidFill>
                <a:schemeClr val="lt1"/>
              </a:solidFill>
              <a:latin typeface="Quicksand"/>
              <a:ea typeface="Quicksand"/>
              <a:cs typeface="Quicksand"/>
              <a:sym typeface="Quicksand"/>
            </a:endParaRPr>
          </a:p>
          <a:p>
            <a:pPr indent="0" lvl="0" marL="0" rtl="0" algn="ctr">
              <a:lnSpc>
                <a:spcPct val="100000"/>
              </a:lnSpc>
              <a:spcBef>
                <a:spcPts val="560"/>
              </a:spcBef>
              <a:spcAft>
                <a:spcPts val="0"/>
              </a:spcAft>
              <a:buSzPts val="1800"/>
              <a:buNone/>
            </a:pPr>
            <a:r>
              <a:rPr lang="nl-NL" sz="2800">
                <a:solidFill>
                  <a:schemeClr val="lt1"/>
                </a:solidFill>
                <a:latin typeface="Quicksand"/>
                <a:ea typeface="Quicksand"/>
                <a:cs typeface="Quicksand"/>
                <a:sym typeface="Quicksand"/>
              </a:rPr>
              <a:t>oriëntatie </a:t>
            </a:r>
            <a:r>
              <a:rPr lang="nl-NL" sz="2800">
                <a:solidFill>
                  <a:schemeClr val="lt1"/>
                </a:solidFill>
                <a:latin typeface="Quicksand"/>
                <a:ea typeface="Quicksand"/>
                <a:cs typeface="Quicksand"/>
                <a:sym typeface="Quicksand"/>
                <a:extLst>
                  <a:ext uri="http://customooxmlschemas.google.com/">
                    <go:slidesCustomData xmlns:go="http://customooxmlschemas.google.com/" textRoundtripDataId="10"/>
                  </a:ext>
                </a:extLst>
              </a:rPr>
              <a:t> </a:t>
            </a:r>
            <a:endParaRPr sz="2800">
              <a:solidFill>
                <a:schemeClr val="lt1"/>
              </a:solidFill>
              <a:latin typeface="Quicksand"/>
              <a:ea typeface="Quicksand"/>
              <a:cs typeface="Quicksand"/>
              <a:sym typeface="Quicksand"/>
            </a:endParaRPr>
          </a:p>
        </p:txBody>
      </p:sp>
      <p:sp>
        <p:nvSpPr>
          <p:cNvPr id="139" name="Google Shape;139;p5"/>
          <p:cNvSpPr txBox="1"/>
          <p:nvPr>
            <p:ph idx="1" type="body"/>
          </p:nvPr>
        </p:nvSpPr>
        <p:spPr>
          <a:xfrm>
            <a:off x="14025925" y="6691575"/>
            <a:ext cx="4330200" cy="16143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b="1" sz="2800">
              <a:solidFill>
                <a:schemeClr val="lt1"/>
              </a:solidFill>
              <a:latin typeface="Quicksand"/>
              <a:ea typeface="Quicksand"/>
              <a:cs typeface="Quicksand"/>
              <a:sym typeface="Quicksand"/>
            </a:endParaRPr>
          </a:p>
          <a:p>
            <a:pPr indent="0" lvl="0" marL="0" rtl="0" algn="ctr">
              <a:lnSpc>
                <a:spcPct val="100000"/>
              </a:lnSpc>
              <a:spcBef>
                <a:spcPts val="560"/>
              </a:spcBef>
              <a:spcAft>
                <a:spcPts val="0"/>
              </a:spcAft>
              <a:buSzPts val="1800"/>
              <a:buNone/>
            </a:pPr>
            <a:r>
              <a:rPr lang="nl-NL" sz="2800">
                <a:solidFill>
                  <a:schemeClr val="lt1"/>
                </a:solidFill>
                <a:latin typeface="Quicksand"/>
                <a:ea typeface="Quicksand"/>
                <a:cs typeface="Quicksand"/>
                <a:sym typeface="Quicksand"/>
              </a:rPr>
              <a:t>Non-manuele</a:t>
            </a:r>
            <a:endParaRPr sz="2800">
              <a:solidFill>
                <a:schemeClr val="lt1"/>
              </a:solidFill>
              <a:latin typeface="Quicksand"/>
              <a:ea typeface="Quicksand"/>
              <a:cs typeface="Quicksand"/>
              <a:sym typeface="Quicksand"/>
            </a:endParaRPr>
          </a:p>
          <a:p>
            <a:pPr indent="0" lvl="0" marL="0" rtl="0" algn="ctr">
              <a:lnSpc>
                <a:spcPct val="100000"/>
              </a:lnSpc>
              <a:spcBef>
                <a:spcPts val="560"/>
              </a:spcBef>
              <a:spcAft>
                <a:spcPts val="0"/>
              </a:spcAft>
              <a:buSzPts val="1800"/>
              <a:buNone/>
            </a:pPr>
            <a:r>
              <a:rPr lang="nl-NL" sz="2800">
                <a:solidFill>
                  <a:schemeClr val="lt1"/>
                </a:solidFill>
                <a:latin typeface="Quicksand"/>
                <a:ea typeface="Quicksand"/>
                <a:cs typeface="Quicksand"/>
                <a:sym typeface="Quicksand"/>
              </a:rPr>
              <a:t>signalen</a:t>
            </a:r>
            <a:endParaRPr sz="2800">
              <a:solidFill>
                <a:schemeClr val="lt1"/>
              </a:solidFill>
              <a:latin typeface="Quicksand"/>
              <a:ea typeface="Quicksand"/>
              <a:cs typeface="Quicksand"/>
              <a:sym typeface="Quicksand"/>
            </a:endParaRPr>
          </a:p>
        </p:txBody>
      </p:sp>
      <p:pic>
        <p:nvPicPr>
          <p:cNvPr id="140" name="Google Shape;140;p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4" name="Shape 144"/>
        <p:cNvGrpSpPr/>
        <p:nvPr/>
      </p:nvGrpSpPr>
      <p:grpSpPr>
        <a:xfrm>
          <a:off x="0" y="0"/>
          <a:ext cx="0" cy="0"/>
          <a:chOff x="0" y="0"/>
          <a:chExt cx="0" cy="0"/>
        </a:xfrm>
      </p:grpSpPr>
      <p:sp>
        <p:nvSpPr>
          <p:cNvPr id="145" name="Google Shape;145;p6"/>
          <p:cNvSpPr txBox="1"/>
          <p:nvPr/>
        </p:nvSpPr>
        <p:spPr>
          <a:xfrm>
            <a:off x="3482100" y="1701350"/>
            <a:ext cx="14222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Activiteit: Het </a:t>
            </a:r>
            <a:r>
              <a:rPr lang="nl-NL" sz="8000">
                <a:solidFill>
                  <a:schemeClr val="lt1"/>
                </a:solidFill>
                <a:latin typeface="Anton"/>
                <a:ea typeface="Anton"/>
                <a:cs typeface="Anton"/>
                <a:sym typeface="Anton"/>
              </a:rPr>
              <a:t>dobbelsteen</a:t>
            </a:r>
            <a:r>
              <a:rPr b="0" i="0" lang="nl-NL" sz="8000" u="none" cap="none" strike="noStrike">
                <a:solidFill>
                  <a:schemeClr val="lt1"/>
                </a:solidFill>
                <a:latin typeface="Anton"/>
                <a:ea typeface="Anton"/>
                <a:cs typeface="Anton"/>
                <a:sym typeface="Anton"/>
              </a:rPr>
              <a:t>spel</a:t>
            </a:r>
            <a:endParaRPr b="0" i="0" sz="8000" u="none" cap="none" strike="noStrike">
              <a:solidFill>
                <a:srgbClr val="000000"/>
              </a:solidFill>
              <a:latin typeface="Arial"/>
              <a:ea typeface="Arial"/>
              <a:cs typeface="Arial"/>
              <a:sym typeface="Arial"/>
            </a:endParaRPr>
          </a:p>
        </p:txBody>
      </p:sp>
      <p:sp>
        <p:nvSpPr>
          <p:cNvPr id="146" name="Google Shape;146;p6"/>
          <p:cNvSpPr txBox="1"/>
          <p:nvPr/>
        </p:nvSpPr>
        <p:spPr>
          <a:xfrm>
            <a:off x="3607749" y="3429000"/>
            <a:ext cx="10261200" cy="45261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15000"/>
              </a:lnSpc>
              <a:spcBef>
                <a:spcPts val="20"/>
              </a:spcBef>
              <a:spcAft>
                <a:spcPts val="0"/>
              </a:spcAft>
              <a:buClr>
                <a:srgbClr val="000000"/>
              </a:buClr>
              <a:buSzPct val="100000"/>
              <a:buFont typeface="Arial"/>
              <a:buNone/>
            </a:pPr>
            <a:r>
              <a:rPr b="1" i="0" lang="nl-NL" sz="4348" u="none" cap="none" strike="noStrike">
                <a:solidFill>
                  <a:schemeClr val="lt1"/>
                </a:solidFill>
                <a:latin typeface="Quicksand"/>
                <a:ea typeface="Quicksand"/>
                <a:cs typeface="Quicksand"/>
                <a:sym typeface="Quicksand"/>
              </a:rPr>
              <a:t>Maak een gebaar met </a:t>
            </a:r>
            <a:r>
              <a:rPr b="1" i="0" lang="nl-NL" sz="4348" u="none" cap="none" strike="noStrike">
                <a:solidFill>
                  <a:schemeClr val="lt1"/>
                </a:solidFill>
                <a:latin typeface="Quicksand"/>
                <a:ea typeface="Quicksand"/>
                <a:cs typeface="Quicksand"/>
                <a:sym typeface="Quicksand"/>
                <a:extLst>
                  <a:ext uri="http://customooxmlschemas.google.com/">
                    <go:slidesCustomData xmlns:go="http://customooxmlschemas.google.com/" textRoundtripDataId="11"/>
                  </a:ext>
                </a:extLst>
              </a:rPr>
              <a:t>de dobbelsteen!</a:t>
            </a:r>
            <a:endParaRPr b="1" i="0" sz="4348" u="none" cap="none" strike="noStrike">
              <a:solidFill>
                <a:schemeClr val="lt1"/>
              </a:solidFill>
              <a:latin typeface="Quicksand"/>
              <a:ea typeface="Quicksand"/>
              <a:cs typeface="Quicksand"/>
              <a:sym typeface="Quicksand"/>
            </a:endParaRPr>
          </a:p>
          <a:p>
            <a:pPr indent="0" lvl="0" marL="0" marR="0" rtl="0" algn="l">
              <a:lnSpc>
                <a:spcPct val="115000"/>
              </a:lnSpc>
              <a:spcBef>
                <a:spcPts val="20"/>
              </a:spcBef>
              <a:spcAft>
                <a:spcPts val="0"/>
              </a:spcAft>
              <a:buClr>
                <a:srgbClr val="000000"/>
              </a:buClr>
              <a:buSzPct val="100000"/>
              <a:buFont typeface="Arial"/>
              <a:buNone/>
            </a:pPr>
            <a:r>
              <a:t/>
            </a:r>
            <a:endParaRPr b="1" i="0" sz="4348" u="none" cap="none" strike="noStrike">
              <a:solidFill>
                <a:schemeClr val="lt1"/>
              </a:solidFill>
              <a:latin typeface="Quicksand"/>
              <a:ea typeface="Quicksand"/>
              <a:cs typeface="Quicksand"/>
              <a:sym typeface="Quicksand"/>
            </a:endParaRPr>
          </a:p>
          <a:p>
            <a:pPr indent="0" lvl="0" marL="0" marR="0" rtl="0" algn="l">
              <a:lnSpc>
                <a:spcPct val="115000"/>
              </a:lnSpc>
              <a:spcBef>
                <a:spcPts val="20"/>
              </a:spcBef>
              <a:spcAft>
                <a:spcPts val="0"/>
              </a:spcAft>
              <a:buClr>
                <a:srgbClr val="000000"/>
              </a:buClr>
              <a:buSzPct val="100000"/>
              <a:buFont typeface="Arial"/>
              <a:buNone/>
            </a:pPr>
            <a:r>
              <a:rPr b="1" i="0" lang="nl-NL" sz="4348" u="none" cap="none" strike="noStrike">
                <a:solidFill>
                  <a:schemeClr val="lt1"/>
                </a:solidFill>
                <a:latin typeface="Quicksand"/>
                <a:ea typeface="Quicksand"/>
                <a:cs typeface="Quicksand"/>
                <a:sym typeface="Quicksand"/>
              </a:rPr>
              <a:t>Onthoud!</a:t>
            </a:r>
            <a:endParaRPr b="1" i="0" sz="4348" u="none" cap="none" strike="noStrike">
              <a:solidFill>
                <a:schemeClr val="lt1"/>
              </a:solidFill>
              <a:latin typeface="Quicksand"/>
              <a:ea typeface="Quicksand"/>
              <a:cs typeface="Quicksand"/>
              <a:sym typeface="Quicksand"/>
            </a:endParaRPr>
          </a:p>
          <a:p>
            <a:pPr indent="-299822"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handvorm</a:t>
            </a:r>
            <a:endParaRPr b="0" i="0" sz="2914" u="none" cap="none" strike="noStrike">
              <a:solidFill>
                <a:srgbClr val="000000"/>
              </a:solidFill>
              <a:latin typeface="Arial"/>
              <a:ea typeface="Arial"/>
              <a:cs typeface="Arial"/>
              <a:sym typeface="Arial"/>
            </a:endParaRPr>
          </a:p>
          <a:p>
            <a:pPr indent="-299822"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locatie</a:t>
            </a:r>
            <a:endParaRPr b="0" i="0" sz="4314" u="none" cap="none" strike="noStrike">
              <a:solidFill>
                <a:schemeClr val="lt1"/>
              </a:solidFill>
              <a:latin typeface="Calibri"/>
              <a:ea typeface="Calibri"/>
              <a:cs typeface="Calibri"/>
              <a:sym typeface="Calibri"/>
            </a:endParaRPr>
          </a:p>
          <a:p>
            <a:pPr indent="-299822"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beweging</a:t>
            </a:r>
            <a:endParaRPr b="0" i="0" sz="4314" u="none" cap="none" strike="noStrike">
              <a:solidFill>
                <a:schemeClr val="lt1"/>
              </a:solidFill>
              <a:latin typeface="Quicksand"/>
              <a:ea typeface="Quicksand"/>
              <a:cs typeface="Quicksand"/>
              <a:sym typeface="Quicksand"/>
            </a:endParaRPr>
          </a:p>
          <a:p>
            <a:pPr indent="-299822" lvl="1" marL="742950" marR="0" rtl="0" algn="l">
              <a:lnSpc>
                <a:spcPct val="115000"/>
              </a:lnSpc>
              <a:spcBef>
                <a:spcPts val="20"/>
              </a:spcBef>
              <a:spcAft>
                <a:spcPts val="0"/>
              </a:spcAft>
              <a:buClr>
                <a:schemeClr val="lt1"/>
              </a:buClr>
              <a:buSzPct val="100000"/>
              <a:buFont typeface="Quicksand"/>
              <a:buChar char="○"/>
            </a:pPr>
            <a:r>
              <a:rPr b="0" i="0" lang="nl-NL" sz="4314" u="none" cap="none" strike="noStrike">
                <a:solidFill>
                  <a:schemeClr val="lt1"/>
                </a:solidFill>
                <a:latin typeface="Quicksand"/>
                <a:ea typeface="Quicksand"/>
                <a:cs typeface="Quicksand"/>
                <a:sym typeface="Quicksand"/>
              </a:rPr>
              <a:t>palmoriëntatie</a:t>
            </a:r>
            <a:endParaRPr b="0" i="0" sz="4314" u="none" cap="none" strike="noStrike">
              <a:solidFill>
                <a:schemeClr val="lt1"/>
              </a:solidFill>
              <a:latin typeface="Quicksand"/>
              <a:ea typeface="Quicksand"/>
              <a:cs typeface="Quicksand"/>
              <a:sym typeface="Quicksand"/>
            </a:endParaRPr>
          </a:p>
          <a:p>
            <a:pPr indent="-299822" lvl="1" marL="742950" marR="0" rtl="0" algn="l">
              <a:lnSpc>
                <a:spcPct val="115000"/>
              </a:lnSpc>
              <a:spcBef>
                <a:spcPts val="20"/>
              </a:spcBef>
              <a:spcAft>
                <a:spcPts val="0"/>
              </a:spcAft>
              <a:buClr>
                <a:schemeClr val="lt1"/>
              </a:buClr>
              <a:buSzPct val="100000"/>
              <a:buFont typeface="Courier New"/>
              <a:buChar char="○"/>
            </a:pPr>
            <a:r>
              <a:rPr b="0" i="0" lang="nl-NL" sz="4314" u="none" cap="none" strike="noStrike">
                <a:solidFill>
                  <a:schemeClr val="lt1"/>
                </a:solidFill>
                <a:latin typeface="Quicksand"/>
                <a:ea typeface="Quicksand"/>
                <a:cs typeface="Quicksand"/>
                <a:sym typeface="Quicksand"/>
              </a:rPr>
              <a:t>n</a:t>
            </a:r>
            <a:r>
              <a:rPr lang="nl-NL" sz="4314">
                <a:solidFill>
                  <a:schemeClr val="lt1"/>
                </a:solidFill>
                <a:latin typeface="Quicksand"/>
                <a:ea typeface="Quicksand"/>
                <a:cs typeface="Quicksand"/>
                <a:sym typeface="Quicksand"/>
              </a:rPr>
              <a:t>on</a:t>
            </a:r>
            <a:r>
              <a:rPr b="0" i="0" lang="nl-NL" sz="4314" u="none" cap="none" strike="noStrike">
                <a:solidFill>
                  <a:schemeClr val="lt1"/>
                </a:solidFill>
                <a:latin typeface="Quicksand"/>
                <a:ea typeface="Quicksand"/>
                <a:cs typeface="Quicksand"/>
                <a:sym typeface="Quicksand"/>
              </a:rPr>
              <a:t>-manuele signalen</a:t>
            </a:r>
            <a:endParaRPr b="0" i="0" sz="4314"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14286"/>
              <a:buFont typeface="Arial"/>
              <a:buNone/>
            </a:pPr>
            <a:r>
              <a:t/>
            </a:r>
            <a:endParaRPr b="0"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14286"/>
              <a:buFont typeface="Arial"/>
              <a:buNone/>
            </a:pPr>
            <a:r>
              <a:t/>
            </a:r>
            <a:endParaRPr b="0" i="0" sz="2800" u="none" cap="none" strike="noStrike">
              <a:solidFill>
                <a:schemeClr val="lt1"/>
              </a:solidFill>
              <a:latin typeface="Quicksand"/>
              <a:ea typeface="Quicksand"/>
              <a:cs typeface="Quicksand"/>
              <a:sym typeface="Quicksand"/>
            </a:endParaRPr>
          </a:p>
        </p:txBody>
      </p:sp>
      <p:pic>
        <p:nvPicPr>
          <p:cNvPr id="147" name="Google Shape;147;p6"/>
          <p:cNvPicPr preferRelativeResize="0"/>
          <p:nvPr/>
        </p:nvPicPr>
        <p:blipFill rotWithShape="1">
          <a:blip r:embed="rId3">
            <a:alphaModFix/>
          </a:blip>
          <a:srcRect b="0" l="0" r="0" t="0"/>
          <a:stretch/>
        </p:blipFill>
        <p:spPr>
          <a:xfrm>
            <a:off x="13913955" y="6003725"/>
            <a:ext cx="1889770" cy="1638654"/>
          </a:xfrm>
          <a:prstGeom prst="rect">
            <a:avLst/>
          </a:prstGeom>
          <a:noFill/>
          <a:ln>
            <a:noFill/>
          </a:ln>
        </p:spPr>
      </p:pic>
      <p:pic>
        <p:nvPicPr>
          <p:cNvPr id="148" name="Google Shape;148;p6"/>
          <p:cNvPicPr preferRelativeResize="0"/>
          <p:nvPr/>
        </p:nvPicPr>
        <p:blipFill rotWithShape="1">
          <a:blip r:embed="rId3">
            <a:alphaModFix/>
          </a:blip>
          <a:srcRect b="0" l="0" r="0" t="0"/>
          <a:stretch/>
        </p:blipFill>
        <p:spPr>
          <a:xfrm>
            <a:off x="12988726" y="6776246"/>
            <a:ext cx="1889770" cy="1638654"/>
          </a:xfrm>
          <a:prstGeom prst="rect">
            <a:avLst/>
          </a:prstGeom>
          <a:noFill/>
          <a:ln>
            <a:noFill/>
          </a:ln>
        </p:spPr>
      </p:pic>
      <p:grpSp>
        <p:nvGrpSpPr>
          <p:cNvPr id="149" name="Google Shape;149;p6"/>
          <p:cNvGrpSpPr/>
          <p:nvPr/>
        </p:nvGrpSpPr>
        <p:grpSpPr>
          <a:xfrm>
            <a:off x="0" y="-216993"/>
            <a:ext cx="2922102" cy="10504504"/>
            <a:chOff x="0" y="-57150"/>
            <a:chExt cx="769602" cy="2766600"/>
          </a:xfrm>
        </p:grpSpPr>
        <p:sp>
          <p:nvSpPr>
            <p:cNvPr id="150" name="Google Shape;150;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1" name="Google Shape;151;p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2" name="Google Shape;152;p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53" name="Google Shape;153;p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5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5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500"/>
                                        <p:tgtEl>
                                          <p:spTgt spid="1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animEffect filter="fade" transition="in">
                                      <p:cBhvr>
                                        <p:cTn dur="500"/>
                                        <p:tgtEl>
                                          <p:spTgt spid="1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animEffect filter="fade" transition="in">
                                      <p:cBhvr>
                                        <p:cTn dur="500"/>
                                        <p:tgtEl>
                                          <p:spTgt spid="14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animEffect filter="fade" transition="in">
                                      <p:cBhvr>
                                        <p:cTn dur="500"/>
                                        <p:tgtEl>
                                          <p:spTgt spid="14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animEffect filter="fade" transition="in">
                                      <p:cBhvr>
                                        <p:cTn dur="500"/>
                                        <p:tgtEl>
                                          <p:spTgt spid="14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8" st="8"/>
                                            </p:txEl>
                                          </p:spTgt>
                                        </p:tgtEl>
                                        <p:attrNameLst>
                                          <p:attrName>style.visibility</p:attrName>
                                        </p:attrNameLst>
                                      </p:cBhvr>
                                      <p:to>
                                        <p:strVal val="visible"/>
                                      </p:to>
                                    </p:set>
                                    <p:animEffect filter="fade" transition="in">
                                      <p:cBhvr>
                                        <p:cTn dur="500"/>
                                        <p:tgtEl>
                                          <p:spTgt spid="14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9" st="9"/>
                                            </p:txEl>
                                          </p:spTgt>
                                        </p:tgtEl>
                                        <p:attrNameLst>
                                          <p:attrName>style.visibility</p:attrName>
                                        </p:attrNameLst>
                                      </p:cBhvr>
                                      <p:to>
                                        <p:strVal val="visible"/>
                                      </p:to>
                                    </p:set>
                                    <p:animEffect filter="fade" transition="in">
                                      <p:cBhvr>
                                        <p:cTn dur="500"/>
                                        <p:tgtEl>
                                          <p:spTgt spid="146">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7" name="Shape 157"/>
        <p:cNvGrpSpPr/>
        <p:nvPr/>
      </p:nvGrpSpPr>
      <p:grpSpPr>
        <a:xfrm>
          <a:off x="0" y="0"/>
          <a:ext cx="0" cy="0"/>
          <a:chOff x="0" y="0"/>
          <a:chExt cx="0" cy="0"/>
        </a:xfrm>
      </p:grpSpPr>
      <p:sp>
        <p:nvSpPr>
          <p:cNvPr id="158" name="Google Shape;158;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7"/>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Theorie: Grammatica van gebarentaal</a:t>
            </a:r>
            <a:endParaRPr b="0" i="0" sz="8000" u="none" cap="none" strike="noStrike">
              <a:solidFill>
                <a:srgbClr val="000000"/>
              </a:solidFill>
              <a:latin typeface="Arial"/>
              <a:ea typeface="Arial"/>
              <a:cs typeface="Arial"/>
              <a:sym typeface="Arial"/>
            </a:endParaRPr>
          </a:p>
        </p:txBody>
      </p:sp>
      <p:sp>
        <p:nvSpPr>
          <p:cNvPr id="160" name="Google Shape;160;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p7"/>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7"/>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7"/>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p7"/>
          <p:cNvSpPr/>
          <p:nvPr/>
        </p:nvSpPr>
        <p:spPr>
          <a:xfrm>
            <a:off x="457200" y="4572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p7"/>
          <p:cNvSpPr txBox="1"/>
          <p:nvPr/>
        </p:nvSpPr>
        <p:spPr>
          <a:xfrm>
            <a:off x="2646850" y="4787149"/>
            <a:ext cx="13149600" cy="9378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100000"/>
              </a:lnSpc>
              <a:spcBef>
                <a:spcPts val="0"/>
              </a:spcBef>
              <a:spcAft>
                <a:spcPts val="0"/>
              </a:spcAft>
              <a:buClr>
                <a:schemeClr val="lt1"/>
              </a:buClr>
              <a:buSzPts val="800"/>
              <a:buFont typeface="Arial"/>
              <a:buNone/>
            </a:pPr>
            <a:r>
              <a:rPr b="0" i="0" lang="nl-NL" sz="14246" u="none" cap="none" strike="noStrike">
                <a:solidFill>
                  <a:schemeClr val="lt1"/>
                </a:solidFill>
                <a:latin typeface="Quicksand"/>
                <a:ea typeface="Quicksand"/>
                <a:cs typeface="Quicksand"/>
                <a:sym typeface="Quicksand"/>
              </a:rPr>
              <a:t>Welke grammaticaregels van gebarentaal ken je al?</a:t>
            </a:r>
            <a:endParaRPr b="0" i="0" sz="14246"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66" name="Google Shape;166;p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0" name="Shape 170"/>
        <p:cNvGrpSpPr/>
        <p:nvPr/>
      </p:nvGrpSpPr>
      <p:grpSpPr>
        <a:xfrm>
          <a:off x="0" y="0"/>
          <a:ext cx="0" cy="0"/>
          <a:chOff x="0" y="0"/>
          <a:chExt cx="0" cy="0"/>
        </a:xfrm>
      </p:grpSpPr>
      <p:sp>
        <p:nvSpPr>
          <p:cNvPr id="171" name="Google Shape;171;g355a7fb17b5_0_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g355a7fb17b5_0_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55a7fb17b5_0_2"/>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4" name="Google Shape;174;g355a7fb17b5_0_2"/>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g355a7fb17b5_0_2"/>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g355a7fb17b5_0_2"/>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g355a7fb17b5_0_2"/>
          <p:cNvSpPr txBox="1"/>
          <p:nvPr/>
        </p:nvSpPr>
        <p:spPr>
          <a:xfrm>
            <a:off x="2721600" y="6650499"/>
            <a:ext cx="13149600" cy="9378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ctr">
              <a:lnSpc>
                <a:spcPct val="100000"/>
              </a:lnSpc>
              <a:spcBef>
                <a:spcPts val="0"/>
              </a:spcBef>
              <a:spcAft>
                <a:spcPts val="0"/>
              </a:spcAft>
              <a:buClr>
                <a:schemeClr val="lt1"/>
              </a:buClr>
              <a:buSzPts val="800"/>
              <a:buFont typeface="Arial"/>
              <a:buNone/>
            </a:pPr>
            <a:r>
              <a:rPr b="0" i="0" lang="nl-NL" sz="14246" u="none" cap="none" strike="noStrike">
                <a:solidFill>
                  <a:schemeClr val="lt1"/>
                </a:solidFill>
                <a:latin typeface="Quicksand"/>
                <a:ea typeface="Quicksand"/>
                <a:cs typeface="Quicksand"/>
                <a:sym typeface="Quicksand"/>
              </a:rPr>
              <a:t>Hoe zou je dit </a:t>
            </a:r>
            <a:r>
              <a:rPr lang="nl-NL" sz="14246">
                <a:solidFill>
                  <a:schemeClr val="lt1"/>
                </a:solidFill>
                <a:latin typeface="Quicksand"/>
                <a:ea typeface="Quicksand"/>
                <a:cs typeface="Quicksand"/>
                <a:sym typeface="Quicksand"/>
              </a:rPr>
              <a:t>gebaren</a:t>
            </a:r>
            <a:r>
              <a:rPr b="0" i="0" lang="nl-NL" sz="14246" u="none" cap="none" strike="noStrike">
                <a:solidFill>
                  <a:schemeClr val="lt1"/>
                </a:solidFill>
                <a:latin typeface="Quicksand"/>
                <a:ea typeface="Quicksand"/>
                <a:cs typeface="Quicksand"/>
                <a:sym typeface="Quicksand"/>
              </a:rPr>
              <a:t>?</a:t>
            </a:r>
            <a:endParaRPr b="0" i="0" sz="14246"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800"/>
              <a:buFont typeface="Arial"/>
              <a:buNone/>
            </a:pPr>
            <a:r>
              <a:t/>
            </a:r>
            <a:endParaRPr b="0" i="0" sz="14246"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800"/>
              <a:buFont typeface="Arial"/>
              <a:buNone/>
            </a:pPr>
            <a:r>
              <a:rPr b="0" i="0" lang="nl-NL" sz="14246" u="none" cap="none" strike="noStrike">
                <a:solidFill>
                  <a:schemeClr val="lt1"/>
                </a:solidFill>
                <a:latin typeface="Quicksand"/>
                <a:ea typeface="Quicksand"/>
                <a:cs typeface="Quicksand"/>
                <a:sym typeface="Quicksand"/>
              </a:rPr>
              <a:t>Hoe zou je dit schrijven?</a:t>
            </a:r>
            <a:endParaRPr b="0" i="0" sz="14246" u="none" cap="none" strike="noStrike">
              <a:solidFill>
                <a:schemeClr val="lt1"/>
              </a:solidFill>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78" name="Google Shape;178;g355a7fb17b5_0_2"/>
          <p:cNvPicPr preferRelativeResize="0"/>
          <p:nvPr/>
        </p:nvPicPr>
        <p:blipFill rotWithShape="1">
          <a:blip r:embed="rId5">
            <a:alphaModFix/>
          </a:blip>
          <a:srcRect b="0" l="0" r="0" t="0"/>
          <a:stretch/>
        </p:blipFill>
        <p:spPr>
          <a:xfrm>
            <a:off x="6201798" y="2698688"/>
            <a:ext cx="6189199" cy="3481425"/>
          </a:xfrm>
          <a:prstGeom prst="rect">
            <a:avLst/>
          </a:prstGeom>
          <a:noFill/>
          <a:ln>
            <a:noFill/>
          </a:ln>
        </p:spPr>
      </p:pic>
      <p:pic>
        <p:nvPicPr>
          <p:cNvPr id="179" name="Google Shape;179;g355a7fb17b5_0_2"/>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3" name="Shape 183"/>
        <p:cNvGrpSpPr/>
        <p:nvPr/>
      </p:nvGrpSpPr>
      <p:grpSpPr>
        <a:xfrm>
          <a:off x="0" y="0"/>
          <a:ext cx="0" cy="0"/>
          <a:chOff x="0" y="0"/>
          <a:chExt cx="0" cy="0"/>
        </a:xfrm>
      </p:grpSpPr>
      <p:sp>
        <p:nvSpPr>
          <p:cNvPr id="184" name="Google Shape;184;g355a7fb17b5_0_1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55a7fb17b5_0_16"/>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SVO - SOV </a:t>
            </a:r>
            <a:endParaRPr b="0" i="0" sz="8000" u="none" cap="none" strike="noStrike">
              <a:solidFill>
                <a:srgbClr val="000000"/>
              </a:solidFill>
              <a:latin typeface="Arial"/>
              <a:ea typeface="Arial"/>
              <a:cs typeface="Arial"/>
              <a:sym typeface="Arial"/>
            </a:endParaRPr>
          </a:p>
        </p:txBody>
      </p:sp>
      <p:sp>
        <p:nvSpPr>
          <p:cNvPr id="186" name="Google Shape;186;g355a7fb17b5_0_16"/>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55a7fb17b5_0_16"/>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55a7fb17b5_0_16"/>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55a7fb17b5_0_16"/>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55a7fb17b5_0_16"/>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55a7fb17b5_0_16"/>
          <p:cNvSpPr txBox="1"/>
          <p:nvPr/>
        </p:nvSpPr>
        <p:spPr>
          <a:xfrm>
            <a:off x="1440825" y="4377350"/>
            <a:ext cx="6351300" cy="18234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100000"/>
              </a:lnSpc>
              <a:spcBef>
                <a:spcPts val="0"/>
              </a:spcBef>
              <a:spcAft>
                <a:spcPts val="0"/>
              </a:spcAft>
              <a:buClr>
                <a:schemeClr val="lt1"/>
              </a:buClr>
              <a:buSzPts val="800"/>
              <a:buFont typeface="Arial"/>
              <a:buNone/>
            </a:pPr>
            <a:r>
              <a:rPr b="1" i="0" lang="nl-NL" sz="14246" u="none" cap="none" strike="noStrike">
                <a:solidFill>
                  <a:schemeClr val="lt1"/>
                </a:solidFill>
                <a:latin typeface="Quicksand"/>
                <a:ea typeface="Quicksand"/>
                <a:cs typeface="Quicksand"/>
                <a:sym typeface="Quicksand"/>
              </a:rPr>
              <a:t>SVO</a:t>
            </a:r>
            <a:endParaRPr b="1" i="0" sz="142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ct val="27957"/>
              <a:buFont typeface="Arial"/>
              <a:buNone/>
            </a:pPr>
            <a:r>
              <a:rPr b="0" i="0" lang="nl-NL" sz="11446" u="none" cap="none" strike="noStrike">
                <a:solidFill>
                  <a:schemeClr val="lt1"/>
                </a:solidFill>
                <a:latin typeface="Quicksand"/>
                <a:ea typeface="Quicksand"/>
                <a:cs typeface="Quicksand"/>
                <a:sym typeface="Quicksand"/>
              </a:rPr>
              <a:t>(</a:t>
            </a:r>
            <a:r>
              <a:rPr b="0" i="0" lang="nl-NL" sz="11446" u="none" cap="none" strike="noStrike">
                <a:solidFill>
                  <a:schemeClr val="lt1"/>
                </a:solidFill>
                <a:highlight>
                  <a:srgbClr val="B45F06"/>
                </a:highlight>
                <a:latin typeface="Quicksand"/>
                <a:ea typeface="Quicksand"/>
                <a:cs typeface="Quicksand"/>
                <a:sym typeface="Quicksand"/>
              </a:rPr>
              <a:t>onderwerp </a:t>
            </a:r>
            <a:r>
              <a:rPr b="0" i="0" lang="nl-NL" sz="11446" u="none" cap="none" strike="noStrike">
                <a:solidFill>
                  <a:schemeClr val="lt1"/>
                </a:solidFill>
                <a:latin typeface="Quicksand"/>
                <a:ea typeface="Quicksand"/>
                <a:cs typeface="Quicksand"/>
                <a:sym typeface="Quicksand"/>
              </a:rPr>
              <a:t>- </a:t>
            </a:r>
            <a:r>
              <a:rPr b="0" i="0" lang="nl-NL" sz="11446" u="none" cap="none" strike="noStrike">
                <a:solidFill>
                  <a:schemeClr val="lt1"/>
                </a:solidFill>
                <a:highlight>
                  <a:srgbClr val="38761D"/>
                </a:highlight>
                <a:latin typeface="Quicksand"/>
                <a:ea typeface="Quicksand"/>
                <a:cs typeface="Quicksand"/>
                <a:sym typeface="Quicksand"/>
              </a:rPr>
              <a:t>werkwoord </a:t>
            </a:r>
            <a:r>
              <a:rPr b="0" i="0" lang="nl-NL" sz="11446" u="none" cap="none" strike="noStrike">
                <a:solidFill>
                  <a:schemeClr val="lt1"/>
                </a:solidFill>
                <a:latin typeface="Quicksand"/>
                <a:ea typeface="Quicksand"/>
                <a:cs typeface="Quicksand"/>
                <a:sym typeface="Quicksand"/>
              </a:rPr>
              <a:t>- </a:t>
            </a:r>
            <a:r>
              <a:rPr b="0" i="0" lang="nl-NL" sz="11446" u="none" cap="none" strike="noStrike">
                <a:solidFill>
                  <a:schemeClr val="lt1"/>
                </a:solidFill>
                <a:highlight>
                  <a:srgbClr val="741B47"/>
                </a:highlight>
                <a:latin typeface="Quicksand"/>
                <a:ea typeface="Quicksand"/>
                <a:cs typeface="Quicksand"/>
                <a:sym typeface="Quicksand"/>
              </a:rPr>
              <a:t>lijdend voorwerp</a:t>
            </a:r>
            <a:r>
              <a:rPr b="0" i="0" lang="nl-NL" sz="11446" u="none" cap="none" strike="noStrike">
                <a:solidFill>
                  <a:schemeClr val="lt1"/>
                </a:solidFill>
                <a:latin typeface="Quicksand"/>
                <a:ea typeface="Quicksand"/>
                <a:cs typeface="Quicksand"/>
                <a:sym typeface="Quicksand"/>
              </a:rPr>
              <a:t>)</a:t>
            </a:r>
            <a:endParaRPr b="0" i="0" sz="114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800"/>
              <a:buFont typeface="Arial"/>
              <a:buNone/>
            </a:pPr>
            <a:r>
              <a:t/>
            </a:r>
            <a:endParaRPr b="0" i="0" sz="142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800"/>
              <a:buFont typeface="Arial"/>
              <a:buNone/>
            </a:pPr>
            <a:r>
              <a:rPr b="0" i="0" lang="nl-NL" sz="14246" u="none" cap="none" strike="noStrike">
                <a:solidFill>
                  <a:schemeClr val="lt1"/>
                </a:solidFill>
                <a:highlight>
                  <a:srgbClr val="B45F06"/>
                </a:highlight>
                <a:latin typeface="Quicksand"/>
                <a:ea typeface="Quicksand"/>
                <a:cs typeface="Quicksand"/>
                <a:sym typeface="Quicksand"/>
              </a:rPr>
              <a:t>De appel </a:t>
            </a:r>
            <a:r>
              <a:rPr b="0" i="0" lang="nl-NL" sz="14246" u="none" cap="none" strike="noStrike">
                <a:solidFill>
                  <a:schemeClr val="lt1"/>
                </a:solidFill>
                <a:highlight>
                  <a:srgbClr val="38761D"/>
                </a:highlight>
                <a:latin typeface="Quicksand"/>
                <a:ea typeface="Quicksand"/>
                <a:cs typeface="Quicksand"/>
                <a:sym typeface="Quicksand"/>
              </a:rPr>
              <a:t>ligt </a:t>
            </a:r>
            <a:r>
              <a:rPr b="0" i="0" lang="nl-NL" sz="14246" u="none" cap="none" strike="noStrike">
                <a:solidFill>
                  <a:schemeClr val="lt1"/>
                </a:solidFill>
                <a:latin typeface="Quicksand"/>
                <a:ea typeface="Quicksand"/>
                <a:cs typeface="Quicksand"/>
                <a:sym typeface="Quicksand"/>
              </a:rPr>
              <a:t>op </a:t>
            </a:r>
            <a:r>
              <a:rPr b="0" i="0" lang="nl-NL" sz="14246" u="none" cap="none" strike="noStrike">
                <a:solidFill>
                  <a:schemeClr val="lt1"/>
                </a:solidFill>
                <a:highlight>
                  <a:srgbClr val="741B47"/>
                </a:highlight>
                <a:latin typeface="Quicksand"/>
                <a:ea typeface="Quicksand"/>
                <a:cs typeface="Quicksand"/>
                <a:sym typeface="Quicksand"/>
              </a:rPr>
              <a:t>de tafel.</a:t>
            </a:r>
            <a:endParaRPr b="0" i="0" sz="14246" u="none" cap="none" strike="noStrike">
              <a:solidFill>
                <a:schemeClr val="lt1"/>
              </a:solidFill>
              <a:highlight>
                <a:srgbClr val="741B47"/>
              </a:highlight>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192" name="Google Shape;192;g355a7fb17b5_0_16"/>
          <p:cNvSpPr txBox="1"/>
          <p:nvPr/>
        </p:nvSpPr>
        <p:spPr>
          <a:xfrm>
            <a:off x="10068075" y="4321300"/>
            <a:ext cx="6351300" cy="27759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100000"/>
              </a:lnSpc>
              <a:spcBef>
                <a:spcPts val="0"/>
              </a:spcBef>
              <a:spcAft>
                <a:spcPts val="0"/>
              </a:spcAft>
              <a:buClr>
                <a:schemeClr val="lt1"/>
              </a:buClr>
              <a:buSzPts val="800"/>
              <a:buFont typeface="Arial"/>
              <a:buNone/>
            </a:pPr>
            <a:r>
              <a:rPr b="1" i="0" lang="nl-NL" sz="14246" u="none" cap="none" strike="noStrike">
                <a:solidFill>
                  <a:schemeClr val="lt1"/>
                </a:solidFill>
                <a:latin typeface="Quicksand"/>
                <a:ea typeface="Quicksand"/>
                <a:cs typeface="Quicksand"/>
                <a:sym typeface="Quicksand"/>
              </a:rPr>
              <a:t>SOV</a:t>
            </a:r>
            <a:endParaRPr b="1" i="0" sz="142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ct val="27957"/>
              <a:buFont typeface="Arial"/>
              <a:buNone/>
            </a:pPr>
            <a:r>
              <a:rPr b="0" i="0" lang="nl-NL" sz="11446" u="none" cap="none" strike="noStrike">
                <a:solidFill>
                  <a:schemeClr val="lt1"/>
                </a:solidFill>
                <a:latin typeface="Quicksand"/>
                <a:ea typeface="Quicksand"/>
                <a:cs typeface="Quicksand"/>
                <a:sym typeface="Quicksand"/>
              </a:rPr>
              <a:t>(</a:t>
            </a:r>
            <a:r>
              <a:rPr b="0" i="0" lang="nl-NL" sz="11446" u="none" cap="none" strike="noStrike">
                <a:solidFill>
                  <a:schemeClr val="lt1"/>
                </a:solidFill>
                <a:highlight>
                  <a:srgbClr val="B45F06"/>
                </a:highlight>
                <a:latin typeface="Quicksand"/>
                <a:ea typeface="Quicksand"/>
                <a:cs typeface="Quicksand"/>
                <a:sym typeface="Quicksand"/>
              </a:rPr>
              <a:t>onderwerp </a:t>
            </a:r>
            <a:r>
              <a:rPr b="0" i="0" lang="nl-NL" sz="11446" u="none" cap="none" strike="noStrike">
                <a:solidFill>
                  <a:schemeClr val="lt1"/>
                </a:solidFill>
                <a:latin typeface="Quicksand"/>
                <a:ea typeface="Quicksand"/>
                <a:cs typeface="Quicksand"/>
                <a:sym typeface="Quicksand"/>
              </a:rPr>
              <a:t>- lijdend </a:t>
            </a:r>
            <a:r>
              <a:rPr b="0" i="0" lang="nl-NL" sz="11446" u="none" cap="none" strike="noStrike">
                <a:solidFill>
                  <a:schemeClr val="lt1"/>
                </a:solidFill>
                <a:highlight>
                  <a:srgbClr val="741B47"/>
                </a:highlight>
                <a:latin typeface="Quicksand"/>
                <a:ea typeface="Quicksand"/>
                <a:cs typeface="Quicksand"/>
                <a:sym typeface="Quicksand"/>
              </a:rPr>
              <a:t>voorwerp </a:t>
            </a:r>
            <a:r>
              <a:rPr b="0" i="0" lang="nl-NL" sz="11446" u="none" cap="none" strike="noStrike">
                <a:solidFill>
                  <a:schemeClr val="lt1"/>
                </a:solidFill>
                <a:latin typeface="Quicksand"/>
                <a:ea typeface="Quicksand"/>
                <a:cs typeface="Quicksand"/>
                <a:sym typeface="Quicksand"/>
              </a:rPr>
              <a:t>- </a:t>
            </a:r>
            <a:r>
              <a:rPr b="0" i="0" lang="nl-NL" sz="11446" u="none" cap="none" strike="noStrike">
                <a:solidFill>
                  <a:schemeClr val="lt1"/>
                </a:solidFill>
                <a:highlight>
                  <a:srgbClr val="38761D"/>
                </a:highlight>
                <a:latin typeface="Quicksand"/>
                <a:ea typeface="Quicksand"/>
                <a:cs typeface="Quicksand"/>
                <a:sym typeface="Quicksand"/>
              </a:rPr>
              <a:t>werkwoord</a:t>
            </a:r>
            <a:r>
              <a:rPr b="0" i="0" lang="nl-NL" sz="11446" u="none" cap="none" strike="noStrike">
                <a:solidFill>
                  <a:schemeClr val="lt1"/>
                </a:solidFill>
                <a:latin typeface="Quicksand"/>
                <a:ea typeface="Quicksand"/>
                <a:cs typeface="Quicksand"/>
                <a:sym typeface="Quicksand"/>
              </a:rPr>
              <a:t>)</a:t>
            </a:r>
            <a:endParaRPr b="0" i="0" sz="114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800"/>
              <a:buFont typeface="Arial"/>
              <a:buNone/>
            </a:pPr>
            <a:r>
              <a:t/>
            </a:r>
            <a:endParaRPr b="0" i="0" sz="14246"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lt1"/>
              </a:buClr>
              <a:buSzPts val="800"/>
              <a:buFont typeface="Arial"/>
              <a:buNone/>
            </a:pPr>
            <a:r>
              <a:rPr b="0" i="0" lang="nl-NL" sz="14246" u="none" cap="none" strike="noStrike">
                <a:solidFill>
                  <a:schemeClr val="lt1"/>
                </a:solidFill>
                <a:highlight>
                  <a:srgbClr val="B45F06"/>
                </a:highlight>
                <a:latin typeface="Quicksand"/>
                <a:ea typeface="Quicksand"/>
                <a:cs typeface="Quicksand"/>
                <a:sym typeface="Quicksand"/>
              </a:rPr>
              <a:t>APPEL </a:t>
            </a:r>
            <a:r>
              <a:rPr b="0" i="0" lang="nl-NL" sz="14246" u="none" cap="none" strike="noStrike">
                <a:solidFill>
                  <a:schemeClr val="lt1"/>
                </a:solidFill>
                <a:highlight>
                  <a:srgbClr val="741B47"/>
                </a:highlight>
                <a:latin typeface="Quicksand"/>
                <a:ea typeface="Quicksand"/>
                <a:cs typeface="Quicksand"/>
                <a:sym typeface="Quicksand"/>
              </a:rPr>
              <a:t>TAFEL </a:t>
            </a:r>
            <a:r>
              <a:rPr b="0" i="0" lang="nl-NL" sz="14246" u="none" cap="none" strike="noStrike">
                <a:solidFill>
                  <a:schemeClr val="lt1"/>
                </a:solidFill>
                <a:highlight>
                  <a:srgbClr val="38761D"/>
                </a:highlight>
                <a:latin typeface="Quicksand"/>
                <a:ea typeface="Quicksand"/>
                <a:cs typeface="Quicksand"/>
                <a:sym typeface="Quicksand"/>
              </a:rPr>
              <a:t>OP</a:t>
            </a:r>
            <a:r>
              <a:rPr b="0" i="0" lang="nl-NL" sz="14246" u="none" cap="none" strike="noStrike">
                <a:solidFill>
                  <a:schemeClr val="lt1"/>
                </a:solidFill>
                <a:latin typeface="Quicksand"/>
                <a:ea typeface="Quicksand"/>
                <a:cs typeface="Quicksand"/>
                <a:sym typeface="Quicksand"/>
              </a:rPr>
              <a:t> </a:t>
            </a:r>
            <a:endParaRPr b="0" i="0" sz="14246" u="none" cap="none" strike="noStrike">
              <a:solidFill>
                <a:schemeClr val="lt1"/>
              </a:solidFill>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ctr">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100000"/>
              <a:buFont typeface="Arial"/>
              <a:buNone/>
            </a:pPr>
            <a:r>
              <a:t/>
            </a:r>
            <a:endParaRPr b="0" i="0" sz="28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93" name="Google Shape;193;g355a7fb17b5_0_1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sp>
        <p:nvSpPr>
          <p:cNvPr id="198" name="Google Shape;198;g355a7fb17b5_0_2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g355a7fb17b5_0_29"/>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Lokalisatie</a:t>
            </a:r>
            <a:endParaRPr b="0" i="0" sz="8000" u="none" cap="none" strike="noStrike">
              <a:solidFill>
                <a:srgbClr val="000000"/>
              </a:solidFill>
              <a:latin typeface="Arial"/>
              <a:ea typeface="Arial"/>
              <a:cs typeface="Arial"/>
              <a:sym typeface="Arial"/>
            </a:endParaRPr>
          </a:p>
        </p:txBody>
      </p:sp>
      <p:sp>
        <p:nvSpPr>
          <p:cNvPr id="200" name="Google Shape;200;g355a7fb17b5_0_2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g355a7fb17b5_0_29"/>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55a7fb17b5_0_29"/>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55a7fb17b5_0_29"/>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55a7fb17b5_0_29"/>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55a7fb17b5_0_29"/>
          <p:cNvSpPr txBox="1"/>
          <p:nvPr/>
        </p:nvSpPr>
        <p:spPr>
          <a:xfrm>
            <a:off x="3285275" y="3512300"/>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l">
              <a:lnSpc>
                <a:spcPct val="100000"/>
              </a:lnSpc>
              <a:spcBef>
                <a:spcPts val="20"/>
              </a:spcBef>
              <a:spcAft>
                <a:spcPts val="0"/>
              </a:spcAft>
              <a:buClr>
                <a:schemeClr val="dk1"/>
              </a:buClr>
              <a:buSzPts val="700"/>
              <a:buFont typeface="Arial"/>
              <a:buNone/>
            </a:pPr>
            <a:r>
              <a:rPr b="1" i="0" lang="nl-NL" sz="14246" u="none" cap="none" strike="noStrike">
                <a:solidFill>
                  <a:schemeClr val="lt1"/>
                </a:solidFill>
                <a:latin typeface="Quicksand"/>
                <a:ea typeface="Quicksand"/>
                <a:cs typeface="Quicksand"/>
                <a:sym typeface="Quicksand"/>
              </a:rPr>
              <a:t>Lokalisatie:</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ct val="26301"/>
              <a:buFont typeface="Arial"/>
              <a:buNone/>
            </a:pPr>
            <a:r>
              <a:rPr b="0" i="0" lang="nl-NL" sz="10646" u="none" cap="none" strike="noStrike">
                <a:solidFill>
                  <a:schemeClr val="lt1"/>
                </a:solidFill>
                <a:latin typeface="Quicksand"/>
                <a:ea typeface="Quicksand"/>
                <a:cs typeface="Quicksand"/>
                <a:sym typeface="Quicksand"/>
              </a:rPr>
              <a:t>Gebruik verschillende handposities om de situatie weer te geven.</a:t>
            </a:r>
            <a:endParaRPr b="0" i="0" sz="106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06" name="Google Shape;206;g355a7fb17b5_0_29"/>
          <p:cNvPicPr preferRelativeResize="0"/>
          <p:nvPr/>
        </p:nvPicPr>
        <p:blipFill rotWithShape="1">
          <a:blip r:embed="rId5">
            <a:alphaModFix/>
          </a:blip>
          <a:srcRect b="0" l="0" r="0" t="0"/>
          <a:stretch/>
        </p:blipFill>
        <p:spPr>
          <a:xfrm>
            <a:off x="621100" y="5229300"/>
            <a:ext cx="4161951" cy="2341100"/>
          </a:xfrm>
          <a:prstGeom prst="rect">
            <a:avLst/>
          </a:prstGeom>
          <a:noFill/>
          <a:ln>
            <a:noFill/>
          </a:ln>
        </p:spPr>
      </p:pic>
      <p:pic>
        <p:nvPicPr>
          <p:cNvPr id="207" name="Google Shape;207;g355a7fb17b5_0_29"/>
          <p:cNvPicPr preferRelativeResize="0"/>
          <p:nvPr/>
        </p:nvPicPr>
        <p:blipFill rotWithShape="1">
          <a:blip r:embed="rId6">
            <a:alphaModFix/>
          </a:blip>
          <a:srcRect b="0" l="0" r="0" t="0"/>
          <a:stretch/>
        </p:blipFill>
        <p:spPr>
          <a:xfrm>
            <a:off x="4919300" y="5229300"/>
            <a:ext cx="4161950" cy="2341089"/>
          </a:xfrm>
          <a:prstGeom prst="rect">
            <a:avLst/>
          </a:prstGeom>
          <a:noFill/>
          <a:ln>
            <a:noFill/>
          </a:ln>
        </p:spPr>
      </p:pic>
      <p:pic>
        <p:nvPicPr>
          <p:cNvPr id="208" name="Google Shape;208;g355a7fb17b5_0_29"/>
          <p:cNvPicPr preferRelativeResize="0"/>
          <p:nvPr/>
        </p:nvPicPr>
        <p:blipFill rotWithShape="1">
          <a:blip r:embed="rId7">
            <a:alphaModFix/>
          </a:blip>
          <a:srcRect b="0" l="0" r="0" t="0"/>
          <a:stretch/>
        </p:blipFill>
        <p:spPr>
          <a:xfrm>
            <a:off x="9217500" y="5229300"/>
            <a:ext cx="4161950" cy="2341102"/>
          </a:xfrm>
          <a:prstGeom prst="rect">
            <a:avLst/>
          </a:prstGeom>
          <a:noFill/>
          <a:ln>
            <a:noFill/>
          </a:ln>
        </p:spPr>
      </p:pic>
      <p:pic>
        <p:nvPicPr>
          <p:cNvPr id="209" name="Google Shape;209;g355a7fb17b5_0_29"/>
          <p:cNvPicPr preferRelativeResize="0"/>
          <p:nvPr/>
        </p:nvPicPr>
        <p:blipFill rotWithShape="1">
          <a:blip r:embed="rId8">
            <a:alphaModFix/>
          </a:blip>
          <a:srcRect b="0" l="0" r="0" t="0"/>
          <a:stretch/>
        </p:blipFill>
        <p:spPr>
          <a:xfrm>
            <a:off x="13313875" y="5229300"/>
            <a:ext cx="4161950" cy="2341100"/>
          </a:xfrm>
          <a:prstGeom prst="rect">
            <a:avLst/>
          </a:prstGeom>
          <a:noFill/>
          <a:ln>
            <a:noFill/>
          </a:ln>
        </p:spPr>
      </p:pic>
      <p:pic>
        <p:nvPicPr>
          <p:cNvPr id="210" name="Google Shape;210;g355a7fb17b5_0_29"/>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4" name="Shape 214"/>
        <p:cNvGrpSpPr/>
        <p:nvPr/>
      </p:nvGrpSpPr>
      <p:grpSpPr>
        <a:xfrm>
          <a:off x="0" y="0"/>
          <a:ext cx="0" cy="0"/>
          <a:chOff x="0" y="0"/>
          <a:chExt cx="0" cy="0"/>
        </a:xfrm>
      </p:grpSpPr>
      <p:sp>
        <p:nvSpPr>
          <p:cNvPr id="215" name="Google Shape;215;g355a7fb17b5_0_5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g355a7fb17b5_0_5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g355a7fb17b5_0_50"/>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55a7fb17b5_0_50"/>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55a7fb17b5_0_50"/>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55a7fb17b5_0_50"/>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55a7fb17b5_0_50"/>
          <p:cNvSpPr txBox="1"/>
          <p:nvPr/>
        </p:nvSpPr>
        <p:spPr>
          <a:xfrm>
            <a:off x="3279900" y="4188550"/>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lnSpc>
                <a:spcPct val="100000"/>
              </a:lnSpc>
              <a:spcBef>
                <a:spcPts val="20"/>
              </a:spcBef>
              <a:spcAft>
                <a:spcPts val="0"/>
              </a:spcAft>
              <a:buClr>
                <a:schemeClr val="dk1"/>
              </a:buClr>
              <a:buSzPts val="700"/>
              <a:buFont typeface="Arial"/>
              <a:buNone/>
            </a:pPr>
            <a:r>
              <a:rPr b="1" i="0" lang="nl-NL" sz="16246" u="none" cap="none" strike="noStrike">
                <a:solidFill>
                  <a:schemeClr val="lt1"/>
                </a:solidFill>
                <a:latin typeface="Quicksand"/>
                <a:ea typeface="Quicksand"/>
                <a:cs typeface="Quicksand"/>
                <a:sym typeface="Quicksand"/>
              </a:rPr>
              <a:t>“Waar woont ze?”</a:t>
            </a:r>
            <a:endParaRPr b="1" i="0" sz="16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Hoe zou je dit vertalen naar gebarentaal?</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22" name="Google Shape;222;g355a7fb17b5_0_5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6" name="Shape 226"/>
        <p:cNvGrpSpPr/>
        <p:nvPr/>
      </p:nvGrpSpPr>
      <p:grpSpPr>
        <a:xfrm>
          <a:off x="0" y="0"/>
          <a:ext cx="0" cy="0"/>
          <a:chOff x="0" y="0"/>
          <a:chExt cx="0" cy="0"/>
        </a:xfrm>
      </p:grpSpPr>
      <p:sp>
        <p:nvSpPr>
          <p:cNvPr id="227" name="Google Shape;227;g355a7fb17b5_0_66"/>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55a7fb17b5_0_66"/>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V</a:t>
            </a:r>
            <a:r>
              <a:rPr b="0" i="0" lang="nl-NL" sz="8000" u="none" cap="none" strike="noStrike">
                <a:solidFill>
                  <a:schemeClr val="lt1"/>
                </a:solidFill>
                <a:latin typeface="Anton"/>
                <a:ea typeface="Anton"/>
                <a:cs typeface="Anton"/>
                <a:sym typeface="Anton"/>
                <a:extLst>
                  <a:ext uri="http://customooxmlschemas.google.com/">
                    <go:slidesCustomData xmlns:go="http://customooxmlschemas.google.com/" textRoundtripDataId="12"/>
                  </a:ext>
                </a:extLst>
              </a:rPr>
              <a:t>ra</a:t>
            </a:r>
            <a:r>
              <a:rPr b="0" i="0" lang="nl-NL" sz="8000" u="none" cap="none" strike="noStrike">
                <a:solidFill>
                  <a:schemeClr val="lt1"/>
                </a:solidFill>
                <a:latin typeface="Anton"/>
                <a:ea typeface="Anton"/>
                <a:cs typeface="Anton"/>
                <a:sym typeface="Anton"/>
              </a:rPr>
              <a:t>agstructuur</a:t>
            </a:r>
            <a:endParaRPr b="0" i="0" sz="8000" u="none" cap="none" strike="noStrike">
              <a:solidFill>
                <a:srgbClr val="000000"/>
              </a:solidFill>
              <a:latin typeface="Arial"/>
              <a:ea typeface="Arial"/>
              <a:cs typeface="Arial"/>
              <a:sym typeface="Arial"/>
            </a:endParaRPr>
          </a:p>
        </p:txBody>
      </p:sp>
      <p:sp>
        <p:nvSpPr>
          <p:cNvPr id="229" name="Google Shape;229;g355a7fb17b5_0_66"/>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5a7fb17b5_0_66"/>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55a7fb17b5_0_66"/>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55a7fb17b5_0_66"/>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55a7fb17b5_0_66"/>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55a7fb17b5_0_66"/>
          <p:cNvSpPr txBox="1"/>
          <p:nvPr/>
        </p:nvSpPr>
        <p:spPr>
          <a:xfrm>
            <a:off x="929800" y="4293200"/>
            <a:ext cx="8838000" cy="37848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lnSpc>
                <a:spcPct val="100000"/>
              </a:lnSpc>
              <a:spcBef>
                <a:spcPts val="20"/>
              </a:spcBef>
              <a:spcAft>
                <a:spcPts val="0"/>
              </a:spcAft>
              <a:buClr>
                <a:schemeClr val="dk1"/>
              </a:buClr>
              <a:buSzPts val="700"/>
              <a:buFont typeface="Arial"/>
              <a:buNone/>
            </a:pPr>
            <a:r>
              <a:rPr b="0" i="0" lang="nl-NL" sz="15446" u="none" cap="none" strike="noStrike">
                <a:solidFill>
                  <a:schemeClr val="lt1"/>
                </a:solidFill>
                <a:latin typeface="Quicksand"/>
                <a:ea typeface="Quicksand"/>
                <a:cs typeface="Quicksand"/>
                <a:sym typeface="Quicksand"/>
              </a:rPr>
              <a:t>Vraagwoord aan het einde van de zin</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rPr b="1" lang="nl-NL" sz="15446">
                <a:solidFill>
                  <a:schemeClr val="lt1"/>
                </a:solidFill>
                <a:latin typeface="Quicksand"/>
                <a:ea typeface="Quicksand"/>
                <a:cs typeface="Quicksand"/>
                <a:sym typeface="Quicksand"/>
              </a:rPr>
              <a:t>ZIJ WOONT </a:t>
            </a:r>
            <a:r>
              <a:rPr b="1" i="0" lang="nl-NL" sz="15446" u="none" cap="none" strike="noStrike">
                <a:solidFill>
                  <a:schemeClr val="lt1"/>
                </a:solidFill>
                <a:highlight>
                  <a:srgbClr val="6AA84F"/>
                </a:highlight>
                <a:latin typeface="Quicksand"/>
                <a:ea typeface="Quicksand"/>
                <a:cs typeface="Quicksand"/>
                <a:sym typeface="Quicksand"/>
              </a:rPr>
              <a:t>WAAR?</a:t>
            </a:r>
            <a:endParaRPr b="1" i="0" sz="15446" u="none" cap="none" strike="noStrike">
              <a:solidFill>
                <a:schemeClr val="lt1"/>
              </a:solidFill>
              <a:highlight>
                <a:srgbClr val="6AA84F"/>
              </a:highlight>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5446" u="none" cap="none" strike="noStrike">
              <a:solidFill>
                <a:schemeClr val="lt1"/>
              </a:solidFill>
              <a:highlight>
                <a:srgbClr val="6AA84F"/>
              </a:highlight>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35" name="Google Shape;235;g355a7fb17b5_0_66"/>
          <p:cNvSpPr txBox="1"/>
          <p:nvPr/>
        </p:nvSpPr>
        <p:spPr>
          <a:xfrm>
            <a:off x="10061275" y="4293200"/>
            <a:ext cx="6696300" cy="3784800"/>
          </a:xfrm>
          <a:prstGeom prst="rect">
            <a:avLst/>
          </a:prstGeom>
          <a:noFill/>
          <a:ln>
            <a:noFill/>
          </a:ln>
        </p:spPr>
        <p:txBody>
          <a:bodyPr anchorCtr="0" anchor="t" bIns="45700" lIns="91425" spcFirstLastPara="1" rIns="91425" wrap="square" tIns="45700">
            <a:normAutofit fontScale="25000" lnSpcReduction="20000"/>
          </a:bodyPr>
          <a:lstStyle/>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 n</a:t>
            </a:r>
            <a:r>
              <a:rPr lang="nl-NL" sz="15446">
                <a:solidFill>
                  <a:schemeClr val="lt1"/>
                </a:solidFill>
                <a:latin typeface="Quicksand"/>
                <a:ea typeface="Quicksand"/>
                <a:cs typeface="Quicksand"/>
                <a:sym typeface="Quicksand"/>
              </a:rPr>
              <a:t>on</a:t>
            </a:r>
            <a:r>
              <a:rPr b="0" i="0" lang="nl-NL" sz="15446" u="none" cap="none" strike="noStrike">
                <a:solidFill>
                  <a:schemeClr val="lt1"/>
                </a:solidFill>
                <a:latin typeface="Quicksand"/>
                <a:ea typeface="Quicksand"/>
                <a:cs typeface="Quicksand"/>
                <a:sym typeface="Quicksand"/>
              </a:rPr>
              <a:t>-manueel teken </a:t>
            </a:r>
            <a:endParaRPr b="0" i="0" sz="15446" u="none" cap="none" strike="noStrike">
              <a:solidFill>
                <a:schemeClr val="lt1"/>
              </a:solidFill>
              <a:latin typeface="Quicksand"/>
              <a:ea typeface="Quicksand"/>
              <a:cs typeface="Quicksand"/>
              <a:sym typeface="Quicksand"/>
            </a:endParaRPr>
          </a:p>
          <a:p>
            <a:pPr indent="0" lvl="0" marL="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0" lvl="0" marL="0" marR="0" rtl="0" algn="l">
              <a:lnSpc>
                <a:spcPct val="100000"/>
              </a:lnSpc>
              <a:spcBef>
                <a:spcPts val="20"/>
              </a:spcBef>
              <a:spcAft>
                <a:spcPts val="0"/>
              </a:spcAft>
              <a:buClr>
                <a:srgbClr val="000000"/>
              </a:buClr>
              <a:buSzPct val="100000"/>
              <a:buFont typeface="Arial"/>
              <a:buNone/>
            </a:pPr>
            <a:r>
              <a:rPr b="0" i="0" lang="nl-NL" sz="13046" u="none" cap="none" strike="noStrike">
                <a:solidFill>
                  <a:schemeClr val="lt1"/>
                </a:solidFill>
                <a:latin typeface="Quicksand"/>
                <a:ea typeface="Quicksand"/>
                <a:cs typeface="Quicksand"/>
                <a:sym typeface="Quicksand"/>
              </a:rPr>
              <a:t>wenkbrauwen omhoog </a:t>
            </a:r>
            <a:endParaRPr b="0" i="0" sz="13046" u="none" cap="none" strike="noStrike">
              <a:solidFill>
                <a:schemeClr val="lt1"/>
              </a:solidFill>
              <a:latin typeface="Quicksand"/>
              <a:ea typeface="Quicksand"/>
              <a:cs typeface="Quicksand"/>
              <a:sym typeface="Quicksand"/>
            </a:endParaRPr>
          </a:p>
          <a:p>
            <a:pPr indent="0" lvl="0" marL="0" marR="0" rtl="0" algn="l">
              <a:lnSpc>
                <a:spcPct val="100000"/>
              </a:lnSpc>
              <a:spcBef>
                <a:spcPts val="20"/>
              </a:spcBef>
              <a:spcAft>
                <a:spcPts val="0"/>
              </a:spcAft>
              <a:buClr>
                <a:srgbClr val="000000"/>
              </a:buClr>
              <a:buSzPct val="100000"/>
              <a:buFont typeface="Arial"/>
              <a:buNone/>
            </a:pPr>
            <a:r>
              <a:rPr b="0" i="0" lang="nl-NL" sz="13046" u="none" cap="none" strike="noStrike">
                <a:solidFill>
                  <a:schemeClr val="lt1"/>
                </a:solidFill>
                <a:latin typeface="Quicksand"/>
                <a:ea typeface="Quicksand"/>
                <a:cs typeface="Quicksand"/>
                <a:sym typeface="Quicksand"/>
              </a:rPr>
              <a:t>(vragende gezichtsuitdrukking)</a:t>
            </a:r>
            <a:endParaRPr b="0" i="0" sz="130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5446" u="none" cap="none" strike="noStrike">
              <a:solidFill>
                <a:schemeClr val="lt1"/>
              </a:solidFill>
              <a:highlight>
                <a:srgbClr val="6AA84F"/>
              </a:highlight>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36" name="Google Shape;236;g355a7fb17b5_0_6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0" name="Shape 240"/>
        <p:cNvGrpSpPr/>
        <p:nvPr/>
      </p:nvGrpSpPr>
      <p:grpSpPr>
        <a:xfrm>
          <a:off x="0" y="0"/>
          <a:ext cx="0" cy="0"/>
          <a:chOff x="0" y="0"/>
          <a:chExt cx="0" cy="0"/>
        </a:xfrm>
      </p:grpSpPr>
      <p:sp>
        <p:nvSpPr>
          <p:cNvPr id="241" name="Google Shape;241;g355a7fb17b5_0_7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55a7fb17b5_0_79"/>
          <p:cNvSpPr txBox="1"/>
          <p:nvPr/>
        </p:nvSpPr>
        <p:spPr>
          <a:xfrm>
            <a:off x="2605675" y="1727500"/>
            <a:ext cx="14885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Zinnen voor </a:t>
            </a:r>
            <a:r>
              <a:rPr b="0" i="0" lang="nl-NL" sz="8000" u="none" cap="none" strike="noStrike">
                <a:solidFill>
                  <a:schemeClr val="lt1"/>
                </a:solidFill>
                <a:latin typeface="Anton"/>
                <a:ea typeface="Anton"/>
                <a:cs typeface="Anton"/>
                <a:sym typeface="Anton"/>
                <a:extLst>
                  <a:ext uri="http://customooxmlschemas.google.com/">
                    <go:slidesCustomData xmlns:go="http://customooxmlschemas.google.com/" textRoundtripDataId="13"/>
                  </a:ext>
                </a:extLst>
              </a:rPr>
              <a:t>het vormen van</a:t>
            </a:r>
            <a:r>
              <a:rPr b="0" i="0" lang="nl-NL" sz="8000" u="none" cap="none" strike="noStrike">
                <a:solidFill>
                  <a:schemeClr val="lt1"/>
                </a:solidFill>
                <a:latin typeface="Anton"/>
                <a:ea typeface="Anton"/>
                <a:cs typeface="Anton"/>
                <a:sym typeface="Anton"/>
              </a:rPr>
              <a:t> vragen</a:t>
            </a:r>
            <a:endParaRPr b="0" i="0" sz="8000" u="none" cap="none" strike="noStrike">
              <a:solidFill>
                <a:srgbClr val="000000"/>
              </a:solidFill>
              <a:latin typeface="Arial"/>
              <a:ea typeface="Arial"/>
              <a:cs typeface="Arial"/>
              <a:sym typeface="Arial"/>
            </a:endParaRPr>
          </a:p>
        </p:txBody>
      </p:sp>
      <p:sp>
        <p:nvSpPr>
          <p:cNvPr id="243" name="Google Shape;243;g355a7fb17b5_0_7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55a7fb17b5_0_79"/>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55a7fb17b5_0_79"/>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55a7fb17b5_0_79"/>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55a7fb17b5_0_79"/>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g355a7fb17b5_0_79"/>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Oefening:</a:t>
            </a:r>
            <a:endParaRPr b="0" i="0" sz="142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Hoe heet je?</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Waar is je kantoor?</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Waarom doe je dit?</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Wie is die nieuwe persoon?</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Hoe kunnen we dit het beste aanpakken?</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5446" u="none" cap="none" strike="noStrike">
              <a:solidFill>
                <a:schemeClr val="lt1"/>
              </a:solidFill>
              <a:highlight>
                <a:srgbClr val="6AA84F"/>
              </a:highlight>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49" name="Google Shape;249;g355a7fb17b5_0_7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3" name="Shape 253"/>
        <p:cNvGrpSpPr/>
        <p:nvPr/>
      </p:nvGrpSpPr>
      <p:grpSpPr>
        <a:xfrm>
          <a:off x="0" y="0"/>
          <a:ext cx="0" cy="0"/>
          <a:chOff x="0" y="0"/>
          <a:chExt cx="0" cy="0"/>
        </a:xfrm>
      </p:grpSpPr>
      <p:sp>
        <p:nvSpPr>
          <p:cNvPr id="254" name="Google Shape;254;g355a7fb17b5_0_10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55a7fb17b5_0_10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55a7fb17b5_0_104"/>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55a7fb17b5_0_104"/>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55a7fb17b5_0_104"/>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55a7fb17b5_0_104"/>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55a7fb17b5_0_104"/>
          <p:cNvSpPr txBox="1"/>
          <p:nvPr/>
        </p:nvSpPr>
        <p:spPr>
          <a:xfrm>
            <a:off x="3279900" y="4188563"/>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lnSpc>
                <a:spcPct val="100000"/>
              </a:lnSpc>
              <a:spcBef>
                <a:spcPts val="20"/>
              </a:spcBef>
              <a:spcAft>
                <a:spcPts val="0"/>
              </a:spcAft>
              <a:buClr>
                <a:schemeClr val="dk1"/>
              </a:buClr>
              <a:buSzPts val="700"/>
              <a:buFont typeface="Arial"/>
              <a:buNone/>
            </a:pPr>
            <a:r>
              <a:rPr b="1" i="0" lang="nl-NL" sz="16246" u="none" cap="none" strike="noStrike">
                <a:solidFill>
                  <a:schemeClr val="lt1"/>
                </a:solidFill>
                <a:latin typeface="Quicksand"/>
                <a:ea typeface="Quicksand"/>
                <a:cs typeface="Quicksand"/>
                <a:sym typeface="Quicksand"/>
              </a:rPr>
              <a:t>“Ik werk niet”</a:t>
            </a:r>
            <a:endParaRPr b="1" i="0" sz="16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Hoe zou je dit </a:t>
            </a:r>
            <a:r>
              <a:rPr lang="nl-NL" sz="14246">
                <a:solidFill>
                  <a:schemeClr val="lt1"/>
                </a:solidFill>
                <a:latin typeface="Quicksand"/>
                <a:ea typeface="Quicksand"/>
                <a:cs typeface="Quicksand"/>
                <a:sym typeface="Quicksand"/>
              </a:rPr>
              <a:t>vertalen naar </a:t>
            </a:r>
            <a:r>
              <a:rPr b="0" i="0" lang="nl-NL" sz="14246" u="none" cap="none" strike="noStrike">
                <a:solidFill>
                  <a:schemeClr val="lt1"/>
                </a:solidFill>
                <a:latin typeface="Quicksand"/>
                <a:ea typeface="Quicksand"/>
                <a:cs typeface="Quicksand"/>
                <a:sym typeface="Quicksand"/>
              </a:rPr>
              <a:t>gebarentaa</a:t>
            </a:r>
            <a:r>
              <a:rPr lang="nl-NL" sz="14246">
                <a:solidFill>
                  <a:schemeClr val="lt1"/>
                </a:solidFill>
                <a:latin typeface="Quicksand"/>
                <a:ea typeface="Quicksand"/>
                <a:cs typeface="Quicksand"/>
                <a:sym typeface="Quicksand"/>
              </a:rPr>
              <a:t>l</a:t>
            </a:r>
            <a:r>
              <a:rPr b="0" i="0" lang="nl-NL" sz="14246" u="none" cap="none" strike="noStrike">
                <a:solidFill>
                  <a:schemeClr val="lt1"/>
                </a:solidFill>
                <a:latin typeface="Quicksand"/>
                <a:ea typeface="Quicksand"/>
                <a:cs typeface="Quicksand"/>
                <a:sym typeface="Quicksand"/>
              </a:rPr>
              <a:t>?</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61" name="Google Shape;261;g355a7fb17b5_0_10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5" name="Shape 265"/>
        <p:cNvGrpSpPr/>
        <p:nvPr/>
      </p:nvGrpSpPr>
      <p:grpSpPr>
        <a:xfrm>
          <a:off x="0" y="0"/>
          <a:ext cx="0" cy="0"/>
          <a:chOff x="0" y="0"/>
          <a:chExt cx="0" cy="0"/>
        </a:xfrm>
      </p:grpSpPr>
      <p:sp>
        <p:nvSpPr>
          <p:cNvPr id="266" name="Google Shape;266;g355a7fb17b5_0_115"/>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55a7fb17b5_0_115"/>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Ontkenning</a:t>
            </a:r>
            <a:endParaRPr b="0" i="0" sz="8000" u="none" cap="none" strike="noStrike">
              <a:solidFill>
                <a:srgbClr val="000000"/>
              </a:solidFill>
              <a:latin typeface="Arial"/>
              <a:ea typeface="Arial"/>
              <a:cs typeface="Arial"/>
              <a:sym typeface="Arial"/>
            </a:endParaRPr>
          </a:p>
        </p:txBody>
      </p:sp>
      <p:sp>
        <p:nvSpPr>
          <p:cNvPr id="268" name="Google Shape;268;g355a7fb17b5_0_115"/>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55a7fb17b5_0_115"/>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55a7fb17b5_0_115"/>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g355a7fb17b5_0_115"/>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55a7fb17b5_0_115"/>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55a7fb17b5_0_115"/>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Oefening:</a:t>
            </a:r>
            <a:endParaRPr b="0" i="0" sz="142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Ik wil niet komen.</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Ze zijn er niet.</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Dat verbaast me niets.</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Waarom heb je die appel niet gepakt?</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5446" u="none" cap="none" strike="noStrike">
              <a:solidFill>
                <a:schemeClr val="lt1"/>
              </a:solidFill>
              <a:highlight>
                <a:srgbClr val="6AA84F"/>
              </a:highlight>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74" name="Google Shape;274;g355a7fb17b5_0_11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8" name="Shape 278"/>
        <p:cNvGrpSpPr/>
        <p:nvPr/>
      </p:nvGrpSpPr>
      <p:grpSpPr>
        <a:xfrm>
          <a:off x="0" y="0"/>
          <a:ext cx="0" cy="0"/>
          <a:chOff x="0" y="0"/>
          <a:chExt cx="0" cy="0"/>
        </a:xfrm>
      </p:grpSpPr>
      <p:sp>
        <p:nvSpPr>
          <p:cNvPr id="279" name="Google Shape;279;g355a7fb17b5_0_12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g355a7fb17b5_0_12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355a7fb17b5_0_127"/>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g355a7fb17b5_0_127"/>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55a7fb17b5_0_127"/>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55a7fb17b5_0_127"/>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g355a7fb17b5_0_127"/>
          <p:cNvSpPr txBox="1"/>
          <p:nvPr/>
        </p:nvSpPr>
        <p:spPr>
          <a:xfrm>
            <a:off x="3279900" y="4188563"/>
            <a:ext cx="11728200" cy="1292100"/>
          </a:xfrm>
          <a:prstGeom prst="rect">
            <a:avLst/>
          </a:prstGeom>
          <a:noFill/>
          <a:ln>
            <a:noFill/>
          </a:ln>
        </p:spPr>
        <p:txBody>
          <a:bodyPr anchorCtr="0" anchor="t" bIns="45700" lIns="91425" spcFirstLastPara="1" rIns="91425" wrap="square" tIns="45700">
            <a:normAutofit fontScale="25000" lnSpcReduction="20000"/>
          </a:bodyPr>
          <a:lstStyle/>
          <a:p>
            <a:pPr indent="0" lvl="1" marL="457200" marR="0" rtl="0" algn="ctr">
              <a:lnSpc>
                <a:spcPct val="100000"/>
              </a:lnSpc>
              <a:spcBef>
                <a:spcPts val="20"/>
              </a:spcBef>
              <a:spcAft>
                <a:spcPts val="0"/>
              </a:spcAft>
              <a:buClr>
                <a:schemeClr val="dk1"/>
              </a:buClr>
              <a:buSzPts val="700"/>
              <a:buFont typeface="Arial"/>
              <a:buNone/>
            </a:pPr>
            <a:r>
              <a:rPr b="1" i="0" lang="nl-NL" sz="16246" u="none" cap="none" strike="noStrike">
                <a:solidFill>
                  <a:schemeClr val="lt1"/>
                </a:solidFill>
                <a:latin typeface="Quicksand"/>
                <a:ea typeface="Quicksand"/>
                <a:cs typeface="Quicksand"/>
                <a:sym typeface="Quicksand"/>
              </a:rPr>
              <a:t>“Ze geeft hem een boek.”</a:t>
            </a:r>
            <a:endParaRPr b="1" i="0" sz="16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Hoe zou je dit gebarentaal vertalen?</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86" name="Google Shape;286;g355a7fb17b5_0_12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0" name="Shape 290"/>
        <p:cNvGrpSpPr/>
        <p:nvPr/>
      </p:nvGrpSpPr>
      <p:grpSpPr>
        <a:xfrm>
          <a:off x="0" y="0"/>
          <a:ext cx="0" cy="0"/>
          <a:chOff x="0" y="0"/>
          <a:chExt cx="0" cy="0"/>
        </a:xfrm>
      </p:grpSpPr>
      <p:sp>
        <p:nvSpPr>
          <p:cNvPr id="291" name="Google Shape;291;g355a7fb17b5_0_13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55a7fb17b5_0_138"/>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Richting van het werkwoord </a:t>
            </a:r>
            <a:endParaRPr b="0" i="0" sz="8000" u="none" cap="none" strike="noStrike">
              <a:solidFill>
                <a:srgbClr val="000000"/>
              </a:solidFill>
              <a:latin typeface="Arial"/>
              <a:ea typeface="Arial"/>
              <a:cs typeface="Arial"/>
              <a:sym typeface="Arial"/>
            </a:endParaRPr>
          </a:p>
        </p:txBody>
      </p:sp>
      <p:sp>
        <p:nvSpPr>
          <p:cNvPr id="293" name="Google Shape;293;g355a7fb17b5_0_13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g355a7fb17b5_0_138"/>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g355a7fb17b5_0_138"/>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55a7fb17b5_0_138"/>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55a7fb17b5_0_138"/>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5a7fb17b5_0_138"/>
          <p:cNvSpPr txBox="1"/>
          <p:nvPr/>
        </p:nvSpPr>
        <p:spPr>
          <a:xfrm>
            <a:off x="1938600" y="3346200"/>
            <a:ext cx="9037800" cy="4368900"/>
          </a:xfrm>
          <a:prstGeom prst="rect">
            <a:avLst/>
          </a:prstGeom>
          <a:noFill/>
          <a:ln>
            <a:noFill/>
          </a:ln>
        </p:spPr>
        <p:txBody>
          <a:bodyPr anchorCtr="0" anchor="t" bIns="45700" lIns="91425" spcFirstLastPara="1" rIns="91425" wrap="square" tIns="45700">
            <a:normAutofit fontScale="25000" lnSpcReduction="20000"/>
          </a:bodyPr>
          <a:lstStyle/>
          <a:p>
            <a:pPr indent="0" lvl="0" marL="457200" marR="0" rtl="0" algn="l">
              <a:lnSpc>
                <a:spcPct val="100000"/>
              </a:lnSpc>
              <a:spcBef>
                <a:spcPts val="20"/>
              </a:spcBef>
              <a:spcAft>
                <a:spcPts val="0"/>
              </a:spcAft>
              <a:buClr>
                <a:srgbClr val="000000"/>
              </a:buClr>
              <a:buSzPct val="100000"/>
              <a:buFont typeface="Arial"/>
              <a:buNone/>
            </a:pPr>
            <a:r>
              <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rPr b="1" i="0" lang="nl-NL" sz="14246" u="none" cap="none" strike="noStrike">
                <a:solidFill>
                  <a:schemeClr val="lt1"/>
                </a:solidFill>
                <a:latin typeface="Quicksand"/>
                <a:ea typeface="Quicksand"/>
                <a:cs typeface="Quicksand"/>
                <a:sym typeface="Quicksand"/>
              </a:rPr>
              <a:t>ZIJ BOEK GEEF HEM </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rPr b="0" i="0" lang="nl-NL" sz="14246" u="none" cap="none" strike="noStrike">
                <a:solidFill>
                  <a:schemeClr val="lt1"/>
                </a:solidFill>
                <a:latin typeface="Quicksand"/>
                <a:ea typeface="Quicksand"/>
                <a:cs typeface="Quicksand"/>
                <a:sym typeface="Quicksand"/>
              </a:rPr>
              <a:t>“geven” verplaatsing van zij -&gt; hem</a:t>
            </a:r>
            <a:endParaRPr b="0"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chemeClr val="dk1"/>
              </a:buClr>
              <a:buSzPts val="275"/>
              <a:buFont typeface="Arial"/>
              <a:buNone/>
            </a:pPr>
            <a:r>
              <a:rPr b="1" i="0" lang="nl-NL" sz="14246" u="none" cap="none" strike="noStrike">
                <a:solidFill>
                  <a:schemeClr val="lt1"/>
                </a:solidFill>
                <a:latin typeface="Quicksand"/>
                <a:ea typeface="Quicksand"/>
                <a:cs typeface="Quicksand"/>
                <a:sym typeface="Quicksand"/>
              </a:rPr>
              <a:t>ZIJ APPEL GEEF HEM</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chemeClr val="dk1"/>
              </a:buClr>
              <a:buSzPts val="275"/>
              <a:buFont typeface="Arial"/>
              <a:buNone/>
            </a:pPr>
            <a:r>
              <a:t/>
            </a:r>
            <a:endParaRPr b="1" i="0" sz="142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chemeClr val="dk1"/>
              </a:buClr>
              <a:buSzPts val="275"/>
              <a:buFont typeface="Arial"/>
              <a:buNone/>
            </a:pPr>
            <a:r>
              <a:rPr b="0" i="0" lang="nl-NL" sz="14246" u="none" cap="none" strike="noStrike">
                <a:solidFill>
                  <a:schemeClr val="lt1"/>
                </a:solidFill>
                <a:latin typeface="Quicksand"/>
                <a:ea typeface="Quicksand"/>
                <a:cs typeface="Quicksand"/>
                <a:sym typeface="Quicksand"/>
              </a:rPr>
              <a:t>“geven” in de vorm van een appel verplaatsing van zij  -&gt; hem</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5446" u="none" cap="none" strike="noStrike">
              <a:solidFill>
                <a:schemeClr val="lt1"/>
              </a:solidFill>
              <a:highlight>
                <a:srgbClr val="6AA84F"/>
              </a:highlight>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99" name="Google Shape;299;g355a7fb17b5_0_138"/>
          <p:cNvPicPr preferRelativeResize="0"/>
          <p:nvPr/>
        </p:nvPicPr>
        <p:blipFill rotWithShape="1">
          <a:blip r:embed="rId5">
            <a:alphaModFix/>
          </a:blip>
          <a:srcRect b="0" l="24918" r="25167" t="0"/>
          <a:stretch/>
        </p:blipFill>
        <p:spPr>
          <a:xfrm>
            <a:off x="12015925" y="2578575"/>
            <a:ext cx="3733301" cy="4207275"/>
          </a:xfrm>
          <a:prstGeom prst="rect">
            <a:avLst/>
          </a:prstGeom>
          <a:noFill/>
          <a:ln>
            <a:noFill/>
          </a:ln>
        </p:spPr>
      </p:pic>
      <p:pic>
        <p:nvPicPr>
          <p:cNvPr id="300" name="Google Shape;300;g355a7fb17b5_0_138"/>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4" name="Shape 304"/>
        <p:cNvGrpSpPr/>
        <p:nvPr/>
      </p:nvGrpSpPr>
      <p:grpSpPr>
        <a:xfrm>
          <a:off x="0" y="0"/>
          <a:ext cx="0" cy="0"/>
          <a:chOff x="0" y="0"/>
          <a:chExt cx="0" cy="0"/>
        </a:xfrm>
      </p:grpSpPr>
      <p:sp>
        <p:nvSpPr>
          <p:cNvPr id="305" name="Google Shape;305;g355a7fb17b5_0_15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55a7fb17b5_0_151"/>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Werkwoordrichting</a:t>
            </a:r>
            <a:endParaRPr b="0" i="0" sz="8000" u="none" cap="none" strike="noStrike">
              <a:solidFill>
                <a:srgbClr val="000000"/>
              </a:solidFill>
              <a:latin typeface="Arial"/>
              <a:ea typeface="Arial"/>
              <a:cs typeface="Arial"/>
              <a:sym typeface="Arial"/>
            </a:endParaRPr>
          </a:p>
        </p:txBody>
      </p:sp>
      <p:sp>
        <p:nvSpPr>
          <p:cNvPr id="307" name="Google Shape;307;g355a7fb17b5_0_151"/>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55a7fb17b5_0_151"/>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55a7fb17b5_0_151"/>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355a7fb17b5_0_151"/>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g355a7fb17b5_0_151"/>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2" name="Google Shape;312;g355a7fb17b5_0_151"/>
          <p:cNvSpPr txBox="1"/>
          <p:nvPr/>
        </p:nvSpPr>
        <p:spPr>
          <a:xfrm>
            <a:off x="3083100" y="3321525"/>
            <a:ext cx="12121800" cy="6042900"/>
          </a:xfrm>
          <a:prstGeom prst="rect">
            <a:avLst/>
          </a:prstGeom>
          <a:noFill/>
          <a:ln>
            <a:noFill/>
          </a:ln>
        </p:spPr>
        <p:txBody>
          <a:bodyPr anchorCtr="0" anchor="t" bIns="45700" lIns="91425" spcFirstLastPara="1" rIns="91425" wrap="square" tIns="45700">
            <a:normAutofit fontScale="25000" lnSpcReduction="20000"/>
          </a:bodyPr>
          <a:lstStyle/>
          <a:p>
            <a:pPr indent="0" lvl="1" marL="0" marR="0" rtl="0" algn="l">
              <a:lnSpc>
                <a:spcPct val="100000"/>
              </a:lnSpc>
              <a:spcBef>
                <a:spcPts val="20"/>
              </a:spcBef>
              <a:spcAft>
                <a:spcPts val="0"/>
              </a:spcAft>
              <a:buClr>
                <a:schemeClr val="dk1"/>
              </a:buClr>
              <a:buSzPts val="700"/>
              <a:buFont typeface="Arial"/>
              <a:buNone/>
            </a:pPr>
            <a:r>
              <a:rPr b="0" i="0" lang="nl-NL" sz="14246" u="none" cap="none" strike="noStrike">
                <a:solidFill>
                  <a:schemeClr val="lt1"/>
                </a:solidFill>
                <a:latin typeface="Quicksand"/>
                <a:ea typeface="Quicksand"/>
                <a:cs typeface="Quicksand"/>
                <a:sym typeface="Quicksand"/>
              </a:rPr>
              <a:t>Oefening:</a:t>
            </a:r>
            <a:endParaRPr b="0" i="0" sz="142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Hij vertelt haar een verhaal.</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Ze helpen ons.</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Zij geeft hen les. </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Ik leg het hen uit. </a:t>
            </a:r>
            <a:endParaRPr b="0" i="0" sz="15446" u="none" cap="none" strike="noStrike">
              <a:solidFill>
                <a:schemeClr val="lt1"/>
              </a:solidFill>
              <a:latin typeface="Quicksand"/>
              <a:ea typeface="Quicksand"/>
              <a:cs typeface="Quicksand"/>
              <a:sym typeface="Quicksand"/>
            </a:endParaRPr>
          </a:p>
          <a:p>
            <a:pPr indent="0" lvl="0" marL="457200" marR="0" rtl="0" algn="l">
              <a:lnSpc>
                <a:spcPct val="100000"/>
              </a:lnSpc>
              <a:spcBef>
                <a:spcPts val="20"/>
              </a:spcBef>
              <a:spcAft>
                <a:spcPts val="0"/>
              </a:spcAft>
              <a:buClr>
                <a:srgbClr val="000000"/>
              </a:buClr>
              <a:buSzPct val="100000"/>
              <a:buFont typeface="Arial"/>
              <a:buNone/>
            </a:pPr>
            <a:r>
              <a:t/>
            </a:r>
            <a:endParaRPr b="0" i="0" sz="15446" u="none" cap="none" strike="noStrike">
              <a:solidFill>
                <a:schemeClr val="lt1"/>
              </a:solidFill>
              <a:latin typeface="Quicksand"/>
              <a:ea typeface="Quicksand"/>
              <a:cs typeface="Quicksand"/>
              <a:sym typeface="Quicksand"/>
            </a:endParaRPr>
          </a:p>
          <a:p>
            <a:pPr indent="-457232" lvl="0" marL="457200" marR="0" rtl="0" algn="l">
              <a:lnSpc>
                <a:spcPct val="100000"/>
              </a:lnSpc>
              <a:spcBef>
                <a:spcPts val="20"/>
              </a:spcBef>
              <a:spcAft>
                <a:spcPts val="0"/>
              </a:spcAft>
              <a:buClr>
                <a:schemeClr val="lt1"/>
              </a:buClr>
              <a:buSzPct val="100000"/>
              <a:buFont typeface="Quicksand"/>
              <a:buChar char="●"/>
            </a:pPr>
            <a:r>
              <a:rPr b="0" i="0" lang="nl-NL" sz="15446" u="none" cap="none" strike="noStrike">
                <a:solidFill>
                  <a:schemeClr val="lt1"/>
                </a:solidFill>
                <a:latin typeface="Quicksand"/>
                <a:ea typeface="Quicksand"/>
                <a:cs typeface="Quicksand"/>
                <a:sym typeface="Quicksand"/>
              </a:rPr>
              <a:t>Ik geef hem een kop koffie. </a:t>
            </a:r>
            <a:endParaRPr b="0" i="0" sz="15446" u="none" cap="none" strike="noStrike">
              <a:solidFill>
                <a:schemeClr val="lt1"/>
              </a:solidFill>
              <a:latin typeface="Quicksand"/>
              <a:ea typeface="Quicksand"/>
              <a:cs typeface="Quicksand"/>
              <a:sym typeface="Quicksand"/>
            </a:endParaRPr>
          </a:p>
          <a:p>
            <a:pPr indent="0" lvl="1" marL="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ctr">
              <a:lnSpc>
                <a:spcPct val="100000"/>
              </a:lnSpc>
              <a:spcBef>
                <a:spcPts val="20"/>
              </a:spcBef>
              <a:spcAft>
                <a:spcPts val="0"/>
              </a:spcAft>
              <a:buClr>
                <a:schemeClr val="dk1"/>
              </a:buClr>
              <a:buSzPts val="700"/>
              <a:buFont typeface="Arial"/>
              <a:buNone/>
            </a:pPr>
            <a:r>
              <a:t/>
            </a:r>
            <a:endParaRPr b="0"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0" lvl="1" marL="457200" marR="0" rtl="0" algn="l">
              <a:lnSpc>
                <a:spcPct val="100000"/>
              </a:lnSpc>
              <a:spcBef>
                <a:spcPts val="20"/>
              </a:spcBef>
              <a:spcAft>
                <a:spcPts val="0"/>
              </a:spcAft>
              <a:buClr>
                <a:schemeClr val="dk1"/>
              </a:buClr>
              <a:buSzPts val="700"/>
              <a:buFont typeface="Arial"/>
              <a:buNone/>
            </a:pPr>
            <a:r>
              <a:t/>
            </a:r>
            <a:endParaRPr b="1" i="0" sz="14246"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a:p>
            <a:pPr indent="-139700" lvl="0" marL="342900" marR="0" rtl="0" algn="l">
              <a:lnSpc>
                <a:spcPct val="100000"/>
              </a:lnSpc>
              <a:spcBef>
                <a:spcPts val="640"/>
              </a:spcBef>
              <a:spcAft>
                <a:spcPts val="0"/>
              </a:spcAft>
              <a:buClr>
                <a:schemeClr val="dk1"/>
              </a:buClr>
              <a:buSzPct val="1000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313" name="Google Shape;313;g355a7fb17b5_0_15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7" name="Shape 317"/>
        <p:cNvGrpSpPr/>
        <p:nvPr/>
      </p:nvGrpSpPr>
      <p:grpSpPr>
        <a:xfrm>
          <a:off x="0" y="0"/>
          <a:ext cx="0" cy="0"/>
          <a:chOff x="0" y="0"/>
          <a:chExt cx="0" cy="0"/>
        </a:xfrm>
      </p:grpSpPr>
      <p:sp>
        <p:nvSpPr>
          <p:cNvPr id="318" name="Google Shape;318;g3ed6742d42b_0_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g3ed6742d42b_0_0"/>
          <p:cNvSpPr txBox="1"/>
          <p:nvPr/>
        </p:nvSpPr>
        <p:spPr>
          <a:xfrm>
            <a:off x="2605678" y="1727500"/>
            <a:ext cx="1415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Video:</a:t>
            </a:r>
            <a:endParaRPr b="0" i="0" sz="8000" u="none" cap="none" strike="noStrike">
              <a:solidFill>
                <a:srgbClr val="000000"/>
              </a:solidFill>
              <a:latin typeface="Arial"/>
              <a:ea typeface="Arial"/>
              <a:cs typeface="Arial"/>
              <a:sym typeface="Arial"/>
            </a:endParaRPr>
          </a:p>
        </p:txBody>
      </p:sp>
      <p:sp>
        <p:nvSpPr>
          <p:cNvPr id="320" name="Google Shape;320;g3ed6742d42b_0_0"/>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1" name="Google Shape;321;g3ed6742d42b_0_0"/>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g3ed6742d42b_0_0"/>
          <p:cNvSpPr/>
          <p:nvPr/>
        </p:nvSpPr>
        <p:spPr>
          <a:xfrm>
            <a:off x="152400" y="1524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g3ed6742d42b_0_0"/>
          <p:cNvSpPr/>
          <p:nvPr/>
        </p:nvSpPr>
        <p:spPr>
          <a:xfrm>
            <a:off x="304800" y="3048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ed6742d42b_0_0"/>
          <p:cNvSpPr/>
          <p:nvPr/>
        </p:nvSpPr>
        <p:spPr>
          <a:xfrm>
            <a:off x="457200" y="457200"/>
            <a:ext cx="18288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Heeft NGT een eigen grammatica?&#10;&#10;Ja, de Nederlandse Gebarentaal (NGT) heeft een eigen grammatica. Net als gesproken talen heeft NGT verschillende regels en structuren. In deze video worden vijf belangrijke onderdelen uitgelegd: woordvolgorde, ruimtelijke plaatsing, vraagstructuur, ontkenning en directionele werkwoorden.&#10;NGT gebruikt vaak de woordvolgorde onderwerp-object-werkwoord. In het Nederlands zeggen we bijvoorbeeld: “De man ziet de hond.” In NGT wordt dit: “MAN HOND ZIEN.” Lidwoorden zoals “de”, “het” of “een” zijn daarbij niet nodig.&#10;&#10;Een ander belangrijk onderdeel is het gebruik van ruimte. Personen, plaatsen of voorwerpen kunnen een plek krijgen in de gebarenruimte. Daarna kun je naar diezelfde plek wijzen om opnieuw naar die persoon of dat object te verwijzen. Zo wordt duidelijk waar iets staat of wie iets doet.&#10;&#10;Ook vragen hebben in NGT een eigen structuur. Bij ja/nee-vragen worden bijvoorbeeld de wenkbrauwen opgetrokken, het hoofd licht gekanteld en is er direct oogcontact. Bij vraagwoorden zoals wie, wat of waar worden vaak gefronste wenkbrauwen gebruikt en staat het vraagwoord meestal aan het einde van de zin.&#10;&#10;Ontkenning wordt in NGT onder andere uitgedrukt met een hoofdschuddende beweging en een passende gezichtsuitdrukking. Daarnaast gebruikt NGT directionele werkwoorden. Dat betekent dat de beweging van een gebaar laat zien wie iets doet en aan wie of wat de handeling gericht is.&#10;&#10;Deze voorbeelden laten zien dat NGT geen verzameling losse gebaren is, maar een echte taal met een eigen grammatica, betekenis en structuur.&#10;&#10;-----&#10;&#10;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 id="325" name="Google Shape;325;g3ed6742d42b_0_0" title="3.1 - Grammatica van de Nederlandse Gebarentaal">
            <a:hlinkClick r:id="rId5"/>
          </p:cNvPr>
          <p:cNvPicPr preferRelativeResize="0"/>
          <p:nvPr/>
        </p:nvPicPr>
        <p:blipFill>
          <a:blip r:embed="rId6">
            <a:alphaModFix/>
          </a:blip>
          <a:stretch>
            <a:fillRect/>
          </a:stretch>
        </p:blipFill>
        <p:spPr>
          <a:xfrm>
            <a:off x="3700575" y="3128800"/>
            <a:ext cx="10701025" cy="6019325"/>
          </a:xfrm>
          <a:prstGeom prst="rect">
            <a:avLst/>
          </a:prstGeom>
          <a:noFill/>
          <a:ln>
            <a:noFill/>
          </a:ln>
        </p:spPr>
      </p:pic>
      <p:pic>
        <p:nvPicPr>
          <p:cNvPr id="326" name="Google Shape;326;g3ed6742d42b_0_0"/>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30" name="Shape 330"/>
        <p:cNvGrpSpPr/>
        <p:nvPr/>
      </p:nvGrpSpPr>
      <p:grpSpPr>
        <a:xfrm>
          <a:off x="0" y="0"/>
          <a:ext cx="0" cy="0"/>
          <a:chOff x="0" y="0"/>
          <a:chExt cx="0" cy="0"/>
        </a:xfrm>
      </p:grpSpPr>
      <p:grpSp>
        <p:nvGrpSpPr>
          <p:cNvPr id="331" name="Google Shape;331;p8"/>
          <p:cNvGrpSpPr/>
          <p:nvPr/>
        </p:nvGrpSpPr>
        <p:grpSpPr>
          <a:xfrm>
            <a:off x="0" y="-216991"/>
            <a:ext cx="2922084" cy="10503991"/>
            <a:chOff x="0" y="-57150"/>
            <a:chExt cx="769602" cy="2766483"/>
          </a:xfrm>
        </p:grpSpPr>
        <p:sp>
          <p:nvSpPr>
            <p:cNvPr id="332" name="Google Shape;332;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4" name="Google Shape;334;p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8"/>
          <p:cNvSpPr txBox="1"/>
          <p:nvPr>
            <p:ph type="title"/>
          </p:nvPr>
        </p:nvSpPr>
        <p:spPr>
          <a:xfrm>
            <a:off x="4037475" y="1031025"/>
            <a:ext cx="13374000" cy="1852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960"/>
              <a:buFont typeface="Anton"/>
              <a:buNone/>
            </a:pPr>
            <a:r>
              <a:rPr lang="nl-NL" sz="8000">
                <a:solidFill>
                  <a:schemeClr val="lt1"/>
                </a:solidFill>
                <a:latin typeface="Anton"/>
                <a:ea typeface="Anton"/>
                <a:cs typeface="Anton"/>
                <a:sym typeface="Anton"/>
              </a:rPr>
              <a:t>Activiteit: Zinnen maken </a:t>
            </a:r>
            <a:endParaRPr sz="8000">
              <a:solidFill>
                <a:schemeClr val="lt1"/>
              </a:solidFill>
            </a:endParaRPr>
          </a:p>
        </p:txBody>
      </p:sp>
      <p:sp>
        <p:nvSpPr>
          <p:cNvPr id="336" name="Google Shape;336;p8"/>
          <p:cNvSpPr txBox="1"/>
          <p:nvPr>
            <p:ph idx="1" type="body"/>
          </p:nvPr>
        </p:nvSpPr>
        <p:spPr>
          <a:xfrm>
            <a:off x="4037475" y="3151019"/>
            <a:ext cx="12938100" cy="5686200"/>
          </a:xfrm>
          <a:prstGeom prst="rect">
            <a:avLst/>
          </a:prstGeom>
          <a:noFill/>
          <a:ln>
            <a:noFill/>
          </a:ln>
        </p:spPr>
        <p:txBody>
          <a:bodyPr anchorCtr="0" anchor="t" bIns="45700" lIns="91425" spcFirstLastPara="1" rIns="91425" wrap="square" tIns="45700">
            <a:normAutofit lnSpcReduction="20000"/>
          </a:bodyPr>
          <a:lstStyle/>
          <a:p>
            <a:pPr indent="-342900" lvl="0" marL="342900" rtl="0" algn="l">
              <a:lnSpc>
                <a:spcPct val="100000"/>
              </a:lnSpc>
              <a:spcBef>
                <a:spcPts val="0"/>
              </a:spcBef>
              <a:spcAft>
                <a:spcPts val="0"/>
              </a:spcAft>
              <a:buClr>
                <a:schemeClr val="lt1"/>
              </a:buClr>
              <a:buSzPts val="3200"/>
              <a:buChar char="•"/>
            </a:pPr>
            <a:r>
              <a:rPr lang="nl-NL">
                <a:solidFill>
                  <a:schemeClr val="lt1"/>
                </a:solidFill>
                <a:latin typeface="Quicksand"/>
                <a:ea typeface="Quicksand"/>
                <a:cs typeface="Quicksand"/>
                <a:sym typeface="Quicksand"/>
              </a:rPr>
              <a:t>Groepen maken</a:t>
            </a:r>
            <a:endParaRPr>
              <a:solidFill>
                <a:schemeClr val="lt1"/>
              </a:solidFill>
              <a:latin typeface="Quicksand"/>
              <a:ea typeface="Quicksand"/>
              <a:cs typeface="Quicksand"/>
              <a:sym typeface="Quicksand"/>
            </a:endParaRPr>
          </a:p>
          <a:p>
            <a:pPr indent="-342900" lvl="0" marL="342900" rtl="0" algn="l">
              <a:lnSpc>
                <a:spcPct val="100000"/>
              </a:lnSpc>
              <a:spcBef>
                <a:spcPts val="0"/>
              </a:spcBef>
              <a:spcAft>
                <a:spcPts val="0"/>
              </a:spcAft>
              <a:buClr>
                <a:schemeClr val="lt1"/>
              </a:buClr>
              <a:buSzPts val="3200"/>
              <a:buChar char="•"/>
            </a:pPr>
            <a:r>
              <a:rPr lang="nl-NL">
                <a:solidFill>
                  <a:schemeClr val="lt1"/>
                </a:solidFill>
                <a:latin typeface="Quicksand"/>
                <a:ea typeface="Quicksand"/>
                <a:cs typeface="Quicksand"/>
                <a:sym typeface="Quicksand"/>
              </a:rPr>
              <a:t>Vertaal de zinnen uit het werkblad naar gebarentaal.</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rPr b="1" i="1" lang="nl-NL">
                <a:solidFill>
                  <a:schemeClr val="lt1"/>
                </a:solidFill>
                <a:latin typeface="Quicksand"/>
                <a:ea typeface="Quicksand"/>
                <a:cs typeface="Quicksand"/>
                <a:sym typeface="Quicksand"/>
              </a:rPr>
              <a:t>Onthoud:</a:t>
            </a:r>
            <a:endParaRPr b="1" i="1">
              <a:solidFill>
                <a:schemeClr val="lt1"/>
              </a:solidFill>
              <a:latin typeface="Quicksand"/>
              <a:ea typeface="Quicksand"/>
              <a:cs typeface="Quicksand"/>
              <a:sym typeface="Quicksand"/>
            </a:endParaRPr>
          </a:p>
          <a:p>
            <a:pPr indent="-311150" lvl="0" marL="457200" rtl="0" algn="l">
              <a:lnSpc>
                <a:spcPct val="100000"/>
              </a:lnSpc>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SOV</a:t>
            </a:r>
            <a:endParaRPr sz="2700">
              <a:solidFill>
                <a:schemeClr val="lt1"/>
              </a:solidFill>
              <a:latin typeface="Quicksand"/>
              <a:ea typeface="Quicksand"/>
              <a:cs typeface="Quicksand"/>
              <a:sym typeface="Quicksand"/>
            </a:endParaRPr>
          </a:p>
          <a:p>
            <a:pPr indent="-311150" lvl="0" marL="457200" rtl="0" algn="l">
              <a:lnSpc>
                <a:spcPct val="100000"/>
              </a:lnSpc>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Lokalisatie</a:t>
            </a:r>
            <a:endParaRPr sz="2700">
              <a:solidFill>
                <a:schemeClr val="lt1"/>
              </a:solidFill>
              <a:latin typeface="Quicksand"/>
              <a:ea typeface="Quicksand"/>
              <a:cs typeface="Quicksand"/>
              <a:sym typeface="Quicksand"/>
            </a:endParaRPr>
          </a:p>
          <a:p>
            <a:pPr indent="-311150" lvl="0" marL="457200" rtl="0" algn="l">
              <a:lnSpc>
                <a:spcPct val="100000"/>
              </a:lnSpc>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Vraagzin</a:t>
            </a:r>
            <a:endParaRPr sz="2700">
              <a:solidFill>
                <a:schemeClr val="lt1"/>
              </a:solidFill>
              <a:latin typeface="Quicksand"/>
              <a:ea typeface="Quicksand"/>
              <a:cs typeface="Quicksand"/>
              <a:sym typeface="Quicksand"/>
            </a:endParaRPr>
          </a:p>
          <a:p>
            <a:pPr indent="-311150" lvl="0" marL="457200" rtl="0" algn="l">
              <a:lnSpc>
                <a:spcPct val="100000"/>
              </a:lnSpc>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Ontkenning</a:t>
            </a:r>
            <a:endParaRPr sz="2700">
              <a:solidFill>
                <a:schemeClr val="lt1"/>
              </a:solidFill>
              <a:latin typeface="Quicksand"/>
              <a:ea typeface="Quicksand"/>
              <a:cs typeface="Quicksand"/>
              <a:sym typeface="Quicksand"/>
            </a:endParaRPr>
          </a:p>
          <a:p>
            <a:pPr indent="-311150" lvl="0" marL="457200" rtl="0" algn="l">
              <a:lnSpc>
                <a:spcPct val="100000"/>
              </a:lnSpc>
              <a:spcBef>
                <a:spcPts val="0"/>
              </a:spcBef>
              <a:spcAft>
                <a:spcPts val="0"/>
              </a:spcAft>
              <a:buClr>
                <a:schemeClr val="lt1"/>
              </a:buClr>
              <a:buSzPts val="1300"/>
              <a:buFont typeface="Quicksand"/>
              <a:buChar char="-"/>
            </a:pPr>
            <a:r>
              <a:rPr lang="nl-NL" sz="2700">
                <a:solidFill>
                  <a:schemeClr val="lt1"/>
                </a:solidFill>
                <a:latin typeface="Quicksand"/>
                <a:ea typeface="Quicksand"/>
                <a:cs typeface="Quicksand"/>
                <a:sym typeface="Quicksand"/>
              </a:rPr>
              <a:t>Werkwoordrichting</a:t>
            </a:r>
            <a:endParaRPr sz="27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sz="27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342900" lvl="0" marL="342900" rtl="0" algn="l">
              <a:lnSpc>
                <a:spcPct val="100000"/>
              </a:lnSpc>
              <a:spcBef>
                <a:spcPts val="640"/>
              </a:spcBef>
              <a:spcAft>
                <a:spcPts val="0"/>
              </a:spcAft>
              <a:buClr>
                <a:schemeClr val="lt1"/>
              </a:buClr>
              <a:buSzPts val="3200"/>
              <a:buChar char="•"/>
            </a:pPr>
            <a:r>
              <a:rPr lang="nl-NL">
                <a:solidFill>
                  <a:schemeClr val="lt1"/>
                </a:solidFill>
                <a:latin typeface="Quicksand"/>
                <a:ea typeface="Quicksand"/>
                <a:cs typeface="Quicksand"/>
                <a:sym typeface="Quicksand"/>
              </a:rPr>
              <a:t>Korte plenaire discussie:</a:t>
            </a:r>
            <a:endParaRPr>
              <a:solidFill>
                <a:schemeClr val="lt1"/>
              </a:solidFill>
              <a:latin typeface="Quicksand"/>
              <a:ea typeface="Quicksand"/>
              <a:cs typeface="Quicksand"/>
              <a:sym typeface="Quicksand"/>
            </a:endParaRPr>
          </a:p>
          <a:p>
            <a:pPr indent="-228600" lvl="2" marL="1143000" rtl="0" algn="l">
              <a:lnSpc>
                <a:spcPct val="100000"/>
              </a:lnSpc>
              <a:spcBef>
                <a:spcPts val="640"/>
              </a:spcBef>
              <a:spcAft>
                <a:spcPts val="0"/>
              </a:spcAft>
              <a:buClr>
                <a:schemeClr val="lt1"/>
              </a:buClr>
              <a:buSzPts val="1800"/>
              <a:buFont typeface="Quicksand"/>
              <a:buChar char="•"/>
            </a:pPr>
            <a:r>
              <a:rPr lang="nl-NL">
                <a:solidFill>
                  <a:schemeClr val="lt1"/>
                </a:solidFill>
                <a:latin typeface="Quicksand"/>
                <a:ea typeface="Quicksand"/>
                <a:cs typeface="Quicksand"/>
                <a:sym typeface="Quicksand"/>
              </a:rPr>
              <a:t>Wat is je opgevallen? </a:t>
            </a:r>
            <a:endParaRPr>
              <a:solidFill>
                <a:schemeClr val="lt1"/>
              </a:solidFill>
              <a:latin typeface="Quicksand"/>
              <a:ea typeface="Quicksand"/>
              <a:cs typeface="Quicksand"/>
              <a:sym typeface="Quicksand"/>
            </a:endParaRPr>
          </a:p>
          <a:p>
            <a:pPr indent="-228600" lvl="2" marL="1143000" rtl="0" algn="l">
              <a:lnSpc>
                <a:spcPct val="100000"/>
              </a:lnSpc>
              <a:spcBef>
                <a:spcPts val="640"/>
              </a:spcBef>
              <a:spcAft>
                <a:spcPts val="0"/>
              </a:spcAft>
              <a:buClr>
                <a:schemeClr val="lt1"/>
              </a:buClr>
              <a:buSzPts val="1800"/>
              <a:buFont typeface="Quicksand"/>
              <a:buChar char="•"/>
            </a:pPr>
            <a:r>
              <a:rPr lang="nl-NL">
                <a:solidFill>
                  <a:schemeClr val="lt1"/>
                </a:solidFill>
                <a:latin typeface="Quicksand"/>
                <a:ea typeface="Quicksand"/>
                <a:cs typeface="Quicksand"/>
                <a:sym typeface="Quicksand"/>
              </a:rPr>
              <a:t>Wat was makkelijk of lastig?</a:t>
            </a:r>
            <a:endParaRPr>
              <a:solidFill>
                <a:schemeClr val="lt1"/>
              </a:solidFill>
              <a:latin typeface="Quicksand"/>
              <a:ea typeface="Quicksand"/>
              <a:cs typeface="Quicksand"/>
              <a:sym typeface="Quicksand"/>
            </a:endParaRPr>
          </a:p>
        </p:txBody>
      </p:sp>
      <p:pic>
        <p:nvPicPr>
          <p:cNvPr id="337" name="Google Shape;337;p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1" name="Shape 341"/>
        <p:cNvGrpSpPr/>
        <p:nvPr/>
      </p:nvGrpSpPr>
      <p:grpSpPr>
        <a:xfrm>
          <a:off x="0" y="0"/>
          <a:ext cx="0" cy="0"/>
          <a:chOff x="0" y="0"/>
          <a:chExt cx="0" cy="0"/>
        </a:xfrm>
      </p:grpSpPr>
      <p:grpSp>
        <p:nvGrpSpPr>
          <p:cNvPr id="342" name="Google Shape;342;p9"/>
          <p:cNvGrpSpPr/>
          <p:nvPr/>
        </p:nvGrpSpPr>
        <p:grpSpPr>
          <a:xfrm>
            <a:off x="0" y="-216991"/>
            <a:ext cx="2922084" cy="10503991"/>
            <a:chOff x="0" y="-57150"/>
            <a:chExt cx="769602" cy="2766483"/>
          </a:xfrm>
        </p:grpSpPr>
        <p:sp>
          <p:nvSpPr>
            <p:cNvPr id="343" name="Google Shape;343;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9"/>
            <p:cNvSpPr txBox="1"/>
            <p:nvPr/>
          </p:nvSpPr>
          <p:spPr>
            <a:xfrm>
              <a:off x="0" y="-57150"/>
              <a:ext cx="769602" cy="2766483"/>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5" name="Google Shape;345;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9"/>
          <p:cNvSpPr txBox="1"/>
          <p:nvPr>
            <p:ph type="title"/>
          </p:nvPr>
        </p:nvSpPr>
        <p:spPr>
          <a:xfrm>
            <a:off x="4037479" y="145341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Activiteit: Rollenspel</a:t>
            </a:r>
            <a:endParaRPr sz="8000">
              <a:solidFill>
                <a:schemeClr val="lt1"/>
              </a:solidFill>
              <a:latin typeface="Anton"/>
              <a:ea typeface="Anton"/>
              <a:cs typeface="Anton"/>
              <a:sym typeface="Anton"/>
            </a:endParaRPr>
          </a:p>
        </p:txBody>
      </p:sp>
      <p:sp>
        <p:nvSpPr>
          <p:cNvPr id="347" name="Google Shape;347;p9"/>
          <p:cNvSpPr txBox="1"/>
          <p:nvPr>
            <p:ph idx="1" type="body"/>
          </p:nvPr>
        </p:nvSpPr>
        <p:spPr>
          <a:xfrm>
            <a:off x="4157050" y="3429002"/>
            <a:ext cx="12000900" cy="2874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3600"/>
              <a:buNone/>
            </a:pPr>
            <a:r>
              <a:rPr lang="nl-NL" sz="3600">
                <a:solidFill>
                  <a:schemeClr val="lt1"/>
                </a:solidFill>
                <a:latin typeface="Quicksand"/>
                <a:ea typeface="Quicksand"/>
                <a:cs typeface="Quicksand"/>
                <a:sym typeface="Quicksand"/>
              </a:rPr>
              <a:t>Hoe beantwoord je vragen over gebarentaal?</a:t>
            </a:r>
            <a:endParaRPr sz="36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600"/>
              <a:buNone/>
            </a:pPr>
            <a:r>
              <a:t/>
            </a:r>
            <a:endParaRPr sz="36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600"/>
              <a:buNone/>
            </a:pPr>
            <a:r>
              <a:rPr lang="nl-NL" sz="3600">
                <a:solidFill>
                  <a:schemeClr val="lt1"/>
                </a:solidFill>
                <a:latin typeface="Quicksand"/>
                <a:ea typeface="Quicksand"/>
                <a:cs typeface="Quicksand"/>
                <a:sym typeface="Quicksand"/>
              </a:rPr>
              <a:t>Laten we het naspelen!</a:t>
            </a:r>
            <a:endParaRPr sz="36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348" name="Google Shape;348;p9"/>
          <p:cNvPicPr preferRelativeResize="0"/>
          <p:nvPr/>
        </p:nvPicPr>
        <p:blipFill rotWithShape="1">
          <a:blip r:embed="rId4">
            <a:alphaModFix/>
          </a:blip>
          <a:srcRect b="50908" l="0" r="56017" t="0"/>
          <a:stretch/>
        </p:blipFill>
        <p:spPr>
          <a:xfrm>
            <a:off x="8224800" y="4483675"/>
            <a:ext cx="7773952" cy="4880750"/>
          </a:xfrm>
          <a:prstGeom prst="rect">
            <a:avLst/>
          </a:prstGeom>
          <a:noFill/>
          <a:ln>
            <a:noFill/>
          </a:ln>
        </p:spPr>
      </p:pic>
      <p:pic>
        <p:nvPicPr>
          <p:cNvPr id="349" name="Google Shape;349;p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53" name="Shape 353"/>
        <p:cNvGrpSpPr/>
        <p:nvPr/>
      </p:nvGrpSpPr>
      <p:grpSpPr>
        <a:xfrm>
          <a:off x="0" y="0"/>
          <a:ext cx="0" cy="0"/>
          <a:chOff x="0" y="0"/>
          <a:chExt cx="0" cy="0"/>
        </a:xfrm>
      </p:grpSpPr>
      <p:grpSp>
        <p:nvGrpSpPr>
          <p:cNvPr id="354" name="Google Shape;354;p10"/>
          <p:cNvGrpSpPr/>
          <p:nvPr/>
        </p:nvGrpSpPr>
        <p:grpSpPr>
          <a:xfrm>
            <a:off x="0" y="-216991"/>
            <a:ext cx="2922084" cy="10503991"/>
            <a:chOff x="0" y="-57150"/>
            <a:chExt cx="769602" cy="2766483"/>
          </a:xfrm>
        </p:grpSpPr>
        <p:sp>
          <p:nvSpPr>
            <p:cNvPr id="355" name="Google Shape;355;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6" name="Google Shape;356;p10"/>
            <p:cNvSpPr txBox="1"/>
            <p:nvPr/>
          </p:nvSpPr>
          <p:spPr>
            <a:xfrm>
              <a:off x="0" y="-57150"/>
              <a:ext cx="769602" cy="2766483"/>
            </a:xfrm>
            <a:prstGeom prst="rect">
              <a:avLst/>
            </a:prstGeom>
            <a:solidFill>
              <a:srgbClr val="F7F1D5"/>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7" name="Google Shape;357;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p10"/>
          <p:cNvSpPr txBox="1"/>
          <p:nvPr>
            <p:ph type="title"/>
          </p:nvPr>
        </p:nvSpPr>
        <p:spPr>
          <a:xfrm>
            <a:off x="3733800" y="1572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Reflectie</a:t>
            </a:r>
            <a:endParaRPr sz="8000">
              <a:solidFill>
                <a:schemeClr val="lt1"/>
              </a:solidFill>
            </a:endParaRPr>
          </a:p>
        </p:txBody>
      </p:sp>
      <p:sp>
        <p:nvSpPr>
          <p:cNvPr id="359" name="Google Shape;359;p10"/>
          <p:cNvSpPr txBox="1"/>
          <p:nvPr>
            <p:ph idx="1" type="body"/>
          </p:nvPr>
        </p:nvSpPr>
        <p:spPr>
          <a:xfrm>
            <a:off x="3853525" y="3191975"/>
            <a:ext cx="13762500" cy="54273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rPr b="1" lang="nl-NL">
                <a:solidFill>
                  <a:schemeClr val="lt1"/>
                </a:solidFill>
                <a:latin typeface="Quicksand"/>
                <a:ea typeface="Quicksand"/>
                <a:cs typeface="Quicksand"/>
                <a:sym typeface="Quicksand"/>
              </a:rPr>
              <a:t>Bespreek:</a:t>
            </a:r>
            <a:endParaRPr b="1">
              <a:solidFill>
                <a:schemeClr val="lt1"/>
              </a:solidFill>
              <a:latin typeface="Quicksand"/>
              <a:ea typeface="Quicksand"/>
              <a:cs typeface="Quicksand"/>
              <a:sym typeface="Quicksand"/>
            </a:endParaRPr>
          </a:p>
          <a:p>
            <a:pPr indent="-330200" lvl="0" marL="457200" rtl="0" algn="l">
              <a:lnSpc>
                <a:spcPct val="100000"/>
              </a:lnSpc>
              <a:spcBef>
                <a:spcPts val="592"/>
              </a:spcBef>
              <a:spcAft>
                <a:spcPts val="0"/>
              </a:spcAft>
              <a:buClr>
                <a:schemeClr val="lt1"/>
              </a:buClr>
              <a:buSzPts val="1600"/>
              <a:buFont typeface="Quicksand"/>
              <a:buChar char="•"/>
            </a:pPr>
            <a:r>
              <a:rPr lang="nl-NL" sz="3000">
                <a:solidFill>
                  <a:schemeClr val="lt1"/>
                </a:solidFill>
                <a:latin typeface="Quicksand"/>
                <a:ea typeface="Quicksand"/>
                <a:cs typeface="Quicksand"/>
                <a:sym typeface="Quicksand"/>
              </a:rPr>
              <a:t>Wat heb je geleerd?</a:t>
            </a:r>
            <a:endParaRPr sz="3000">
              <a:solidFill>
                <a:schemeClr val="lt1"/>
              </a:solidFill>
              <a:latin typeface="Quicksand"/>
              <a:ea typeface="Quicksand"/>
              <a:cs typeface="Quicksand"/>
              <a:sym typeface="Quicksand"/>
            </a:endParaRPr>
          </a:p>
          <a:p>
            <a:pPr indent="-330200" lvl="0" marL="457200" rtl="0" algn="l">
              <a:lnSpc>
                <a:spcPct val="100000"/>
              </a:lnSpc>
              <a:spcBef>
                <a:spcPts val="0"/>
              </a:spcBef>
              <a:spcAft>
                <a:spcPts val="0"/>
              </a:spcAft>
              <a:buClr>
                <a:schemeClr val="lt1"/>
              </a:buClr>
              <a:buSzPts val="1600"/>
              <a:buFont typeface="Quicksand"/>
              <a:buChar char="•"/>
            </a:pPr>
            <a:r>
              <a:rPr lang="nl-NL" sz="3000">
                <a:solidFill>
                  <a:schemeClr val="lt1"/>
                </a:solidFill>
                <a:latin typeface="Quicksand"/>
                <a:ea typeface="Quicksand"/>
                <a:cs typeface="Quicksand"/>
                <a:sym typeface="Quicksand"/>
              </a:rPr>
              <a:t>Wat verraste of daagde je uit?</a:t>
            </a:r>
            <a:endParaRPr sz="3000">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lt1"/>
              </a:buClr>
              <a:buSzPts val="32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lt1"/>
              </a:buClr>
              <a:buSzPts val="3200"/>
              <a:buNone/>
            </a:pPr>
            <a:r>
              <a:rPr b="1" lang="nl-NL">
                <a:solidFill>
                  <a:schemeClr val="lt1"/>
                </a:solidFill>
                <a:latin typeface="Quicksand"/>
                <a:ea typeface="Quicksand"/>
                <a:cs typeface="Quicksand"/>
                <a:sym typeface="Quicksand"/>
              </a:rPr>
              <a:t>Conclusie: </a:t>
            </a:r>
            <a:endParaRPr b="1">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lt1"/>
              </a:buClr>
              <a:buSzPts val="3200"/>
              <a:buNone/>
            </a:pPr>
            <a:r>
              <a:t/>
            </a:r>
            <a:endParaRPr b="1">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Clr>
                <a:schemeClr val="lt1"/>
              </a:buClr>
              <a:buSzPts val="3200"/>
              <a:buNone/>
            </a:pPr>
            <a:r>
              <a:rPr lang="nl-NL">
                <a:solidFill>
                  <a:schemeClr val="lt1"/>
                </a:solidFill>
                <a:latin typeface="Quicksand"/>
                <a:ea typeface="Quicksand"/>
                <a:cs typeface="Quicksand"/>
                <a:sym typeface="Quicksand"/>
              </a:rPr>
              <a:t>Gebarentaal is een echte taal met een eigen structuur en grammatica!</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
        <p:nvSpPr>
          <p:cNvPr id="360" name="Google Shape;360;p10"/>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61" name="Google Shape;361;p10"/>
          <p:cNvPicPr preferRelativeResize="0"/>
          <p:nvPr/>
        </p:nvPicPr>
        <p:blipFill rotWithShape="1">
          <a:blip r:embed="rId5">
            <a:alphaModFix/>
          </a:blip>
          <a:srcRect b="46141" l="40526" r="0" t="0"/>
          <a:stretch/>
        </p:blipFill>
        <p:spPr>
          <a:xfrm>
            <a:off x="10085075" y="2015175"/>
            <a:ext cx="8356152" cy="4256700"/>
          </a:xfrm>
          <a:prstGeom prst="rect">
            <a:avLst/>
          </a:prstGeom>
          <a:noFill/>
          <a:ln>
            <a:noFill/>
          </a:ln>
        </p:spPr>
      </p:pic>
      <p:pic>
        <p:nvPicPr>
          <p:cNvPr id="362" name="Google Shape;362;p10"/>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66" name="Shape 366"/>
        <p:cNvGrpSpPr/>
        <p:nvPr/>
      </p:nvGrpSpPr>
      <p:grpSpPr>
        <a:xfrm>
          <a:off x="0" y="0"/>
          <a:ext cx="0" cy="0"/>
          <a:chOff x="0" y="0"/>
          <a:chExt cx="0" cy="0"/>
        </a:xfrm>
      </p:grpSpPr>
      <p:sp>
        <p:nvSpPr>
          <p:cNvPr id="367" name="Google Shape;367;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p11"/>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p11"/>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0" name="Google Shape;370;p11"/>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71" name="Google Shape;371;p11"/>
          <p:cNvGrpSpPr/>
          <p:nvPr/>
        </p:nvGrpSpPr>
        <p:grpSpPr>
          <a:xfrm>
            <a:off x="-228300" y="6944209"/>
            <a:ext cx="18940740" cy="4430740"/>
            <a:chOff x="0" y="-57150"/>
            <a:chExt cx="4988508" cy="1166944"/>
          </a:xfrm>
        </p:grpSpPr>
        <p:sp>
          <p:nvSpPr>
            <p:cNvPr id="372" name="Google Shape;372;p11"/>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3" name="Google Shape;373;p11"/>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4" name="Google Shape;374;p11"/>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5" name="Google Shape;375;p11"/>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6" name="Google Shape;376;p11"/>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p11"/>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8" name="Google Shape;378;p11"/>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p11"/>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80" name="Google Shape;380;p11"/>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81" name="Google Shape;381;p11"/>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nl-NL" sz="2461">
                <a:solidFill>
                  <a:schemeClr val="lt1"/>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82" name="Google Shape;382;p11"/>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83" name="Google Shape;383;p11"/>
          <p:cNvPicPr preferRelativeResize="0"/>
          <p:nvPr/>
        </p:nvPicPr>
        <p:blipFill>
          <a:blip r:embed="rId13">
            <a:alphaModFix/>
          </a:blip>
          <a:stretch>
            <a:fillRect/>
          </a:stretch>
        </p:blipFill>
        <p:spPr>
          <a:xfrm>
            <a:off x="1407270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