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10287000" cx="18288000"/>
  <p:notesSz cx="6858000" cy="9144000"/>
  <p:embeddedFontLst>
    <p:embeddedFont>
      <p:font typeface="Anton"/>
      <p:regular r:id="rId28"/>
    </p:embeddedFont>
    <p:embeddedFont>
      <p:font typeface="Quicksand"/>
      <p:regular r:id="rId29"/>
      <p:bold r:id="rId30"/>
    </p:embeddedFont>
    <p:embeddedFont>
      <p:font typeface="Quicksand SemiBold"/>
      <p:regular r:id="rId31"/>
      <p:bold r:id="rId32"/>
    </p:embeddedFont>
    <p:embeddedFont>
      <p:font typeface="Quicksand Medium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ipKqM0Tz7I9Y4q0UYStJHfPfH/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nton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SemiBold-regular.fntdata"/><Relationship Id="rId30" Type="http://schemas.openxmlformats.org/officeDocument/2006/relationships/font" Target="fonts/Quicksand-bold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32" Type="http://schemas.openxmlformats.org/officeDocument/2006/relationships/font" Target="fonts/QuicksandSemiBold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QuicksandMedium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d621d8a6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g3d621d8a69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AT"/>
              <a:t>mentimeter</a:t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621d8a693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d621d8a693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d621d8a69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g3d621d8a693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621d8a693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g3d621d8a693_0_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621d8a69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g3d621d8a693_0_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d621d8a693_0_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3d621d8a69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d621d8a693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g3d621d8a693_0_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3" name="Google Shape;29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d28575ba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1" name="Google Shape;301;g36d28575ba4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8" name="Google Shape;3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g36d28575ba4_0_194"/>
          <p:cNvGrpSpPr/>
          <p:nvPr/>
        </p:nvGrpSpPr>
        <p:grpSpPr>
          <a:xfrm>
            <a:off x="-30" y="3"/>
            <a:ext cx="18288000" cy="10286703"/>
            <a:chOff x="-15" y="1"/>
            <a:chExt cx="9144000" cy="5143352"/>
          </a:xfrm>
        </p:grpSpPr>
        <p:sp>
          <p:nvSpPr>
            <p:cNvPr id="82" name="Google Shape;82;g36d28575ba4_0_194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0"/>
                  </a:moveTo>
                  <a:lnTo>
                    <a:pt x="3968014" y="0"/>
                  </a:lnTo>
                  <a:cubicBezTo>
                    <a:pt x="3943656" y="81653"/>
                    <a:pt x="3826660" y="80930"/>
                    <a:pt x="3801974" y="0"/>
                  </a:cubicBezTo>
                  <a:lnTo>
                    <a:pt x="0" y="0"/>
                  </a:lnTo>
                  <a:lnTo>
                    <a:pt x="0" y="2145687"/>
                  </a:lnTo>
                  <a:cubicBezTo>
                    <a:pt x="79376" y="2132549"/>
                    <a:pt x="158227" y="2203954"/>
                    <a:pt x="143652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g36d28575ba4_0_194"/>
            <p:cNvSpPr/>
            <p:nvPr/>
          </p:nvSpPr>
          <p:spPr>
            <a:xfrm>
              <a:off x="-15" y="594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3963287" y="130920"/>
                  </a:moveTo>
                  <a:cubicBezTo>
                    <a:pt x="3873866" y="88944"/>
                    <a:pt x="3760678" y="180187"/>
                    <a:pt x="3705331" y="0"/>
                  </a:cubicBezTo>
                  <a:lnTo>
                    <a:pt x="0" y="0"/>
                  </a:lnTo>
                  <a:lnTo>
                    <a:pt x="0" y="1539766"/>
                  </a:lnTo>
                  <a:cubicBezTo>
                    <a:pt x="129076" y="1755950"/>
                    <a:pt x="-47797" y="2028037"/>
                    <a:pt x="237078" y="2154621"/>
                  </a:cubicBezTo>
                  <a:cubicBezTo>
                    <a:pt x="281985" y="2185298"/>
                    <a:pt x="326893" y="2229179"/>
                    <a:pt x="325514" y="2285541"/>
                  </a:cubicBezTo>
                  <a:lnTo>
                    <a:pt x="4064000" y="2285541"/>
                  </a:lnTo>
                  <a:lnTo>
                    <a:pt x="4064000" y="465346"/>
                  </a:lnTo>
                  <a:cubicBezTo>
                    <a:pt x="3972806" y="345725"/>
                    <a:pt x="4041218" y="187281"/>
                    <a:pt x="3963287" y="1309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g36d28575ba4_0_194"/>
            <p:cNvSpPr/>
            <p:nvPr/>
          </p:nvSpPr>
          <p:spPr>
            <a:xfrm>
              <a:off x="-15" y="1"/>
              <a:ext cx="9144000" cy="5143352"/>
            </a:xfrm>
            <a:custGeom>
              <a:rect b="b" l="l" r="r" t="t"/>
              <a:pathLst>
                <a:path extrusionOk="0" h="2285934" w="4064000">
                  <a:moveTo>
                    <a:pt x="4064000" y="541546"/>
                  </a:moveTo>
                  <a:cubicBezTo>
                    <a:pt x="4012396" y="498322"/>
                    <a:pt x="3979175" y="432238"/>
                    <a:pt x="3979832" y="364643"/>
                  </a:cubicBezTo>
                  <a:cubicBezTo>
                    <a:pt x="4024017" y="50055"/>
                    <a:pt x="3727785" y="340666"/>
                    <a:pt x="3594047" y="0"/>
                  </a:cubicBezTo>
                  <a:lnTo>
                    <a:pt x="0" y="0"/>
                  </a:lnTo>
                  <a:lnTo>
                    <a:pt x="0" y="1422904"/>
                  </a:lnTo>
                  <a:cubicBezTo>
                    <a:pt x="175691" y="1522029"/>
                    <a:pt x="10570" y="1742221"/>
                    <a:pt x="70053" y="1889300"/>
                  </a:cubicBezTo>
                  <a:cubicBezTo>
                    <a:pt x="143914" y="2074742"/>
                    <a:pt x="474680" y="2055101"/>
                    <a:pt x="474746" y="2285934"/>
                  </a:cubicBezTo>
                  <a:lnTo>
                    <a:pt x="4064000" y="22859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g36d28575ba4_0_194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821975"/>
                  </a:moveTo>
                  <a:cubicBezTo>
                    <a:pt x="3904854" y="719696"/>
                    <a:pt x="3874981" y="525583"/>
                    <a:pt x="3912076" y="353739"/>
                  </a:cubicBezTo>
                  <a:cubicBezTo>
                    <a:pt x="3859553" y="89995"/>
                    <a:pt x="3654252" y="499373"/>
                    <a:pt x="3544412" y="242527"/>
                  </a:cubicBezTo>
                  <a:cubicBezTo>
                    <a:pt x="3516575" y="165210"/>
                    <a:pt x="3536927" y="75346"/>
                    <a:pt x="3500818" y="0"/>
                  </a:cubicBezTo>
                  <a:lnTo>
                    <a:pt x="0" y="0"/>
                  </a:lnTo>
                  <a:lnTo>
                    <a:pt x="0" y="1294546"/>
                  </a:lnTo>
                  <a:cubicBezTo>
                    <a:pt x="325974" y="1577931"/>
                    <a:pt x="36372" y="1880366"/>
                    <a:pt x="390774" y="2094121"/>
                  </a:cubicBezTo>
                  <a:cubicBezTo>
                    <a:pt x="460762" y="2144505"/>
                    <a:pt x="536133" y="2199618"/>
                    <a:pt x="560491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g36d28575ba4_0_194"/>
            <p:cNvSpPr/>
            <p:nvPr/>
          </p:nvSpPr>
          <p:spPr>
            <a:xfrm>
              <a:off x="-15" y="1037"/>
              <a:ext cx="9144000" cy="5141430"/>
            </a:xfrm>
            <a:custGeom>
              <a:rect b="b" l="l" r="r" t="t"/>
              <a:pathLst>
                <a:path extrusionOk="0" h="2285080" w="4064000">
                  <a:moveTo>
                    <a:pt x="3795803" y="455689"/>
                  </a:moveTo>
                  <a:cubicBezTo>
                    <a:pt x="3726931" y="388883"/>
                    <a:pt x="3601662" y="435325"/>
                    <a:pt x="3523928" y="379095"/>
                  </a:cubicBezTo>
                  <a:cubicBezTo>
                    <a:pt x="3414745" y="300268"/>
                    <a:pt x="3491101" y="102739"/>
                    <a:pt x="3416911" y="0"/>
                  </a:cubicBezTo>
                  <a:lnTo>
                    <a:pt x="0" y="0"/>
                  </a:lnTo>
                  <a:lnTo>
                    <a:pt x="0" y="1221828"/>
                  </a:lnTo>
                  <a:cubicBezTo>
                    <a:pt x="123883" y="1346322"/>
                    <a:pt x="210606" y="1502927"/>
                    <a:pt x="250406" y="1674035"/>
                  </a:cubicBezTo>
                  <a:cubicBezTo>
                    <a:pt x="273056" y="1772569"/>
                    <a:pt x="281394" y="1878856"/>
                    <a:pt x="339761" y="1961362"/>
                  </a:cubicBezTo>
                  <a:cubicBezTo>
                    <a:pt x="403642" y="2051685"/>
                    <a:pt x="513679" y="2094383"/>
                    <a:pt x="604610" y="2157314"/>
                  </a:cubicBezTo>
                  <a:cubicBezTo>
                    <a:pt x="651093" y="2189436"/>
                    <a:pt x="694622" y="2234828"/>
                    <a:pt x="720359" y="2285080"/>
                  </a:cubicBezTo>
                  <a:lnTo>
                    <a:pt x="4064000" y="2285080"/>
                  </a:lnTo>
                  <a:lnTo>
                    <a:pt x="4064000" y="1160473"/>
                  </a:lnTo>
                  <a:cubicBezTo>
                    <a:pt x="3953766" y="987362"/>
                    <a:pt x="3879774" y="793715"/>
                    <a:pt x="3846356" y="591207"/>
                  </a:cubicBezTo>
                  <a:cubicBezTo>
                    <a:pt x="3838609" y="542662"/>
                    <a:pt x="3831125" y="489782"/>
                    <a:pt x="3795803" y="4556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g36d28575ba4_0_194"/>
            <p:cNvSpPr/>
            <p:nvPr/>
          </p:nvSpPr>
          <p:spPr>
            <a:xfrm>
              <a:off x="-15" y="150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4064000" y="1293035"/>
                  </a:moveTo>
                  <a:lnTo>
                    <a:pt x="3812282" y="663991"/>
                  </a:lnTo>
                  <a:cubicBezTo>
                    <a:pt x="3789828" y="607958"/>
                    <a:pt x="3764945" y="548640"/>
                    <a:pt x="3716820" y="514941"/>
                  </a:cubicBezTo>
                  <a:cubicBezTo>
                    <a:pt x="3642369" y="462390"/>
                    <a:pt x="3534630" y="487417"/>
                    <a:pt x="3463788" y="429545"/>
                  </a:cubicBezTo>
                  <a:cubicBezTo>
                    <a:pt x="3343313" y="329565"/>
                    <a:pt x="3428204" y="100177"/>
                    <a:pt x="3307400" y="0"/>
                  </a:cubicBezTo>
                  <a:lnTo>
                    <a:pt x="0" y="0"/>
                  </a:lnTo>
                  <a:lnTo>
                    <a:pt x="0" y="1157912"/>
                  </a:lnTo>
                  <a:cubicBezTo>
                    <a:pt x="382108" y="1475521"/>
                    <a:pt x="221517" y="1854222"/>
                    <a:pt x="483084" y="2065217"/>
                  </a:cubicBezTo>
                  <a:cubicBezTo>
                    <a:pt x="561344" y="2118951"/>
                    <a:pt x="661467" y="2128279"/>
                    <a:pt x="747277" y="2168810"/>
                  </a:cubicBezTo>
                  <a:cubicBezTo>
                    <a:pt x="803228" y="2195657"/>
                    <a:pt x="851805" y="2235721"/>
                    <a:pt x="888828" y="2285540"/>
                  </a:cubicBezTo>
                  <a:lnTo>
                    <a:pt x="4064000" y="2285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g36d28575ba4_0_194"/>
          <p:cNvSpPr txBox="1"/>
          <p:nvPr>
            <p:ph idx="1" type="body"/>
          </p:nvPr>
        </p:nvSpPr>
        <p:spPr>
          <a:xfrm>
            <a:off x="914400" y="8507819"/>
            <a:ext cx="16459200" cy="10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3600"/>
              <a:buNone/>
              <a:defRPr sz="3600"/>
            </a:lvl1pPr>
          </a:lstStyle>
          <a:p/>
        </p:txBody>
      </p:sp>
      <p:sp>
        <p:nvSpPr>
          <p:cNvPr id="89" name="Google Shape;89;g36d28575ba4_0_194"/>
          <p:cNvSpPr txBox="1"/>
          <p:nvPr>
            <p:ph idx="12" type="sldNum"/>
          </p:nvPr>
        </p:nvSpPr>
        <p:spPr>
          <a:xfrm>
            <a:off x="16961168" y="9499702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1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e50b61c0f_0_205"/>
          <p:cNvSpPr txBox="1"/>
          <p:nvPr>
            <p:ph idx="12" type="sldNum"/>
          </p:nvPr>
        </p:nvSpPr>
        <p:spPr>
          <a:xfrm>
            <a:off x="16961168" y="9499702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  <p:grpSp>
        <p:nvGrpSpPr>
          <p:cNvPr id="92" name="Google Shape;92;g36e50b61c0f_0_205"/>
          <p:cNvGrpSpPr/>
          <p:nvPr/>
        </p:nvGrpSpPr>
        <p:grpSpPr>
          <a:xfrm>
            <a:off x="0" y="0"/>
            <a:ext cx="18289000" cy="10304057"/>
            <a:chOff x="0" y="0"/>
            <a:chExt cx="9144500" cy="5152028"/>
          </a:xfrm>
        </p:grpSpPr>
        <p:sp>
          <p:nvSpPr>
            <p:cNvPr id="93" name="Google Shape;93;g36e50b61c0f_0_205"/>
            <p:cNvSpPr/>
            <p:nvPr/>
          </p:nvSpPr>
          <p:spPr>
            <a:xfrm>
              <a:off x="7448736" y="0"/>
              <a:ext cx="1695764" cy="2915696"/>
            </a:xfrm>
            <a:custGeom>
              <a:rect b="b" l="l" r="r" t="t"/>
              <a:pathLst>
                <a:path extrusionOk="0" h="1112861" w="650341">
                  <a:moveTo>
                    <a:pt x="132487" y="368402"/>
                  </a:moveTo>
                  <a:cubicBezTo>
                    <a:pt x="193589" y="418171"/>
                    <a:pt x="286581" y="396776"/>
                    <a:pt x="350869" y="441884"/>
                  </a:cubicBezTo>
                  <a:cubicBezTo>
                    <a:pt x="392368" y="471007"/>
                    <a:pt x="413854" y="522153"/>
                    <a:pt x="433215" y="570521"/>
                  </a:cubicBezTo>
                  <a:lnTo>
                    <a:pt x="650341" y="1112861"/>
                  </a:lnTo>
                  <a:lnTo>
                    <a:pt x="650341" y="0"/>
                  </a:lnTo>
                  <a:lnTo>
                    <a:pt x="0" y="0"/>
                  </a:lnTo>
                  <a:cubicBezTo>
                    <a:pt x="100428" y="87537"/>
                    <a:pt x="29356" y="282822"/>
                    <a:pt x="132487" y="3684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60000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g36e50b61c0f_0_205"/>
            <p:cNvSpPr/>
            <p:nvPr/>
          </p:nvSpPr>
          <p:spPr>
            <a:xfrm>
              <a:off x="0" y="2610500"/>
              <a:ext cx="1994013" cy="2541528"/>
            </a:xfrm>
            <a:custGeom>
              <a:rect b="b" l="l" r="r" t="t"/>
              <a:pathLst>
                <a:path extrusionOk="0" h="970049" w="764722">
                  <a:moveTo>
                    <a:pt x="644837" y="872178"/>
                  </a:moveTo>
                  <a:cubicBezTo>
                    <a:pt x="570748" y="837236"/>
                    <a:pt x="484322" y="829146"/>
                    <a:pt x="416799" y="782830"/>
                  </a:cubicBezTo>
                  <a:cubicBezTo>
                    <a:pt x="191078" y="600537"/>
                    <a:pt x="329601" y="274007"/>
                    <a:pt x="0" y="0"/>
                  </a:cubicBezTo>
                  <a:lnTo>
                    <a:pt x="0" y="970050"/>
                  </a:lnTo>
                  <a:lnTo>
                    <a:pt x="764723" y="970050"/>
                  </a:lnTo>
                  <a:cubicBezTo>
                    <a:pt x="733074" y="928390"/>
                    <a:pt x="691985" y="894843"/>
                    <a:pt x="644837" y="8721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60000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g36e50b61c0f_0_205"/>
            <p:cNvSpPr/>
            <p:nvPr/>
          </p:nvSpPr>
          <p:spPr>
            <a:xfrm>
              <a:off x="7692032" y="0"/>
              <a:ext cx="1452406" cy="2617388"/>
            </a:xfrm>
            <a:custGeom>
              <a:rect b="b" l="l" r="r" t="t"/>
              <a:pathLst>
                <a:path extrusionOk="0" h="999003" w="557011">
                  <a:moveTo>
                    <a:pt x="90868" y="324815"/>
                  </a:moveTo>
                  <a:cubicBezTo>
                    <a:pt x="157932" y="373401"/>
                    <a:pt x="266109" y="333291"/>
                    <a:pt x="325545" y="390980"/>
                  </a:cubicBezTo>
                  <a:cubicBezTo>
                    <a:pt x="355987" y="420538"/>
                    <a:pt x="362457" y="466177"/>
                    <a:pt x="369313" y="508050"/>
                  </a:cubicBezTo>
                  <a:cubicBezTo>
                    <a:pt x="398137" y="682691"/>
                    <a:pt x="461967" y="849694"/>
                    <a:pt x="557011" y="999003"/>
                  </a:cubicBezTo>
                  <a:lnTo>
                    <a:pt x="557011" y="0"/>
                  </a:lnTo>
                  <a:lnTo>
                    <a:pt x="0" y="0"/>
                  </a:lnTo>
                  <a:cubicBezTo>
                    <a:pt x="61367" y="89348"/>
                    <a:pt x="-2559" y="257176"/>
                    <a:pt x="90868" y="3248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g36e50b61c0f_0_205"/>
            <p:cNvSpPr/>
            <p:nvPr/>
          </p:nvSpPr>
          <p:spPr>
            <a:xfrm>
              <a:off x="0" y="2756070"/>
              <a:ext cx="1616827" cy="2395888"/>
            </a:xfrm>
            <a:custGeom>
              <a:rect b="b" l="l" r="r" t="t"/>
              <a:pathLst>
                <a:path extrusionOk="0" h="914461" w="620068">
                  <a:moveTo>
                    <a:pt x="521668" y="806930"/>
                  </a:moveTo>
                  <a:cubicBezTo>
                    <a:pt x="443185" y="752621"/>
                    <a:pt x="348214" y="715795"/>
                    <a:pt x="293099" y="637894"/>
                  </a:cubicBezTo>
                  <a:cubicBezTo>
                    <a:pt x="242692" y="566706"/>
                    <a:pt x="235498" y="474967"/>
                    <a:pt x="215847" y="389942"/>
                  </a:cubicBezTo>
                  <a:cubicBezTo>
                    <a:pt x="181547" y="242415"/>
                    <a:pt x="106799" y="107374"/>
                    <a:pt x="0" y="0"/>
                  </a:cubicBezTo>
                  <a:lnTo>
                    <a:pt x="0" y="914461"/>
                  </a:lnTo>
                  <a:lnTo>
                    <a:pt x="620068" y="914461"/>
                  </a:lnTo>
                  <a:cubicBezTo>
                    <a:pt x="597689" y="872130"/>
                    <a:pt x="560898" y="834169"/>
                    <a:pt x="521668" y="8069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g36e50b61c0f_0_205"/>
            <p:cNvSpPr/>
            <p:nvPr/>
          </p:nvSpPr>
          <p:spPr>
            <a:xfrm>
              <a:off x="7879130" y="0"/>
              <a:ext cx="1265261" cy="1852036"/>
            </a:xfrm>
            <a:custGeom>
              <a:rect b="b" l="l" r="r" t="t"/>
              <a:pathLst>
                <a:path extrusionOk="0" h="706884" w="485239">
                  <a:moveTo>
                    <a:pt x="36719" y="207021"/>
                  </a:moveTo>
                  <a:cubicBezTo>
                    <a:pt x="131763" y="428627"/>
                    <a:pt x="309225" y="75390"/>
                    <a:pt x="354273" y="302961"/>
                  </a:cubicBezTo>
                  <a:cubicBezTo>
                    <a:pt x="322286" y="451181"/>
                    <a:pt x="348020" y="618600"/>
                    <a:pt x="485239" y="706885"/>
                  </a:cubicBezTo>
                  <a:lnTo>
                    <a:pt x="485239" y="0"/>
                  </a:lnTo>
                  <a:lnTo>
                    <a:pt x="0" y="0"/>
                  </a:lnTo>
                  <a:cubicBezTo>
                    <a:pt x="29790" y="64523"/>
                    <a:pt x="12964" y="141073"/>
                    <a:pt x="36719" y="2070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6e50b61c0f_0_205"/>
            <p:cNvSpPr/>
            <p:nvPr/>
          </p:nvSpPr>
          <p:spPr>
            <a:xfrm>
              <a:off x="0" y="2919658"/>
              <a:ext cx="1258526" cy="2232214"/>
            </a:xfrm>
            <a:custGeom>
              <a:rect b="b" l="l" r="r" t="t"/>
              <a:pathLst>
                <a:path extrusionOk="0" h="851990" w="482656">
                  <a:moveTo>
                    <a:pt x="337133" y="689788"/>
                  </a:moveTo>
                  <a:cubicBezTo>
                    <a:pt x="31384" y="505394"/>
                    <a:pt x="281053" y="244595"/>
                    <a:pt x="0" y="0"/>
                  </a:cubicBezTo>
                  <a:lnTo>
                    <a:pt x="0" y="851990"/>
                  </a:lnTo>
                  <a:lnTo>
                    <a:pt x="482656" y="851990"/>
                  </a:lnTo>
                  <a:cubicBezTo>
                    <a:pt x="460784" y="779667"/>
                    <a:pt x="396713" y="732723"/>
                    <a:pt x="337133" y="6897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g36e50b61c0f_0_205"/>
            <p:cNvSpPr/>
            <p:nvPr/>
          </p:nvSpPr>
          <p:spPr>
            <a:xfrm>
              <a:off x="8089575" y="0"/>
              <a:ext cx="1054762" cy="1217967"/>
            </a:xfrm>
            <a:custGeom>
              <a:rect b="b" l="l" r="r" t="t"/>
              <a:pathLst>
                <a:path extrusionOk="0" h="464873" w="404511">
                  <a:moveTo>
                    <a:pt x="332087" y="312355"/>
                  </a:moveTo>
                  <a:cubicBezTo>
                    <a:pt x="331532" y="370648"/>
                    <a:pt x="360091" y="427541"/>
                    <a:pt x="404511" y="464873"/>
                  </a:cubicBezTo>
                  <a:lnTo>
                    <a:pt x="404511" y="0"/>
                  </a:lnTo>
                  <a:lnTo>
                    <a:pt x="0" y="0"/>
                  </a:lnTo>
                  <a:cubicBezTo>
                    <a:pt x="115854" y="290307"/>
                    <a:pt x="370086" y="41607"/>
                    <a:pt x="332087" y="3123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g36e50b61c0f_0_205"/>
            <p:cNvSpPr/>
            <p:nvPr/>
          </p:nvSpPr>
          <p:spPr>
            <a:xfrm>
              <a:off x="0" y="3209153"/>
              <a:ext cx="1067917" cy="1942573"/>
            </a:xfrm>
            <a:custGeom>
              <a:rect b="b" l="l" r="r" t="t"/>
              <a:pathLst>
                <a:path extrusionOk="0" h="741440" w="409556">
                  <a:moveTo>
                    <a:pt x="60353" y="402089"/>
                  </a:moveTo>
                  <a:cubicBezTo>
                    <a:pt x="9029" y="275481"/>
                    <a:pt x="151438" y="85556"/>
                    <a:pt x="0" y="0"/>
                  </a:cubicBezTo>
                  <a:lnTo>
                    <a:pt x="0" y="741441"/>
                  </a:lnTo>
                  <a:lnTo>
                    <a:pt x="409556" y="741441"/>
                  </a:lnTo>
                  <a:cubicBezTo>
                    <a:pt x="406756" y="545262"/>
                    <a:pt x="123748" y="561248"/>
                    <a:pt x="60353" y="4020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g36e50b61c0f_0_205"/>
            <p:cNvSpPr/>
            <p:nvPr/>
          </p:nvSpPr>
          <p:spPr>
            <a:xfrm>
              <a:off x="8338976" y="0"/>
              <a:ext cx="805298" cy="1045498"/>
            </a:xfrm>
            <a:custGeom>
              <a:rect b="b" l="l" r="r" t="t"/>
              <a:pathLst>
                <a:path extrusionOk="0" h="399045" w="308839">
                  <a:moveTo>
                    <a:pt x="221931" y="110694"/>
                  </a:moveTo>
                  <a:cubicBezTo>
                    <a:pt x="289164" y="159280"/>
                    <a:pt x="230259" y="295813"/>
                    <a:pt x="308839" y="399046"/>
                  </a:cubicBezTo>
                  <a:lnTo>
                    <a:pt x="308839" y="0"/>
                  </a:lnTo>
                  <a:lnTo>
                    <a:pt x="0" y="0"/>
                  </a:lnTo>
                  <a:cubicBezTo>
                    <a:pt x="48114" y="152398"/>
                    <a:pt x="145137" y="74666"/>
                    <a:pt x="221931" y="11069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g36e50b61c0f_0_205"/>
            <p:cNvSpPr/>
            <p:nvPr/>
          </p:nvSpPr>
          <p:spPr>
            <a:xfrm>
              <a:off x="0" y="3473794"/>
              <a:ext cx="731962" cy="1677798"/>
            </a:xfrm>
            <a:custGeom>
              <a:rect b="b" l="l" r="r" t="t"/>
              <a:pathLst>
                <a:path extrusionOk="0" h="640381" w="280714">
                  <a:moveTo>
                    <a:pt x="204452" y="530242"/>
                  </a:moveTo>
                  <a:cubicBezTo>
                    <a:pt x="-41306" y="421045"/>
                    <a:pt x="111050" y="186471"/>
                    <a:pt x="0" y="0"/>
                  </a:cubicBezTo>
                  <a:lnTo>
                    <a:pt x="0" y="640381"/>
                  </a:lnTo>
                  <a:lnTo>
                    <a:pt x="280715" y="640381"/>
                  </a:lnTo>
                  <a:cubicBezTo>
                    <a:pt x="280377" y="593220"/>
                    <a:pt x="242475" y="556201"/>
                    <a:pt x="204452" y="5302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g36e50b61c0f_0_205"/>
            <p:cNvSpPr/>
            <p:nvPr/>
          </p:nvSpPr>
          <p:spPr>
            <a:xfrm>
              <a:off x="8556976" y="0"/>
              <a:ext cx="369694" cy="131794"/>
            </a:xfrm>
            <a:custGeom>
              <a:rect b="b" l="l" r="r" t="t"/>
              <a:pathLst>
                <a:path extrusionOk="0" h="50303" w="141781">
                  <a:moveTo>
                    <a:pt x="141782" y="0"/>
                  </a:moveTo>
                  <a:lnTo>
                    <a:pt x="0" y="0"/>
                  </a:lnTo>
                  <a:cubicBezTo>
                    <a:pt x="22572" y="66793"/>
                    <a:pt x="119499" y="67349"/>
                    <a:pt x="1417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g36e50b61c0f_0_205"/>
            <p:cNvSpPr/>
            <p:nvPr/>
          </p:nvSpPr>
          <p:spPr>
            <a:xfrm>
              <a:off x="0" y="4839027"/>
              <a:ext cx="326660" cy="311874"/>
            </a:xfrm>
            <a:custGeom>
              <a:rect b="b" l="l" r="r" t="t"/>
              <a:pathLst>
                <a:path extrusionOk="0" h="119036" w="125277">
                  <a:moveTo>
                    <a:pt x="0" y="1339"/>
                  </a:moveTo>
                  <a:lnTo>
                    <a:pt x="0" y="119037"/>
                  </a:lnTo>
                  <a:lnTo>
                    <a:pt x="124231" y="119037"/>
                  </a:lnTo>
                  <a:cubicBezTo>
                    <a:pt x="134491" y="50143"/>
                    <a:pt x="67596" y="-9793"/>
                    <a:pt x="0" y="13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jpg"/><Relationship Id="rId5" Type="http://schemas.openxmlformats.org/officeDocument/2006/relationships/image" Target="../media/image6.jpg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7.jp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11.jp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29.png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hyperlink" Target="https://wfdeaf.org/the-legal-recognition-of-national-sign-languages/" TargetMode="External"/><Relationship Id="rId5" Type="http://schemas.openxmlformats.org/officeDocument/2006/relationships/image" Target="../media/image26.png"/><Relationship Id="rId6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Relationship Id="rId5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27.png"/><Relationship Id="rId5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13.jp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png"/><Relationship Id="rId10" Type="http://schemas.openxmlformats.org/officeDocument/2006/relationships/image" Target="../media/image24.png"/><Relationship Id="rId13" Type="http://schemas.openxmlformats.org/officeDocument/2006/relationships/image" Target="../media/image3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22.png"/><Relationship Id="rId9" Type="http://schemas.openxmlformats.org/officeDocument/2006/relationships/image" Target="../media/image23.png"/><Relationship Id="rId5" Type="http://schemas.openxmlformats.org/officeDocument/2006/relationships/image" Target="../media/image14.png"/><Relationship Id="rId6" Type="http://schemas.openxmlformats.org/officeDocument/2006/relationships/image" Target="../media/image25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0" name="Google Shape;110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3457354" y="3752141"/>
            <a:ext cx="136875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Momenti chiave e successi delle comunità Sorde nel mondo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3443254" y="653370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Storia e 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atrimonio 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elle 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ersone </a:t>
            </a:r>
            <a:r>
              <a:rPr lang="de-AT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3457354" y="2971588"/>
            <a:ext cx="86679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de-AT" sz="34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di Deaf Studies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AT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17" name="Google Shape;117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g3d621d8a693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3" name="Google Shape;123;g3d621d8a693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g3d621d8a693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g3d621d8a693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d621d8a693_0_0"/>
          <p:cNvSpPr txBox="1"/>
          <p:nvPr/>
        </p:nvSpPr>
        <p:spPr>
          <a:xfrm>
            <a:off x="3838801" y="3287150"/>
            <a:ext cx="122481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●"/>
            </a:pPr>
            <a:r>
              <a:rPr b="0" i="0" lang="de-AT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Momenti chiave nella storia della comunità Sorda nel mondo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Momenti chiave nella storia della comunità Sorda nel tuo paese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d621d8a693_0_0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g3d621d8a693_0_0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"/>
          <p:cNvSpPr/>
          <p:nvPr/>
        </p:nvSpPr>
        <p:spPr>
          <a:xfrm>
            <a:off x="5181600" y="-109653"/>
            <a:ext cx="13411200" cy="8618100"/>
          </a:xfrm>
          <a:prstGeom prst="cloudCallout">
            <a:avLst>
              <a:gd fmla="val -74480" name="adj1"/>
              <a:gd fmla="val 55637" name="adj2"/>
            </a:avLst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6933600" y="1867365"/>
            <a:ext cx="99072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Cosa ti viene in mente quando pensi alla parola “momento chiave” </a:t>
            </a:r>
            <a:b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(nella storia dell’umanità </a:t>
            </a:r>
            <a:b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 nella tua biografia personale)?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4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1090275" y="4074325"/>
            <a:ext cx="10723800" cy="48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Momento chiave: 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 della lingua dei segni come lingua vera e completa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Fino al XX secolo → la lingua dei segni era spesso fraintesa e considerata inferiore o incompleta.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1957, il linguista americano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iniziò un’ampia ricerca che dimostrò come l’American Sign Language (ASL) fosse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 complessa e autonoma, con una propria grammatica e sintassi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1295400" y="1860000"/>
            <a:ext cx="16200600" cy="19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L’affermazione della lingua dei segni </a:t>
            </a:r>
            <a:b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come lingua a pieno titolo</a:t>
            </a:r>
            <a:endParaRPr b="0" i="0" sz="5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12861650" y="8502925"/>
            <a:ext cx="44547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William Stokoe (1919–2000)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Gallaudet University Archives)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4">
            <a:alphaModFix/>
          </a:blip>
          <a:srcRect b="3953" l="0" r="0" t="0"/>
          <a:stretch/>
        </p:blipFill>
        <p:spPr>
          <a:xfrm>
            <a:off x="12861652" y="1982151"/>
            <a:ext cx="4454747" cy="634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621d8a693_0_79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d621d8a693_0_79"/>
          <p:cNvSpPr txBox="1"/>
          <p:nvPr/>
        </p:nvSpPr>
        <p:spPr>
          <a:xfrm>
            <a:off x="979500" y="5586738"/>
            <a:ext cx="163290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●"/>
            </a:pP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1953: </a:t>
            </a:r>
            <a:r>
              <a:rPr b="1" i="1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Bernard Tervoort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sottolineò il valore della lingua dei segni per la comunicazione tra le persone Sorde.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●"/>
            </a:pP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1960: </a:t>
            </a:r>
            <a:r>
              <a:rPr b="1" i="1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(Gallaudet College) analizzò la struttura dell’American Sign Language (ASL) utilizzando metodi linguistici moderni.</a:t>
            </a:r>
            <a:b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Stokoe dimostrò in modo convincente che la lingua dei segni è equivalente alla lingua parlata per complessità linguistica.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3" name="Google Shape;153;g3d621d8a693_0_79"/>
          <p:cNvSpPr txBox="1"/>
          <p:nvPr/>
        </p:nvSpPr>
        <p:spPr>
          <a:xfrm>
            <a:off x="12223950" y="4308025"/>
            <a:ext cx="44547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William Stokoe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Gallaudet University Archives)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54" name="Google Shape;154;g3d621d8a693_0_79"/>
          <p:cNvPicPr preferRelativeResize="0"/>
          <p:nvPr/>
        </p:nvPicPr>
        <p:blipFill rotWithShape="1">
          <a:blip r:embed="rId4">
            <a:alphaModFix/>
          </a:blip>
          <a:srcRect b="3957" l="0" r="0" t="0"/>
          <a:stretch/>
        </p:blipFill>
        <p:spPr>
          <a:xfrm>
            <a:off x="9067201" y="1131206"/>
            <a:ext cx="2913900" cy="41507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d621d8a693_0_79"/>
          <p:cNvSpPr txBox="1"/>
          <p:nvPr/>
        </p:nvSpPr>
        <p:spPr>
          <a:xfrm>
            <a:off x="1572000" y="421712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Bernard Tervoort</a:t>
            </a:r>
            <a:endParaRPr b="0" i="0" sz="2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Wikipedia)</a:t>
            </a:r>
            <a:r>
              <a:rPr b="0" i="0" lang="de-AT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ernard Tervoort — Wikipédia" id="156" name="Google Shape;156;g3d621d8a693_0_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4613" y="1149381"/>
            <a:ext cx="2913912" cy="411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3d621d8a693_0_79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6"/>
          <p:cNvPicPr preferRelativeResize="0"/>
          <p:nvPr/>
        </p:nvPicPr>
        <p:blipFill rotWithShape="1">
          <a:blip r:embed="rId4">
            <a:alphaModFix/>
          </a:blip>
          <a:srcRect b="6653" l="0" r="0" t="7494"/>
          <a:stretch/>
        </p:blipFill>
        <p:spPr>
          <a:xfrm>
            <a:off x="14497650" y="1851200"/>
            <a:ext cx="2909173" cy="320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"/>
          <p:cNvSpPr txBox="1"/>
          <p:nvPr/>
        </p:nvSpPr>
        <p:spPr>
          <a:xfrm>
            <a:off x="3595424" y="486200"/>
            <a:ext cx="13471200" cy="19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fondazione delle scuole per sordi </a:t>
            </a:r>
            <a:b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 delle istituzioni educative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14497650" y="5075025"/>
            <a:ext cx="29439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Charles-Michel de l'Épée (1712–1789)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(Immagine: Wikipedia)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6347275" y="6075450"/>
            <a:ext cx="110541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●"/>
            </a:pP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Fondazione della 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Gallaudet University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a Washington D.C. nel 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1864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→ 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primo college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al mondo pensato appositamente 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 studenti sordi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Questa istituzione ha avuto un ruolo centrale nel valorizzare la comunità Sorda e nel promuovere il contributo accademico e culturale delle persone sorde.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67" name="Google Shape;16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9574" y="6067725"/>
            <a:ext cx="4814141" cy="320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/>
          <p:nvPr/>
        </p:nvSpPr>
        <p:spPr>
          <a:xfrm>
            <a:off x="1069600" y="9277125"/>
            <a:ext cx="48141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Gallaudet University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(Foto: Gallaudet University)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1079025" y="2663025"/>
            <a:ext cx="12878100" cy="30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Momento chiave: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fondazione delle scuole per sordi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ha permesso ai bambini sordi di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accedere all’istruzione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1760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il sacerdote francese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Abbé de l'Épée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aprì a Parigi la prima scuola pubblica per sordi, considerata la nascita dell’educazione moderna delle persone sorde.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6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in Bild, das draußen, Schuhwerk, Kleidung, Himmel enthält.&#10;&#10;Automatisch generierte Beschreibung" id="175" name="Google Shape;175;p7"/>
          <p:cNvPicPr preferRelativeResize="0"/>
          <p:nvPr/>
        </p:nvPicPr>
        <p:blipFill rotWithShape="1">
          <a:blip r:embed="rId3">
            <a:alphaModFix/>
          </a:blip>
          <a:srcRect b="1930" l="1098" r="0" t="2541"/>
          <a:stretch/>
        </p:blipFill>
        <p:spPr>
          <a:xfrm>
            <a:off x="843425" y="2907850"/>
            <a:ext cx="7682699" cy="599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 txBox="1"/>
          <p:nvPr/>
        </p:nvSpPr>
        <p:spPr>
          <a:xfrm>
            <a:off x="800675" y="8907425"/>
            <a:ext cx="77682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Proteste del “Deaf President Now”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Gallaudet University Archives)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3645775" y="445300"/>
            <a:ext cx="12860100" cy="20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Il riconoscimento delle persone sorde come pari membri della società</a:t>
            </a:r>
            <a:endParaRPr b="0" i="0" sz="5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9039275" y="3198000"/>
            <a:ext cx="8271600" cy="52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passo fondamentale per lo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sviluppo positivo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è stato il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crescente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come membri pari della società.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esempio emblematico di ciò è la protesta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President Now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 del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1988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presso la Gallaudet University. Gli studenti sordi riuscirono a ottenere l’elezione del primo presidente sordo dell’università.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7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715475" y="2549925"/>
            <a:ext cx="11151000" cy="4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iconoscimento internazionale dei diritti delle persone sorde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2006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stata adottata la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Convenzione delle Nazioni Unite sui Diritti delle Persone con Disabilità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”: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garantisce alle persone sorde di tutto il mondo il diritto all’educazione nella lingua dei segni, all’accesso all’informazione e alla partecipazione paritaria nella società.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715475" y="7503275"/>
            <a:ext cx="16688100" cy="17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Dichiarazione della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Giornata Internazionale delle Lingue dei Segni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 -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23 settembre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Questa giornata ha contribuito a sensibilizzare sull’importanza delle lingue </a:t>
            </a:r>
            <a:b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dei segni come elemento culturale e identitario delle persone sorde.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3426380" y="349892"/>
            <a:ext cx="14630400" cy="18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Riconoscimento internazionale delle lingue dei segni </a:t>
            </a:r>
            <a:b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 dei diritti delle persone sorde</a:t>
            </a:r>
            <a:endParaRPr b="0" i="0" sz="5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9" name="Google Shape;18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73665" y="2163100"/>
            <a:ext cx="5603061" cy="401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8"/>
          <p:cNvSpPr txBox="1"/>
          <p:nvPr/>
        </p:nvSpPr>
        <p:spPr>
          <a:xfrm>
            <a:off x="12210625" y="6255850"/>
            <a:ext cx="59181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Flashmob per la Giornata Internazionale delle Lingue dei Segni 2024 alla Stazione Centrale di Vienna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ÖBB/Andreas Scheiblecker)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1" name="Google Shape;191;p8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d621d8a693_0_95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d621d8a693_0_95"/>
          <p:cNvSpPr txBox="1"/>
          <p:nvPr/>
        </p:nvSpPr>
        <p:spPr>
          <a:xfrm>
            <a:off x="3610305" y="568992"/>
            <a:ext cx="1463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Nazioni Unite</a:t>
            </a:r>
            <a:endParaRPr b="0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98" name="Google Shape;198;g3d621d8a693_0_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9251" y="2016126"/>
            <a:ext cx="4845799" cy="7218856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d621d8a693_0_95"/>
          <p:cNvSpPr txBox="1"/>
          <p:nvPr/>
        </p:nvSpPr>
        <p:spPr>
          <a:xfrm>
            <a:off x="5843050" y="3614150"/>
            <a:ext cx="11457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de-AT" sz="4200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Prima persona Sorda</a:t>
            </a:r>
            <a:r>
              <a:rPr b="0" i="0" lang="de-AT" sz="42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esporre davanti all’</a:t>
            </a:r>
            <a:r>
              <a:rPr b="1" i="0" lang="de-AT" sz="4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Assemblea Generale delle Nazioni Unite</a:t>
            </a:r>
            <a:r>
              <a:rPr b="0" i="0" lang="de-AT" sz="42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nel </a:t>
            </a:r>
            <a:r>
              <a:rPr b="1" i="0" lang="de-AT" sz="4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1992</a:t>
            </a:r>
            <a:endParaRPr b="1" i="0" sz="4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0" name="Google Shape;200;g3d621d8a693_0_95"/>
          <p:cNvSpPr txBox="1"/>
          <p:nvPr/>
        </p:nvSpPr>
        <p:spPr>
          <a:xfrm>
            <a:off x="5843052" y="2359950"/>
            <a:ext cx="559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de-AT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Dr. Yerker Andersson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g3d621d8a693_0_9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d621d8a693_0_109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d621d8a693_0_109"/>
          <p:cNvSpPr txBox="1"/>
          <p:nvPr/>
        </p:nvSpPr>
        <p:spPr>
          <a:xfrm>
            <a:off x="3610305" y="568992"/>
            <a:ext cx="1463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Nazioni Unite</a:t>
            </a:r>
            <a:endParaRPr b="0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8" name="Google Shape;208;g3d621d8a693_0_109"/>
          <p:cNvSpPr txBox="1"/>
          <p:nvPr/>
        </p:nvSpPr>
        <p:spPr>
          <a:xfrm>
            <a:off x="6740175" y="3203375"/>
            <a:ext cx="10827900" cy="5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Liisa Kauppinen (Finlandia) ebbe un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ruolo chiave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nello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sviluppo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nella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negoziazione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della Convenzione ONU sui diritti delle persone con disabilità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(CRPD)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4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presidente di lunga data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della World Federation of the Deaf (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WFD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), sostenne il 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 delle lingue dei segni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dell’</a:t>
            </a:r>
            <a:r>
              <a:rPr b="1" i="0" lang="de-AT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identità culturale</a:t>
            </a:r>
            <a:r>
              <a:rPr b="0" i="0" lang="de-AT" sz="3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all’interno della Convenzione.</a:t>
            </a:r>
            <a:endParaRPr b="0" i="0" sz="3400" u="sng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ss Briefing on Rights of Persons with Disabilities" id="209" name="Google Shape;209;g3d621d8a693_0_109"/>
          <p:cNvPicPr preferRelativeResize="0"/>
          <p:nvPr/>
        </p:nvPicPr>
        <p:blipFill rotWithShape="1">
          <a:blip r:embed="rId4">
            <a:alphaModFix/>
          </a:blip>
          <a:srcRect b="0" l="30045" r="0" t="0"/>
          <a:stretch/>
        </p:blipFill>
        <p:spPr>
          <a:xfrm>
            <a:off x="739980" y="2282941"/>
            <a:ext cx="5574938" cy="530966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d621d8a693_0_109"/>
          <p:cNvSpPr txBox="1"/>
          <p:nvPr/>
        </p:nvSpPr>
        <p:spPr>
          <a:xfrm>
            <a:off x="6740171" y="2168525"/>
            <a:ext cx="6507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de-AT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Dr. Liisa Kauppinen</a:t>
            </a:r>
            <a:endParaRPr b="0" i="0" sz="4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11" name="Google Shape;211;g3d621d8a693_0_10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d621d8a693_0_123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d621d8a693_0_123"/>
          <p:cNvSpPr txBox="1"/>
          <p:nvPr/>
        </p:nvSpPr>
        <p:spPr>
          <a:xfrm>
            <a:off x="634100" y="2620950"/>
            <a:ext cx="17255700" cy="22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Federazione Mondiale dei Sordi (World Federation of the Deaf - WFD)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come una delle otto più grandi organizzazioni di persone con disabilità, è stata invitata a partecipare al processo di redazione della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Convenzione sui Diritti delle Persone con Disabilità (CRPD)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8" name="Google Shape;218;g3d621d8a693_0_123"/>
          <p:cNvSpPr txBox="1"/>
          <p:nvPr/>
        </p:nvSpPr>
        <p:spPr>
          <a:xfrm>
            <a:off x="3537121" y="362075"/>
            <a:ext cx="98607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Convenzione delle Nazioni Unite </a:t>
            </a:r>
            <a:b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sui Diritti delle Persone con Disabilità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9" name="Google Shape;219;g3d621d8a693_0_123"/>
          <p:cNvSpPr txBox="1"/>
          <p:nvPr/>
        </p:nvSpPr>
        <p:spPr>
          <a:xfrm>
            <a:off x="800515" y="9276358"/>
            <a:ext cx="683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https://wfdeaf.org/our-work/crpd/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The Convention on the Rights of Persons with Disabilities (CRPD) - Citizens  Commission on Human Rights Ireland" id="220" name="Google Shape;220;g3d621d8a693_0_1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98025" y="5483125"/>
            <a:ext cx="4681226" cy="149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3d621d8a693_0_123"/>
          <p:cNvSpPr txBox="1"/>
          <p:nvPr/>
        </p:nvSpPr>
        <p:spPr>
          <a:xfrm>
            <a:off x="800525" y="5483125"/>
            <a:ext cx="11005800" cy="23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2002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 la WFD ha avviato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collaborazione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 le Nazioni Unite, la International Disability Alliance e i suoi membri nazionali per promuovere i diritti delle persone Sorde all’interno della CRPD.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g3d621d8a693_0_123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9"/>
          <p:cNvSpPr txBox="1"/>
          <p:nvPr/>
        </p:nvSpPr>
        <p:spPr>
          <a:xfrm>
            <a:off x="613525" y="2226938"/>
            <a:ext cx="17255700" cy="6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WFD ha svolto un ruolo fondamentale 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fornendo commenti, proposte e emendamenti 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agli articoli della 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CRPD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In particolare, la sua partecipazione è stata essenziale per la 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delle lingue dei segni e dell’approccio educativo bilingue e biculturale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Questo ha portato allo sviluppo di cinque articoli della CRPD che riguardano direttamente le persone sorde, ovvero: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 – Definizione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9 – Accessibilità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21 – Libertà di espressione, opinione e accesso all’informazione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24 – Istruzione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30 – Partecipazione alla vita culturale, ricreazione, tempo libero e sport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nostra filosofia e il nostro approccio si basano e sono guidati dalla CRPD.</a:t>
            </a:r>
            <a:b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Dall’entrata in vigore della CRPD nel 2008, la WFD continua a promuovere attivamente e a difendere le tematiche e le prospettive delle persone sorde nei diversi contesti delle Nazioni Unite.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3537121" y="362075"/>
            <a:ext cx="98607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Convenzione delle Nazioni Unite </a:t>
            </a:r>
            <a:b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sui Diritti delle Persone con Disabilità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718215" y="9543783"/>
            <a:ext cx="683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https://wfdeaf.org/our-work/crpd/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The Convention on the Rights of Persons with Disabilities (CRPD) - Citizens  Commission on Human Rights Ireland" id="231" name="Google Shape;2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82575" y="362075"/>
            <a:ext cx="4681226" cy="149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d621d8a693_0_135"/>
          <p:cNvSpPr/>
          <p:nvPr/>
        </p:nvSpPr>
        <p:spPr>
          <a:xfrm>
            <a:off x="-164575" y="-92576"/>
            <a:ext cx="2139108" cy="1203248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g3d621d8a693_0_1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7365" y="0"/>
            <a:ext cx="15453900" cy="1029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3d621d8a693_0_135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16097475" y="807936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d621d8a693_0_141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d621d8a693_0_141"/>
          <p:cNvSpPr txBox="1"/>
          <p:nvPr/>
        </p:nvSpPr>
        <p:spPr>
          <a:xfrm>
            <a:off x="839800" y="6526388"/>
            <a:ext cx="17255700" cy="12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Maggiori informazioni:</a:t>
            </a:r>
            <a:br>
              <a:rPr b="0" i="0" lang="de-AT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1" i="0" lang="de-AT" sz="36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https://wfdeaf.org/the-legal-recognition-of-national-sign-languages/</a:t>
            </a:r>
            <a:r>
              <a:rPr b="1" i="0" lang="de-AT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6" name="Google Shape;246;g3d621d8a693_0_141"/>
          <p:cNvSpPr txBox="1"/>
          <p:nvPr/>
        </p:nvSpPr>
        <p:spPr>
          <a:xfrm>
            <a:off x="718215" y="9543783"/>
            <a:ext cx="683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https://wfdeaf.org/our-work/crpd/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7" name="Google Shape;247;g3d621d8a693_0_1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86500" y="2133651"/>
            <a:ext cx="3915000" cy="321016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d621d8a693_0_141"/>
          <p:cNvSpPr txBox="1"/>
          <p:nvPr/>
        </p:nvSpPr>
        <p:spPr>
          <a:xfrm>
            <a:off x="3614900" y="599900"/>
            <a:ext cx="14277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Il riconoscimento legale delle lingue dei segni nazionali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49" name="Google Shape;249;g3d621d8a693_0_141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ild" id="255" name="Google Shape;25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2200" y="17884"/>
            <a:ext cx="685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0"/>
          <p:cNvSpPr txBox="1"/>
          <p:nvPr/>
        </p:nvSpPr>
        <p:spPr>
          <a:xfrm>
            <a:off x="497100" y="2163850"/>
            <a:ext cx="54186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AT" sz="32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Persone sorde nel mondo che hanno ricoperto incarichi politici e che comunicano in lingua dei segni nell’esercizio delle loro funzioni.</a:t>
            </a:r>
            <a:endParaRPr b="0" i="0" sz="32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257" name="Google Shape;257;p10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 txBox="1"/>
          <p:nvPr/>
        </p:nvSpPr>
        <p:spPr>
          <a:xfrm>
            <a:off x="889050" y="3035707"/>
            <a:ext cx="16509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Innovazioni tecnologiche a supporto delle persone sorde</a:t>
            </a:r>
            <a:endParaRPr b="0" i="0" sz="5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889050" y="4262750"/>
            <a:ext cx="16267500" cy="4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Dagli anni 2000, ci sono stati importanti progressi tecnologici: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moderni di sottotitolazione,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smartphone,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videochiamate,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hanno notevolmente facilitato l’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accesso delle persone sorde alle informazioni e la comunicazione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 gli altri.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Queste innovazioni tecnologiche hanno contribuito a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migliore integrazione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nell’istruzione, nel lavoro e nella vita quotidiana.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Menschliche Hand und Roboterhand berühren sich fast" id="265" name="Google Shape;265;p11"/>
          <p:cNvPicPr preferRelativeResize="0"/>
          <p:nvPr/>
        </p:nvPicPr>
        <p:blipFill rotWithShape="1">
          <a:blip r:embed="rId4">
            <a:alphaModFix/>
          </a:blip>
          <a:srcRect b="17715" l="0" r="0" t="45325"/>
          <a:stretch/>
        </p:blipFill>
        <p:spPr>
          <a:xfrm>
            <a:off x="8684505" y="416642"/>
            <a:ext cx="8765293" cy="2227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2"/>
          <p:cNvSpPr txBox="1"/>
          <p:nvPr/>
        </p:nvSpPr>
        <p:spPr>
          <a:xfrm>
            <a:off x="766675" y="3266850"/>
            <a:ext cx="10611000" cy="5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Negli ultimi decenni, la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Sorda 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 è sempre più affermata come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indipendente, con una propria storia, arte e tradizioni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Emergenza e riconoscimento delle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Arti Sorde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comprendono il teatro in lingua dei segni, la letteratura e la musica.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Font typeface="Arial"/>
              <a:buChar char="●"/>
            </a:pP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Cinema Sordo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racconta il mondo dalla prospettiva delle persone sorde.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3" name="Google Shape;27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76066" y="263395"/>
            <a:ext cx="2941464" cy="390265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2"/>
          <p:cNvSpPr txBox="1"/>
          <p:nvPr/>
        </p:nvSpPr>
        <p:spPr>
          <a:xfrm>
            <a:off x="14876646" y="4167100"/>
            <a:ext cx="2941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Immagine: Claire Bergman (https://deaf-art.org/profiles/claire-bergman/#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5" name="Google Shape;275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68200" y="5042067"/>
            <a:ext cx="5542054" cy="369326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2"/>
          <p:cNvSpPr txBox="1"/>
          <p:nvPr/>
        </p:nvSpPr>
        <p:spPr>
          <a:xfrm>
            <a:off x="12092250" y="8697125"/>
            <a:ext cx="5878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Theater der Jungen Welt Leipzig. Foto: https://www.taubenschlag.de/2025/01/dinge-dingen-5-plus-performance-fuer-taube-und-hoerende-menschen/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7" name="Google Shape;277;p12"/>
          <p:cNvSpPr txBox="1"/>
          <p:nvPr/>
        </p:nvSpPr>
        <p:spPr>
          <a:xfrm>
            <a:off x="609600" y="1867850"/>
            <a:ext cx="15011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della cultura e della comunità Sorda</a:t>
            </a:r>
            <a:endParaRPr b="0" i="0" sz="5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8" name="Google Shape;278;p12"/>
          <p:cNvSpPr txBox="1"/>
          <p:nvPr/>
        </p:nvSpPr>
        <p:spPr>
          <a:xfrm>
            <a:off x="5068500" y="8840600"/>
            <a:ext cx="647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Esempio di arricchimento culturale offerto dalla comunità Sorda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cxnSp>
        <p:nvCxnSpPr>
          <p:cNvPr id="279" name="Google Shape;279;p12"/>
          <p:cNvCxnSpPr>
            <a:endCxn id="278" idx="0"/>
          </p:cNvCxnSpPr>
          <p:nvPr/>
        </p:nvCxnSpPr>
        <p:spPr>
          <a:xfrm>
            <a:off x="7961100" y="8125700"/>
            <a:ext cx="343500" cy="7149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80" name="Google Shape;280;p12" title="IT_Co-fundedbytheEU_RGB_WHITE Outli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595" y="928108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3"/>
          <p:cNvSpPr txBox="1"/>
          <p:nvPr/>
        </p:nvSpPr>
        <p:spPr>
          <a:xfrm>
            <a:off x="8306375" y="3429000"/>
            <a:ext cx="9004800" cy="5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molti Paesi si è sviluppato un movimento di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Orgoglio Sordo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rafforza la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consapevolezza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dell’identità e dei diritti delle persone sorde e chiede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maggiore inclusione sociale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Il termine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Cultura Sorda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”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indica l’identità culturale delle persone sorde, che valorizzano e preservano con orgoglio la propria lingua, la propria storia e i propri valori.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7" name="Google Shape;2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605932"/>
            <a:ext cx="7046371" cy="398193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3"/>
          <p:cNvSpPr txBox="1"/>
          <p:nvPr/>
        </p:nvSpPr>
        <p:spPr>
          <a:xfrm>
            <a:off x="731750" y="9482082"/>
            <a:ext cx="915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Immagine: https://en.wikipedia.org/wiki/Deaf_flag#/media/File:Sign_Union_flag.svg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3"/>
          <p:cNvSpPr txBox="1"/>
          <p:nvPr/>
        </p:nvSpPr>
        <p:spPr>
          <a:xfrm>
            <a:off x="609600" y="2020250"/>
            <a:ext cx="15011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della cultura e della comunità Sorda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90" name="Google Shape;290;p13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4"/>
          <p:cNvSpPr txBox="1"/>
          <p:nvPr/>
        </p:nvSpPr>
        <p:spPr>
          <a:xfrm>
            <a:off x="669075" y="1902500"/>
            <a:ext cx="16443000" cy="7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campo dei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nato dal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movimento sordo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degli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anni ’70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Inizialmente composto da pochi seminari,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negli anni ’80 e ’90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si è trasformato in un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corso di laurea triennale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successivamente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magistrale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presso la Gallaudet University di Washington, D.C. Negli anni successivi i corsi di laurea sugli Deaf Studies si sono diffusi in varie università in Europa e negli USA.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Deaf Studies si concentrano sulla descrizione dell’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identità Sorda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fenomeno culturale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e non patologico.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Focus della ricerca:</a:t>
            </a:r>
            <a:b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→ La sordità come modo di essere autodeterminato e variegato, e non come una carenza o disabilità</a:t>
            </a:r>
            <a:b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→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Gain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come opposto della perdita uditiva → Visione positiva della sordità, considerata come un arricchimento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7" name="Google Shape;297;p14"/>
          <p:cNvSpPr txBox="1"/>
          <p:nvPr/>
        </p:nvSpPr>
        <p:spPr>
          <a:xfrm>
            <a:off x="3324750" y="567575"/>
            <a:ext cx="14319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nascita di una disciplina: Deaf Studies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14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d28575ba4_0_29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6d28575ba4_0_29"/>
          <p:cNvSpPr txBox="1"/>
          <p:nvPr/>
        </p:nvSpPr>
        <p:spPr>
          <a:xfrm>
            <a:off x="3324750" y="567575"/>
            <a:ext cx="14319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ÖGS dichiarata Patrimonio Culturale Immateriale</a:t>
            </a:r>
            <a:endParaRPr b="0" i="0" sz="5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6d28575ba4_0_29"/>
          <p:cNvSpPr txBox="1"/>
          <p:nvPr/>
        </p:nvSpPr>
        <p:spPr>
          <a:xfrm>
            <a:off x="778050" y="3504650"/>
            <a:ext cx="93189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6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2013, la lingua dei segni austriaca (ÖGS) è stata riconosciuta come </a:t>
            </a:r>
            <a:r>
              <a:rPr b="1" i="0" lang="de-AT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patrimonio culturale immateriale</a:t>
            </a:r>
            <a:r>
              <a:rPr b="0" i="0" lang="de-AT" sz="36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dall’</a:t>
            </a:r>
            <a:r>
              <a:rPr b="1" i="0" lang="de-AT" sz="3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UNESCO</a:t>
            </a:r>
            <a:r>
              <a:rPr b="0" i="0" lang="de-AT" sz="36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6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6" name="Google Shape;306;g36d28575ba4_0_29"/>
          <p:cNvSpPr txBox="1"/>
          <p:nvPr/>
        </p:nvSpPr>
        <p:spPr>
          <a:xfrm>
            <a:off x="10507475" y="5251775"/>
            <a:ext cx="732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Logo: https://www.unesco.org/sites/default/files/medias/fichiers/2023/10/outside_toolkit_20221129_eng.pdf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g36d28575ba4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07477" y="3504643"/>
            <a:ext cx="7323324" cy="1554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36d28575ba4_0_29" title="IT_Co-fundedbytheEU_RGB_WHITE Out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5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5"/>
          <p:cNvSpPr txBox="1"/>
          <p:nvPr/>
        </p:nvSpPr>
        <p:spPr>
          <a:xfrm>
            <a:off x="992100" y="3250175"/>
            <a:ext cx="16303800" cy="30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de-AT" sz="8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Momenti chiave nella storia della comunità Sorda nel tuo paese</a:t>
            </a:r>
            <a:endParaRPr b="0" i="0" sz="8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15" name="Google Shape;315;p15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4" name="Google Shape;324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25" name="Google Shape;325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" name="Google Shape;327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"/>
          <p:cNvSpPr txBox="1"/>
          <p:nvPr/>
        </p:nvSpPr>
        <p:spPr>
          <a:xfrm>
            <a:off x="2157051" y="1867850"/>
            <a:ext cx="3702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de-AT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34" name="Google Shape;334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35" name="Google Shape;335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336" name="Google Shape;336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581920" y="341213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