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hqgUMGAEIsRR4m+3vueDbF7r60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d80c8c1f0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g3d80c8c1f0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d80c8c1f03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g3d80c8c1f03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d80c8c1f03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g3d80c8c1f03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d893e30fd3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Een cruciale mijlpaal in de geschiedenis van dove mensen was de erkenning van gebarentaal als een volwaardige taal. Tot in de 20e eeuw werd gebarentaal vaak verkeerd begrepen en als minderwaardig of onvolledig beschouwd. In 1957 begon de Amerikaanse taalkundige William Stokoe met uitgebreid onderzoek, waaruit bleek dat de Amerikaanse gebarentaal (ASL) een complexe, zelfstandige taal is met een eigen grammatica en zinsbouw</a:t>
            </a:r>
            <a:endParaRPr/>
          </a:p>
        </p:txBody>
      </p:sp>
      <p:sp>
        <p:nvSpPr>
          <p:cNvPr id="107" name="Google Shape;107;g3d893e30fd3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d80c8c1f0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Een cruciale mijlpaal in de geschiedenis van dove mensen was de erkenning van gebarentaal als een volwaardige taal. Tot in de 20e eeuw werd gebarentaal vaak verkeerd begrepen en als minderwaardig of onvolledig beschouwd. In 1957 begon de Amerikaanse taalkundige William Stokoe met uitgebreid onderzoek, waaruit bleek dat de Amerikaanse gebarentaal (ASL) een complexe, zelfstandige taal is met een eigen grammatica en zinsbouw</a:t>
            </a:r>
            <a:endParaRPr/>
          </a:p>
        </p:txBody>
      </p:sp>
      <p:sp>
        <p:nvSpPr>
          <p:cNvPr id="115" name="Google Shape;115;g3d80c8c1f03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d80c8c1f03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g3d80c8c1f03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d80c8c1f03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Een andere belangrijke mijlpaal was de oprichting van scholen voor doven, waardoor dove kinderen toegang kregen tot onderwijs. In 1760 opende de Franse priester Abbé de l'Épée in Parijs de eerste openbare school voor doven, wat wordt beschouwd als het begin van het moderne onderwijs aan doven. Een andere belangrijke gebeurtenis was de oprichting van de Gallaudet University in Washington D.C. in 1864, de eerste universiteit ter wereld die specifiek toegankelijk was voor dove studenten. Deze instelling heeft een centrale rol gespeeld in het versterken van de positie van de dovengemeenschap en het bevorderen van zowel academische als culturele bijdragen van dove mensen.</a:t>
            </a:r>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100"/>
              <a:buNone/>
            </a:pPr>
            <a:r>
              <a:t/>
            </a:r>
            <a:endParaRPr/>
          </a:p>
        </p:txBody>
      </p:sp>
      <p:sp>
        <p:nvSpPr>
          <p:cNvPr id="135" name="Google Shape;135;g3d80c8c1f03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d80c8c1f03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Een belangrijke stap in de positieve ontwikkeling van dove mensen was de groeiende erkenning van dove mensen als volwaardige leden van de samenleving. Een treffend voorbeeld hiervan is het protest „Deaf President Now“ in 1988 aan de Gallaudet University. Dove studenten voerden met succes campagne voor de verkiezing van de eerste dove rector van de universiteit. </a:t>
            </a:r>
            <a:endParaRPr/>
          </a:p>
          <a:p>
            <a:pPr indent="0" lvl="0" marL="0" rtl="0" algn="l">
              <a:lnSpc>
                <a:spcPct val="100000"/>
              </a:lnSpc>
              <a:spcBef>
                <a:spcPts val="0"/>
              </a:spcBef>
              <a:spcAft>
                <a:spcPts val="0"/>
              </a:spcAft>
              <a:buSzPts val="1100"/>
              <a:buNone/>
            </a:pPr>
            <a:r>
              <a:t/>
            </a:r>
            <a:endParaRPr/>
          </a:p>
        </p:txBody>
      </p:sp>
      <p:sp>
        <p:nvSpPr>
          <p:cNvPr id="147" name="Google Shape;147;g3d80c8c1f03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d80c8c1f03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Een andere belangrijke stap voorwaarts was de internationale erkenning van de rechten van dove mensen. In 2006 werd het „VN-Verdrag inzake de rechten van personen met een handicap“ aangenomen, waardoor dove mensen wereldwijd recht hebben op onderwijs in gebarentaal, toegang tot informatie en gelijke deelname aan de samenleving. </a:t>
            </a:r>
            <a:endParaRPr/>
          </a:p>
          <a:p>
            <a:pPr indent="0" lvl="0" marL="0" rtl="0" algn="l">
              <a:lnSpc>
                <a:spcPct val="100000"/>
              </a:lnSpc>
              <a:spcBef>
                <a:spcPts val="0"/>
              </a:spcBef>
              <a:spcAft>
                <a:spcPts val="0"/>
              </a:spcAft>
              <a:buSzPts val="1100"/>
              <a:buNone/>
            </a:pPr>
            <a:r>
              <a:rPr lang="de-AT" sz="1100">
                <a:solidFill>
                  <a:schemeClr val="dk1"/>
                </a:solidFill>
                <a:latin typeface="Quicksand"/>
                <a:ea typeface="Quicksand"/>
                <a:cs typeface="Quicksand"/>
                <a:sym typeface="Quicksand"/>
              </a:rPr>
              <a:t>Een bijzonder positief teken van erkenning voor gebarentalen was de uitroeping van 23 september tot "Internationale Dag van de Gebarentalen". Deze dag heeft bijgedragen aan de bewustwording van gebarentaal als een cultureel en identiteitskenmerk van dove mensen</a:t>
            </a:r>
            <a:endParaRPr/>
          </a:p>
        </p:txBody>
      </p:sp>
      <p:sp>
        <p:nvSpPr>
          <p:cNvPr id="159" name="Google Shape;159;g3d80c8c1f03_0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d80c8c1f03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g3d80c8c1f03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d80c8c1f03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3d80c8c1f03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d80c8c1f03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De WFD behoorde tot de acht grootste organisaties van personen met een handicap die waren uitgenodigd om deel te nemen aan het opstellingsproces van het CRPD. Begin 2002 ging de WFD een samenwerking aan met de VN, de International Disability Alliance en de nationale leden van de WFD om binnen het CRPD te pleiten voor de rechten van dove mensen. De WFD speelde een belangrijke rol bij het aandragen van opmerkingen, voorstellen en amendementen op de artikelen van het CRPD. Met name de deelname van de WFD was van cruciaal belang voor het bevorderen van gebarentaal en een tweetalige en biculturele onderwijsaanpak. Dit leidde tot de ontwikkeling van vijf artikelen van het CRPD die rechtstreeks betrekking hebben op dove personen, namelijk:</a:t>
            </a:r>
            <a:endParaRPr/>
          </a:p>
          <a:p>
            <a:pPr indent="0" lvl="0" marL="0" rtl="0" algn="l">
              <a:lnSpc>
                <a:spcPct val="100000"/>
              </a:lnSpc>
              <a:spcBef>
                <a:spcPts val="0"/>
              </a:spcBef>
              <a:spcAft>
                <a:spcPts val="0"/>
              </a:spcAft>
              <a:buSzPts val="1100"/>
              <a:buNone/>
            </a:pPr>
            <a:r>
              <a:t/>
            </a:r>
            <a:endParaRPr/>
          </a:p>
        </p:txBody>
      </p:sp>
      <p:sp>
        <p:nvSpPr>
          <p:cNvPr id="189" name="Google Shape;189;g3d80c8c1f03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d80c8c1f03_0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3d80c8c1f03_0_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d80c8c1f03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3d80c8c1f03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d80c8c1f03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d80c8c1f03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d80c8c1f03_0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Sinds de jaren 2000 hebben er grote technologische ontwikkelingen plaatsgevonden, zoals moderne ondertitelingsdiensten, smartphones en videogesprekken, die de toegang van dove mensen tot informatie en de communicatie met anderen aanzienlijk hebben vergemakkelijkt. Deze technologische innovaties hebben bijgedragen aan een betere integratie van dove mensen in het onderwijs, op het werk en in het dagelijks leven.</a:t>
            </a:r>
            <a:endParaRPr/>
          </a:p>
          <a:p>
            <a:pPr indent="0" lvl="0" marL="0" rtl="0" algn="l">
              <a:lnSpc>
                <a:spcPct val="100000"/>
              </a:lnSpc>
              <a:spcBef>
                <a:spcPts val="0"/>
              </a:spcBef>
              <a:spcAft>
                <a:spcPts val="0"/>
              </a:spcAft>
              <a:buSzPts val="1100"/>
              <a:buNone/>
            </a:pPr>
            <a:r>
              <a:t/>
            </a:r>
            <a:endParaRPr/>
          </a:p>
        </p:txBody>
      </p:sp>
      <p:sp>
        <p:nvSpPr>
          <p:cNvPr id="223" name="Google Shape;223;g3d80c8c1f03_0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d80c8c1f03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De afgelopen decennia heeft de dovencultuur zich steeds meer geprofileerd als een zelfstandige cultuur met een eigen geschiedenis, kunst en tradities. Een bijzonder opmerkelijke ontwikkeling is de opkomst en erkenning van de dovenkunst, waaronder gebarentaaltheater, literatuur en muziek vallen. Dovenfilms, die de wereld vanuit het perspectief van dove mensen weergeven, zijn een ander voorbeeld van de culturele verrijking die de dovengemeenschap te bieden heeft.</a:t>
            </a:r>
            <a:endParaRPr/>
          </a:p>
          <a:p>
            <a:pPr indent="0" lvl="0" marL="0" rtl="0" algn="l">
              <a:lnSpc>
                <a:spcPct val="100000"/>
              </a:lnSpc>
              <a:spcBef>
                <a:spcPts val="0"/>
              </a:spcBef>
              <a:spcAft>
                <a:spcPts val="0"/>
              </a:spcAft>
              <a:buSzPts val="1100"/>
              <a:buNone/>
            </a:pPr>
            <a:r>
              <a:t/>
            </a:r>
            <a:endParaRPr/>
          </a:p>
        </p:txBody>
      </p:sp>
      <p:sp>
        <p:nvSpPr>
          <p:cNvPr id="233" name="Google Shape;233;g3d80c8c1f03_0_1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d80c8c1f03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Bovendien is er in veel landen een ‘Deaf Pride’-beweging ontstaan, die het bewustzijn rond de identiteit en rechten van dove mensen versterkt en oproept tot een grotere maatschappelijke inclusie. De term ‘dovencultuur’ verwijst naar de culturele identiteit van dove mensen, die hun taal, geschiedenis en waarden met trots in ere houden.</a:t>
            </a:r>
            <a:endParaRPr/>
          </a:p>
          <a:p>
            <a:pPr indent="0" lvl="0" marL="0" rtl="0" algn="l">
              <a:lnSpc>
                <a:spcPct val="100000"/>
              </a:lnSpc>
              <a:spcBef>
                <a:spcPts val="0"/>
              </a:spcBef>
              <a:spcAft>
                <a:spcPts val="0"/>
              </a:spcAft>
              <a:buSzPts val="1100"/>
              <a:buNone/>
            </a:pPr>
            <a:r>
              <a:t/>
            </a:r>
            <a:endParaRPr/>
          </a:p>
        </p:txBody>
      </p:sp>
      <p:sp>
        <p:nvSpPr>
          <p:cNvPr id="245" name="Google Shape;245;g3d80c8c1f03_0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d80c8c1f03_0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Het vakgebied Deaf Studies is voortgekomen uit de dovenbeweging van de jaren zeventig. Wat aanvankelijk uit slechts enkele seminars bestond, groeide in de jaren tachtig en negentig uit tot een volwaardige bacheloropleiding en later tot een masteropleiding aan de Gallaudet University in Washington, D.C. Deaf Studies richt zich op het beschrijven van de dove identiteit als een cultureel, en niet als een pathologisch, fenomeen.</a:t>
            </a:r>
            <a:endParaRPr/>
          </a:p>
          <a:p>
            <a:pPr indent="0" lvl="0" marL="0" rtl="0" algn="l">
              <a:lnSpc>
                <a:spcPct val="100000"/>
              </a:lnSpc>
              <a:spcBef>
                <a:spcPts val="0"/>
              </a:spcBef>
              <a:spcAft>
                <a:spcPts val="0"/>
              </a:spcAft>
              <a:buSzPts val="1100"/>
              <a:buNone/>
            </a:pPr>
            <a:r>
              <a:t/>
            </a:r>
            <a:endParaRPr/>
          </a:p>
        </p:txBody>
      </p:sp>
      <p:sp>
        <p:nvSpPr>
          <p:cNvPr id="255" name="Google Shape;255;g3d80c8c1f03_0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d80c8c1f03_0_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3d80c8c1f03_0_1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d80c8c1f03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g3d80c8c1f03_0_1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d80c8c1f03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d80c8c1f03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d80c8c1f03_0_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3d80c8c1f03_0_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1"/>
          <p:cNvSpPr/>
          <p:nvPr>
            <p:ph idx="2" type="pic"/>
          </p:nvPr>
        </p:nvSpPr>
        <p:spPr>
          <a:xfrm>
            <a:off x="1792288" y="612775"/>
            <a:ext cx="5486400" cy="4114800"/>
          </a:xfrm>
          <a:prstGeom prst="rect">
            <a:avLst/>
          </a:prstGeom>
          <a:noFill/>
          <a:ln>
            <a:noFill/>
          </a:ln>
        </p:spPr>
      </p:sp>
      <p:sp>
        <p:nvSpPr>
          <p:cNvPr id="58" name="Google Shape;58;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www.youtube.com/watch?v=KH0Awq8hjOw" TargetMode="External"/><Relationship Id="rId5" Type="http://schemas.openxmlformats.org/officeDocument/2006/relationships/image" Target="../media/image11.jp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5.jpg"/><Relationship Id="rId5"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8.jpg"/><Relationship Id="rId5" Type="http://schemas.openxmlformats.org/officeDocument/2006/relationships/image" Target="../media/image8.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12.png"/><Relationship Id="rId6"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14.png"/><Relationship Id="rId6"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28.png"/><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0.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33.png"/><Relationship Id="rId6"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31.png"/><Relationship Id="rId6"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7.jpg"/><Relationship Id="rId5" Type="http://schemas.openxmlformats.org/officeDocument/2006/relationships/image" Target="../media/image20.png"/><Relationship Id="rId6"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25.png"/><Relationship Id="rId5" Type="http://schemas.openxmlformats.org/officeDocument/2006/relationships/image" Target="../media/image2.png"/></Relationships>
</file>

<file path=ppt/slides/_rels/slide22.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6.png"/><Relationship Id="rId13" Type="http://schemas.openxmlformats.org/officeDocument/2006/relationships/image" Target="../media/image2.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23.png"/><Relationship Id="rId9" Type="http://schemas.openxmlformats.org/officeDocument/2006/relationships/image" Target="../media/image22.png"/><Relationship Id="rId5" Type="http://schemas.openxmlformats.org/officeDocument/2006/relationships/image" Target="../media/image19.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grpSp>
        <p:nvGrpSpPr>
          <p:cNvPr id="78" name="Google Shape;78;g3d80c8c1f03_0_0"/>
          <p:cNvGrpSpPr/>
          <p:nvPr/>
        </p:nvGrpSpPr>
        <p:grpSpPr>
          <a:xfrm>
            <a:off x="0" y="-216992"/>
            <a:ext cx="2922102" cy="10504504"/>
            <a:chOff x="0" y="-57150"/>
            <a:chExt cx="769602" cy="2766600"/>
          </a:xfrm>
        </p:grpSpPr>
        <p:sp>
          <p:nvSpPr>
            <p:cNvPr id="79" name="Google Shape;79;g3d80c8c1f0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g3d80c8c1f0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 name="Google Shape;81;g3d80c8c1f0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2" name="Google Shape;82;g3d80c8c1f03_0_0"/>
          <p:cNvSpPr txBox="1"/>
          <p:nvPr/>
        </p:nvSpPr>
        <p:spPr>
          <a:xfrm>
            <a:off x="3457354" y="4091645"/>
            <a:ext cx="14948700" cy="2216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6000" u="none" cap="none" strike="noStrike">
                <a:solidFill>
                  <a:srgbClr val="FFFFFF"/>
                </a:solidFill>
                <a:latin typeface="Anton"/>
                <a:ea typeface="Anton"/>
                <a:cs typeface="Anton"/>
                <a:sym typeface="Anton"/>
              </a:rPr>
              <a:t>Mijlpalen in de geschiedenis van de doven – wereldwijd</a:t>
            </a:r>
            <a:endParaRPr b="0" i="0" sz="100" u="none" cap="none" strike="sngStrike">
              <a:solidFill>
                <a:schemeClr val="accent2"/>
              </a:solidFill>
              <a:latin typeface="Arial"/>
              <a:ea typeface="Arial"/>
              <a:cs typeface="Arial"/>
              <a:sym typeface="Arial"/>
            </a:endParaRPr>
          </a:p>
        </p:txBody>
      </p:sp>
      <p:sp>
        <p:nvSpPr>
          <p:cNvPr id="83" name="Google Shape;83;g3d80c8c1f03_0_0"/>
          <p:cNvSpPr txBox="1"/>
          <p:nvPr/>
        </p:nvSpPr>
        <p:spPr>
          <a:xfrm>
            <a:off x="3457354" y="3143693"/>
            <a:ext cx="9049200" cy="6774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4400"/>
              <a:buFont typeface="Arial"/>
              <a:buNone/>
            </a:pPr>
            <a:r>
              <a:rPr b="0" i="0" lang="de-AT" sz="2400" u="none" cap="none" strike="noStrike">
                <a:solidFill>
                  <a:srgbClr val="FFFFFF"/>
                </a:solidFill>
                <a:latin typeface="Quicksand"/>
                <a:ea typeface="Quicksand"/>
                <a:cs typeface="Quicksand"/>
                <a:sym typeface="Quicksand"/>
              </a:rPr>
              <a:t>Workshop</a:t>
            </a:r>
            <a:r>
              <a:rPr lang="de-AT" sz="4400">
                <a:solidFill>
                  <a:srgbClr val="FFFFFF"/>
                </a:solidFill>
                <a:latin typeface="Quicksand"/>
                <a:ea typeface="Quicksand"/>
                <a:cs typeface="Quicksand"/>
                <a:sym typeface="Quicksand"/>
              </a:rPr>
              <a:t> </a:t>
            </a:r>
            <a:r>
              <a:rPr lang="de-AT" sz="2299">
                <a:solidFill>
                  <a:schemeClr val="lt1"/>
                </a:solidFill>
                <a:latin typeface="Quicksand"/>
                <a:ea typeface="Quicksand"/>
                <a:cs typeface="Quicksand"/>
                <a:sym typeface="Quicksand"/>
              </a:rPr>
              <a:t>Deaf Studies</a:t>
            </a:r>
            <a:endParaRPr b="0" i="0" sz="3200" u="none" cap="none" strike="noStrike">
              <a:solidFill>
                <a:srgbClr val="000000"/>
              </a:solidFill>
              <a:latin typeface="Arial"/>
              <a:ea typeface="Arial"/>
              <a:cs typeface="Arial"/>
              <a:sym typeface="Arial"/>
            </a:endParaRPr>
          </a:p>
        </p:txBody>
      </p:sp>
      <p:sp>
        <p:nvSpPr>
          <p:cNvPr id="84" name="Google Shape;84;g3d80c8c1f03_0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de-AT"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85" name="Google Shape;85;g3d80c8c1f03_0_0"/>
          <p:cNvPicPr preferRelativeResize="0"/>
          <p:nvPr/>
        </p:nvPicPr>
        <p:blipFill>
          <a:blip r:embed="rId4">
            <a:alphaModFix/>
          </a:blip>
          <a:stretch>
            <a:fillRect/>
          </a:stretch>
        </p:blipFill>
        <p:spPr>
          <a:xfrm>
            <a:off x="3187188"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grpSp>
        <p:nvGrpSpPr>
          <p:cNvPr id="90" name="Google Shape;90;g3d80c8c1f03_0_10"/>
          <p:cNvGrpSpPr/>
          <p:nvPr/>
        </p:nvGrpSpPr>
        <p:grpSpPr>
          <a:xfrm>
            <a:off x="0" y="-216992"/>
            <a:ext cx="2922102" cy="10504504"/>
            <a:chOff x="0" y="-57150"/>
            <a:chExt cx="769602" cy="2766600"/>
          </a:xfrm>
        </p:grpSpPr>
        <p:sp>
          <p:nvSpPr>
            <p:cNvPr id="91" name="Google Shape;91;g3d80c8c1f03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g3d80c8c1f03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3" name="Google Shape;93;g3d80c8c1f03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g3d80c8c1f03_0_10"/>
          <p:cNvSpPr txBox="1"/>
          <p:nvPr/>
        </p:nvSpPr>
        <p:spPr>
          <a:xfrm>
            <a:off x="3838791" y="3287139"/>
            <a:ext cx="10866600" cy="2709000"/>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A: Mijlpalen in de geschiedenis van de doven wereldwijd</a:t>
            </a:r>
            <a:endParaRPr b="0" i="0" sz="1800" u="none" cap="none" strike="noStrike">
              <a:solidFill>
                <a:srgbClr val="000000"/>
              </a:solidFill>
              <a:latin typeface="Arial"/>
              <a:ea typeface="Arial"/>
              <a:cs typeface="Arial"/>
              <a:sym typeface="Arial"/>
            </a:endParaRPr>
          </a:p>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B: Mijlpalen in de geschiedenis van de doven in </a:t>
            </a:r>
            <a:r>
              <a:rPr lang="de-AT" sz="3200">
                <a:solidFill>
                  <a:srgbClr val="FFFFFF"/>
                </a:solidFill>
                <a:latin typeface="Quicksand"/>
                <a:ea typeface="Quicksand"/>
                <a:cs typeface="Quicksand"/>
                <a:sym typeface="Quicksand"/>
              </a:rPr>
              <a:t>Nederland</a:t>
            </a:r>
            <a:endParaRPr b="0" i="0" sz="1800" u="none" cap="none" strike="noStrike">
              <a:solidFill>
                <a:srgbClr val="000000"/>
              </a:solidFill>
              <a:latin typeface="Arial"/>
              <a:ea typeface="Arial"/>
              <a:cs typeface="Arial"/>
              <a:sym typeface="Arial"/>
            </a:endParaRPr>
          </a:p>
        </p:txBody>
      </p:sp>
      <p:sp>
        <p:nvSpPr>
          <p:cNvPr id="95" name="Google Shape;95;g3d80c8c1f03_0_10"/>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pic>
        <p:nvPicPr>
          <p:cNvPr id="96" name="Google Shape;96;g3d80c8c1f03_0_1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g3d80c8c1f03_0_2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g3d80c8c1f03_0_20"/>
          <p:cNvSpPr txBox="1"/>
          <p:nvPr/>
        </p:nvSpPr>
        <p:spPr>
          <a:xfrm>
            <a:off x="6527925" y="2663655"/>
            <a:ext cx="9907200" cy="3837900"/>
          </a:xfrm>
          <a:prstGeom prst="rect">
            <a:avLst/>
          </a:prstGeom>
          <a:noFill/>
          <a:ln>
            <a:noFill/>
          </a:ln>
        </p:spPr>
        <p:txBody>
          <a:bodyPr anchorCtr="0" anchor="t" bIns="0" lIns="0" spcFirstLastPara="1" rIns="0" wrap="square" tIns="0">
            <a:spAutoFit/>
          </a:bodyPr>
          <a:lstStyle/>
          <a:p>
            <a:pPr indent="0" lvl="0" marL="0" marR="0" rtl="0" algn="ctr">
              <a:lnSpc>
                <a:spcPct val="233333"/>
              </a:lnSpc>
              <a:spcBef>
                <a:spcPts val="0"/>
              </a:spcBef>
              <a:spcAft>
                <a:spcPts val="0"/>
              </a:spcAft>
              <a:buClr>
                <a:srgbClr val="000000"/>
              </a:buClr>
              <a:buSzPts val="4400"/>
              <a:buFont typeface="Arial"/>
              <a:buNone/>
            </a:pPr>
            <a:r>
              <a:rPr b="0" i="0" lang="de-AT" sz="4400" u="none" cap="none" strike="noStrike">
                <a:solidFill>
                  <a:srgbClr val="FFFFFF"/>
                </a:solidFill>
                <a:latin typeface="Anton"/>
                <a:ea typeface="Anton"/>
                <a:cs typeface="Anton"/>
                <a:sym typeface="Anton"/>
              </a:rPr>
              <a:t>Waar denk je aan als je het woord ‘mijlpaal’ hoort (in de geschiedenis van de mensheid of in je eigen leven?)</a:t>
            </a:r>
            <a:endParaRPr b="0" i="0" sz="1200" u="none" cap="none" strike="noStrike">
              <a:solidFill>
                <a:srgbClr val="000000"/>
              </a:solidFill>
              <a:latin typeface="Arial"/>
              <a:ea typeface="Arial"/>
              <a:cs typeface="Arial"/>
              <a:sym typeface="Arial"/>
            </a:endParaRPr>
          </a:p>
        </p:txBody>
      </p:sp>
      <p:sp>
        <p:nvSpPr>
          <p:cNvPr id="103" name="Google Shape;103;g3d80c8c1f03_0_20"/>
          <p:cNvSpPr/>
          <p:nvPr/>
        </p:nvSpPr>
        <p:spPr>
          <a:xfrm>
            <a:off x="4295450" y="444672"/>
            <a:ext cx="13411200" cy="8618100"/>
          </a:xfrm>
          <a:prstGeom prst="cloudCallout">
            <a:avLst>
              <a:gd fmla="val -74480" name="adj1"/>
              <a:gd fmla="val 55637" name="adj2"/>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04" name="Google Shape;104;g3d80c8c1f03_0_20"/>
          <p:cNvPicPr preferRelativeResize="0"/>
          <p:nvPr/>
        </p:nvPicPr>
        <p:blipFill>
          <a:blip r:embed="rId4">
            <a:alphaModFix/>
          </a:blip>
          <a:stretch>
            <a:fillRect/>
          </a:stretch>
        </p:blipFill>
        <p:spPr>
          <a:xfrm>
            <a:off x="14196250" y="937897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d893e30fd3_0_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d893e30fd3_0_7"/>
          <p:cNvSpPr txBox="1"/>
          <p:nvPr/>
        </p:nvSpPr>
        <p:spPr>
          <a:xfrm>
            <a:off x="2488125" y="2060950"/>
            <a:ext cx="15330300" cy="908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lang="de-AT" sz="5300">
                <a:solidFill>
                  <a:schemeClr val="lt1"/>
                </a:solidFill>
                <a:latin typeface="Anton"/>
                <a:ea typeface="Anton"/>
                <a:cs typeface="Anton"/>
                <a:sym typeface="Anton"/>
              </a:rPr>
              <a:t>Video: Mijlpalen van de dovengemeenschap</a:t>
            </a:r>
            <a:endParaRPr b="0" i="0" sz="5300" u="none" cap="none" strike="noStrike">
              <a:solidFill>
                <a:schemeClr val="lt1"/>
              </a:solidFill>
              <a:latin typeface="Anton"/>
              <a:ea typeface="Anton"/>
              <a:cs typeface="Anton"/>
              <a:sym typeface="Anton"/>
            </a:endParaRPr>
          </a:p>
        </p:txBody>
      </p:sp>
      <p:pic>
        <p:nvPicPr>
          <p:cNvPr id="111" name="Google Shape;111;g3d893e30fd3_0_7" title="2.2 - Mijlpalen van de dovengemeenschap">
            <a:hlinkClick r:id="rId4"/>
          </p:cNvPr>
          <p:cNvPicPr preferRelativeResize="0"/>
          <p:nvPr/>
        </p:nvPicPr>
        <p:blipFill>
          <a:blip r:embed="rId5">
            <a:alphaModFix/>
          </a:blip>
          <a:stretch>
            <a:fillRect/>
          </a:stretch>
        </p:blipFill>
        <p:spPr>
          <a:xfrm>
            <a:off x="4332200" y="3340000"/>
            <a:ext cx="9347125" cy="5257750"/>
          </a:xfrm>
          <a:prstGeom prst="rect">
            <a:avLst/>
          </a:prstGeom>
          <a:noFill/>
          <a:ln>
            <a:noFill/>
          </a:ln>
        </p:spPr>
      </p:pic>
      <p:pic>
        <p:nvPicPr>
          <p:cNvPr id="112" name="Google Shape;112;g3d893e30fd3_0_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3d80c8c1f03_0_2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 name="Google Shape;118;g3d80c8c1f03_0_27"/>
          <p:cNvSpPr txBox="1"/>
          <p:nvPr/>
        </p:nvSpPr>
        <p:spPr>
          <a:xfrm>
            <a:off x="1044676" y="3412857"/>
            <a:ext cx="11919300" cy="55104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Belangrijke mijlpaal = </a:t>
            </a:r>
            <a:br>
              <a:rPr b="0" i="0" lang="de-AT" sz="3200" u="none" cap="none" strike="noStrike">
                <a:solidFill>
                  <a:schemeClr val="lt1"/>
                </a:solidFill>
                <a:latin typeface="Quicksand"/>
                <a:ea typeface="Quicksand"/>
                <a:cs typeface="Quicksand"/>
                <a:sym typeface="Quicksand"/>
              </a:rPr>
            </a:br>
            <a:r>
              <a:rPr b="1" i="0" lang="de-AT" sz="3200" u="none" cap="none" strike="noStrike">
                <a:solidFill>
                  <a:schemeClr val="lt1"/>
                </a:solidFill>
                <a:latin typeface="Quicksand"/>
                <a:ea typeface="Quicksand"/>
                <a:cs typeface="Quicksand"/>
                <a:sym typeface="Quicksand"/>
              </a:rPr>
              <a:t>erkenning </a:t>
            </a:r>
            <a:r>
              <a:rPr b="0" i="0" lang="de-AT" sz="3200" u="none" cap="none" strike="noStrike">
                <a:solidFill>
                  <a:schemeClr val="lt1"/>
                </a:solidFill>
                <a:latin typeface="Quicksand"/>
                <a:ea typeface="Quicksand"/>
                <a:cs typeface="Quicksand"/>
                <a:sym typeface="Quicksand"/>
              </a:rPr>
              <a:t>van gebarentaal </a:t>
            </a:r>
            <a:r>
              <a:rPr b="1" i="0" lang="de-AT" sz="3200" u="none" cap="none" strike="noStrike">
                <a:solidFill>
                  <a:schemeClr val="lt1"/>
                </a:solidFill>
                <a:latin typeface="Quicksand"/>
                <a:ea typeface="Quicksand"/>
                <a:cs typeface="Quicksand"/>
                <a:sym typeface="Quicksand"/>
              </a:rPr>
              <a:t>als volwaardige taal</a:t>
            </a:r>
            <a:endParaRPr b="1" i="0" sz="3200" u="none" cap="none" strike="noStrike">
              <a:solidFill>
                <a:schemeClr val="lt1"/>
              </a:solidFill>
              <a:latin typeface="Quicksand"/>
              <a:ea typeface="Quicksand"/>
              <a:cs typeface="Quicksand"/>
              <a:sym typeface="Quicksand"/>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Tot de 20e eeuw -&gt; vaak verkeerd begrepen en     beschouwd als inferieur of onvolledig. </a:t>
            </a:r>
            <a:endParaRPr b="0" i="0" sz="1400" u="none" cap="none" strike="noStrike">
              <a:solidFill>
                <a:srgbClr val="000000"/>
              </a:solidFill>
              <a:latin typeface="Arial"/>
              <a:ea typeface="Arial"/>
              <a:cs typeface="Arial"/>
              <a:sym typeface="Arial"/>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In 1957 begon de Amerikaanse taalkundige </a:t>
            </a:r>
            <a:r>
              <a:rPr b="1" i="0" lang="de-AT" sz="3200" u="none" cap="none" strike="noStrike">
                <a:solidFill>
                  <a:schemeClr val="lt1"/>
                </a:solidFill>
                <a:latin typeface="Quicksand"/>
                <a:ea typeface="Quicksand"/>
                <a:cs typeface="Quicksand"/>
                <a:sym typeface="Quicksand"/>
              </a:rPr>
              <a:t>William Stokoe </a:t>
            </a:r>
            <a:r>
              <a:rPr b="0" i="0" lang="de-AT" sz="3200" u="none" cap="none" strike="noStrike">
                <a:solidFill>
                  <a:schemeClr val="lt1"/>
                </a:solidFill>
                <a:latin typeface="Quicksand"/>
                <a:ea typeface="Quicksand"/>
                <a:cs typeface="Quicksand"/>
                <a:sym typeface="Quicksand"/>
              </a:rPr>
              <a:t>uitgebreid onderzoek</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-&gt; toonde aan dat de Amerikaanse gebarentaal (ASL)</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een </a:t>
            </a:r>
            <a:r>
              <a:rPr b="1" i="0" lang="de-AT" sz="3200" u="none" cap="none" strike="noStrike">
                <a:solidFill>
                  <a:schemeClr val="lt1"/>
                </a:solidFill>
                <a:latin typeface="Quicksand"/>
                <a:ea typeface="Quicksand"/>
                <a:cs typeface="Quicksand"/>
                <a:sym typeface="Quicksand"/>
              </a:rPr>
              <a:t>complexe, onafhankelijke taal </a:t>
            </a:r>
            <a:r>
              <a:rPr b="0" i="0" lang="de-AT" sz="3200" u="none" cap="none" strike="noStrike">
                <a:solidFill>
                  <a:schemeClr val="lt1"/>
                </a:solidFill>
                <a:latin typeface="Quicksand"/>
                <a:ea typeface="Quicksand"/>
                <a:cs typeface="Quicksand"/>
                <a:sym typeface="Quicksand"/>
              </a:rPr>
              <a:t>is met een eigen </a:t>
            </a:r>
            <a:r>
              <a:rPr b="1" i="0" lang="de-AT" sz="3200" u="none" cap="none" strike="noStrike">
                <a:solidFill>
                  <a:schemeClr val="lt1"/>
                </a:solidFill>
                <a:latin typeface="Quicksand"/>
                <a:ea typeface="Quicksand"/>
                <a:cs typeface="Quicksand"/>
                <a:sym typeface="Quicksand"/>
              </a:rPr>
              <a:t>          grammatica en zinsbouw</a:t>
            </a:r>
            <a:r>
              <a:rPr b="0" i="0" lang="de-AT" sz="3200" u="none" cap="none" strike="noStrike">
                <a:solidFill>
                  <a:schemeClr val="lt1"/>
                </a:solidFill>
                <a:latin typeface="Quicksand"/>
                <a:ea typeface="Quicksand"/>
                <a:cs typeface="Quicksand"/>
                <a:sym typeface="Quicksand"/>
              </a:rPr>
              <a:t>.</a:t>
            </a:r>
            <a:endParaRPr b="0" i="0" sz="3200" u="none" cap="none" strike="noStrike">
              <a:solidFill>
                <a:schemeClr val="lt1"/>
              </a:solidFill>
              <a:latin typeface="Quicksand"/>
              <a:ea typeface="Quicksand"/>
              <a:cs typeface="Quicksand"/>
              <a:sym typeface="Quicksand"/>
            </a:endParaRPr>
          </a:p>
        </p:txBody>
      </p:sp>
      <p:sp>
        <p:nvSpPr>
          <p:cNvPr id="119" name="Google Shape;119;g3d80c8c1f03_0_27"/>
          <p:cNvSpPr txBox="1"/>
          <p:nvPr/>
        </p:nvSpPr>
        <p:spPr>
          <a:xfrm>
            <a:off x="1248675" y="1740825"/>
            <a:ext cx="15330300" cy="908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lang="de-AT" sz="5300">
                <a:solidFill>
                  <a:schemeClr val="lt1"/>
                </a:solidFill>
                <a:latin typeface="Anton"/>
                <a:ea typeface="Anton"/>
                <a:cs typeface="Anton"/>
                <a:sym typeface="Anton"/>
              </a:rPr>
              <a:t>G</a:t>
            </a:r>
            <a:r>
              <a:rPr b="1" i="0" lang="de-AT" sz="5300" u="none" cap="none" strike="noStrike">
                <a:solidFill>
                  <a:schemeClr val="lt1"/>
                </a:solidFill>
                <a:latin typeface="Anton"/>
                <a:ea typeface="Anton"/>
                <a:cs typeface="Anton"/>
                <a:sym typeface="Anton"/>
              </a:rPr>
              <a:t>ebarentaal als volwaardige taal</a:t>
            </a:r>
            <a:endParaRPr b="0" i="0" sz="5300" u="none" cap="none" strike="noStrike">
              <a:solidFill>
                <a:schemeClr val="lt1"/>
              </a:solidFill>
              <a:latin typeface="Anton"/>
              <a:ea typeface="Anton"/>
              <a:cs typeface="Anton"/>
              <a:sym typeface="Anton"/>
            </a:endParaRPr>
          </a:p>
        </p:txBody>
      </p:sp>
      <p:sp>
        <p:nvSpPr>
          <p:cNvPr id="120" name="Google Shape;120;g3d80c8c1f03_0_27"/>
          <p:cNvSpPr txBox="1"/>
          <p:nvPr/>
        </p:nvSpPr>
        <p:spPr>
          <a:xfrm>
            <a:off x="10972800" y="8591196"/>
            <a:ext cx="9144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William Stokoe (1919–2000) (Foto: Archief van Gallaudet University)</a:t>
            </a:r>
            <a:endParaRPr b="0" i="0" sz="1800" u="none" cap="none" strike="noStrike">
              <a:solidFill>
                <a:schemeClr val="lt1"/>
              </a:solidFill>
              <a:latin typeface="Quicksand"/>
              <a:ea typeface="Quicksand"/>
              <a:cs typeface="Quicksand"/>
              <a:sym typeface="Quicksand"/>
            </a:endParaRPr>
          </a:p>
        </p:txBody>
      </p:sp>
      <p:pic>
        <p:nvPicPr>
          <p:cNvPr id="121" name="Google Shape;121;g3d80c8c1f03_0_27"/>
          <p:cNvPicPr preferRelativeResize="0"/>
          <p:nvPr/>
        </p:nvPicPr>
        <p:blipFill rotWithShape="1">
          <a:blip r:embed="rId4">
            <a:alphaModFix/>
          </a:blip>
          <a:srcRect b="3957" l="0" r="0" t="0"/>
          <a:stretch/>
        </p:blipFill>
        <p:spPr>
          <a:xfrm>
            <a:off x="12845166" y="3272476"/>
            <a:ext cx="3733800" cy="5318720"/>
          </a:xfrm>
          <a:prstGeom prst="rect">
            <a:avLst/>
          </a:prstGeom>
          <a:noFill/>
          <a:ln>
            <a:noFill/>
          </a:ln>
        </p:spPr>
      </p:pic>
      <p:pic>
        <p:nvPicPr>
          <p:cNvPr id="122" name="Google Shape;122;g3d80c8c1f03_0_2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g3d80c8c1f03_0_36"/>
          <p:cNvSpPr txBox="1"/>
          <p:nvPr/>
        </p:nvSpPr>
        <p:spPr>
          <a:xfrm>
            <a:off x="119817" y="5903972"/>
            <a:ext cx="18048300" cy="3417000"/>
          </a:xfrm>
          <a:prstGeom prst="rect">
            <a:avLst/>
          </a:prstGeom>
          <a:noFill/>
          <a:ln>
            <a:noFill/>
          </a:ln>
        </p:spPr>
        <p:txBody>
          <a:bodyPr anchorCtr="0" anchor="t" bIns="45700" lIns="91425" spcFirstLastPara="1" rIns="91425" wrap="square" tIns="45700">
            <a:spAutoFit/>
          </a:bodyPr>
          <a:lstStyle/>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1953 </a:t>
            </a:r>
            <a:r>
              <a:rPr b="1" i="1" lang="de-AT" sz="2400" u="none" cap="none" strike="noStrike">
                <a:solidFill>
                  <a:schemeClr val="lt1"/>
                </a:solidFill>
                <a:latin typeface="Quicksand"/>
                <a:ea typeface="Quicksand"/>
                <a:cs typeface="Quicksand"/>
                <a:sym typeface="Quicksand"/>
              </a:rPr>
              <a:t>Bernard Tervoort </a:t>
            </a:r>
            <a:r>
              <a:rPr b="0" i="0" lang="de-AT" sz="2400" u="none" cap="none" strike="noStrike">
                <a:solidFill>
                  <a:schemeClr val="lt1"/>
                </a:solidFill>
                <a:latin typeface="Quicksand"/>
                <a:ea typeface="Quicksand"/>
                <a:cs typeface="Quicksand"/>
                <a:sym typeface="Quicksand"/>
              </a:rPr>
              <a:t>benadrukte het belang van gebarentaal voor de communicatie onder dove mensen</a:t>
            </a:r>
            <a:endParaRPr b="0" i="0" sz="1400" u="none" cap="none" strike="noStrike">
              <a:solidFill>
                <a:srgbClr val="000000"/>
              </a:solidFill>
              <a:latin typeface="Arial"/>
              <a:ea typeface="Arial"/>
              <a:cs typeface="Arial"/>
              <a:sym typeface="Arial"/>
            </a:endParaRPr>
          </a:p>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1960 </a:t>
            </a:r>
            <a:r>
              <a:rPr b="1" i="1" lang="de-AT" sz="2400" u="none" cap="none" strike="noStrike">
                <a:solidFill>
                  <a:schemeClr val="lt1"/>
                </a:solidFill>
                <a:latin typeface="Quicksand"/>
                <a:ea typeface="Quicksand"/>
                <a:cs typeface="Quicksand"/>
                <a:sym typeface="Quicksand"/>
              </a:rPr>
              <a:t>William Stokoe </a:t>
            </a:r>
            <a:r>
              <a:rPr b="0" i="0" lang="de-AT" sz="2400" u="none" cap="none" strike="noStrike">
                <a:solidFill>
                  <a:schemeClr val="lt1"/>
                </a:solidFill>
                <a:latin typeface="Quicksand"/>
                <a:ea typeface="Quicksand"/>
                <a:cs typeface="Quicksand"/>
                <a:sym typeface="Quicksand"/>
              </a:rPr>
              <a:t>van Gallaudet College analyseerde de structuur van de Amerikaanse gebarentaal met behulp van moderne taalkundige methoden</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-&gt; Stokoe toonde op overtuigende wijze aan dat </a:t>
            </a:r>
            <a:r>
              <a:rPr b="1" i="0" lang="de-AT" sz="2400" u="none" cap="none" strike="noStrike">
                <a:solidFill>
                  <a:schemeClr val="lt1"/>
                </a:solidFill>
                <a:latin typeface="Quicksand"/>
                <a:ea typeface="Quicksand"/>
                <a:cs typeface="Quicksand"/>
                <a:sym typeface="Quicksand"/>
              </a:rPr>
              <a:t>gebarentaal qua taalkundige complexiteit gelijkwaardig is aan gesproken taal.</a:t>
            </a:r>
            <a:endParaRPr b="1" i="0" sz="2400" u="none" cap="none" strike="noStrike">
              <a:solidFill>
                <a:schemeClr val="lt1"/>
              </a:solidFill>
              <a:latin typeface="Quicksand"/>
              <a:ea typeface="Quicksand"/>
              <a:cs typeface="Quicksand"/>
              <a:sym typeface="Quicksand"/>
            </a:endParaRPr>
          </a:p>
        </p:txBody>
      </p:sp>
      <p:sp>
        <p:nvSpPr>
          <p:cNvPr id="128" name="Google Shape;128;g3d80c8c1f03_0_36"/>
          <p:cNvSpPr txBox="1"/>
          <p:nvPr/>
        </p:nvSpPr>
        <p:spPr>
          <a:xfrm>
            <a:off x="239635" y="9224204"/>
            <a:ext cx="88617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de-AT" sz="2100" u="none" cap="none" strike="noStrike">
                <a:solidFill>
                  <a:schemeClr val="lt1"/>
                </a:solidFill>
                <a:latin typeface="Arial"/>
                <a:ea typeface="Arial"/>
                <a:cs typeface="Arial"/>
                <a:sym typeface="Arial"/>
              </a:rPr>
              <a:t>https://de.wikipedia.org/wiki/Geschichte_der_Geb%C3%A4rdensprachen</a:t>
            </a:r>
            <a:endParaRPr b="0" i="0" sz="1400" u="none" cap="none" strike="noStrike">
              <a:solidFill>
                <a:srgbClr val="000000"/>
              </a:solidFill>
              <a:latin typeface="Arial"/>
              <a:ea typeface="Arial"/>
              <a:cs typeface="Arial"/>
              <a:sym typeface="Arial"/>
            </a:endParaRPr>
          </a:p>
        </p:txBody>
      </p:sp>
      <p:pic>
        <p:nvPicPr>
          <p:cNvPr descr="Bernard Tervoort — Wikipédia" id="129" name="Google Shape;129;g3d80c8c1f03_0_36"/>
          <p:cNvPicPr preferRelativeResize="0"/>
          <p:nvPr/>
        </p:nvPicPr>
        <p:blipFill rotWithShape="1">
          <a:blip r:embed="rId3">
            <a:alphaModFix/>
          </a:blip>
          <a:srcRect b="0" l="0" r="0" t="0"/>
          <a:stretch/>
        </p:blipFill>
        <p:spPr>
          <a:xfrm>
            <a:off x="4414938" y="1029056"/>
            <a:ext cx="2913912" cy="4114444"/>
          </a:xfrm>
          <a:prstGeom prst="rect">
            <a:avLst/>
          </a:prstGeom>
          <a:noFill/>
          <a:ln>
            <a:noFill/>
          </a:ln>
        </p:spPr>
      </p:pic>
      <p:pic>
        <p:nvPicPr>
          <p:cNvPr descr="American Sign Language, a language recognized - Awareness, Access and  Change | Gallaudet University" id="130" name="Google Shape;130;g3d80c8c1f03_0_36"/>
          <p:cNvPicPr preferRelativeResize="0"/>
          <p:nvPr/>
        </p:nvPicPr>
        <p:blipFill rotWithShape="1">
          <a:blip r:embed="rId4">
            <a:alphaModFix/>
          </a:blip>
          <a:srcRect b="0" l="0" r="0" t="0"/>
          <a:stretch/>
        </p:blipFill>
        <p:spPr>
          <a:xfrm>
            <a:off x="10836321" y="1029056"/>
            <a:ext cx="2774370" cy="4115824"/>
          </a:xfrm>
          <a:prstGeom prst="rect">
            <a:avLst/>
          </a:prstGeom>
          <a:noFill/>
          <a:ln>
            <a:noFill/>
          </a:ln>
        </p:spPr>
      </p:pic>
      <p:sp>
        <p:nvSpPr>
          <p:cNvPr id="131" name="Google Shape;131;g3d80c8c1f03_0_36"/>
          <p:cNvSpPr txBox="1"/>
          <p:nvPr/>
        </p:nvSpPr>
        <p:spPr>
          <a:xfrm>
            <a:off x="1895450" y="5261435"/>
            <a:ext cx="14084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Anton"/>
                <a:ea typeface="Anton"/>
                <a:cs typeface="Anton"/>
                <a:sym typeface="Anton"/>
              </a:rPr>
              <a:t>Bernard Tervoort                                            William Stokoe</a:t>
            </a:r>
            <a:endParaRPr b="0" i="0" sz="2800" u="none" cap="none" strike="noStrike">
              <a:solidFill>
                <a:schemeClr val="lt1"/>
              </a:solidFill>
              <a:latin typeface="Anton"/>
              <a:ea typeface="Anton"/>
              <a:cs typeface="Anton"/>
              <a:sym typeface="Anton"/>
            </a:endParaRPr>
          </a:p>
        </p:txBody>
      </p:sp>
      <p:pic>
        <p:nvPicPr>
          <p:cNvPr id="132" name="Google Shape;132;g3d80c8c1f03_0_3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3d80c8c1f03_0_4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8" name="Google Shape;138;g3d80c8c1f03_0_45"/>
          <p:cNvPicPr preferRelativeResize="0"/>
          <p:nvPr/>
        </p:nvPicPr>
        <p:blipFill rotWithShape="1">
          <a:blip r:embed="rId4">
            <a:alphaModFix/>
          </a:blip>
          <a:srcRect b="0" l="0" r="0" t="0"/>
          <a:stretch/>
        </p:blipFill>
        <p:spPr>
          <a:xfrm>
            <a:off x="13888201" y="1760220"/>
            <a:ext cx="2751455" cy="3535680"/>
          </a:xfrm>
          <a:prstGeom prst="rect">
            <a:avLst/>
          </a:prstGeom>
          <a:noFill/>
          <a:ln>
            <a:noFill/>
          </a:ln>
        </p:spPr>
      </p:pic>
      <p:sp>
        <p:nvSpPr>
          <p:cNvPr id="139" name="Google Shape;139;g3d80c8c1f03_0_45"/>
          <p:cNvSpPr txBox="1"/>
          <p:nvPr/>
        </p:nvSpPr>
        <p:spPr>
          <a:xfrm>
            <a:off x="3595428" y="1095212"/>
            <a:ext cx="9448800" cy="4151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De oprichting van scholen voor doven en onderwijsinstellingen</a:t>
            </a:r>
            <a:endParaRPr b="0" i="0" sz="4800" u="none" cap="none" strike="noStrike">
              <a:solidFill>
                <a:schemeClr val="lt1"/>
              </a:solidFill>
              <a:latin typeface="Anton"/>
              <a:ea typeface="Anton"/>
              <a:cs typeface="Anton"/>
              <a:sym typeface="Anton"/>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De oprichting van scholen voor doven gaf dove kinderen </a:t>
            </a:r>
            <a:r>
              <a:rPr b="1" i="0" lang="de-AT" sz="2800" u="none" cap="none" strike="noStrike">
                <a:solidFill>
                  <a:schemeClr val="lt1"/>
                </a:solidFill>
                <a:latin typeface="Quicksand"/>
                <a:ea typeface="Quicksand"/>
                <a:cs typeface="Quicksand"/>
                <a:sym typeface="Quicksand"/>
              </a:rPr>
              <a:t>toegang</a:t>
            </a:r>
            <a:r>
              <a:rPr b="0" i="0" lang="de-AT" sz="2800" u="none" cap="none" strike="noStrike">
                <a:solidFill>
                  <a:schemeClr val="lt1"/>
                </a:solidFill>
                <a:latin typeface="Quicksand"/>
                <a:ea typeface="Quicksand"/>
                <a:cs typeface="Quicksand"/>
                <a:sym typeface="Quicksand"/>
              </a:rPr>
              <a:t> tot </a:t>
            </a:r>
            <a:r>
              <a:rPr b="1" i="0" lang="de-AT" sz="2800" u="none" cap="none" strike="noStrike">
                <a:solidFill>
                  <a:schemeClr val="lt1"/>
                </a:solidFill>
                <a:latin typeface="Quicksand"/>
                <a:ea typeface="Quicksand"/>
                <a:cs typeface="Quicksand"/>
                <a:sym typeface="Quicksand"/>
              </a:rPr>
              <a:t>onderwijs</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1760 </a:t>
            </a:r>
            <a:r>
              <a:rPr b="0" i="0" lang="de-AT" sz="2800" u="none" cap="none" strike="noStrike">
                <a:solidFill>
                  <a:schemeClr val="lt1"/>
                </a:solidFill>
                <a:latin typeface="Quicksand"/>
                <a:ea typeface="Quicksand"/>
                <a:cs typeface="Quicksand"/>
                <a:sym typeface="Quicksand"/>
              </a:rPr>
              <a:t>opende de Franse priester </a:t>
            </a:r>
            <a:r>
              <a:rPr b="1" i="0" lang="de-AT" sz="2800" u="none" cap="none" strike="noStrike">
                <a:solidFill>
                  <a:schemeClr val="lt1"/>
                </a:solidFill>
                <a:latin typeface="Quicksand"/>
                <a:ea typeface="Quicksand"/>
                <a:cs typeface="Quicksand"/>
                <a:sym typeface="Quicksand"/>
              </a:rPr>
              <a:t>Abbé de l'Épée </a:t>
            </a:r>
            <a:r>
              <a:rPr b="0" i="0" lang="de-AT" sz="2800" u="none" cap="none" strike="noStrike">
                <a:solidFill>
                  <a:schemeClr val="lt1"/>
                </a:solidFill>
                <a:latin typeface="Quicksand"/>
                <a:ea typeface="Quicksand"/>
                <a:cs typeface="Quicksand"/>
                <a:sym typeface="Quicksand"/>
              </a:rPr>
              <a:t>de eerste openbare school voor doven in Parijs</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het begin van het moderne onderwijs voor doven. </a:t>
            </a:r>
            <a:endParaRPr b="0" i="0" sz="2800" u="none" cap="none" strike="noStrike">
              <a:solidFill>
                <a:schemeClr val="lt1"/>
              </a:solidFill>
              <a:latin typeface="Quicksand"/>
              <a:ea typeface="Quicksand"/>
              <a:cs typeface="Quicksand"/>
              <a:sym typeface="Quicksand"/>
            </a:endParaRPr>
          </a:p>
        </p:txBody>
      </p:sp>
      <p:sp>
        <p:nvSpPr>
          <p:cNvPr id="140" name="Google Shape;140;g3d80c8c1f03_0_45"/>
          <p:cNvSpPr txBox="1"/>
          <p:nvPr/>
        </p:nvSpPr>
        <p:spPr>
          <a:xfrm>
            <a:off x="11986461" y="5448300"/>
            <a:ext cx="6096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Charles-Michel de l'Épée (1712–1789) (Foto: Wikipedia)</a:t>
            </a:r>
            <a:endParaRPr b="0" i="0" sz="1400" u="none" cap="none" strike="noStrike">
              <a:solidFill>
                <a:srgbClr val="000000"/>
              </a:solidFill>
              <a:latin typeface="Arial"/>
              <a:ea typeface="Arial"/>
              <a:cs typeface="Arial"/>
              <a:sym typeface="Arial"/>
            </a:endParaRPr>
          </a:p>
        </p:txBody>
      </p:sp>
      <p:sp>
        <p:nvSpPr>
          <p:cNvPr id="141" name="Google Shape;141;g3d80c8c1f03_0_45"/>
          <p:cNvSpPr txBox="1"/>
          <p:nvPr/>
        </p:nvSpPr>
        <p:spPr>
          <a:xfrm>
            <a:off x="6629400" y="6151643"/>
            <a:ext cx="9144000" cy="39927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De oprichting van </a:t>
            </a:r>
            <a:r>
              <a:rPr b="1" i="0" lang="de-AT" sz="2800" u="none" cap="none" strike="noStrike">
                <a:solidFill>
                  <a:schemeClr val="lt1"/>
                </a:solidFill>
                <a:latin typeface="Quicksand"/>
                <a:ea typeface="Quicksand"/>
                <a:cs typeface="Quicksand"/>
                <a:sym typeface="Quicksand"/>
              </a:rPr>
              <a:t>Gallaudet University </a:t>
            </a:r>
            <a:r>
              <a:rPr b="0" i="0" lang="de-AT" sz="2800" u="none" cap="none" strike="noStrike">
                <a:solidFill>
                  <a:schemeClr val="lt1"/>
                </a:solidFill>
                <a:latin typeface="Quicksand"/>
                <a:ea typeface="Quicksand"/>
                <a:cs typeface="Quicksand"/>
                <a:sym typeface="Quicksand"/>
              </a:rPr>
              <a:t>in Washington D.C. in</a:t>
            </a:r>
            <a:r>
              <a:rPr b="1" i="0" lang="de-AT" sz="2800" u="none" cap="none" strike="noStrike">
                <a:solidFill>
                  <a:schemeClr val="lt1"/>
                </a:solidFill>
                <a:latin typeface="Quicksand"/>
                <a:ea typeface="Quicksand"/>
                <a:cs typeface="Quicksand"/>
                <a:sym typeface="Quicksand"/>
              </a:rPr>
              <a:t> 1864 -&gt; </a:t>
            </a:r>
            <a:r>
              <a:rPr b="0" i="0" lang="de-AT" sz="2800" u="none" cap="none" strike="noStrike">
                <a:solidFill>
                  <a:schemeClr val="lt1"/>
                </a:solidFill>
                <a:latin typeface="Quicksand"/>
                <a:ea typeface="Quicksand"/>
                <a:cs typeface="Quicksand"/>
                <a:sym typeface="Quicksand"/>
              </a:rPr>
              <a:t>'s werelds eerste universiteit die specifiek toegankelijk was voor dove studenten. </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centrale rol in het versterken van de dove gemeenschap en het bevorderen van zowel academische als culturele bijdragen van dove mensen</a:t>
            </a:r>
            <a:endParaRPr b="0" i="0" sz="2800" u="none" cap="none" strike="noStrike">
              <a:solidFill>
                <a:schemeClr val="lt1"/>
              </a:solidFill>
              <a:latin typeface="Quicksand"/>
              <a:ea typeface="Quicksand"/>
              <a:cs typeface="Quicksand"/>
              <a:sym typeface="Quicksand"/>
            </a:endParaRPr>
          </a:p>
        </p:txBody>
      </p:sp>
      <p:pic>
        <p:nvPicPr>
          <p:cNvPr id="142" name="Google Shape;142;g3d80c8c1f03_0_45"/>
          <p:cNvPicPr preferRelativeResize="0"/>
          <p:nvPr/>
        </p:nvPicPr>
        <p:blipFill rotWithShape="1">
          <a:blip r:embed="rId5">
            <a:alphaModFix/>
          </a:blip>
          <a:srcRect b="0" l="0" r="0" t="0"/>
          <a:stretch/>
        </p:blipFill>
        <p:spPr>
          <a:xfrm>
            <a:off x="1503960" y="6260039"/>
            <a:ext cx="4461510" cy="2974340"/>
          </a:xfrm>
          <a:prstGeom prst="rect">
            <a:avLst/>
          </a:prstGeom>
          <a:noFill/>
          <a:ln>
            <a:noFill/>
          </a:ln>
        </p:spPr>
      </p:pic>
      <p:sp>
        <p:nvSpPr>
          <p:cNvPr id="143" name="Google Shape;143;g3d80c8c1f03_0_45"/>
          <p:cNvSpPr txBox="1"/>
          <p:nvPr/>
        </p:nvSpPr>
        <p:spPr>
          <a:xfrm>
            <a:off x="990600" y="9332850"/>
            <a:ext cx="548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Gallaudet University (Foto: Gallaudet University)</a:t>
            </a:r>
            <a:endParaRPr b="0" i="0" sz="1800" u="none" cap="none" strike="noStrike">
              <a:solidFill>
                <a:schemeClr val="lt1"/>
              </a:solidFill>
              <a:latin typeface="Quicksand"/>
              <a:ea typeface="Quicksand"/>
              <a:cs typeface="Quicksand"/>
              <a:sym typeface="Quicksand"/>
            </a:endParaRPr>
          </a:p>
        </p:txBody>
      </p:sp>
      <p:pic>
        <p:nvPicPr>
          <p:cNvPr id="144" name="Google Shape;144;g3d80c8c1f03_0_45"/>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3d80c8c1f03_0_5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0" name="Google Shape;150;g3d80c8c1f03_0_5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draußen, Schuhwerk, Kleidung, Himmel enthält.&#10;&#10;Automatisch generierte Beschreibung" id="151" name="Google Shape;151;g3d80c8c1f03_0_56"/>
          <p:cNvPicPr preferRelativeResize="0"/>
          <p:nvPr/>
        </p:nvPicPr>
        <p:blipFill rotWithShape="1">
          <a:blip r:embed="rId5">
            <a:alphaModFix/>
          </a:blip>
          <a:srcRect b="20006" l="0" r="0" t="0"/>
          <a:stretch/>
        </p:blipFill>
        <p:spPr>
          <a:xfrm>
            <a:off x="10861824" y="1746625"/>
            <a:ext cx="6532398" cy="4025250"/>
          </a:xfrm>
          <a:prstGeom prst="rect">
            <a:avLst/>
          </a:prstGeom>
          <a:noFill/>
          <a:ln>
            <a:noFill/>
          </a:ln>
        </p:spPr>
      </p:pic>
      <p:sp>
        <p:nvSpPr>
          <p:cNvPr id="152" name="Google Shape;152;g3d80c8c1f03_0_56"/>
          <p:cNvSpPr txBox="1"/>
          <p:nvPr/>
        </p:nvSpPr>
        <p:spPr>
          <a:xfrm>
            <a:off x="10715291" y="870304"/>
            <a:ext cx="7572600" cy="785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Deaf President Now-protesten (Foto: Archief van de Gallaudet University)</a:t>
            </a:r>
            <a:endParaRPr b="0" i="0" sz="1800" u="none" cap="none" strike="noStrike">
              <a:solidFill>
                <a:schemeClr val="lt1"/>
              </a:solidFill>
              <a:latin typeface="Quicksand"/>
              <a:ea typeface="Quicksand"/>
              <a:cs typeface="Quicksand"/>
              <a:sym typeface="Quicksand"/>
            </a:endParaRPr>
          </a:p>
        </p:txBody>
      </p:sp>
      <p:sp>
        <p:nvSpPr>
          <p:cNvPr id="153" name="Google Shape;153;g3d80c8c1f03_0_56"/>
          <p:cNvSpPr txBox="1"/>
          <p:nvPr/>
        </p:nvSpPr>
        <p:spPr>
          <a:xfrm>
            <a:off x="1575625" y="1533425"/>
            <a:ext cx="8706000" cy="3089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5900" u="none" cap="none" strike="noStrike">
                <a:solidFill>
                  <a:schemeClr val="lt1"/>
                </a:solidFill>
                <a:latin typeface="Anton"/>
                <a:ea typeface="Anton"/>
                <a:cs typeface="Anton"/>
                <a:sym typeface="Anton"/>
              </a:rPr>
              <a:t>Erkenning van dove mensen als gelijkwaardige leden van de samenleving</a:t>
            </a:r>
            <a:endParaRPr b="0" i="0" sz="5900" u="none" cap="none" strike="noStrike">
              <a:solidFill>
                <a:schemeClr val="lt1"/>
              </a:solidFill>
              <a:latin typeface="Anton"/>
              <a:ea typeface="Anton"/>
              <a:cs typeface="Anton"/>
              <a:sym typeface="Anton"/>
            </a:endParaRPr>
          </a:p>
        </p:txBody>
      </p:sp>
      <p:sp>
        <p:nvSpPr>
          <p:cNvPr id="154" name="Google Shape;154;g3d80c8c1f03_0_56"/>
          <p:cNvSpPr txBox="1"/>
          <p:nvPr/>
        </p:nvSpPr>
        <p:spPr>
          <a:xfrm>
            <a:off x="1236406" y="5970591"/>
            <a:ext cx="14143800" cy="37557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Een belangrijke stap in de </a:t>
            </a:r>
            <a:r>
              <a:rPr b="1" i="0" lang="de-AT" sz="2800" u="none" cap="none" strike="noStrike">
                <a:solidFill>
                  <a:schemeClr val="lt1"/>
                </a:solidFill>
                <a:latin typeface="Quicksand"/>
                <a:ea typeface="Quicksand"/>
                <a:cs typeface="Quicksand"/>
                <a:sym typeface="Quicksand"/>
              </a:rPr>
              <a:t>positieve ontwikkeling </a:t>
            </a:r>
            <a:r>
              <a:rPr b="0" i="0" lang="de-AT" sz="2800" u="none" cap="none" strike="noStrike">
                <a:solidFill>
                  <a:schemeClr val="lt1"/>
                </a:solidFill>
                <a:latin typeface="Quicksand"/>
                <a:ea typeface="Quicksand"/>
                <a:cs typeface="Quicksand"/>
                <a:sym typeface="Quicksand"/>
              </a:rPr>
              <a:t>van dove mensen was de </a:t>
            </a:r>
            <a:r>
              <a:rPr b="1" i="0" lang="de-AT" sz="2800" u="none" cap="none" strike="noStrike">
                <a:solidFill>
                  <a:schemeClr val="lt1"/>
                </a:solidFill>
                <a:latin typeface="Quicksand"/>
                <a:ea typeface="Quicksand"/>
                <a:cs typeface="Quicksand"/>
                <a:sym typeface="Quicksand"/>
              </a:rPr>
              <a:t>groeiende erkenning </a:t>
            </a:r>
            <a:r>
              <a:rPr b="0" i="0" lang="de-AT" sz="2800" u="none" cap="none" strike="noStrike">
                <a:solidFill>
                  <a:schemeClr val="lt1"/>
                </a:solidFill>
                <a:latin typeface="Quicksand"/>
                <a:ea typeface="Quicksand"/>
                <a:cs typeface="Quicksand"/>
                <a:sym typeface="Quicksand"/>
              </a:rPr>
              <a:t>van dove mensen als gelijkwaardige leden van de samenleving. </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Een uitstekend voorbeeld hiervan is het </a:t>
            </a:r>
            <a:r>
              <a:rPr b="1" i="0" lang="de-AT" sz="2800" u="none" cap="none" strike="noStrike">
                <a:solidFill>
                  <a:schemeClr val="lt1"/>
                </a:solidFill>
                <a:latin typeface="Quicksand"/>
                <a:ea typeface="Quicksand"/>
                <a:cs typeface="Quicksand"/>
                <a:sym typeface="Quicksand"/>
              </a:rPr>
              <a:t>'Deaf President Now'-protest </a:t>
            </a: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1988 </a:t>
            </a:r>
            <a:r>
              <a:rPr b="0" i="0" lang="de-AT" sz="2800" u="none" cap="none" strike="noStrike">
                <a:solidFill>
                  <a:schemeClr val="lt1"/>
                </a:solidFill>
                <a:latin typeface="Quicksand"/>
                <a:ea typeface="Quicksand"/>
                <a:cs typeface="Quicksand"/>
                <a:sym typeface="Quicksand"/>
              </a:rPr>
              <a:t>aan de Gallaudet University. -&gt; Dove studenten voerden met succes campagne voor de verkiezing van de eerste dove president van de universiteit. </a:t>
            </a:r>
            <a:endParaRPr b="0" i="0" sz="2800" u="none" cap="none" strike="noStrike">
              <a:solidFill>
                <a:schemeClr val="lt1"/>
              </a:solidFill>
              <a:latin typeface="Quicksand"/>
              <a:ea typeface="Quicksand"/>
              <a:cs typeface="Quicksand"/>
              <a:sym typeface="Quicksand"/>
            </a:endParaRPr>
          </a:p>
        </p:txBody>
      </p:sp>
      <p:sp>
        <p:nvSpPr>
          <p:cNvPr id="155" name="Google Shape;155;g3d80c8c1f03_0_5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6" name="Google Shape;156;g3d80c8c1f03_0_56"/>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d80c8c1f03_0_67"/>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2" name="Google Shape;162;g3d80c8c1f03_0_6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g3d80c8c1f03_0_67"/>
          <p:cNvSpPr txBox="1"/>
          <p:nvPr/>
        </p:nvSpPr>
        <p:spPr>
          <a:xfrm>
            <a:off x="1103779" y="3642745"/>
            <a:ext cx="9945300" cy="3001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de-AT" sz="2800" u="none" cap="none" strike="noStrike">
                <a:solidFill>
                  <a:schemeClr val="lt1"/>
                </a:solidFill>
                <a:latin typeface="Quicksand"/>
                <a:ea typeface="Quicksand"/>
                <a:cs typeface="Quicksand"/>
                <a:sym typeface="Quicksand"/>
              </a:rPr>
              <a:t>Internationale erkenning van de rechten van dove mensen</a:t>
            </a:r>
            <a:endParaRPr b="1"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0"/>
              </a:spcBef>
              <a:spcAft>
                <a:spcPts val="0"/>
              </a:spcAft>
              <a:buClr>
                <a:srgbClr val="000000"/>
              </a:buClr>
              <a:buSzPts val="2800"/>
              <a:buFont typeface="Arial"/>
              <a:buChar char="•"/>
            </a:pPr>
            <a:r>
              <a:rPr b="1" i="0" lang="de-AT" sz="2800" u="none" cap="none" strike="noStrike">
                <a:solidFill>
                  <a:schemeClr val="lt1"/>
                </a:solidFill>
                <a:latin typeface="Quicksand"/>
                <a:ea typeface="Quicksand"/>
                <a:cs typeface="Quicksand"/>
                <a:sym typeface="Quicksand"/>
              </a:rPr>
              <a:t>2006 </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VN-Verdrag inzake de rechten van personen met een handicap</a:t>
            </a:r>
            <a:r>
              <a:rPr b="0" i="0" lang="de-AT" sz="2800" u="none" cap="none" strike="noStrike">
                <a:solidFill>
                  <a:schemeClr val="lt1"/>
                </a:solidFill>
                <a:latin typeface="Quicksand"/>
                <a:ea typeface="Quicksand"/>
                <a:cs typeface="Quicksand"/>
                <a:sym typeface="Quicksand"/>
              </a:rPr>
              <a:t>" </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recht op onderwijs in gebarentaal, toegang tot informatie en gelijke deelname aan de samenleving</a:t>
            </a:r>
            <a:endParaRPr b="0" i="0" sz="2800" u="none" cap="none" strike="noStrike">
              <a:solidFill>
                <a:schemeClr val="lt1"/>
              </a:solidFill>
              <a:latin typeface="Quicksand"/>
              <a:ea typeface="Quicksand"/>
              <a:cs typeface="Quicksand"/>
              <a:sym typeface="Quicksand"/>
            </a:endParaRPr>
          </a:p>
        </p:txBody>
      </p:sp>
      <p:sp>
        <p:nvSpPr>
          <p:cNvPr id="164" name="Google Shape;164;g3d80c8c1f03_0_67"/>
          <p:cNvSpPr txBox="1"/>
          <p:nvPr/>
        </p:nvSpPr>
        <p:spPr>
          <a:xfrm>
            <a:off x="986706" y="7002234"/>
            <a:ext cx="9720600" cy="2505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Uitroeping van </a:t>
            </a:r>
            <a:r>
              <a:rPr b="1" i="0" lang="de-AT" sz="2800" u="none" cap="none" strike="noStrike">
                <a:solidFill>
                  <a:schemeClr val="lt1"/>
                </a:solidFill>
                <a:latin typeface="Quicksand"/>
                <a:ea typeface="Quicksand"/>
                <a:cs typeface="Quicksand"/>
                <a:sym typeface="Quicksand"/>
              </a:rPr>
              <a:t>de</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Internationale Dag van de Gebarentalen</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 23 september</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heeft bijgedragen aan de bewustwording van gebarentaal als cultureel kenmerk en identiteitskenmerk van dove mensen</a:t>
            </a:r>
            <a:endParaRPr b="0" i="0" sz="2800" u="none" cap="none" strike="noStrike">
              <a:solidFill>
                <a:schemeClr val="lt1"/>
              </a:solidFill>
              <a:latin typeface="Quicksand"/>
              <a:ea typeface="Quicksand"/>
              <a:cs typeface="Quicksand"/>
              <a:sym typeface="Quicksand"/>
            </a:endParaRPr>
          </a:p>
        </p:txBody>
      </p:sp>
      <p:sp>
        <p:nvSpPr>
          <p:cNvPr id="165" name="Google Shape;165;g3d80c8c1f03_0_67"/>
          <p:cNvSpPr txBox="1"/>
          <p:nvPr/>
        </p:nvSpPr>
        <p:spPr>
          <a:xfrm>
            <a:off x="1103775" y="1699375"/>
            <a:ext cx="9837600" cy="1713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4900" u="none" cap="none" strike="noStrike">
                <a:solidFill>
                  <a:schemeClr val="lt1"/>
                </a:solidFill>
                <a:latin typeface="Anton"/>
                <a:ea typeface="Anton"/>
                <a:cs typeface="Anton"/>
                <a:sym typeface="Anton"/>
              </a:rPr>
              <a:t>Internationale erkenning van gebarentaal en de rechten van doven</a:t>
            </a:r>
            <a:endParaRPr b="0" i="0" sz="4900" u="none" cap="none" strike="noStrike">
              <a:solidFill>
                <a:schemeClr val="lt1"/>
              </a:solidFill>
              <a:latin typeface="Anton"/>
              <a:ea typeface="Anton"/>
              <a:cs typeface="Anton"/>
              <a:sym typeface="Anton"/>
            </a:endParaRPr>
          </a:p>
        </p:txBody>
      </p:sp>
      <p:pic>
        <p:nvPicPr>
          <p:cNvPr id="166" name="Google Shape;166;g3d80c8c1f03_0_67"/>
          <p:cNvPicPr preferRelativeResize="0"/>
          <p:nvPr/>
        </p:nvPicPr>
        <p:blipFill rotWithShape="1">
          <a:blip r:embed="rId5">
            <a:alphaModFix/>
          </a:blip>
          <a:srcRect b="0" l="0" r="0" t="0"/>
          <a:stretch/>
        </p:blipFill>
        <p:spPr>
          <a:xfrm>
            <a:off x="11251868" y="3266723"/>
            <a:ext cx="6211422" cy="4452631"/>
          </a:xfrm>
          <a:prstGeom prst="rect">
            <a:avLst/>
          </a:prstGeom>
          <a:noFill/>
          <a:ln>
            <a:noFill/>
          </a:ln>
        </p:spPr>
      </p:pic>
      <p:sp>
        <p:nvSpPr>
          <p:cNvPr id="167" name="Google Shape;167;g3d80c8c1f03_0_67"/>
          <p:cNvSpPr txBox="1"/>
          <p:nvPr/>
        </p:nvSpPr>
        <p:spPr>
          <a:xfrm>
            <a:off x="11224245" y="8025437"/>
            <a:ext cx="6835500" cy="1006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Flashmob voor de Internationale Dag van de Gebarentalen 2024 op het Centraal Station van Wenen (Foto: ÖBB/Andreas Scheiblecker)</a:t>
            </a:r>
            <a:endParaRPr b="0" i="0" sz="1800" u="none" cap="none" strike="noStrike">
              <a:solidFill>
                <a:schemeClr val="lt1"/>
              </a:solidFill>
              <a:latin typeface="Quicksand"/>
              <a:ea typeface="Quicksand"/>
              <a:cs typeface="Quicksand"/>
              <a:sym typeface="Quicksand"/>
            </a:endParaRPr>
          </a:p>
        </p:txBody>
      </p:sp>
      <p:pic>
        <p:nvPicPr>
          <p:cNvPr id="168" name="Google Shape;168;g3d80c8c1f03_0_6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d80c8c1f03_0_78"/>
          <p:cNvSpPr txBox="1"/>
          <p:nvPr/>
        </p:nvSpPr>
        <p:spPr>
          <a:xfrm>
            <a:off x="-115559" y="615539"/>
            <a:ext cx="7123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Verenigde Naties</a:t>
            </a:r>
            <a:endParaRPr b="0" i="0" sz="5400" u="none" cap="none" strike="noStrike">
              <a:solidFill>
                <a:schemeClr val="lt1"/>
              </a:solidFill>
              <a:latin typeface="Anton"/>
              <a:ea typeface="Anton"/>
              <a:cs typeface="Anton"/>
              <a:sym typeface="Anton"/>
            </a:endParaRPr>
          </a:p>
        </p:txBody>
      </p:sp>
      <p:pic>
        <p:nvPicPr>
          <p:cNvPr id="174" name="Google Shape;174;g3d80c8c1f03_0_78"/>
          <p:cNvPicPr preferRelativeResize="0"/>
          <p:nvPr/>
        </p:nvPicPr>
        <p:blipFill rotWithShape="1">
          <a:blip r:embed="rId3">
            <a:alphaModFix/>
          </a:blip>
          <a:srcRect b="0" l="0" r="0" t="0"/>
          <a:stretch/>
        </p:blipFill>
        <p:spPr>
          <a:xfrm>
            <a:off x="1346969" y="1708244"/>
            <a:ext cx="4198639" cy="6254763"/>
          </a:xfrm>
          <a:prstGeom prst="rect">
            <a:avLst/>
          </a:prstGeom>
          <a:noFill/>
          <a:ln>
            <a:noFill/>
          </a:ln>
        </p:spPr>
      </p:pic>
      <p:sp>
        <p:nvSpPr>
          <p:cNvPr id="175" name="Google Shape;175;g3d80c8c1f03_0_78"/>
          <p:cNvSpPr txBox="1"/>
          <p:nvPr/>
        </p:nvSpPr>
        <p:spPr>
          <a:xfrm>
            <a:off x="5699044" y="1868882"/>
            <a:ext cx="4198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Anton"/>
                <a:ea typeface="Anton"/>
                <a:cs typeface="Anton"/>
                <a:sym typeface="Anton"/>
              </a:rPr>
              <a:t>Dr. Yerker Andersson</a:t>
            </a:r>
            <a:endParaRPr b="0" i="0" sz="1400" u="none" cap="none" strike="noStrike">
              <a:solidFill>
                <a:srgbClr val="000000"/>
              </a:solidFill>
              <a:latin typeface="Arial"/>
              <a:ea typeface="Arial"/>
              <a:cs typeface="Arial"/>
              <a:sym typeface="Arial"/>
            </a:endParaRPr>
          </a:p>
        </p:txBody>
      </p:sp>
      <p:sp>
        <p:nvSpPr>
          <p:cNvPr id="176" name="Google Shape;176;g3d80c8c1f03_0_78"/>
          <p:cNvSpPr txBox="1"/>
          <p:nvPr/>
        </p:nvSpPr>
        <p:spPr>
          <a:xfrm>
            <a:off x="5788145" y="2619169"/>
            <a:ext cx="126774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sng" cap="none" strike="noStrike">
                <a:solidFill>
                  <a:schemeClr val="lt1"/>
                </a:solidFill>
                <a:latin typeface="Quicksand"/>
                <a:ea typeface="Quicksand"/>
                <a:cs typeface="Quicksand"/>
                <a:sym typeface="Quicksand"/>
              </a:rPr>
              <a:t>Eerste dove die </a:t>
            </a:r>
            <a:r>
              <a:rPr b="0" i="0" lang="de-AT" sz="3600" u="none" cap="none" strike="noStrike">
                <a:solidFill>
                  <a:schemeClr val="lt1"/>
                </a:solidFill>
                <a:latin typeface="Quicksand"/>
                <a:ea typeface="Quicksand"/>
                <a:cs typeface="Quicksand"/>
                <a:sym typeface="Quicksand"/>
              </a:rPr>
              <a:t>in</a:t>
            </a:r>
            <a:r>
              <a:rPr b="1" i="0" lang="de-AT" sz="3600" u="none" cap="none" strike="noStrike">
                <a:solidFill>
                  <a:schemeClr val="lt1"/>
                </a:solidFill>
                <a:latin typeface="Quicksand"/>
                <a:ea typeface="Quicksand"/>
                <a:cs typeface="Quicksand"/>
                <a:sym typeface="Quicksand"/>
              </a:rPr>
              <a:t> 1992 </a:t>
            </a:r>
            <a:r>
              <a:rPr b="0" i="0" lang="de-AT" sz="3600" u="none" cap="none" strike="noStrike">
                <a:solidFill>
                  <a:schemeClr val="lt1"/>
                </a:solidFill>
                <a:latin typeface="Quicksand"/>
                <a:ea typeface="Quicksand"/>
                <a:cs typeface="Quicksand"/>
                <a:sym typeface="Quicksand"/>
              </a:rPr>
              <a:t>voor de </a:t>
            </a:r>
            <a:r>
              <a:rPr b="1" i="0" lang="de-AT" sz="3600" u="none" cap="none" strike="noStrike">
                <a:solidFill>
                  <a:schemeClr val="lt1"/>
                </a:solidFill>
                <a:latin typeface="Quicksand"/>
                <a:ea typeface="Quicksand"/>
                <a:cs typeface="Quicksand"/>
                <a:sym typeface="Quicksand"/>
              </a:rPr>
              <a:t>Algemene Vergadering </a:t>
            </a:r>
            <a:r>
              <a:rPr b="0" i="0" lang="de-AT" sz="3600" u="none" cap="none" strike="noStrike">
                <a:solidFill>
                  <a:schemeClr val="lt1"/>
                </a:solidFill>
                <a:latin typeface="Quicksand"/>
                <a:ea typeface="Quicksand"/>
                <a:cs typeface="Quicksand"/>
                <a:sym typeface="Quicksand"/>
              </a:rPr>
              <a:t>van </a:t>
            </a:r>
            <a:r>
              <a:rPr b="1" i="0" lang="de-AT" sz="3600" u="none" cap="none" strike="noStrike">
                <a:solidFill>
                  <a:schemeClr val="lt1"/>
                </a:solidFill>
                <a:latin typeface="Quicksand"/>
                <a:ea typeface="Quicksand"/>
                <a:cs typeface="Quicksand"/>
                <a:sym typeface="Quicksand"/>
              </a:rPr>
              <a:t>de Verenigde Naties </a:t>
            </a:r>
            <a:r>
              <a:rPr b="0" i="0" lang="de-AT" sz="3600" u="none" cap="none" strike="noStrike">
                <a:solidFill>
                  <a:schemeClr val="lt1"/>
                </a:solidFill>
                <a:latin typeface="Quicksand"/>
                <a:ea typeface="Quicksand"/>
                <a:cs typeface="Quicksand"/>
                <a:sym typeface="Quicksand"/>
              </a:rPr>
              <a:t>sprak</a:t>
            </a:r>
            <a:endParaRPr b="1" i="0" sz="3600" u="none" cap="none" strike="noStrike">
              <a:solidFill>
                <a:schemeClr val="lt1"/>
              </a:solidFill>
              <a:latin typeface="Quicksand"/>
              <a:ea typeface="Quicksand"/>
              <a:cs typeface="Quicksand"/>
              <a:sym typeface="Quicksand"/>
            </a:endParaRPr>
          </a:p>
        </p:txBody>
      </p:sp>
      <p:pic>
        <p:nvPicPr>
          <p:cNvPr id="177" name="Google Shape;177;g3d80c8c1f03_0_78"/>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3d80c8c1f03_0_85"/>
          <p:cNvSpPr txBox="1"/>
          <p:nvPr/>
        </p:nvSpPr>
        <p:spPr>
          <a:xfrm>
            <a:off x="904548" y="1287875"/>
            <a:ext cx="5115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Verenigde Naties</a:t>
            </a:r>
            <a:endParaRPr b="1" i="0" sz="4800" u="none" cap="none" strike="noStrike">
              <a:solidFill>
                <a:schemeClr val="lt1"/>
              </a:solidFill>
              <a:latin typeface="Anton"/>
              <a:ea typeface="Anton"/>
              <a:cs typeface="Anton"/>
              <a:sym typeface="Anton"/>
            </a:endParaRPr>
          </a:p>
        </p:txBody>
      </p:sp>
      <p:pic>
        <p:nvPicPr>
          <p:cNvPr descr="Press Briefing on Rights of Persons with Disabilities" id="183" name="Google Shape;183;g3d80c8c1f03_0_85"/>
          <p:cNvPicPr preferRelativeResize="0"/>
          <p:nvPr/>
        </p:nvPicPr>
        <p:blipFill rotWithShape="1">
          <a:blip r:embed="rId3">
            <a:alphaModFix/>
          </a:blip>
          <a:srcRect b="0" l="30045" r="0" t="0"/>
          <a:stretch/>
        </p:blipFill>
        <p:spPr>
          <a:xfrm>
            <a:off x="904555" y="2488666"/>
            <a:ext cx="5574938" cy="5309669"/>
          </a:xfrm>
          <a:prstGeom prst="rect">
            <a:avLst/>
          </a:prstGeom>
          <a:noFill/>
          <a:ln>
            <a:noFill/>
          </a:ln>
        </p:spPr>
      </p:pic>
      <p:sp>
        <p:nvSpPr>
          <p:cNvPr id="184" name="Google Shape;184;g3d80c8c1f03_0_85"/>
          <p:cNvSpPr txBox="1"/>
          <p:nvPr/>
        </p:nvSpPr>
        <p:spPr>
          <a:xfrm>
            <a:off x="1481031" y="7998582"/>
            <a:ext cx="40671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de-AT" sz="4000" u="none" cap="none" strike="noStrike">
                <a:solidFill>
                  <a:schemeClr val="lt1"/>
                </a:solidFill>
                <a:latin typeface="Anton"/>
                <a:ea typeface="Anton"/>
                <a:cs typeface="Anton"/>
                <a:sym typeface="Anton"/>
              </a:rPr>
              <a:t>Dr. Liisa Kauppinen</a:t>
            </a:r>
            <a:endParaRPr b="0" i="0" sz="4000" u="none" cap="none" strike="noStrike">
              <a:solidFill>
                <a:schemeClr val="lt1"/>
              </a:solidFill>
              <a:latin typeface="Anton"/>
              <a:ea typeface="Anton"/>
              <a:cs typeface="Anton"/>
              <a:sym typeface="Anton"/>
            </a:endParaRPr>
          </a:p>
        </p:txBody>
      </p:sp>
      <p:sp>
        <p:nvSpPr>
          <p:cNvPr id="185" name="Google Shape;185;g3d80c8c1f03_0_85"/>
          <p:cNvSpPr txBox="1"/>
          <p:nvPr/>
        </p:nvSpPr>
        <p:spPr>
          <a:xfrm>
            <a:off x="6479493" y="2881342"/>
            <a:ext cx="11404800" cy="5079600"/>
          </a:xfrm>
          <a:prstGeom prst="rect">
            <a:avLst/>
          </a:prstGeom>
          <a:noFill/>
          <a:ln>
            <a:noFill/>
          </a:ln>
        </p:spPr>
        <p:txBody>
          <a:bodyPr anchorCtr="0" anchor="t" bIns="45700" lIns="91425" spcFirstLastPara="1" rIns="91425" wrap="square" tIns="45700">
            <a:spAutoFit/>
          </a:bodyPr>
          <a:lstStyle/>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Liisa Kauppinen (Finland) speelde een </a:t>
            </a:r>
            <a:r>
              <a:rPr b="1" i="0" lang="de-AT" sz="3600" u="none" cap="none" strike="noStrike">
                <a:solidFill>
                  <a:schemeClr val="lt1"/>
                </a:solidFill>
                <a:latin typeface="Quicksand"/>
                <a:ea typeface="Quicksand"/>
                <a:cs typeface="Quicksand"/>
                <a:sym typeface="Quicksand"/>
              </a:rPr>
              <a:t>sleutelrol </a:t>
            </a:r>
            <a:r>
              <a:rPr b="0" i="0" lang="de-AT" sz="3600" u="none" cap="none" strike="noStrike">
                <a:solidFill>
                  <a:schemeClr val="lt1"/>
                </a:solidFill>
                <a:latin typeface="Quicksand"/>
                <a:ea typeface="Quicksand"/>
                <a:cs typeface="Quicksand"/>
                <a:sym typeface="Quicksand"/>
              </a:rPr>
              <a:t>bij </a:t>
            </a:r>
            <a:r>
              <a:rPr b="1" i="0" lang="de-AT" sz="3600" u="none" cap="none" strike="noStrike">
                <a:solidFill>
                  <a:schemeClr val="lt1"/>
                </a:solidFill>
                <a:latin typeface="Quicksand"/>
                <a:ea typeface="Quicksand"/>
                <a:cs typeface="Quicksand"/>
                <a:sym typeface="Quicksand"/>
              </a:rPr>
              <a:t>de ontwikkeling van en de onderhandelingen over </a:t>
            </a:r>
            <a:r>
              <a:rPr b="0" i="0" lang="de-AT" sz="3600" u="none" cap="none" strike="noStrike">
                <a:solidFill>
                  <a:schemeClr val="lt1"/>
                </a:solidFill>
                <a:latin typeface="Quicksand"/>
                <a:ea typeface="Quicksand"/>
                <a:cs typeface="Quicksand"/>
                <a:sym typeface="Quicksand"/>
              </a:rPr>
              <a:t>het VN-Verdrag inzake de rechten van personen met een handicap (</a:t>
            </a:r>
            <a:r>
              <a:rPr b="1" i="0" lang="de-AT" sz="3600" u="none" cap="none" strike="noStrike">
                <a:solidFill>
                  <a:schemeClr val="lt1"/>
                </a:solidFill>
                <a:latin typeface="Quicksand"/>
                <a:ea typeface="Quicksand"/>
                <a:cs typeface="Quicksand"/>
                <a:sym typeface="Quicksand"/>
              </a:rPr>
              <a:t>CRPD)</a:t>
            </a:r>
            <a:r>
              <a:rPr b="0" i="0" lang="de-AT" sz="36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Als </a:t>
            </a:r>
            <a:r>
              <a:rPr b="1" i="0" lang="de-AT" sz="3600" u="none" cap="none" strike="noStrike">
                <a:solidFill>
                  <a:schemeClr val="lt1"/>
                </a:solidFill>
                <a:latin typeface="Quicksand"/>
                <a:ea typeface="Quicksand"/>
                <a:cs typeface="Quicksand"/>
                <a:sym typeface="Quicksand"/>
              </a:rPr>
              <a:t>langdurig voorzitter </a:t>
            </a:r>
            <a:r>
              <a:rPr b="0" i="0" lang="de-AT" sz="3600" u="none" cap="none" strike="noStrike">
                <a:solidFill>
                  <a:schemeClr val="lt1"/>
                </a:solidFill>
                <a:latin typeface="Quicksand"/>
                <a:ea typeface="Quicksand"/>
                <a:cs typeface="Quicksand"/>
                <a:sym typeface="Quicksand"/>
              </a:rPr>
              <a:t>van de World Federation of the Deaf (</a:t>
            </a:r>
            <a:r>
              <a:rPr b="1" i="0" lang="de-AT" sz="3600" u="none" cap="none" strike="noStrike">
                <a:solidFill>
                  <a:schemeClr val="lt1"/>
                </a:solidFill>
                <a:latin typeface="Quicksand"/>
                <a:ea typeface="Quicksand"/>
                <a:cs typeface="Quicksand"/>
                <a:sym typeface="Quicksand"/>
              </a:rPr>
              <a:t>WFD</a:t>
            </a:r>
            <a:r>
              <a:rPr b="0" i="0" lang="de-AT" sz="3600" u="none" cap="none" strike="noStrike">
                <a:solidFill>
                  <a:schemeClr val="lt1"/>
                </a:solidFill>
                <a:latin typeface="Quicksand"/>
                <a:ea typeface="Quicksand"/>
                <a:cs typeface="Quicksand"/>
                <a:sym typeface="Quicksand"/>
              </a:rPr>
              <a:t>) pleitte zij ervoor </a:t>
            </a:r>
            <a:r>
              <a:rPr b="1" i="0" lang="de-AT" sz="3600" u="none" cap="none" strike="noStrike">
                <a:solidFill>
                  <a:schemeClr val="lt1"/>
                </a:solidFill>
                <a:latin typeface="Quicksand"/>
                <a:ea typeface="Quicksand"/>
                <a:cs typeface="Quicksand"/>
                <a:sym typeface="Quicksand"/>
              </a:rPr>
              <a:t>dat gebarentalen </a:t>
            </a:r>
            <a:r>
              <a:rPr b="0" i="0" lang="de-AT" sz="3600" u="none" cap="none" strike="noStrike">
                <a:solidFill>
                  <a:schemeClr val="lt1"/>
                </a:solidFill>
                <a:latin typeface="Quicksand"/>
                <a:ea typeface="Quicksand"/>
                <a:cs typeface="Quicksand"/>
                <a:sym typeface="Quicksand"/>
              </a:rPr>
              <a:t>en de </a:t>
            </a:r>
            <a:r>
              <a:rPr b="1" i="0" lang="de-AT" sz="3600" u="none" cap="none" strike="noStrike">
                <a:solidFill>
                  <a:schemeClr val="lt1"/>
                </a:solidFill>
                <a:latin typeface="Quicksand"/>
                <a:ea typeface="Quicksand"/>
                <a:cs typeface="Quicksand"/>
                <a:sym typeface="Quicksand"/>
              </a:rPr>
              <a:t>culturele identiteit </a:t>
            </a:r>
            <a:r>
              <a:rPr b="0" i="0" lang="de-AT" sz="3600" u="none" cap="none" strike="noStrike">
                <a:solidFill>
                  <a:schemeClr val="lt1"/>
                </a:solidFill>
                <a:latin typeface="Quicksand"/>
                <a:ea typeface="Quicksand"/>
                <a:cs typeface="Quicksand"/>
                <a:sym typeface="Quicksand"/>
              </a:rPr>
              <a:t>van dove mensen in het verdrag </a:t>
            </a:r>
            <a:r>
              <a:rPr b="1" i="0" lang="de-AT" sz="3600" u="none" cap="none" strike="noStrike">
                <a:solidFill>
                  <a:schemeClr val="lt1"/>
                </a:solidFill>
                <a:latin typeface="Quicksand"/>
                <a:ea typeface="Quicksand"/>
                <a:cs typeface="Quicksand"/>
                <a:sym typeface="Quicksand"/>
              </a:rPr>
              <a:t>worden erkend</a:t>
            </a:r>
            <a:r>
              <a:rPr b="0" i="0" lang="de-AT" sz="3600" u="none" cap="none" strike="noStrike">
                <a:solidFill>
                  <a:schemeClr val="lt1"/>
                </a:solidFill>
                <a:latin typeface="Quicksand"/>
                <a:ea typeface="Quicksand"/>
                <a:cs typeface="Quicksand"/>
                <a:sym typeface="Quicksand"/>
              </a:rPr>
              <a:t>.</a:t>
            </a:r>
            <a:endParaRPr b="0" i="0" sz="3600" u="none" cap="none" strike="noStrike">
              <a:solidFill>
                <a:schemeClr val="lt1"/>
              </a:solidFill>
              <a:latin typeface="Quicksand"/>
              <a:ea typeface="Quicksand"/>
              <a:cs typeface="Quicksand"/>
              <a:sym typeface="Quicksand"/>
            </a:endParaRPr>
          </a:p>
        </p:txBody>
      </p:sp>
      <p:pic>
        <p:nvPicPr>
          <p:cNvPr id="186" name="Google Shape;186;g3d80c8c1f03_0_85"/>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3d80c8c1f03_0_92"/>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2" name="Google Shape;192;g3d80c8c1f03_0_9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3" name="Google Shape;193;g3d80c8c1f03_0_92"/>
          <p:cNvSpPr txBox="1"/>
          <p:nvPr/>
        </p:nvSpPr>
        <p:spPr>
          <a:xfrm>
            <a:off x="482840" y="2600755"/>
            <a:ext cx="17579700" cy="79014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De WFD </a:t>
            </a:r>
            <a:r>
              <a:rPr b="0" i="0" lang="de-AT" sz="2000" u="none" cap="none" strike="noStrike">
                <a:solidFill>
                  <a:schemeClr val="lt1"/>
                </a:solidFill>
                <a:latin typeface="Quicksand"/>
                <a:ea typeface="Quicksand"/>
                <a:cs typeface="Quicksand"/>
                <a:sym typeface="Quicksand"/>
              </a:rPr>
              <a:t>was een van de </a:t>
            </a:r>
            <a:r>
              <a:rPr b="1" i="0" lang="de-AT" sz="2000" u="none" cap="none" strike="noStrike">
                <a:solidFill>
                  <a:schemeClr val="lt1"/>
                </a:solidFill>
                <a:latin typeface="Quicksand"/>
                <a:ea typeface="Quicksand"/>
                <a:cs typeface="Quicksand"/>
                <a:sym typeface="Quicksand"/>
              </a:rPr>
              <a:t>acht grootste organisaties van personen met een handicap die </a:t>
            </a:r>
            <a:r>
              <a:rPr b="0" i="0" lang="de-AT" sz="2000" u="none" cap="none" strike="noStrike">
                <a:solidFill>
                  <a:schemeClr val="lt1"/>
                </a:solidFill>
                <a:latin typeface="Quicksand"/>
                <a:ea typeface="Quicksand"/>
                <a:cs typeface="Quicksand"/>
                <a:sym typeface="Quicksand"/>
              </a:rPr>
              <a:t>waren uitgenodigd om deel te nemen aan het opstellen van het </a:t>
            </a:r>
            <a:r>
              <a:rPr b="1" i="0" lang="de-AT" sz="2000" u="none" cap="none" strike="noStrike">
                <a:solidFill>
                  <a:schemeClr val="lt1"/>
                </a:solidFill>
                <a:latin typeface="Quicksand"/>
                <a:ea typeface="Quicksand"/>
                <a:cs typeface="Quicksand"/>
                <a:sym typeface="Quicksand"/>
              </a:rPr>
              <a:t>CRPD</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2002: </a:t>
            </a:r>
            <a:r>
              <a:rPr b="0" i="0" lang="de-AT" sz="2000" u="none" cap="none" strike="noStrike">
                <a:solidFill>
                  <a:schemeClr val="lt1"/>
                </a:solidFill>
                <a:latin typeface="Quicksand"/>
                <a:ea typeface="Quicksand"/>
                <a:cs typeface="Quicksand"/>
                <a:sym typeface="Quicksand"/>
              </a:rPr>
              <a:t>WFD ging een </a:t>
            </a:r>
            <a:r>
              <a:rPr b="1" i="0" lang="de-AT" sz="2000" u="none" cap="none" strike="noStrike">
                <a:solidFill>
                  <a:schemeClr val="lt1"/>
                </a:solidFill>
                <a:latin typeface="Quicksand"/>
                <a:ea typeface="Quicksand"/>
                <a:cs typeface="Quicksand"/>
                <a:sym typeface="Quicksand"/>
              </a:rPr>
              <a:t>partnerschap</a:t>
            </a:r>
            <a:r>
              <a:rPr b="0" i="0" lang="de-AT" sz="2000" u="none" cap="none" strike="noStrike">
                <a:solidFill>
                  <a:schemeClr val="lt1"/>
                </a:solidFill>
                <a:latin typeface="Quicksand"/>
                <a:ea typeface="Quicksand"/>
                <a:cs typeface="Quicksand"/>
                <a:sym typeface="Quicksand"/>
              </a:rPr>
              <a:t> aan met de VN, de International Disability Alliance en de WFD-lidstaten om te lobbyen voor de rechten van dove mensen binnen het CRPD. </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De WFD speelde een belangrijke rol bij </a:t>
            </a:r>
            <a:r>
              <a:rPr b="1" i="0" lang="de-AT" sz="2000" u="none" cap="none" strike="noStrike">
                <a:solidFill>
                  <a:schemeClr val="lt1"/>
                </a:solidFill>
                <a:latin typeface="Quicksand"/>
                <a:ea typeface="Quicksand"/>
                <a:cs typeface="Quicksand"/>
                <a:sym typeface="Quicksand"/>
              </a:rPr>
              <a:t>het aandragen van opmerkingen, voorstellen en amendementen </a:t>
            </a:r>
            <a:r>
              <a:rPr b="0" i="0" lang="de-AT" sz="2000" u="none" cap="none" strike="noStrike">
                <a:solidFill>
                  <a:schemeClr val="lt1"/>
                </a:solidFill>
                <a:latin typeface="Quicksand"/>
                <a:ea typeface="Quicksand"/>
                <a:cs typeface="Quicksand"/>
                <a:sym typeface="Quicksand"/>
              </a:rPr>
              <a:t>op de artikelen van het CRPD. </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De deelname van de WFD is van cruciaal belang geweest voor </a:t>
            </a:r>
            <a:r>
              <a:rPr b="1" i="0" lang="de-AT" sz="2000" u="none" cap="none" strike="noStrike">
                <a:solidFill>
                  <a:schemeClr val="lt1"/>
                </a:solidFill>
                <a:latin typeface="Quicksand"/>
                <a:ea typeface="Quicksand"/>
                <a:cs typeface="Quicksand"/>
                <a:sym typeface="Quicksand"/>
              </a:rPr>
              <a:t>de verdere bevordering van gebarentaal </a:t>
            </a:r>
            <a:r>
              <a:rPr b="0" i="0" lang="de-AT" sz="2000" u="none" cap="none" strike="noStrike">
                <a:solidFill>
                  <a:schemeClr val="lt1"/>
                </a:solidFill>
                <a:latin typeface="Quicksand"/>
                <a:ea typeface="Quicksand"/>
                <a:cs typeface="Quicksand"/>
                <a:sym typeface="Quicksand"/>
              </a:rPr>
              <a:t>en </a:t>
            </a:r>
            <a:r>
              <a:rPr b="1" i="0" lang="de-AT" sz="2000" u="none" cap="none" strike="noStrike">
                <a:solidFill>
                  <a:schemeClr val="lt1"/>
                </a:solidFill>
                <a:latin typeface="Quicksand"/>
                <a:ea typeface="Quicksand"/>
                <a:cs typeface="Quicksand"/>
                <a:sym typeface="Quicksand"/>
              </a:rPr>
              <a:t>een tweetalige en biculturele onderwijsaanpak</a:t>
            </a:r>
            <a:r>
              <a:rPr b="0" i="0" lang="de-AT" sz="2000" u="none" cap="none" strike="noStrike">
                <a:solidFill>
                  <a:schemeClr val="lt1"/>
                </a:solidFill>
                <a:latin typeface="Quicksand"/>
                <a:ea typeface="Quicksand"/>
                <a:cs typeface="Quicksand"/>
                <a:sym typeface="Quicksand"/>
              </a:rPr>
              <a:t>. </a:t>
            </a:r>
            <a:br>
              <a:rPr b="0" i="0" lang="de-AT" sz="2000" u="none" cap="none" strike="noStrike">
                <a:solidFill>
                  <a:schemeClr val="lt1"/>
                </a:solidFill>
                <a:latin typeface="Quicksand"/>
                <a:ea typeface="Quicksand"/>
                <a:cs typeface="Quicksand"/>
                <a:sym typeface="Quicksand"/>
              </a:rPr>
            </a:br>
            <a:r>
              <a:rPr b="0" i="0" lang="de-AT" sz="2000" u="none" cap="none" strike="noStrike">
                <a:solidFill>
                  <a:schemeClr val="lt1"/>
                </a:solidFill>
                <a:latin typeface="Quicksand"/>
                <a:ea typeface="Quicksand"/>
                <a:cs typeface="Quicksand"/>
                <a:sym typeface="Quicksand"/>
              </a:rPr>
              <a:t>-&gt; Dit leidde tot de ontwikkeling van vijf artikelen van het CRPD die rechtstreeks betrekking hebben op dove personen, namelijk:</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2 – Definitie</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9 – Toegankelijkheid</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21 – Vrijheid van meningsuiting, vrijheid van mening en toegang tot informatie</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24 – Onderwijs</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Artikel 30 – Deelname aan het culturele leven, recreatie, vrije tijd en sport</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Onze filosofie en aanpak zijn gebaseerd op en worden gedreven door het CRPD.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Sinds de inwerkingtreding van het CRPD in 2008 blijft de WFD zich actief inzetten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en bevordert de belangen en perspectieven van doven in de verschillende fora van de VN.</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p:txBody>
      </p:sp>
      <p:sp>
        <p:nvSpPr>
          <p:cNvPr id="194" name="Google Shape;194;g3d80c8c1f03_0_92"/>
          <p:cNvSpPr txBox="1"/>
          <p:nvPr/>
        </p:nvSpPr>
        <p:spPr>
          <a:xfrm>
            <a:off x="3537113" y="569956"/>
            <a:ext cx="14630400" cy="1783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VN-Verdrag inzake de rechten van personen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met een handicap</a:t>
            </a:r>
            <a:endParaRPr b="1" i="0" sz="4800" u="none" cap="none" strike="noStrike">
              <a:solidFill>
                <a:schemeClr val="lt1"/>
              </a:solidFill>
              <a:latin typeface="Anton"/>
              <a:ea typeface="Anton"/>
              <a:cs typeface="Anton"/>
              <a:sym typeface="Anton"/>
            </a:endParaRPr>
          </a:p>
        </p:txBody>
      </p:sp>
      <p:sp>
        <p:nvSpPr>
          <p:cNvPr id="195" name="Google Shape;195;g3d80c8c1f03_0_92"/>
          <p:cNvSpPr txBox="1"/>
          <p:nvPr/>
        </p:nvSpPr>
        <p:spPr>
          <a:xfrm>
            <a:off x="482840" y="9360183"/>
            <a:ext cx="6835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https://wfdeaf.org/our-work/crpd/</a:t>
            </a:r>
            <a:endParaRPr b="0" i="0" sz="1800" u="none" cap="none" strike="noStrike">
              <a:solidFill>
                <a:schemeClr val="lt1"/>
              </a:solidFill>
              <a:latin typeface="Quicksand"/>
              <a:ea typeface="Quicksand"/>
              <a:cs typeface="Quicksand"/>
              <a:sym typeface="Quicksand"/>
            </a:endParaRPr>
          </a:p>
        </p:txBody>
      </p:sp>
      <p:pic>
        <p:nvPicPr>
          <p:cNvPr descr="The Convention on the Rights of Persons with Disabilities (CRPD) - Citizens  Commission on Human Rights Ireland" id="196" name="Google Shape;196;g3d80c8c1f03_0_92"/>
          <p:cNvPicPr preferRelativeResize="0"/>
          <p:nvPr/>
        </p:nvPicPr>
        <p:blipFill rotWithShape="1">
          <a:blip r:embed="rId5">
            <a:alphaModFix/>
          </a:blip>
          <a:srcRect b="0" l="0" r="0" t="0"/>
          <a:stretch/>
        </p:blipFill>
        <p:spPr>
          <a:xfrm>
            <a:off x="11133208" y="5901865"/>
            <a:ext cx="6661066" cy="2120613"/>
          </a:xfrm>
          <a:prstGeom prst="rect">
            <a:avLst/>
          </a:prstGeom>
          <a:noFill/>
          <a:ln>
            <a:noFill/>
          </a:ln>
        </p:spPr>
      </p:pic>
      <p:pic>
        <p:nvPicPr>
          <p:cNvPr id="197" name="Google Shape;197;g3d80c8c1f03_0_92"/>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3d80c8c1f03_0_102"/>
          <p:cNvSpPr txBox="1"/>
          <p:nvPr/>
        </p:nvSpPr>
        <p:spPr>
          <a:xfrm>
            <a:off x="3653332" y="3989339"/>
            <a:ext cx="116733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de-AT" sz="6600" u="none" cap="none" strike="noStrike">
                <a:solidFill>
                  <a:schemeClr val="lt1"/>
                </a:solidFill>
                <a:latin typeface="Arial"/>
                <a:ea typeface="Arial"/>
                <a:cs typeface="Arial"/>
                <a:sym typeface="Arial"/>
              </a:rPr>
              <a:t>Gebarentaal erkend</a:t>
            </a:r>
            <a:endParaRPr b="0" i="0" sz="1400" u="none" cap="none" strike="noStrike">
              <a:solidFill>
                <a:srgbClr val="000000"/>
              </a:solidFill>
              <a:latin typeface="Arial"/>
              <a:ea typeface="Arial"/>
              <a:cs typeface="Arial"/>
              <a:sym typeface="Arial"/>
            </a:endParaRPr>
          </a:p>
        </p:txBody>
      </p:sp>
      <p:pic>
        <p:nvPicPr>
          <p:cNvPr id="203" name="Google Shape;203;g3d80c8c1f03_0_102"/>
          <p:cNvPicPr preferRelativeResize="0"/>
          <p:nvPr/>
        </p:nvPicPr>
        <p:blipFill rotWithShape="1">
          <a:blip r:embed="rId3">
            <a:alphaModFix/>
          </a:blip>
          <a:srcRect b="0" l="0" r="0" t="0"/>
          <a:stretch/>
        </p:blipFill>
        <p:spPr>
          <a:xfrm>
            <a:off x="1294222" y="0"/>
            <a:ext cx="15453900" cy="10298479"/>
          </a:xfrm>
          <a:prstGeom prst="rect">
            <a:avLst/>
          </a:prstGeom>
          <a:noFill/>
          <a:ln>
            <a:noFill/>
          </a:ln>
        </p:spPr>
      </p:pic>
      <p:sp>
        <p:nvSpPr>
          <p:cNvPr id="204" name="Google Shape;204;g3d80c8c1f03_0_102"/>
          <p:cNvSpPr/>
          <p:nvPr/>
        </p:nvSpPr>
        <p:spPr>
          <a:xfrm>
            <a:off x="-135138" y="0"/>
            <a:ext cx="1760026" cy="1020476"/>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05" name="Google Shape;205;g3d80c8c1f03_0_102"/>
          <p:cNvPicPr preferRelativeResize="0"/>
          <p:nvPr/>
        </p:nvPicPr>
        <p:blipFill>
          <a:blip r:embed="rId5">
            <a:alphaModFix/>
          </a:blip>
          <a:stretch>
            <a:fillRect/>
          </a:stretch>
        </p:blipFill>
        <p:spPr>
          <a:xfrm rot="-5400000">
            <a:off x="15825875" y="7691150"/>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3d80c8c1f03_0_109"/>
          <p:cNvSpPr txBox="1"/>
          <p:nvPr/>
        </p:nvSpPr>
        <p:spPr>
          <a:xfrm>
            <a:off x="1445201" y="3989339"/>
            <a:ext cx="16089600" cy="2678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de-AT" sz="6600" u="none" cap="none" strike="noStrike">
                <a:solidFill>
                  <a:schemeClr val="lt1"/>
                </a:solidFill>
                <a:latin typeface="Quicksand"/>
                <a:ea typeface="Quicksand"/>
                <a:cs typeface="Quicksand"/>
                <a:sym typeface="Quicksand"/>
              </a:rPr>
              <a:t>Meer informatie: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de-AT" sz="3600" u="none" cap="none" strike="noStrike">
                <a:solidFill>
                  <a:schemeClr val="lt1"/>
                </a:solidFill>
                <a:latin typeface="Quicksand"/>
                <a:ea typeface="Quicksand"/>
                <a:cs typeface="Quicksand"/>
                <a:sym typeface="Quicksand"/>
              </a:rPr>
              <a:t>https://wfdeaf.org/the-legal-recognition-of-national-sign-languages/</a:t>
            </a:r>
            <a:endParaRPr b="0" i="0" sz="1400" u="none" cap="none" strike="noStrike">
              <a:solidFill>
                <a:srgbClr val="000000"/>
              </a:solidFill>
              <a:latin typeface="Arial"/>
              <a:ea typeface="Arial"/>
              <a:cs typeface="Arial"/>
              <a:sym typeface="Arial"/>
            </a:endParaRPr>
          </a:p>
        </p:txBody>
      </p:sp>
      <p:pic>
        <p:nvPicPr>
          <p:cNvPr id="211" name="Google Shape;211;g3d80c8c1f03_0_109"/>
          <p:cNvPicPr preferRelativeResize="0"/>
          <p:nvPr/>
        </p:nvPicPr>
        <p:blipFill rotWithShape="1">
          <a:blip r:embed="rId3">
            <a:alphaModFix/>
          </a:blip>
          <a:srcRect b="0" l="0" r="0" t="0"/>
          <a:stretch/>
        </p:blipFill>
        <p:spPr>
          <a:xfrm>
            <a:off x="1493325" y="1723376"/>
            <a:ext cx="3915000" cy="3210169"/>
          </a:xfrm>
          <a:prstGeom prst="rect">
            <a:avLst/>
          </a:prstGeom>
          <a:noFill/>
          <a:ln>
            <a:noFill/>
          </a:ln>
        </p:spPr>
      </p:pic>
      <p:pic>
        <p:nvPicPr>
          <p:cNvPr id="212" name="Google Shape;212;g3d80c8c1f03_0_10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3d80c8c1f03_0_114"/>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d80c8c1f03_0_114"/>
          <p:cNvSpPr/>
          <p:nvPr/>
        </p:nvSpPr>
        <p:spPr>
          <a:xfrm>
            <a:off x="-280220" y="-162232"/>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ild" id="219" name="Google Shape;219;g3d80c8c1f03_0_114"/>
          <p:cNvPicPr preferRelativeResize="0"/>
          <p:nvPr/>
        </p:nvPicPr>
        <p:blipFill rotWithShape="1">
          <a:blip r:embed="rId5">
            <a:alphaModFix/>
          </a:blip>
          <a:srcRect b="0" l="0" r="0" t="0"/>
          <a:stretch/>
        </p:blipFill>
        <p:spPr>
          <a:xfrm>
            <a:off x="6172200" y="17884"/>
            <a:ext cx="6858002" cy="10287000"/>
          </a:xfrm>
          <a:prstGeom prst="rect">
            <a:avLst/>
          </a:prstGeom>
          <a:noFill/>
          <a:ln>
            <a:noFill/>
          </a:ln>
        </p:spPr>
      </p:pic>
      <p:pic>
        <p:nvPicPr>
          <p:cNvPr id="220" name="Google Shape;220;g3d80c8c1f03_0_11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d80c8c1f03_0_1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6" name="Google Shape;226;g3d80c8c1f03_0_1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g3d80c8c1f03_0_121"/>
          <p:cNvSpPr txBox="1"/>
          <p:nvPr/>
        </p:nvSpPr>
        <p:spPr>
          <a:xfrm>
            <a:off x="611975" y="2928745"/>
            <a:ext cx="17730000" cy="1000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5900" u="none" cap="none" strike="noStrike">
                <a:solidFill>
                  <a:schemeClr val="lt1"/>
                </a:solidFill>
                <a:latin typeface="Anton"/>
                <a:ea typeface="Anton"/>
                <a:cs typeface="Anton"/>
                <a:sym typeface="Anton"/>
              </a:rPr>
              <a:t>Technologische innovaties ter ondersteuning van doven</a:t>
            </a:r>
            <a:endParaRPr b="0" i="0" sz="5900" u="none" cap="none" strike="noStrike">
              <a:solidFill>
                <a:schemeClr val="lt1"/>
              </a:solidFill>
              <a:latin typeface="Anton"/>
              <a:ea typeface="Anton"/>
              <a:cs typeface="Anton"/>
              <a:sym typeface="Anton"/>
            </a:endParaRPr>
          </a:p>
        </p:txBody>
      </p:sp>
      <p:sp>
        <p:nvSpPr>
          <p:cNvPr id="228" name="Google Shape;228;g3d80c8c1f03_0_121"/>
          <p:cNvSpPr txBox="1"/>
          <p:nvPr/>
        </p:nvSpPr>
        <p:spPr>
          <a:xfrm>
            <a:off x="1133167" y="4341248"/>
            <a:ext cx="13878900" cy="507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Sinds de jaren 2000:</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moderne ondertitelingsdiensten</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smartphones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videogesprekken</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hebben </a:t>
            </a:r>
            <a:r>
              <a:rPr b="1" i="0" lang="de-AT" sz="3600" u="none" cap="none" strike="noStrike">
                <a:solidFill>
                  <a:schemeClr val="lt1"/>
                </a:solidFill>
                <a:latin typeface="Quicksand"/>
                <a:ea typeface="Quicksand"/>
                <a:cs typeface="Quicksand"/>
                <a:sym typeface="Quicksand"/>
              </a:rPr>
              <a:t>de toegang</a:t>
            </a:r>
            <a:r>
              <a:rPr b="0" i="0" lang="de-AT" sz="3600" u="none" cap="none" strike="noStrike">
                <a:solidFill>
                  <a:schemeClr val="lt1"/>
                </a:solidFill>
                <a:latin typeface="Quicksand"/>
                <a:ea typeface="Quicksand"/>
                <a:cs typeface="Quicksand"/>
                <a:sym typeface="Quicksand"/>
              </a:rPr>
              <a:t> van dove mensen </a:t>
            </a:r>
            <a:r>
              <a:rPr b="1" i="0" lang="de-AT" sz="3600" u="none" cap="none" strike="noStrike">
                <a:solidFill>
                  <a:schemeClr val="lt1"/>
                </a:solidFill>
                <a:latin typeface="Quicksand"/>
                <a:ea typeface="Quicksand"/>
                <a:cs typeface="Quicksand"/>
                <a:sym typeface="Quicksand"/>
              </a:rPr>
              <a:t>tot informatie en de communicatie </a:t>
            </a:r>
            <a:r>
              <a:rPr b="0" i="0" lang="de-AT" sz="3600" u="none" cap="none" strike="noStrike">
                <a:solidFill>
                  <a:schemeClr val="lt1"/>
                </a:solidFill>
                <a:latin typeface="Quicksand"/>
                <a:ea typeface="Quicksand"/>
                <a:cs typeface="Quicksand"/>
                <a:sym typeface="Quicksand"/>
              </a:rPr>
              <a:t>met anderen aanzienlijk vergemakkelijkt.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bijgedragen aan </a:t>
            </a:r>
            <a:r>
              <a:rPr b="1" i="0" lang="de-AT" sz="3600" u="none" cap="none" strike="noStrike">
                <a:solidFill>
                  <a:schemeClr val="lt1"/>
                </a:solidFill>
                <a:latin typeface="Quicksand"/>
                <a:ea typeface="Quicksand"/>
                <a:cs typeface="Quicksand"/>
                <a:sym typeface="Quicksand"/>
              </a:rPr>
              <a:t>een betere integratie </a:t>
            </a:r>
            <a:r>
              <a:rPr b="0" i="0" lang="de-AT" sz="3600" u="none" cap="none" strike="noStrike">
                <a:solidFill>
                  <a:schemeClr val="lt1"/>
                </a:solidFill>
                <a:latin typeface="Quicksand"/>
                <a:ea typeface="Quicksand"/>
                <a:cs typeface="Quicksand"/>
                <a:sym typeface="Quicksand"/>
              </a:rPr>
              <a:t>van dove mensen in het onderwijs, op het werk en in het dagelijks leven.</a:t>
            </a:r>
            <a:endParaRPr b="0" i="0" sz="3600" u="none" cap="none" strike="noStrike">
              <a:solidFill>
                <a:schemeClr val="lt1"/>
              </a:solidFill>
              <a:latin typeface="Quicksand"/>
              <a:ea typeface="Quicksand"/>
              <a:cs typeface="Quicksand"/>
              <a:sym typeface="Quicksand"/>
            </a:endParaRPr>
          </a:p>
        </p:txBody>
      </p:sp>
      <p:pic>
        <p:nvPicPr>
          <p:cNvPr descr="Menschliche Hand und Roboterhand berühren sich fast" id="229" name="Google Shape;229;g3d80c8c1f03_0_121"/>
          <p:cNvPicPr preferRelativeResize="0"/>
          <p:nvPr/>
        </p:nvPicPr>
        <p:blipFill rotWithShape="1">
          <a:blip r:embed="rId5">
            <a:alphaModFix/>
          </a:blip>
          <a:srcRect b="17715" l="0" r="0" t="45325"/>
          <a:stretch/>
        </p:blipFill>
        <p:spPr>
          <a:xfrm>
            <a:off x="8684505" y="416642"/>
            <a:ext cx="8765294" cy="2227009"/>
          </a:xfrm>
          <a:prstGeom prst="rect">
            <a:avLst/>
          </a:prstGeom>
          <a:noFill/>
          <a:ln>
            <a:noFill/>
          </a:ln>
        </p:spPr>
      </p:pic>
      <p:pic>
        <p:nvPicPr>
          <p:cNvPr id="230" name="Google Shape;230;g3d80c8c1f03_0_121"/>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3d80c8c1f03_0_1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d80c8c1f03_0_130"/>
          <p:cNvSpPr txBox="1"/>
          <p:nvPr/>
        </p:nvSpPr>
        <p:spPr>
          <a:xfrm>
            <a:off x="609600" y="2813172"/>
            <a:ext cx="12280500" cy="56952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 dovencultuur heeft zich steeds meer geprofileerd als een </a:t>
            </a:r>
            <a:r>
              <a:rPr b="1" i="0" lang="de-AT" sz="2800" u="none" cap="none" strike="noStrike">
                <a:solidFill>
                  <a:schemeClr val="lt1"/>
                </a:solidFill>
                <a:latin typeface="Quicksand"/>
                <a:ea typeface="Quicksand"/>
                <a:cs typeface="Quicksand"/>
                <a:sym typeface="Quicksand"/>
              </a:rPr>
              <a:t>zelfstandige cultuur met een eigen geschiedenis, kunst en tradities</a:t>
            </a:r>
            <a:endParaRPr b="1"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opkomst en erkenning van </a:t>
            </a:r>
            <a:r>
              <a:rPr b="1" i="0" lang="de-AT" sz="2800" u="none" cap="none" strike="noStrike">
                <a:solidFill>
                  <a:schemeClr val="lt1"/>
                </a:solidFill>
                <a:latin typeface="Quicksand"/>
                <a:ea typeface="Quicksand"/>
                <a:cs typeface="Quicksand"/>
                <a:sym typeface="Quicksand"/>
              </a:rPr>
              <a:t>dove kunst, </a:t>
            </a:r>
            <a:r>
              <a:rPr b="0" i="0" lang="de-AT" sz="2800" u="none" cap="none" strike="noStrike">
                <a:solidFill>
                  <a:schemeClr val="lt1"/>
                </a:solidFill>
                <a:latin typeface="Quicksand"/>
                <a:ea typeface="Quicksand"/>
                <a:cs typeface="Quicksand"/>
                <a:sym typeface="Quicksand"/>
              </a:rPr>
              <a:t>waaronder gebarentaaltheater, literatuur en muziek</a:t>
            </a:r>
            <a:endParaRPr b="0"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1" i="0" lang="de-AT" sz="2800" u="none" cap="none" strike="noStrike">
                <a:solidFill>
                  <a:schemeClr val="lt1"/>
                </a:solidFill>
                <a:latin typeface="Quicksand"/>
                <a:ea typeface="Quicksand"/>
                <a:cs typeface="Quicksand"/>
                <a:sym typeface="Quicksand"/>
              </a:rPr>
              <a:t>Dove films</a:t>
            </a:r>
            <a:r>
              <a:rPr b="0" i="0" lang="de-AT" sz="2800" u="none" cap="none" strike="noStrike">
                <a:solidFill>
                  <a:schemeClr val="lt1"/>
                </a:solidFill>
                <a:latin typeface="Quicksand"/>
                <a:ea typeface="Quicksand"/>
                <a:cs typeface="Quicksand"/>
                <a:sym typeface="Quicksand"/>
              </a:rPr>
              <a:t>, die de wereld weergeven vanuit het perspectief van dove mensen -&gt; voorbeeld van culturele verrijking aangeboden door de dovengemeenschap</a:t>
            </a:r>
            <a:endParaRPr b="0" i="0" sz="2800" u="none" cap="none" strike="noStrike">
              <a:solidFill>
                <a:schemeClr val="lt1"/>
              </a:solidFill>
              <a:latin typeface="Quicksand"/>
              <a:ea typeface="Quicksand"/>
              <a:cs typeface="Quicksand"/>
              <a:sym typeface="Quicksand"/>
            </a:endParaRPr>
          </a:p>
        </p:txBody>
      </p:sp>
      <p:sp>
        <p:nvSpPr>
          <p:cNvPr id="237" name="Google Shape;237;g3d80c8c1f03_0_130"/>
          <p:cNvSpPr txBox="1"/>
          <p:nvPr/>
        </p:nvSpPr>
        <p:spPr>
          <a:xfrm>
            <a:off x="609600" y="1884300"/>
            <a:ext cx="150114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Bevordering van de dovencultuur en -gemeenschap</a:t>
            </a:r>
            <a:endParaRPr b="0" i="0" sz="5400" u="none" cap="none" strike="noStrike">
              <a:solidFill>
                <a:schemeClr val="lt1"/>
              </a:solidFill>
              <a:latin typeface="Anton"/>
              <a:ea typeface="Anton"/>
              <a:cs typeface="Anton"/>
              <a:sym typeface="Anton"/>
            </a:endParaRPr>
          </a:p>
        </p:txBody>
      </p:sp>
      <p:pic>
        <p:nvPicPr>
          <p:cNvPr id="238" name="Google Shape;238;g3d80c8c1f03_0_130"/>
          <p:cNvPicPr preferRelativeResize="0"/>
          <p:nvPr/>
        </p:nvPicPr>
        <p:blipFill rotWithShape="1">
          <a:blip r:embed="rId4">
            <a:alphaModFix/>
          </a:blip>
          <a:srcRect b="0" l="0" r="0" t="0"/>
          <a:stretch/>
        </p:blipFill>
        <p:spPr>
          <a:xfrm>
            <a:off x="13568495" y="263395"/>
            <a:ext cx="2941464" cy="3902651"/>
          </a:xfrm>
          <a:prstGeom prst="rect">
            <a:avLst/>
          </a:prstGeom>
          <a:noFill/>
          <a:ln>
            <a:noFill/>
          </a:ln>
        </p:spPr>
      </p:pic>
      <p:sp>
        <p:nvSpPr>
          <p:cNvPr id="239" name="Google Shape;239;g3d80c8c1f03_0_130"/>
          <p:cNvSpPr txBox="1"/>
          <p:nvPr/>
        </p:nvSpPr>
        <p:spPr>
          <a:xfrm>
            <a:off x="13365402" y="4319510"/>
            <a:ext cx="44448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Foto: Claire Bergman (https://deaf-art.org/profiles/claire-bergman/#</a:t>
            </a:r>
            <a:endParaRPr b="0" i="0" sz="1800" u="none" cap="none" strike="noStrike">
              <a:solidFill>
                <a:srgbClr val="000000"/>
              </a:solidFill>
              <a:latin typeface="Arial"/>
              <a:ea typeface="Arial"/>
              <a:cs typeface="Arial"/>
              <a:sym typeface="Arial"/>
            </a:endParaRPr>
          </a:p>
        </p:txBody>
      </p:sp>
      <p:pic>
        <p:nvPicPr>
          <p:cNvPr id="240" name="Google Shape;240;g3d80c8c1f03_0_130"/>
          <p:cNvPicPr preferRelativeResize="0"/>
          <p:nvPr/>
        </p:nvPicPr>
        <p:blipFill rotWithShape="1">
          <a:blip r:embed="rId5">
            <a:alphaModFix/>
          </a:blip>
          <a:srcRect b="0" l="0" r="0" t="0"/>
          <a:stretch/>
        </p:blipFill>
        <p:spPr>
          <a:xfrm>
            <a:off x="12933455" y="5444271"/>
            <a:ext cx="4876800" cy="3443457"/>
          </a:xfrm>
          <a:prstGeom prst="rect">
            <a:avLst/>
          </a:prstGeom>
          <a:noFill/>
          <a:ln>
            <a:noFill/>
          </a:ln>
        </p:spPr>
      </p:pic>
      <p:sp>
        <p:nvSpPr>
          <p:cNvPr id="241" name="Google Shape;241;g3d80c8c1f03_0_130"/>
          <p:cNvSpPr txBox="1"/>
          <p:nvPr/>
        </p:nvSpPr>
        <p:spPr>
          <a:xfrm>
            <a:off x="9050236" y="9034814"/>
            <a:ext cx="4876800" cy="1077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de-AT" sz="1600" u="none" cap="none" strike="noStrike">
                <a:solidFill>
                  <a:schemeClr val="lt1"/>
                </a:solidFill>
                <a:latin typeface="Quicksand"/>
                <a:ea typeface="Quicksand"/>
                <a:cs typeface="Quicksand"/>
                <a:sym typeface="Quicksand"/>
              </a:rPr>
              <a:t>Theater der Jungen Welt Leipzig. Foto: https://www.taubenschlag.de/2025/01/dinge-dingen-5-plus-performance-fuer-taube-und-hoerende-menschen/</a:t>
            </a:r>
            <a:endParaRPr b="0" i="0" sz="1600" u="none" cap="none" strike="noStrike">
              <a:solidFill>
                <a:srgbClr val="000000"/>
              </a:solidFill>
              <a:latin typeface="Arial"/>
              <a:ea typeface="Arial"/>
              <a:cs typeface="Arial"/>
              <a:sym typeface="Arial"/>
            </a:endParaRPr>
          </a:p>
        </p:txBody>
      </p:sp>
      <p:pic>
        <p:nvPicPr>
          <p:cNvPr id="242" name="Google Shape;242;g3d80c8c1f03_0_130"/>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3d80c8c1f03_0_14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g3d80c8c1f03_0_142"/>
          <p:cNvSpPr txBox="1"/>
          <p:nvPr/>
        </p:nvSpPr>
        <p:spPr>
          <a:xfrm>
            <a:off x="8153400" y="4152900"/>
            <a:ext cx="91578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de-AT" sz="2800" u="none" cap="none" strike="noStrike">
                <a:solidFill>
                  <a:schemeClr val="lt1"/>
                </a:solidFill>
                <a:latin typeface="Quicksand"/>
                <a:ea typeface="Quicksand"/>
                <a:cs typeface="Quicksand"/>
                <a:sym typeface="Quicksand"/>
              </a:rPr>
              <a:t>Deaf </a:t>
            </a:r>
            <a:r>
              <a:rPr b="0" i="0" lang="de-AT" sz="2800" u="none" cap="none" strike="noStrike">
                <a:solidFill>
                  <a:schemeClr val="lt1"/>
                </a:solidFill>
                <a:latin typeface="Quicksand"/>
                <a:ea typeface="Quicksand"/>
                <a:cs typeface="Quicksand"/>
                <a:sym typeface="Quicksand"/>
              </a:rPr>
              <a:t>Pride-beweging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-&gt; vergroot </a:t>
            </a:r>
            <a:r>
              <a:rPr b="1" i="0" lang="de-AT" sz="2800" u="none" cap="none" strike="noStrike">
                <a:solidFill>
                  <a:schemeClr val="lt1"/>
                </a:solidFill>
                <a:latin typeface="Quicksand"/>
                <a:ea typeface="Quicksand"/>
                <a:cs typeface="Quicksand"/>
                <a:sym typeface="Quicksand"/>
              </a:rPr>
              <a:t>het bewustzijn </a:t>
            </a:r>
            <a:r>
              <a:rPr b="0" i="0" lang="de-AT" sz="2800" u="none" cap="none" strike="noStrike">
                <a:solidFill>
                  <a:schemeClr val="lt1"/>
                </a:solidFill>
                <a:latin typeface="Quicksand"/>
                <a:ea typeface="Quicksand"/>
                <a:cs typeface="Quicksand"/>
                <a:sym typeface="Quicksand"/>
              </a:rPr>
              <a:t>over de identiteit en rechten van dove mensen</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pleit voor </a:t>
            </a:r>
            <a:r>
              <a:rPr b="1" i="0" lang="de-AT" sz="2800" u="none" cap="none" strike="noStrike">
                <a:solidFill>
                  <a:schemeClr val="lt1"/>
                </a:solidFill>
                <a:latin typeface="Quicksand"/>
                <a:ea typeface="Quicksand"/>
                <a:cs typeface="Quicksand"/>
                <a:sym typeface="Quicksand"/>
              </a:rPr>
              <a:t>meer maatschappelijke inclusie</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 term </a:t>
            </a:r>
            <a:r>
              <a:rPr b="1" i="0" lang="de-AT" sz="2800" u="none" cap="none" strike="noStrike">
                <a:solidFill>
                  <a:schemeClr val="lt1"/>
                </a:solidFill>
                <a:latin typeface="Quicksand"/>
                <a:ea typeface="Quicksand"/>
                <a:cs typeface="Quicksand"/>
                <a:sym typeface="Quicksand"/>
              </a:rPr>
              <a:t>'dove </a:t>
            </a:r>
            <a:r>
              <a:rPr b="0" i="0" lang="de-AT" sz="2800" u="none" cap="none" strike="noStrike">
                <a:solidFill>
                  <a:schemeClr val="lt1"/>
                </a:solidFill>
                <a:latin typeface="Quicksand"/>
                <a:ea typeface="Quicksand"/>
                <a:cs typeface="Quicksand"/>
                <a:sym typeface="Quicksand"/>
              </a:rPr>
              <a:t>cultuur' verwijst naar de culturele identiteit van dove mensen, die hun taal, geschiedenis en waarden met trots in ere houden.</a:t>
            </a:r>
            <a:endParaRPr b="0" i="0" sz="2800" u="none" cap="none" strike="noStrike">
              <a:solidFill>
                <a:schemeClr val="lt1"/>
              </a:solidFill>
              <a:latin typeface="Quicksand"/>
              <a:ea typeface="Quicksand"/>
              <a:cs typeface="Quicksand"/>
              <a:sym typeface="Quicksand"/>
            </a:endParaRPr>
          </a:p>
        </p:txBody>
      </p:sp>
      <p:pic>
        <p:nvPicPr>
          <p:cNvPr id="249" name="Google Shape;249;g3d80c8c1f03_0_142"/>
          <p:cNvPicPr preferRelativeResize="0"/>
          <p:nvPr/>
        </p:nvPicPr>
        <p:blipFill rotWithShape="1">
          <a:blip r:embed="rId4">
            <a:alphaModFix/>
          </a:blip>
          <a:srcRect b="0" l="0" r="0" t="0"/>
          <a:stretch/>
        </p:blipFill>
        <p:spPr>
          <a:xfrm>
            <a:off x="609600" y="3529882"/>
            <a:ext cx="7046371" cy="3981934"/>
          </a:xfrm>
          <a:prstGeom prst="rect">
            <a:avLst/>
          </a:prstGeom>
          <a:noFill/>
          <a:ln>
            <a:noFill/>
          </a:ln>
        </p:spPr>
      </p:pic>
      <p:sp>
        <p:nvSpPr>
          <p:cNvPr id="250" name="Google Shape;250;g3d80c8c1f03_0_142"/>
          <p:cNvSpPr txBox="1"/>
          <p:nvPr/>
        </p:nvSpPr>
        <p:spPr>
          <a:xfrm>
            <a:off x="609600" y="9708932"/>
            <a:ext cx="9157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https://en.wikipedia.org/wiki/Deaf_flag#/media/File:Sign_Union_flag.svg</a:t>
            </a:r>
            <a:endParaRPr b="0" i="0" sz="1400" u="none" cap="none" strike="noStrike">
              <a:solidFill>
                <a:srgbClr val="000000"/>
              </a:solidFill>
              <a:latin typeface="Arial"/>
              <a:ea typeface="Arial"/>
              <a:cs typeface="Arial"/>
              <a:sym typeface="Arial"/>
            </a:endParaRPr>
          </a:p>
        </p:txBody>
      </p:sp>
      <p:sp>
        <p:nvSpPr>
          <p:cNvPr id="251" name="Google Shape;251;g3d80c8c1f03_0_142"/>
          <p:cNvSpPr txBox="1"/>
          <p:nvPr/>
        </p:nvSpPr>
        <p:spPr>
          <a:xfrm>
            <a:off x="647700" y="1964685"/>
            <a:ext cx="15011400" cy="939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000"/>
              <a:buFont typeface="Arial"/>
              <a:buNone/>
            </a:pPr>
            <a:r>
              <a:rPr b="0" i="0" lang="de-AT" sz="5500" u="none" cap="none" strike="noStrike">
                <a:solidFill>
                  <a:schemeClr val="lt1"/>
                </a:solidFill>
                <a:latin typeface="Anton"/>
                <a:ea typeface="Anton"/>
                <a:cs typeface="Anton"/>
                <a:sym typeface="Anton"/>
              </a:rPr>
              <a:t>Bevordering van de dovencultuur en -gemeenschap</a:t>
            </a:r>
            <a:endParaRPr b="0" i="0" sz="5500" u="none" cap="none" strike="noStrike">
              <a:solidFill>
                <a:schemeClr val="lt1"/>
              </a:solidFill>
              <a:latin typeface="Anton"/>
              <a:ea typeface="Anton"/>
              <a:cs typeface="Anton"/>
              <a:sym typeface="Anton"/>
            </a:endParaRPr>
          </a:p>
        </p:txBody>
      </p:sp>
      <p:pic>
        <p:nvPicPr>
          <p:cNvPr id="252" name="Google Shape;252;g3d80c8c1f03_0_14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d80c8c1f03_0_15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d80c8c1f03_0_152"/>
          <p:cNvSpPr txBox="1"/>
          <p:nvPr/>
        </p:nvSpPr>
        <p:spPr>
          <a:xfrm>
            <a:off x="1373175" y="1670225"/>
            <a:ext cx="15365700" cy="8244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De opkomst van een wetenschapsgebied: Deaf Studies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Dovencultuur is voortgekomen uit de </a:t>
            </a:r>
            <a:r>
              <a:rPr b="1" i="0" lang="de-AT" sz="2800" u="none" cap="none" strike="noStrike">
                <a:solidFill>
                  <a:schemeClr val="lt1"/>
                </a:solidFill>
                <a:latin typeface="Quicksand"/>
                <a:ea typeface="Quicksand"/>
                <a:cs typeface="Quicksand"/>
                <a:sym typeface="Quicksand"/>
              </a:rPr>
              <a:t>dovenbeweging </a:t>
            </a:r>
            <a:r>
              <a:rPr b="0" i="0" lang="de-AT" sz="2800" u="none" cap="none" strike="noStrike">
                <a:solidFill>
                  <a:schemeClr val="lt1"/>
                </a:solidFill>
                <a:latin typeface="Quicksand"/>
                <a:ea typeface="Quicksand"/>
                <a:cs typeface="Quicksand"/>
                <a:sym typeface="Quicksand"/>
              </a:rPr>
              <a:t>van de </a:t>
            </a:r>
            <a:r>
              <a:rPr b="1" i="0" lang="de-AT" sz="2800" u="none" cap="none" strike="noStrike">
                <a:solidFill>
                  <a:schemeClr val="lt1"/>
                </a:solidFill>
                <a:latin typeface="Quicksand"/>
                <a:ea typeface="Quicksand"/>
                <a:cs typeface="Quicksand"/>
                <a:sym typeface="Quicksand"/>
              </a:rPr>
              <a:t>jaren zeventig</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Bestond aanvankelijk uit enkele seminars</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 de jaren</a:t>
            </a:r>
            <a:r>
              <a:rPr b="1" i="0" lang="de-AT" sz="2800" u="none" cap="none" strike="noStrike">
                <a:solidFill>
                  <a:schemeClr val="lt1"/>
                </a:solidFill>
                <a:latin typeface="Quicksand"/>
                <a:ea typeface="Quicksand"/>
                <a:cs typeface="Quicksand"/>
                <a:sym typeface="Quicksand"/>
              </a:rPr>
              <a:t> 80 </a:t>
            </a:r>
            <a:r>
              <a:rPr b="0" i="0" lang="de-AT" sz="2800" u="none" cap="none" strike="noStrike">
                <a:solidFill>
                  <a:schemeClr val="lt1"/>
                </a:solidFill>
                <a:latin typeface="Quicksand"/>
                <a:ea typeface="Quicksand"/>
                <a:cs typeface="Quicksand"/>
                <a:sym typeface="Quicksand"/>
              </a:rPr>
              <a:t>en</a:t>
            </a:r>
            <a:r>
              <a:rPr b="1" i="0" lang="de-AT" sz="2800" u="none" cap="none" strike="noStrike">
                <a:solidFill>
                  <a:schemeClr val="lt1"/>
                </a:solidFill>
                <a:latin typeface="Quicksand"/>
                <a:ea typeface="Quicksand"/>
                <a:cs typeface="Quicksand"/>
                <a:sym typeface="Quicksand"/>
              </a:rPr>
              <a:t> 90: </a:t>
            </a:r>
            <a:r>
              <a:rPr b="0" i="0" lang="de-AT" sz="2800" u="none" cap="none" strike="noStrike">
                <a:solidFill>
                  <a:schemeClr val="lt1"/>
                </a:solidFill>
                <a:latin typeface="Quicksand"/>
                <a:ea typeface="Quicksand"/>
                <a:cs typeface="Quicksand"/>
                <a:sym typeface="Quicksand"/>
              </a:rPr>
              <a:t>groeide uit tot een volwaardige </a:t>
            </a:r>
            <a:r>
              <a:rPr b="1" i="0" lang="de-AT" sz="2800" u="none" cap="none" strike="noStrike">
                <a:solidFill>
                  <a:schemeClr val="lt1"/>
                </a:solidFill>
                <a:latin typeface="Quicksand"/>
                <a:ea typeface="Quicksand"/>
                <a:cs typeface="Quicksand"/>
                <a:sym typeface="Quicksand"/>
              </a:rPr>
              <a:t>bachelor- </a:t>
            </a:r>
            <a:r>
              <a:rPr b="0" i="0" lang="de-AT" sz="2800" u="none" cap="none" strike="noStrike">
                <a:solidFill>
                  <a:schemeClr val="lt1"/>
                </a:solidFill>
                <a:latin typeface="Quicksand"/>
                <a:ea typeface="Quicksand"/>
                <a:cs typeface="Quicksand"/>
                <a:sym typeface="Quicksand"/>
              </a:rPr>
              <a:t>en later </a:t>
            </a:r>
            <a:r>
              <a:rPr b="1" i="0" lang="de-AT" sz="2800" u="none" cap="none" strike="noStrike">
                <a:solidFill>
                  <a:schemeClr val="lt1"/>
                </a:solidFill>
                <a:latin typeface="Quicksand"/>
                <a:ea typeface="Quicksand"/>
                <a:cs typeface="Quicksand"/>
                <a:sym typeface="Quicksand"/>
              </a:rPr>
              <a:t>masteropleiding </a:t>
            </a:r>
            <a:r>
              <a:rPr b="0" i="0" lang="de-AT" sz="2800" u="none" cap="none" strike="noStrike">
                <a:solidFill>
                  <a:schemeClr val="lt1"/>
                </a:solidFill>
                <a:latin typeface="Quicksand"/>
                <a:ea typeface="Quicksand"/>
                <a:cs typeface="Quicksand"/>
                <a:sym typeface="Quicksand"/>
              </a:rPr>
              <a:t>aan de Gallaudet University in Washington, D.C.</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 Dovenstudies beschrijven </a:t>
            </a:r>
            <a:r>
              <a:rPr b="1" i="0" lang="de-AT" sz="2800" u="none" cap="none" strike="noStrike">
                <a:solidFill>
                  <a:schemeClr val="lt1"/>
                </a:solidFill>
                <a:latin typeface="Quicksand"/>
                <a:ea typeface="Quicksand"/>
                <a:cs typeface="Quicksand"/>
                <a:sym typeface="Quicksand"/>
              </a:rPr>
              <a:t>de dove identiteit als een cultureel, </a:t>
            </a:r>
            <a:r>
              <a:rPr b="0" i="0" lang="de-AT" sz="2800" u="none" cap="none" strike="noStrike">
                <a:solidFill>
                  <a:schemeClr val="lt1"/>
                </a:solidFill>
                <a:latin typeface="Quicksand"/>
                <a:ea typeface="Quicksand"/>
                <a:cs typeface="Quicksand"/>
                <a:sym typeface="Quicksand"/>
              </a:rPr>
              <a:t>in plaats van een pathologisch, fenomeen</a:t>
            </a:r>
            <a:endParaRPr b="0" i="0" sz="2800" u="none" cap="none" strike="noStrike">
              <a:solidFill>
                <a:schemeClr val="lt1"/>
              </a:solidFill>
              <a:latin typeface="Quicksand"/>
              <a:ea typeface="Quicksand"/>
              <a:cs typeface="Quicksand"/>
              <a:sym typeface="Quicksand"/>
            </a:endParaRPr>
          </a:p>
          <a:p>
            <a:pPr indent="-279400" lvl="0" marL="45720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Focus in onderzoek:</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Doofheid als een zelfbepaalde, diverse manier van zijn in plaats van als een tekortkoming of handicap</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Deaf Gain als het tegenovergestelde van gehoorverlies → Positieve kijk op doofheid, waarbij het wordt gezien als een verrijking</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p:txBody>
      </p:sp>
      <p:pic>
        <p:nvPicPr>
          <p:cNvPr id="259" name="Google Shape;259;g3d80c8c1f03_0_15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d80c8c1f03_0_168"/>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5" name="Google Shape;265;g3d80c8c1f03_0_16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3d80c8c1f03_0_168"/>
          <p:cNvSpPr txBox="1"/>
          <p:nvPr/>
        </p:nvSpPr>
        <p:spPr>
          <a:xfrm>
            <a:off x="1106095" y="2761329"/>
            <a:ext cx="13611000" cy="3004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Workshop</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Mijlpalen in </a:t>
            </a:r>
            <a:r>
              <a:rPr b="1" lang="de-AT" sz="8800">
                <a:solidFill>
                  <a:schemeClr val="lt1"/>
                </a:solidFill>
                <a:latin typeface="Anton"/>
                <a:ea typeface="Anton"/>
                <a:cs typeface="Anton"/>
                <a:sym typeface="Anton"/>
              </a:rPr>
              <a:t>Nederland </a:t>
            </a:r>
            <a:endParaRPr b="0" i="0" sz="8800" u="none" cap="none" strike="sngStrike">
              <a:solidFill>
                <a:schemeClr val="accent2"/>
              </a:solidFill>
              <a:latin typeface="Anton"/>
              <a:ea typeface="Anton"/>
              <a:cs typeface="Anton"/>
              <a:sym typeface="Anton"/>
            </a:endParaRPr>
          </a:p>
        </p:txBody>
      </p:sp>
      <p:pic>
        <p:nvPicPr>
          <p:cNvPr id="267" name="Google Shape;267;g3d80c8c1f03_0_16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d80c8c1f03_0_15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g3d80c8c1f03_0_158"/>
          <p:cNvSpPr txBox="1"/>
          <p:nvPr/>
        </p:nvSpPr>
        <p:spPr>
          <a:xfrm>
            <a:off x="1172376" y="1496586"/>
            <a:ext cx="14903400" cy="831300"/>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Clr>
                <a:srgbClr val="000000"/>
              </a:buClr>
              <a:buSzPts val="5400"/>
              <a:buFont typeface="Arial"/>
              <a:buNone/>
            </a:pPr>
            <a:r>
              <a:rPr lang="de-AT" sz="5400">
                <a:solidFill>
                  <a:srgbClr val="FFFFFF"/>
                </a:solidFill>
                <a:latin typeface="Anton"/>
                <a:ea typeface="Anton"/>
                <a:cs typeface="Anton"/>
                <a:sym typeface="Anton"/>
              </a:rPr>
              <a:t>Nederlandse Gebarentaal erkend </a:t>
            </a:r>
            <a:r>
              <a:rPr b="0" i="0" lang="de-AT" sz="5400" u="none" cap="none" strike="noStrike">
                <a:solidFill>
                  <a:srgbClr val="FFFFFF"/>
                </a:solidFill>
                <a:latin typeface="Anton"/>
                <a:ea typeface="Anton"/>
                <a:cs typeface="Anton"/>
                <a:sym typeface="Anton"/>
              </a:rPr>
              <a:t>(20</a:t>
            </a:r>
            <a:r>
              <a:rPr lang="de-AT" sz="5400">
                <a:solidFill>
                  <a:srgbClr val="FFFFFF"/>
                </a:solidFill>
                <a:latin typeface="Anton"/>
                <a:ea typeface="Anton"/>
                <a:cs typeface="Anton"/>
                <a:sym typeface="Anton"/>
              </a:rPr>
              <a:t>21</a:t>
            </a:r>
            <a:r>
              <a:rPr b="0" i="0" lang="de-AT" sz="5400" u="none" cap="none" strike="noStrike">
                <a:solidFill>
                  <a:srgbClr val="FFFFFF"/>
                </a:solidFill>
                <a:latin typeface="Anton"/>
                <a:ea typeface="Anton"/>
                <a:cs typeface="Anton"/>
                <a:sym typeface="Anton"/>
              </a:rPr>
              <a:t>)</a:t>
            </a:r>
            <a:endParaRPr b="0" i="0" sz="1600" u="none" cap="none" strike="noStrike">
              <a:solidFill>
                <a:srgbClr val="000000"/>
              </a:solidFill>
              <a:latin typeface="Arial"/>
              <a:ea typeface="Arial"/>
              <a:cs typeface="Arial"/>
              <a:sym typeface="Arial"/>
            </a:endParaRPr>
          </a:p>
        </p:txBody>
      </p:sp>
      <p:sp>
        <p:nvSpPr>
          <p:cNvPr id="274" name="Google Shape;274;g3d80c8c1f03_0_158"/>
          <p:cNvSpPr txBox="1"/>
          <p:nvPr/>
        </p:nvSpPr>
        <p:spPr>
          <a:xfrm>
            <a:off x="515325" y="3804675"/>
            <a:ext cx="9771600" cy="310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de-AT" sz="2800">
                <a:solidFill>
                  <a:schemeClr val="lt1"/>
                </a:solidFill>
                <a:latin typeface="Quicksand"/>
                <a:ea typeface="Quicksand"/>
                <a:cs typeface="Quicksand"/>
                <a:sym typeface="Quicksand"/>
              </a:rPr>
              <a:t>De Nederlandse Gebarentaal (NGT) werd in 2020 officieel erkend door de Nederlandse overheid. Met deze erkenning krijgt de taal een wettelijke status en wordt het gebruik ervan bevorderd in onderwijs, media en openbare diensten. Dit betekent een belangrijke stap in de erkenning van de dovengemeenschap en hun recht op communicatie.</a:t>
            </a:r>
            <a:endParaRPr b="0" i="0" sz="2800" u="none" cap="none" strike="noStrike">
              <a:solidFill>
                <a:schemeClr val="lt1"/>
              </a:solidFill>
              <a:latin typeface="Quicksand"/>
              <a:ea typeface="Quicksand"/>
              <a:cs typeface="Quicksand"/>
              <a:sym typeface="Quicksand"/>
            </a:endParaRPr>
          </a:p>
        </p:txBody>
      </p:sp>
      <p:sp>
        <p:nvSpPr>
          <p:cNvPr id="275" name="Google Shape;275;g3d80c8c1f03_0_158"/>
          <p:cNvSpPr txBox="1"/>
          <p:nvPr/>
        </p:nvSpPr>
        <p:spPr>
          <a:xfrm>
            <a:off x="9574500" y="8560575"/>
            <a:ext cx="78357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Logo: </a:t>
            </a:r>
            <a:r>
              <a:rPr lang="de-AT" sz="1800">
                <a:solidFill>
                  <a:schemeClr val="lt1"/>
                </a:solidFill>
                <a:latin typeface="Quicksand"/>
                <a:ea typeface="Quicksand"/>
                <a:cs typeface="Quicksand"/>
                <a:sym typeface="Quicksand"/>
              </a:rPr>
              <a:t>https://nos.nl/artikel/2346338-steun-in-kamer-voor-officiele-erkenning-gebarentaal-we-zijn-er-nog-niet-na-irma</a:t>
            </a:r>
            <a:endParaRPr b="0" i="0" sz="1400" u="none" cap="none" strike="noStrike">
              <a:solidFill>
                <a:srgbClr val="000000"/>
              </a:solidFill>
              <a:latin typeface="Arial"/>
              <a:ea typeface="Arial"/>
              <a:cs typeface="Arial"/>
              <a:sym typeface="Arial"/>
            </a:endParaRPr>
          </a:p>
        </p:txBody>
      </p:sp>
      <p:pic>
        <p:nvPicPr>
          <p:cNvPr id="276" name="Google Shape;276;g3d80c8c1f03_0_158"/>
          <p:cNvPicPr preferRelativeResize="0"/>
          <p:nvPr/>
        </p:nvPicPr>
        <p:blipFill>
          <a:blip r:embed="rId4">
            <a:alphaModFix/>
          </a:blip>
          <a:stretch>
            <a:fillRect/>
          </a:stretch>
        </p:blipFill>
        <p:spPr>
          <a:xfrm>
            <a:off x="10550175" y="2832608"/>
            <a:ext cx="6964306" cy="5223229"/>
          </a:xfrm>
          <a:prstGeom prst="rect">
            <a:avLst/>
          </a:prstGeom>
          <a:noFill/>
          <a:ln>
            <a:noFill/>
          </a:ln>
        </p:spPr>
      </p:pic>
      <p:pic>
        <p:nvPicPr>
          <p:cNvPr id="277" name="Google Shape;277;g3d80c8c1f03_0_15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d80c8c1f03_0_17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g3d80c8c1f03_0_175"/>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d80c8c1f03_0_175"/>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g3d80c8c1f03_0_175"/>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6" name="Google Shape;286;g3d80c8c1f03_0_175"/>
          <p:cNvGrpSpPr/>
          <p:nvPr/>
        </p:nvGrpSpPr>
        <p:grpSpPr>
          <a:xfrm>
            <a:off x="-228300" y="6944208"/>
            <a:ext cx="18940866" cy="4430982"/>
            <a:chOff x="0" y="-57150"/>
            <a:chExt cx="4988508" cy="1167000"/>
          </a:xfrm>
        </p:grpSpPr>
        <p:sp>
          <p:nvSpPr>
            <p:cNvPr id="287" name="Google Shape;287;g3d80c8c1f03_0_175"/>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g3d80c8c1f03_0_175"/>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9" name="Google Shape;289;g3d80c8c1f03_0_175"/>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g3d80c8c1f03_0_175"/>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g3d80c8c1f03_0_175"/>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d80c8c1f03_0_175"/>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g3d80c8c1f03_0_175"/>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g3d80c8c1f03_0_175"/>
          <p:cNvSpPr txBox="1"/>
          <p:nvPr/>
        </p:nvSpPr>
        <p:spPr>
          <a:xfrm>
            <a:off x="2157052" y="1867850"/>
            <a:ext cx="3831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95" name="Google Shape;295;g3d80c8c1f03_0_175"/>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96" name="Google Shape;296;g3d80c8c1f03_0_175"/>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de-AT" sz="2461">
                <a:solidFill>
                  <a:schemeClr val="lt1"/>
                </a:solidFill>
              </a:rPr>
              <a:t>Deaf Culture, Heritage and Diversity</a:t>
            </a:r>
            <a:endParaRPr b="0" i="0" sz="1400" u="none" cap="none" strike="noStrike">
              <a:solidFill>
                <a:srgbClr val="000000"/>
              </a:solidFill>
              <a:latin typeface="Arial"/>
              <a:ea typeface="Arial"/>
              <a:cs typeface="Arial"/>
              <a:sym typeface="Arial"/>
            </a:endParaRPr>
          </a:p>
        </p:txBody>
      </p:sp>
      <p:sp>
        <p:nvSpPr>
          <p:cNvPr id="297" name="Google Shape;297;g3d80c8c1f03_0_175"/>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298" name="Google Shape;298;g3d80c8c1f03_0_175"/>
          <p:cNvPicPr preferRelativeResize="0"/>
          <p:nvPr/>
        </p:nvPicPr>
        <p:blipFill>
          <a:blip r:embed="rId13">
            <a:alphaModFix/>
          </a:blip>
          <a:stretch>
            <a:fillRect/>
          </a:stretch>
        </p:blipFill>
        <p:spPr>
          <a:xfrm>
            <a:off x="14123500" y="638413"/>
            <a:ext cx="3707725" cy="74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3d80c8c1f03_0_19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4" name="Google Shape;304;g3d80c8c1f03_0_19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g3d80c8c1f03_0_195"/>
          <p:cNvSpPr txBox="1"/>
          <p:nvPr/>
        </p:nvSpPr>
        <p:spPr>
          <a:xfrm>
            <a:off x="2133600" y="247650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Bronnen</a:t>
            </a:r>
            <a:endParaRPr b="0" i="0" sz="1400" u="none" cap="none" strike="noStrike">
              <a:solidFill>
                <a:schemeClr val="lt1"/>
              </a:solidFill>
              <a:latin typeface="Arial"/>
              <a:ea typeface="Arial"/>
              <a:cs typeface="Arial"/>
              <a:sym typeface="Arial"/>
            </a:endParaRPr>
          </a:p>
        </p:txBody>
      </p:sp>
      <p:sp>
        <p:nvSpPr>
          <p:cNvPr id="306" name="Google Shape;306;g3d80c8c1f03_0_195"/>
          <p:cNvSpPr txBox="1"/>
          <p:nvPr/>
        </p:nvSpPr>
        <p:spPr>
          <a:xfrm>
            <a:off x="2133599" y="4135880"/>
            <a:ext cx="154317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Lindquist Bergey, J./Gannon, J.R. (2016): Deaf President Now Protest. In: Gertz, G./Boudreault, P. (red.): The Sage Deaf Studies Encyclopedia. Los Angeles: SAGE, p. 261-263.</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Moss, K. (2016): International Day of Sign Language. In: Gertz, G./Boudreault, P. (red.): The Sage Deaf Studies Encyclopedia. Los Angeles: SAGE, pp. 484-485.</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Pabsch, A. (2016): VN-Verdrag inzake de rechten van personen met een handicap. In: Gertz, G./Boudreault, P. (red.): The Sage Deaf Studies Encyclopedia. Los Angeles: SAGE, p. 985-990.</a:t>
            </a:r>
            <a:endParaRPr b="0" i="0" sz="1600" u="none" cap="none" strike="noStrike">
              <a:solidFill>
                <a:schemeClr val="lt1"/>
              </a:solidFill>
              <a:latin typeface="Quicksand"/>
              <a:ea typeface="Quicksand"/>
              <a:cs typeface="Quicksand"/>
              <a:sym typeface="Quicksand"/>
            </a:endParaRPr>
          </a:p>
        </p:txBody>
      </p:sp>
      <p:pic>
        <p:nvPicPr>
          <p:cNvPr id="307" name="Google Shape;307;g3d80c8c1f03_0_19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