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256" r:id="rId2"/>
    <p:sldId id="257" r:id="rId3"/>
    <p:sldId id="259" r:id="rId4"/>
    <p:sldId id="260" r:id="rId5"/>
    <p:sldId id="309" r:id="rId6"/>
    <p:sldId id="261" r:id="rId7"/>
    <p:sldId id="262" r:id="rId8"/>
    <p:sldId id="263" r:id="rId9"/>
    <p:sldId id="339" r:id="rId10"/>
    <p:sldId id="340" r:id="rId11"/>
    <p:sldId id="264" r:id="rId12"/>
    <p:sldId id="299" r:id="rId13"/>
    <p:sldId id="300" r:id="rId14"/>
    <p:sldId id="265" r:id="rId15"/>
    <p:sldId id="266" r:id="rId16"/>
    <p:sldId id="267" r:id="rId17"/>
    <p:sldId id="268" r:id="rId18"/>
    <p:sldId id="269" r:id="rId19"/>
    <p:sldId id="275" r:id="rId20"/>
    <p:sldId id="270" r:id="rId21"/>
    <p:sldId id="276" r:id="rId22"/>
    <p:sldId id="258" r:id="rId23"/>
  </p:sldIdLst>
  <p:sldSz cx="18288000" cy="10287000"/>
  <p:notesSz cx="6858000" cy="9144000"/>
  <p:embeddedFontLst>
    <p:embeddedFont>
      <p:font typeface="Anton" pitchFamily="2" charset="0"/>
      <p:regular r:id="rId25"/>
    </p:embeddedFont>
    <p:embeddedFont>
      <p:font typeface="Quicksand" panose="020B0604020202020204" charset="0"/>
      <p:regular r:id="rId26"/>
      <p:bold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3" roundtripDataSignature="AMtx7mjpEX7dWL8zOgmETaOGxMwb2LG2U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af Studies Academy"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A0A2C4-D900-4946-8463-9584C3895911}" v="39" dt="2025-12-01T09:23:56.5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934" autoAdjust="0"/>
    <p:restoredTop sz="94693"/>
  </p:normalViewPr>
  <p:slideViewPr>
    <p:cSldViewPr snapToGrid="0">
      <p:cViewPr varScale="1">
        <p:scale>
          <a:sx n="70" d="100"/>
          <a:sy n="70" d="100"/>
        </p:scale>
        <p:origin x="1158" y="1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customschemas.google.com/relationships/presentationmetadata" Target="meta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5" Type="http://schemas.openxmlformats.org/officeDocument/2006/relationships/presProps" Target="pres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ah Lederwasch" userId="f52cdcff-d0cc-48b4-9e79-9b31897f1d96" providerId="ADAL" clId="{A62BA6DF-B407-44C5-9343-76466ECD2A2F}"/>
    <pc:docChg chg="modSld">
      <pc:chgData name="Noah Lederwasch" userId="f52cdcff-d0cc-48b4-9e79-9b31897f1d96" providerId="ADAL" clId="{A62BA6DF-B407-44C5-9343-76466ECD2A2F}" dt="2025-12-01T10:00:15.026" v="10" actId="20577"/>
      <pc:docMkLst>
        <pc:docMk/>
      </pc:docMkLst>
      <pc:sldChg chg="modNotesTx">
        <pc:chgData name="Noah Lederwasch" userId="f52cdcff-d0cc-48b4-9e79-9b31897f1d96" providerId="ADAL" clId="{A62BA6DF-B407-44C5-9343-76466ECD2A2F}" dt="2025-12-01T09:59:47.224" v="1" actId="20577"/>
        <pc:sldMkLst>
          <pc:docMk/>
          <pc:sldMk cId="0" sldId="260"/>
        </pc:sldMkLst>
      </pc:sldChg>
      <pc:sldChg chg="modNotesTx">
        <pc:chgData name="Noah Lederwasch" userId="f52cdcff-d0cc-48b4-9e79-9b31897f1d96" providerId="ADAL" clId="{A62BA6DF-B407-44C5-9343-76466ECD2A2F}" dt="2025-12-01T09:59:51.888" v="2" actId="20577"/>
        <pc:sldMkLst>
          <pc:docMk/>
          <pc:sldMk cId="0" sldId="261"/>
        </pc:sldMkLst>
      </pc:sldChg>
      <pc:sldChg chg="modNotesTx">
        <pc:chgData name="Noah Lederwasch" userId="f52cdcff-d0cc-48b4-9e79-9b31897f1d96" providerId="ADAL" clId="{A62BA6DF-B407-44C5-9343-76466ECD2A2F}" dt="2025-12-01T09:59:54.107" v="3" actId="20577"/>
        <pc:sldMkLst>
          <pc:docMk/>
          <pc:sldMk cId="0" sldId="262"/>
        </pc:sldMkLst>
      </pc:sldChg>
      <pc:sldChg chg="modNotesTx">
        <pc:chgData name="Noah Lederwasch" userId="f52cdcff-d0cc-48b4-9e79-9b31897f1d96" providerId="ADAL" clId="{A62BA6DF-B407-44C5-9343-76466ECD2A2F}" dt="2025-12-01T09:59:57.787" v="5" actId="20577"/>
        <pc:sldMkLst>
          <pc:docMk/>
          <pc:sldMk cId="0" sldId="263"/>
        </pc:sldMkLst>
      </pc:sldChg>
      <pc:sldChg chg="modNotesTx">
        <pc:chgData name="Noah Lederwasch" userId="f52cdcff-d0cc-48b4-9e79-9b31897f1d96" providerId="ADAL" clId="{A62BA6DF-B407-44C5-9343-76466ECD2A2F}" dt="2025-12-01T10:00:03.389" v="6" actId="20577"/>
        <pc:sldMkLst>
          <pc:docMk/>
          <pc:sldMk cId="0" sldId="264"/>
        </pc:sldMkLst>
      </pc:sldChg>
      <pc:sldChg chg="modNotesTx">
        <pc:chgData name="Noah Lederwasch" userId="f52cdcff-d0cc-48b4-9e79-9b31897f1d96" providerId="ADAL" clId="{A62BA6DF-B407-44C5-9343-76466ECD2A2F}" dt="2025-12-01T10:00:09.481" v="7" actId="20577"/>
        <pc:sldMkLst>
          <pc:docMk/>
          <pc:sldMk cId="0" sldId="266"/>
        </pc:sldMkLst>
      </pc:sldChg>
      <pc:sldChg chg="modNotesTx">
        <pc:chgData name="Noah Lederwasch" userId="f52cdcff-d0cc-48b4-9e79-9b31897f1d96" providerId="ADAL" clId="{A62BA6DF-B407-44C5-9343-76466ECD2A2F}" dt="2025-12-01T10:00:11.313" v="8" actId="20577"/>
        <pc:sldMkLst>
          <pc:docMk/>
          <pc:sldMk cId="0" sldId="267"/>
        </pc:sldMkLst>
      </pc:sldChg>
      <pc:sldChg chg="modNotesTx">
        <pc:chgData name="Noah Lederwasch" userId="f52cdcff-d0cc-48b4-9e79-9b31897f1d96" providerId="ADAL" clId="{A62BA6DF-B407-44C5-9343-76466ECD2A2F}" dt="2025-12-01T10:00:13.169" v="9" actId="20577"/>
        <pc:sldMkLst>
          <pc:docMk/>
          <pc:sldMk cId="0" sldId="268"/>
        </pc:sldMkLst>
      </pc:sldChg>
      <pc:sldChg chg="modNotesTx">
        <pc:chgData name="Noah Lederwasch" userId="f52cdcff-d0cc-48b4-9e79-9b31897f1d96" providerId="ADAL" clId="{A62BA6DF-B407-44C5-9343-76466ECD2A2F}" dt="2025-12-01T10:00:15.026" v="10" actId="20577"/>
        <pc:sldMkLst>
          <pc:docMk/>
          <pc:sldMk cId="0" sldId="26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33" name="Google Shape;13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43" name="Google Shape;14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55" name="Google Shape;15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dirty="0"/>
          </a:p>
        </p:txBody>
      </p:sp>
      <p:sp>
        <p:nvSpPr>
          <p:cNvPr id="165" name="Google Shape;16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76" name="Google Shape;17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93" name="Google Shape;193;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01" name="Google Shape;201;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13" name="Google Shape;213;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23" name="Google Shape;223;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3" name="Google Shape;27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0" name="Google Shape;230;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3" name="Google Shape;283;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2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2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1792288" y="612775"/>
            <a:ext cx="5486400" cy="4114800"/>
          </a:xfrm>
          <a:prstGeom prst="rect">
            <a:avLst/>
          </a:prstGeom>
          <a:noFill/>
          <a:ln>
            <a:noFill/>
          </a:ln>
        </p:spPr>
      </p:sp>
      <p:sp>
        <p:nvSpPr>
          <p:cNvPr id="64" name="Google Shape;64;p3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AT"/>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AT"/>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5.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8.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0.jpg"/><Relationship Id="rId5" Type="http://schemas.openxmlformats.org/officeDocument/2006/relationships/image" Target="../media/image2.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jp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hyperlink" Target="https://deafstudies.eu" TargetMode="External"/><Relationship Id="rId3" Type="http://schemas.openxmlformats.org/officeDocument/2006/relationships/image" Target="../media/image1.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png"/><Relationship Id="rId9"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 name="Google Shape;89;p1"/>
          <p:cNvSpPr txBox="1"/>
          <p:nvPr/>
        </p:nvSpPr>
        <p:spPr>
          <a:xfrm>
            <a:off x="3457354" y="4091645"/>
            <a:ext cx="14948633" cy="3102388"/>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7200" dirty="0">
                <a:solidFill>
                  <a:srgbClr val="FFFFFF"/>
                </a:solidFill>
                <a:latin typeface="Anton"/>
                <a:ea typeface="Anton"/>
                <a:cs typeface="Anton"/>
                <a:sym typeface="Anton"/>
              </a:rPr>
              <a:t>Meilensteine in der Geschichte gehörloser Personen - weltweit</a:t>
            </a:r>
            <a:endParaRPr sz="1200" strike="sngStrike" dirty="0">
              <a:solidFill>
                <a:schemeClr val="accent2"/>
              </a:solidFill>
            </a:endParaRPr>
          </a:p>
        </p:txBody>
      </p:sp>
      <p:sp>
        <p:nvSpPr>
          <p:cNvPr id="90" name="Google Shape;90;p1"/>
          <p:cNvSpPr txBox="1"/>
          <p:nvPr/>
        </p:nvSpPr>
        <p:spPr>
          <a:xfrm>
            <a:off x="3457354" y="3143693"/>
            <a:ext cx="9049278" cy="947952"/>
          </a:xfrm>
          <a:prstGeom prst="rect">
            <a:avLst/>
          </a:prstGeom>
          <a:noFill/>
          <a:ln>
            <a:noFill/>
          </a:ln>
        </p:spPr>
        <p:txBody>
          <a:bodyPr spcFirstLastPara="1" wrap="square" lIns="0" tIns="0" rIns="0" bIns="0" anchor="t" anchorCtr="0">
            <a:spAutoFit/>
          </a:bodyPr>
          <a:lstStyle/>
          <a:p>
            <a:pPr marL="0" marR="0" lvl="0" indent="0" algn="l" rtl="0">
              <a:lnSpc>
                <a:spcPct val="140017"/>
              </a:lnSpc>
              <a:spcBef>
                <a:spcPts val="0"/>
              </a:spcBef>
              <a:spcAft>
                <a:spcPts val="0"/>
              </a:spcAft>
              <a:buNone/>
            </a:pPr>
            <a:r>
              <a:rPr lang="de-AT" sz="4400" dirty="0" err="1">
                <a:solidFill>
                  <a:srgbClr val="FFFFFF"/>
                </a:solidFill>
                <a:latin typeface="Quicksand"/>
                <a:ea typeface="Quicksand"/>
                <a:cs typeface="Quicksand"/>
                <a:sym typeface="Quicksand"/>
              </a:rPr>
              <a:t>Deaf</a:t>
            </a:r>
            <a:r>
              <a:rPr lang="de-AT" sz="4400" dirty="0">
                <a:solidFill>
                  <a:srgbClr val="FFFFFF"/>
                </a:solidFill>
                <a:latin typeface="Quicksand"/>
                <a:ea typeface="Quicksand"/>
                <a:cs typeface="Quicksand"/>
                <a:sym typeface="Quicksand"/>
              </a:rPr>
              <a:t> Studies | Workshop</a:t>
            </a:r>
            <a:endParaRPr sz="3200" dirty="0"/>
          </a:p>
        </p:txBody>
      </p:sp>
      <p:sp>
        <p:nvSpPr>
          <p:cNvPr id="3" name="Textfeld 2">
            <a:extLst>
              <a:ext uri="{FF2B5EF4-FFF2-40B4-BE49-F238E27FC236}">
                <a16:creationId xmlns:a16="http://schemas.microsoft.com/office/drawing/2014/main" id="{BC94ABF5-FB53-92B0-DE92-651AEFF19C26}"/>
              </a:ext>
            </a:extLst>
          </p:cNvPr>
          <p:cNvSpPr txBox="1"/>
          <p:nvPr/>
        </p:nvSpPr>
        <p:spPr>
          <a:xfrm>
            <a:off x="3865728" y="8784175"/>
            <a:ext cx="9369188" cy="1077218"/>
          </a:xfrm>
          <a:prstGeom prst="rect">
            <a:avLst/>
          </a:prstGeom>
          <a:noFill/>
        </p:spPr>
        <p:txBody>
          <a:bodyPr wrap="square">
            <a:spAutoFit/>
          </a:bodyPr>
          <a:lstStyle/>
          <a:p>
            <a:r>
              <a:rPr lang="de-AT" sz="1600" b="0" i="0" dirty="0">
                <a:solidFill>
                  <a:schemeClr val="bg1"/>
                </a:solidFill>
                <a:effectLst/>
                <a:latin typeface="Quicksand" panose="020B0604020202020204" charset="0"/>
              </a:rPr>
              <a:t>Finanziert von der Europäischen Union. Die geäußerten Ansichten und Meinungen sind jedoch ausschließlich die des/der Autor(en) und spiegeln nicht unbedingt die der Europäischen Union oder der Europäischen Exekutivagentur für Bildung und Kultur (EACEA) wider. Weder die Europäische Union noch die EACEA können dafür verantwortlich gemacht werden.</a:t>
            </a:r>
            <a:endParaRPr lang="de-AT" sz="16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94"/>
        <p:cNvGrpSpPr/>
        <p:nvPr/>
      </p:nvGrpSpPr>
      <p:grpSpPr>
        <a:xfrm>
          <a:off x="0" y="0"/>
          <a:ext cx="0" cy="0"/>
          <a:chOff x="0" y="0"/>
          <a:chExt cx="0" cy="0"/>
        </a:xfrm>
      </p:grpSpPr>
      <p:grpSp>
        <p:nvGrpSpPr>
          <p:cNvPr id="95" name="Google Shape;95;p2"/>
          <p:cNvGrpSpPr/>
          <p:nvPr/>
        </p:nvGrpSpPr>
        <p:grpSpPr>
          <a:xfrm>
            <a:off x="0" y="-216991"/>
            <a:ext cx="2922084" cy="10503991"/>
            <a:chOff x="0" y="-57150"/>
            <a:chExt cx="769602" cy="2766483"/>
          </a:xfrm>
        </p:grpSpPr>
        <p:sp>
          <p:nvSpPr>
            <p:cNvPr id="96" name="Google Shape;96;p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 name="Google Shape;97;p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98" name="Google Shape;98;p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9" name="Google Shape;99;p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 name="Google Shape;100;p2"/>
          <p:cNvSpPr txBox="1"/>
          <p:nvPr/>
        </p:nvSpPr>
        <p:spPr>
          <a:xfrm>
            <a:off x="3465872" y="3287139"/>
            <a:ext cx="13583264" cy="1477328"/>
          </a:xfrm>
          <a:prstGeom prst="rect">
            <a:avLst/>
          </a:prstGeom>
          <a:noFill/>
          <a:ln>
            <a:noFill/>
          </a:ln>
        </p:spPr>
        <p:txBody>
          <a:bodyPr spcFirstLastPara="1" wrap="square" lIns="0" tIns="0" rIns="0" bIns="0" anchor="t" anchorCtr="0">
            <a:spAutoFit/>
          </a:bodyPr>
          <a:lstStyle/>
          <a:p>
            <a:pPr marL="604511" lvl="1" indent="-302256">
              <a:lnSpc>
                <a:spcPct val="150000"/>
              </a:lnSpc>
              <a:buClr>
                <a:srgbClr val="FFFFFF"/>
              </a:buClr>
              <a:buSzPts val="2799"/>
              <a:buFont typeface="Arial"/>
              <a:buChar char="•"/>
            </a:pPr>
            <a:r>
              <a:rPr lang="de-AT" sz="3200" b="0" i="0" u="none" strike="noStrike" cap="none" dirty="0">
                <a:solidFill>
                  <a:srgbClr val="FFFFFF"/>
                </a:solidFill>
                <a:latin typeface="Quicksand"/>
                <a:ea typeface="Quicksand"/>
                <a:cs typeface="Quicksand"/>
                <a:sym typeface="Quicksand"/>
              </a:rPr>
              <a:t>A: </a:t>
            </a:r>
            <a:r>
              <a:rPr lang="de-DE" sz="3200" dirty="0">
                <a:solidFill>
                  <a:srgbClr val="FFFFFF"/>
                </a:solidFill>
                <a:latin typeface="Quicksand"/>
                <a:sym typeface="Anton"/>
              </a:rPr>
              <a:t>Meilensteine in der Geschichte gehörloser Personen - weltweit</a:t>
            </a:r>
            <a:endParaRPr sz="3200" dirty="0">
              <a:solidFill>
                <a:srgbClr val="FFFFFF"/>
              </a:solidFill>
              <a:latin typeface="Quicksand"/>
            </a:endParaRPr>
          </a:p>
          <a:p>
            <a:pPr marL="604511" lvl="1" indent="-302256">
              <a:lnSpc>
                <a:spcPct val="150000"/>
              </a:lnSpc>
              <a:buClr>
                <a:srgbClr val="FFFFFF"/>
              </a:buClr>
              <a:buSzPts val="2799"/>
              <a:buFont typeface="Arial"/>
              <a:buChar char="•"/>
            </a:pPr>
            <a:r>
              <a:rPr lang="de-AT" sz="3200" b="0" i="0" u="none" strike="noStrike" cap="none" dirty="0">
                <a:solidFill>
                  <a:srgbClr val="FFFFFF"/>
                </a:solidFill>
                <a:latin typeface="Quicksand"/>
                <a:ea typeface="Quicksand"/>
                <a:cs typeface="Quicksand"/>
                <a:sym typeface="Quicksand"/>
              </a:rPr>
              <a:t>B: </a:t>
            </a:r>
            <a:r>
              <a:rPr lang="de-DE" sz="3200" dirty="0">
                <a:solidFill>
                  <a:srgbClr val="FFFFFF"/>
                </a:solidFill>
                <a:latin typeface="Quicksand"/>
                <a:sym typeface="Anton"/>
              </a:rPr>
              <a:t>Meilensteine in der Geschichte gehörloser Personen in Österreich</a:t>
            </a:r>
            <a:endParaRPr lang="de-DE" sz="3200" dirty="0">
              <a:solidFill>
                <a:srgbClr val="FFFFFF"/>
              </a:solidFill>
              <a:latin typeface="Quicksand"/>
            </a:endParaRPr>
          </a:p>
        </p:txBody>
      </p:sp>
      <p:sp>
        <p:nvSpPr>
          <p:cNvPr id="101" name="Google Shape;101;p2"/>
          <p:cNvSpPr txBox="1"/>
          <p:nvPr/>
        </p:nvSpPr>
        <p:spPr>
          <a:xfrm>
            <a:off x="4064281" y="1534517"/>
            <a:ext cx="5092781"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8000" dirty="0">
                <a:solidFill>
                  <a:srgbClr val="FFFFFF"/>
                </a:solidFill>
                <a:latin typeface="Anton"/>
                <a:ea typeface="Anton"/>
                <a:cs typeface="Anton"/>
                <a:sym typeface="Anton"/>
              </a:rPr>
              <a:t>Übersicht</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26"/>
        <p:cNvGrpSpPr/>
        <p:nvPr/>
      </p:nvGrpSpPr>
      <p:grpSpPr>
        <a:xfrm>
          <a:off x="0" y="0"/>
          <a:ext cx="0" cy="0"/>
          <a:chOff x="0" y="0"/>
          <a:chExt cx="0" cy="0"/>
        </a:xfrm>
      </p:grpSpPr>
      <p:sp>
        <p:nvSpPr>
          <p:cNvPr id="127" name="Google Shape;127;p4"/>
          <p:cNvSpPr/>
          <p:nvPr/>
        </p:nvSpPr>
        <p:spPr>
          <a:xfrm>
            <a:off x="0" y="426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8" name="Google Shape;128;p4"/>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 name="Google Shape;129;p4"/>
          <p:cNvSpPr txBox="1"/>
          <p:nvPr/>
        </p:nvSpPr>
        <p:spPr>
          <a:xfrm>
            <a:off x="6697625" y="1117655"/>
            <a:ext cx="9907200" cy="6310702"/>
          </a:xfrm>
          <a:prstGeom prst="rect">
            <a:avLst/>
          </a:prstGeom>
          <a:noFill/>
          <a:ln>
            <a:noFill/>
          </a:ln>
        </p:spPr>
        <p:txBody>
          <a:bodyPr spcFirstLastPara="1" wrap="square" lIns="0" tIns="0" rIns="0" bIns="0" anchor="t" anchorCtr="0">
            <a:spAutoFit/>
          </a:bodyPr>
          <a:lstStyle/>
          <a:p>
            <a:pPr lvl="0" algn="ctr">
              <a:lnSpc>
                <a:spcPct val="233333"/>
              </a:lnSpc>
            </a:pPr>
            <a:r>
              <a:rPr lang="de-DE" sz="4400" dirty="0">
                <a:solidFill>
                  <a:srgbClr val="FFFFFF"/>
                </a:solidFill>
                <a:latin typeface="Anton"/>
                <a:ea typeface="Anton"/>
                <a:cs typeface="Anton"/>
                <a:sym typeface="Anton"/>
              </a:rPr>
              <a:t>Was kommt euch in den Sinn, wenn ihr an das Wort „Meilenstein“ denkt (in der Geschichte der Menschheit oder in eurer eigenen Biografie)?</a:t>
            </a:r>
            <a:endParaRPr sz="1200" dirty="0"/>
          </a:p>
        </p:txBody>
      </p:sp>
      <p:sp>
        <p:nvSpPr>
          <p:cNvPr id="130" name="Google Shape;130;p4"/>
          <p:cNvSpPr/>
          <p:nvPr/>
        </p:nvSpPr>
        <p:spPr>
          <a:xfrm>
            <a:off x="4648515" y="339726"/>
            <a:ext cx="13411200" cy="8618128"/>
          </a:xfrm>
          <a:prstGeom prst="cloudCallout">
            <a:avLst>
              <a:gd name="adj1" fmla="val -74480"/>
              <a:gd name="adj2" fmla="val 55637"/>
            </a:avLst>
          </a:prstGeom>
          <a:no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34"/>
        <p:cNvGrpSpPr/>
        <p:nvPr/>
      </p:nvGrpSpPr>
      <p:grpSpPr>
        <a:xfrm>
          <a:off x="0" y="0"/>
          <a:ext cx="0" cy="0"/>
          <a:chOff x="0" y="0"/>
          <a:chExt cx="0" cy="0"/>
        </a:xfrm>
      </p:grpSpPr>
      <p:sp>
        <p:nvSpPr>
          <p:cNvPr id="135" name="Google Shape;135;p5"/>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6" name="Google Shape;136;p5"/>
          <p:cNvSpPr/>
          <p:nvPr/>
        </p:nvSpPr>
        <p:spPr>
          <a:xfrm>
            <a:off x="14712066" y="9365888"/>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7" name="Google Shape;137;p5"/>
          <p:cNvSpPr txBox="1"/>
          <p:nvPr/>
        </p:nvSpPr>
        <p:spPr>
          <a:xfrm>
            <a:off x="926011" y="3038205"/>
            <a:ext cx="11919155" cy="6001603"/>
          </a:xfrm>
          <a:prstGeom prst="rect">
            <a:avLst/>
          </a:prstGeom>
          <a:noFill/>
          <a:ln>
            <a:noFill/>
          </a:ln>
        </p:spPr>
        <p:txBody>
          <a:bodyPr spcFirstLastPara="1" wrap="square" lIns="91425" tIns="45700" rIns="91425" bIns="45700" anchor="t" anchorCtr="0">
            <a:spAutoFit/>
          </a:bodyPr>
          <a:lstStyle/>
          <a:p>
            <a:pPr marL="457200" lvl="0" indent="-457200">
              <a:buClr>
                <a:schemeClr val="bg1"/>
              </a:buClr>
              <a:buFont typeface="Arial" panose="020B0604020202020204" pitchFamily="34" charset="0"/>
              <a:buChar char="•"/>
            </a:pPr>
            <a:r>
              <a:rPr lang="de-AT" sz="3200" dirty="0">
                <a:solidFill>
                  <a:schemeClr val="lt1"/>
                </a:solidFill>
                <a:latin typeface="Quicksand"/>
                <a:ea typeface="Quicksand"/>
                <a:cs typeface="Quicksand"/>
                <a:sym typeface="Quicksand"/>
              </a:rPr>
              <a:t>Wichtiger Meilenstein= </a:t>
            </a:r>
            <a:br>
              <a:rPr lang="de-AT" sz="3200" dirty="0">
                <a:solidFill>
                  <a:schemeClr val="lt1"/>
                </a:solidFill>
                <a:latin typeface="Quicksand"/>
                <a:ea typeface="Quicksand"/>
                <a:cs typeface="Quicksand"/>
                <a:sym typeface="Quicksand"/>
              </a:rPr>
            </a:br>
            <a:r>
              <a:rPr lang="de-DE" sz="3200" b="1" dirty="0">
                <a:solidFill>
                  <a:schemeClr val="lt1"/>
                </a:solidFill>
                <a:latin typeface="Quicksand"/>
                <a:ea typeface="Quicksand"/>
                <a:cs typeface="Quicksand"/>
                <a:sym typeface="Quicksand"/>
              </a:rPr>
              <a:t>Anerkennung der Gebärdensprache als vollwertige Sprache </a:t>
            </a:r>
          </a:p>
          <a:p>
            <a:pPr lvl="0">
              <a:buClr>
                <a:schemeClr val="bg1"/>
              </a:buClr>
            </a:pPr>
            <a:endParaRPr lang="de-AT" sz="3200" dirty="0">
              <a:solidFill>
                <a:schemeClr val="lt1"/>
              </a:solidFill>
              <a:latin typeface="Quicksand"/>
              <a:ea typeface="Quicksand"/>
              <a:cs typeface="Quicksand"/>
              <a:sym typeface="Quicksand"/>
            </a:endParaRPr>
          </a:p>
          <a:p>
            <a:pPr marL="457200" lvl="0" indent="-457200">
              <a:buClr>
                <a:schemeClr val="bg1"/>
              </a:buClr>
              <a:buFont typeface="Arial" panose="020B0604020202020204" pitchFamily="34" charset="0"/>
              <a:buChar char="•"/>
            </a:pPr>
            <a:r>
              <a:rPr lang="de-DE" sz="3200" dirty="0">
                <a:solidFill>
                  <a:schemeClr val="lt1"/>
                </a:solidFill>
                <a:latin typeface="Quicksand"/>
                <a:ea typeface="Quicksand"/>
                <a:cs typeface="Quicksand"/>
                <a:sym typeface="Quicksand"/>
              </a:rPr>
              <a:t>Bis zum 20. Jahrhundert -&gt; oft missverstanden und als minderwertig oder unvollständig angesehen. </a:t>
            </a:r>
          </a:p>
          <a:p>
            <a:pPr marL="457200" lvl="0" indent="-457200">
              <a:buClr>
                <a:schemeClr val="bg1"/>
              </a:buClr>
              <a:buFont typeface="Arial" panose="020B0604020202020204" pitchFamily="34" charset="0"/>
              <a:buChar char="•"/>
            </a:pPr>
            <a:endParaRPr lang="de-AT" sz="3200" dirty="0">
              <a:solidFill>
                <a:schemeClr val="lt1"/>
              </a:solidFill>
              <a:latin typeface="Quicksand"/>
              <a:ea typeface="Quicksand"/>
              <a:cs typeface="Quicksand"/>
              <a:sym typeface="Quicksand"/>
            </a:endParaRPr>
          </a:p>
          <a:p>
            <a:pPr marL="457200" lvl="0" indent="-457200">
              <a:buClr>
                <a:schemeClr val="bg1"/>
              </a:buClr>
              <a:buFont typeface="Arial" panose="020B0604020202020204" pitchFamily="34" charset="0"/>
              <a:buChar char="•"/>
            </a:pPr>
            <a:r>
              <a:rPr lang="de-DE" sz="3200" dirty="0">
                <a:solidFill>
                  <a:schemeClr val="lt1"/>
                </a:solidFill>
                <a:latin typeface="Quicksand"/>
                <a:ea typeface="Quicksand"/>
                <a:cs typeface="Quicksand"/>
                <a:sym typeface="Quicksand"/>
              </a:rPr>
              <a:t>Im Jahr </a:t>
            </a:r>
            <a:r>
              <a:rPr lang="de-DE" sz="3200" b="1" dirty="0">
                <a:solidFill>
                  <a:schemeClr val="lt1"/>
                </a:solidFill>
                <a:latin typeface="Quicksand"/>
                <a:ea typeface="Quicksand"/>
                <a:cs typeface="Quicksand"/>
                <a:sym typeface="Quicksand"/>
              </a:rPr>
              <a:t>1957</a:t>
            </a:r>
            <a:r>
              <a:rPr lang="de-DE" sz="3200" dirty="0">
                <a:solidFill>
                  <a:schemeClr val="lt1"/>
                </a:solidFill>
                <a:latin typeface="Quicksand"/>
                <a:ea typeface="Quicksand"/>
                <a:cs typeface="Quicksand"/>
                <a:sym typeface="Quicksand"/>
              </a:rPr>
              <a:t> begann der amerikanische Linguist William </a:t>
            </a:r>
            <a:r>
              <a:rPr lang="de-DE" sz="3200" dirty="0" err="1">
                <a:solidFill>
                  <a:schemeClr val="lt1"/>
                </a:solidFill>
                <a:latin typeface="Quicksand"/>
                <a:ea typeface="Quicksand"/>
                <a:cs typeface="Quicksand"/>
                <a:sym typeface="Quicksand"/>
              </a:rPr>
              <a:t>Stokoe</a:t>
            </a:r>
            <a:r>
              <a:rPr lang="de-DE" sz="3200" dirty="0">
                <a:solidFill>
                  <a:schemeClr val="lt1"/>
                </a:solidFill>
                <a:latin typeface="Quicksand"/>
                <a:ea typeface="Quicksand"/>
                <a:cs typeface="Quicksand"/>
                <a:sym typeface="Quicksand"/>
              </a:rPr>
              <a:t> mit umfangreichen Forschungen</a:t>
            </a:r>
            <a:br>
              <a:rPr lang="de-AT" sz="3200" dirty="0">
                <a:solidFill>
                  <a:schemeClr val="lt1"/>
                </a:solidFill>
                <a:latin typeface="Quicksand"/>
                <a:ea typeface="Quicksand"/>
                <a:cs typeface="Quicksand"/>
                <a:sym typeface="Quicksand"/>
              </a:rPr>
            </a:br>
            <a:r>
              <a:rPr lang="de-AT" sz="3200" dirty="0">
                <a:solidFill>
                  <a:schemeClr val="lt1"/>
                </a:solidFill>
                <a:latin typeface="Quicksand"/>
                <a:ea typeface="Quicksand"/>
                <a:cs typeface="Quicksand"/>
                <a:sym typeface="Quicksand"/>
              </a:rPr>
              <a:t>-&gt; </a:t>
            </a:r>
            <a:r>
              <a:rPr lang="de-DE" sz="3200" dirty="0">
                <a:solidFill>
                  <a:schemeClr val="lt1"/>
                </a:solidFill>
                <a:latin typeface="Quicksand"/>
                <a:ea typeface="Quicksand"/>
                <a:cs typeface="Quicksand"/>
                <a:sym typeface="Quicksand"/>
              </a:rPr>
              <a:t>und wies nach, dass die amerikanische Gebärdensprache (ASL) </a:t>
            </a:r>
            <a:r>
              <a:rPr lang="de-DE" sz="3200" b="1" dirty="0">
                <a:solidFill>
                  <a:schemeClr val="lt1"/>
                </a:solidFill>
                <a:latin typeface="Quicksand"/>
                <a:ea typeface="Quicksand"/>
                <a:cs typeface="Quicksand"/>
                <a:sym typeface="Quicksand"/>
              </a:rPr>
              <a:t>eine komplexe, eigenständige Sprache mit eigener Grammatik und Syntax ist.</a:t>
            </a:r>
            <a:endParaRPr sz="3200" b="1" dirty="0">
              <a:solidFill>
                <a:schemeClr val="lt1"/>
              </a:solidFill>
              <a:latin typeface="Quicksand"/>
              <a:ea typeface="Quicksand"/>
              <a:cs typeface="Quicksand"/>
              <a:sym typeface="Quicksand"/>
            </a:endParaRPr>
          </a:p>
        </p:txBody>
      </p:sp>
      <p:sp>
        <p:nvSpPr>
          <p:cNvPr id="138" name="Google Shape;138;p5"/>
          <p:cNvSpPr txBox="1"/>
          <p:nvPr/>
        </p:nvSpPr>
        <p:spPr>
          <a:xfrm>
            <a:off x="1002527" y="2043010"/>
            <a:ext cx="15011400" cy="941756"/>
          </a:xfrm>
          <a:prstGeom prst="rect">
            <a:avLst/>
          </a:prstGeom>
          <a:noFill/>
          <a:ln>
            <a:noFill/>
          </a:ln>
        </p:spPr>
        <p:txBody>
          <a:bodyPr spcFirstLastPara="1" wrap="square" lIns="91425" tIns="45700" rIns="91425" bIns="45700" anchor="t" anchorCtr="0">
            <a:spAutoFit/>
          </a:bodyPr>
          <a:lstStyle/>
          <a:p>
            <a:pPr lvl="0">
              <a:lnSpc>
                <a:spcPct val="115000"/>
              </a:lnSpc>
            </a:pPr>
            <a:r>
              <a:rPr lang="de-DE" sz="4800" b="1" dirty="0">
                <a:solidFill>
                  <a:schemeClr val="lt1"/>
                </a:solidFill>
                <a:latin typeface="Anton"/>
                <a:ea typeface="Anton"/>
                <a:cs typeface="Anton"/>
                <a:sym typeface="Anton"/>
              </a:rPr>
              <a:t>Die Entstehung der Gebärdensprache als legitime Sprache</a:t>
            </a:r>
            <a:endParaRPr sz="4800" dirty="0">
              <a:solidFill>
                <a:schemeClr val="lt1"/>
              </a:solidFill>
              <a:latin typeface="Anton"/>
              <a:ea typeface="Anton"/>
              <a:cs typeface="Anton"/>
              <a:sym typeface="Anton"/>
            </a:endParaRPr>
          </a:p>
        </p:txBody>
      </p:sp>
      <p:sp>
        <p:nvSpPr>
          <p:cNvPr id="139" name="Google Shape;139;p5"/>
          <p:cNvSpPr txBox="1"/>
          <p:nvPr/>
        </p:nvSpPr>
        <p:spPr>
          <a:xfrm>
            <a:off x="10972800" y="8591196"/>
            <a:ext cx="9144000" cy="395173"/>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de-AT" sz="1800">
                <a:solidFill>
                  <a:schemeClr val="lt1"/>
                </a:solidFill>
                <a:latin typeface="Quicksand"/>
                <a:ea typeface="Quicksand"/>
                <a:cs typeface="Quicksand"/>
                <a:sym typeface="Quicksand"/>
              </a:rPr>
              <a:t>William Stokoe (1919–2000) (Photo: Gallaudet University Archives)</a:t>
            </a:r>
            <a:endParaRPr sz="1800">
              <a:solidFill>
                <a:schemeClr val="lt1"/>
              </a:solidFill>
              <a:latin typeface="Quicksand"/>
              <a:ea typeface="Quicksand"/>
              <a:cs typeface="Quicksand"/>
              <a:sym typeface="Quicksand"/>
            </a:endParaRPr>
          </a:p>
        </p:txBody>
      </p:sp>
      <p:pic>
        <p:nvPicPr>
          <p:cNvPr id="140" name="Google Shape;140;p5"/>
          <p:cNvPicPr preferRelativeResize="0"/>
          <p:nvPr/>
        </p:nvPicPr>
        <p:blipFill rotWithShape="1">
          <a:blip r:embed="rId5">
            <a:alphaModFix/>
          </a:blip>
          <a:srcRect b="3954"/>
          <a:stretch/>
        </p:blipFill>
        <p:spPr>
          <a:xfrm>
            <a:off x="12845166" y="3272476"/>
            <a:ext cx="3733800" cy="531872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86D5A16-E20E-79FF-0A0F-736CF6DCE1DC}"/>
            </a:ext>
          </a:extLst>
        </p:cNvPr>
        <p:cNvGrpSpPr/>
        <p:nvPr/>
      </p:nvGrpSpPr>
      <p:grpSpPr>
        <a:xfrm>
          <a:off x="0" y="0"/>
          <a:ext cx="0" cy="0"/>
          <a:chOff x="0" y="0"/>
          <a:chExt cx="0" cy="0"/>
        </a:xfrm>
      </p:grpSpPr>
      <p:sp>
        <p:nvSpPr>
          <p:cNvPr id="8" name="Textfeld 7">
            <a:extLst>
              <a:ext uri="{FF2B5EF4-FFF2-40B4-BE49-F238E27FC236}">
                <a16:creationId xmlns:a16="http://schemas.microsoft.com/office/drawing/2014/main" id="{5C9ECEF8-73A5-A668-9B17-3BF550D05A43}"/>
              </a:ext>
            </a:extLst>
          </p:cNvPr>
          <p:cNvSpPr txBox="1"/>
          <p:nvPr/>
        </p:nvSpPr>
        <p:spPr>
          <a:xfrm>
            <a:off x="119817" y="5583092"/>
            <a:ext cx="19053086" cy="2936188"/>
          </a:xfrm>
          <a:prstGeom prst="rect">
            <a:avLst/>
          </a:prstGeom>
          <a:noFill/>
        </p:spPr>
        <p:txBody>
          <a:bodyPr wrap="square" rtlCol="0">
            <a:spAutoFit/>
          </a:bodyPr>
          <a:lstStyle/>
          <a:p>
            <a:pPr marL="571500" indent="-571500">
              <a:lnSpc>
                <a:spcPct val="200000"/>
              </a:lnSpc>
              <a:buClr>
                <a:schemeClr val="bg1"/>
              </a:buClr>
              <a:buFont typeface="Courier New" panose="02070309020205020404" pitchFamily="49" charset="0"/>
              <a:buChar char="o"/>
            </a:pPr>
            <a:r>
              <a:rPr lang="de-DE" sz="2400" b="1" dirty="0">
                <a:solidFill>
                  <a:schemeClr val="bg1"/>
                </a:solidFill>
                <a:latin typeface="Quicksand" panose="020B0604020202020204" charset="0"/>
              </a:rPr>
              <a:t>1953 Bernard </a:t>
            </a:r>
            <a:r>
              <a:rPr lang="de-DE" sz="2400" b="1" dirty="0" err="1">
                <a:solidFill>
                  <a:schemeClr val="bg1"/>
                </a:solidFill>
                <a:latin typeface="Quicksand" panose="020B0604020202020204" charset="0"/>
              </a:rPr>
              <a:t>Tervoort</a:t>
            </a:r>
            <a:r>
              <a:rPr lang="de-DE" sz="2400" b="1" dirty="0">
                <a:solidFill>
                  <a:schemeClr val="bg1"/>
                </a:solidFill>
                <a:latin typeface="Quicksand" panose="020B0604020202020204" charset="0"/>
              </a:rPr>
              <a:t> </a:t>
            </a:r>
            <a:r>
              <a:rPr lang="de-DE" sz="2400" dirty="0">
                <a:solidFill>
                  <a:schemeClr val="bg1"/>
                </a:solidFill>
                <a:latin typeface="Quicksand" panose="020B0604020202020204" charset="0"/>
              </a:rPr>
              <a:t>betonte den Wert der Gebärdensprache für die Kommunikation unter Gehörlosen</a:t>
            </a:r>
            <a:r>
              <a:rPr lang="de-DE" sz="2400" b="1" dirty="0">
                <a:solidFill>
                  <a:schemeClr val="bg1"/>
                </a:solidFill>
                <a:latin typeface="Quicksand" panose="020B0604020202020204" charset="0"/>
              </a:rPr>
              <a:t>.</a:t>
            </a:r>
          </a:p>
          <a:p>
            <a:pPr marL="571500" indent="-571500">
              <a:lnSpc>
                <a:spcPct val="200000"/>
              </a:lnSpc>
              <a:buClr>
                <a:schemeClr val="bg1"/>
              </a:buClr>
              <a:buFont typeface="Courier New" panose="02070309020205020404" pitchFamily="49" charset="0"/>
              <a:buChar char="o"/>
            </a:pPr>
            <a:r>
              <a:rPr lang="de-DE" sz="2400" b="1" dirty="0">
                <a:solidFill>
                  <a:schemeClr val="bg1"/>
                </a:solidFill>
                <a:latin typeface="Quicksand" panose="020B0604020202020204" charset="0"/>
              </a:rPr>
              <a:t>1960 William </a:t>
            </a:r>
            <a:r>
              <a:rPr lang="de-DE" sz="2400" b="1" dirty="0" err="1">
                <a:solidFill>
                  <a:schemeClr val="bg1"/>
                </a:solidFill>
                <a:latin typeface="Quicksand" panose="020B0604020202020204" charset="0"/>
              </a:rPr>
              <a:t>Stokoe</a:t>
            </a:r>
            <a:r>
              <a:rPr lang="de-DE" sz="2400" b="1" dirty="0">
                <a:solidFill>
                  <a:schemeClr val="bg1"/>
                </a:solidFill>
                <a:latin typeface="Quicksand" panose="020B0604020202020204" charset="0"/>
              </a:rPr>
              <a:t> </a:t>
            </a:r>
            <a:r>
              <a:rPr lang="de-DE" sz="2400" dirty="0">
                <a:solidFill>
                  <a:schemeClr val="bg1"/>
                </a:solidFill>
                <a:latin typeface="Quicksand" panose="020B0604020202020204" charset="0"/>
              </a:rPr>
              <a:t>vom Gallaudet College analysierte die Struktur der amerikanischen Gebärdensprache mit modernen linguistischen Methoden</a:t>
            </a:r>
            <a:r>
              <a:rPr lang="de-DE" sz="2400" b="1" dirty="0">
                <a:solidFill>
                  <a:schemeClr val="bg1"/>
                </a:solidFill>
                <a:latin typeface="Quicksand" panose="020B0604020202020204" charset="0"/>
              </a:rPr>
              <a:t>.</a:t>
            </a:r>
          </a:p>
          <a:p>
            <a:pPr>
              <a:lnSpc>
                <a:spcPct val="200000"/>
              </a:lnSpc>
              <a:buClr>
                <a:schemeClr val="bg1"/>
              </a:buClr>
            </a:pPr>
            <a:r>
              <a:rPr lang="de-DE" sz="2400" b="1" dirty="0">
                <a:solidFill>
                  <a:schemeClr val="bg1"/>
                </a:solidFill>
                <a:latin typeface="Quicksand" panose="020B0604020202020204" charset="0"/>
              </a:rPr>
              <a:t> </a:t>
            </a:r>
            <a:r>
              <a:rPr lang="en-US" sz="2200" dirty="0">
                <a:solidFill>
                  <a:schemeClr val="bg1"/>
                </a:solidFill>
                <a:latin typeface="Quicksand" panose="020B0604020202020204" charset="0"/>
              </a:rPr>
              <a:t>-&gt; </a:t>
            </a:r>
            <a:r>
              <a:rPr lang="de-DE" sz="2200" dirty="0" err="1">
                <a:solidFill>
                  <a:schemeClr val="bg1"/>
                </a:solidFill>
                <a:latin typeface="Quicksand" panose="020B0604020202020204" charset="0"/>
              </a:rPr>
              <a:t>Stokoe</a:t>
            </a:r>
            <a:r>
              <a:rPr lang="de-DE" sz="2200" dirty="0">
                <a:solidFill>
                  <a:schemeClr val="bg1"/>
                </a:solidFill>
                <a:latin typeface="Quicksand" panose="020B0604020202020204" charset="0"/>
              </a:rPr>
              <a:t> zeigte überzeugend, dass Gebärdensprache in ihrer sprachlichen Komplexität der gesprochenen Sprache gleichwertig ist.</a:t>
            </a:r>
            <a:endParaRPr lang="de-DE" sz="2200" b="1" dirty="0">
              <a:solidFill>
                <a:schemeClr val="bg1"/>
              </a:solidFill>
              <a:latin typeface="Quicksand" panose="020B0604020202020204" charset="0"/>
            </a:endParaRPr>
          </a:p>
        </p:txBody>
      </p:sp>
      <p:sp>
        <p:nvSpPr>
          <p:cNvPr id="3" name="Textfeld 2">
            <a:extLst>
              <a:ext uri="{FF2B5EF4-FFF2-40B4-BE49-F238E27FC236}">
                <a16:creationId xmlns:a16="http://schemas.microsoft.com/office/drawing/2014/main" id="{4D2423A8-90C7-F093-6A75-720FFA831FF2}"/>
              </a:ext>
            </a:extLst>
          </p:cNvPr>
          <p:cNvSpPr txBox="1"/>
          <p:nvPr/>
        </p:nvSpPr>
        <p:spPr>
          <a:xfrm>
            <a:off x="239635" y="9224204"/>
            <a:ext cx="8861721" cy="415498"/>
          </a:xfrm>
          <a:prstGeom prst="rect">
            <a:avLst/>
          </a:prstGeom>
          <a:noFill/>
        </p:spPr>
        <p:txBody>
          <a:bodyPr wrap="none" rtlCol="0">
            <a:spAutoFit/>
          </a:bodyPr>
          <a:lstStyle/>
          <a:p>
            <a:r>
              <a:rPr lang="de-DE" sz="2100" dirty="0">
                <a:solidFill>
                  <a:schemeClr val="bg1"/>
                </a:solidFill>
              </a:rPr>
              <a:t>https://</a:t>
            </a:r>
            <a:r>
              <a:rPr lang="de-DE" sz="2100" dirty="0" err="1">
                <a:solidFill>
                  <a:schemeClr val="bg1"/>
                </a:solidFill>
              </a:rPr>
              <a:t>de.wikipedia.org</a:t>
            </a:r>
            <a:r>
              <a:rPr lang="de-DE" sz="2100" dirty="0">
                <a:solidFill>
                  <a:schemeClr val="bg1"/>
                </a:solidFill>
              </a:rPr>
              <a:t>/</a:t>
            </a:r>
            <a:r>
              <a:rPr lang="de-DE" sz="2100" dirty="0" err="1">
                <a:solidFill>
                  <a:schemeClr val="bg1"/>
                </a:solidFill>
              </a:rPr>
              <a:t>wiki</a:t>
            </a:r>
            <a:r>
              <a:rPr lang="de-DE" sz="2100" dirty="0">
                <a:solidFill>
                  <a:schemeClr val="bg1"/>
                </a:solidFill>
              </a:rPr>
              <a:t>/Geschichte_der_Geb%C3%A4rdensprachen</a:t>
            </a:r>
          </a:p>
        </p:txBody>
      </p:sp>
      <p:sp>
        <p:nvSpPr>
          <p:cNvPr id="2" name="Google Shape;146;p6">
            <a:extLst>
              <a:ext uri="{FF2B5EF4-FFF2-40B4-BE49-F238E27FC236}">
                <a16:creationId xmlns:a16="http://schemas.microsoft.com/office/drawing/2014/main" id="{E9C00310-CFA0-D171-B371-AA37A7A33AC9}"/>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6" name="Picture 2" descr="Bernard Tervoort — Wikipédia">
            <a:extLst>
              <a:ext uri="{FF2B5EF4-FFF2-40B4-BE49-F238E27FC236}">
                <a16:creationId xmlns:a16="http://schemas.microsoft.com/office/drawing/2014/main" id="{A1A52863-E5BD-0229-961C-168255899D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4938" y="1029056"/>
            <a:ext cx="2913912" cy="411444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American Sign Language, a language recognized - Awareness, Access and  Change | Gallaudet University">
            <a:extLst>
              <a:ext uri="{FF2B5EF4-FFF2-40B4-BE49-F238E27FC236}">
                <a16:creationId xmlns:a16="http://schemas.microsoft.com/office/drawing/2014/main" id="{4CB9CF6C-3335-EE6E-F3B5-E17966F092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36321" y="1029056"/>
            <a:ext cx="2774371" cy="4115825"/>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a:extLst>
              <a:ext uri="{FF2B5EF4-FFF2-40B4-BE49-F238E27FC236}">
                <a16:creationId xmlns:a16="http://schemas.microsoft.com/office/drawing/2014/main" id="{7DD9EC72-5192-24D7-6F70-4BA93A07F4D5}"/>
              </a:ext>
            </a:extLst>
          </p:cNvPr>
          <p:cNvSpPr txBox="1"/>
          <p:nvPr/>
        </p:nvSpPr>
        <p:spPr>
          <a:xfrm>
            <a:off x="1895450" y="5261435"/>
            <a:ext cx="14084265" cy="523220"/>
          </a:xfrm>
          <a:prstGeom prst="rect">
            <a:avLst/>
          </a:prstGeom>
          <a:noFill/>
        </p:spPr>
        <p:txBody>
          <a:bodyPr wrap="square" rtlCol="0">
            <a:spAutoFit/>
          </a:bodyPr>
          <a:lstStyle/>
          <a:p>
            <a:pPr algn="ctr"/>
            <a:r>
              <a:rPr lang="de-DE" sz="2800" dirty="0">
                <a:solidFill>
                  <a:schemeClr val="bg1"/>
                </a:solidFill>
                <a:latin typeface="Anton" pitchFamily="2" charset="0"/>
              </a:rPr>
              <a:t>Bernard </a:t>
            </a:r>
            <a:r>
              <a:rPr lang="de-DE" sz="2800" dirty="0" err="1">
                <a:solidFill>
                  <a:schemeClr val="bg1"/>
                </a:solidFill>
                <a:latin typeface="Anton" pitchFamily="2" charset="0"/>
              </a:rPr>
              <a:t>Tervoort</a:t>
            </a:r>
            <a:r>
              <a:rPr lang="de-DE" sz="2800" dirty="0">
                <a:solidFill>
                  <a:schemeClr val="bg1"/>
                </a:solidFill>
                <a:latin typeface="Anton" pitchFamily="2" charset="0"/>
              </a:rPr>
              <a:t> 	           	                        William </a:t>
            </a:r>
            <a:r>
              <a:rPr lang="de-DE" sz="2800" dirty="0" err="1">
                <a:solidFill>
                  <a:schemeClr val="bg1"/>
                </a:solidFill>
                <a:latin typeface="Anton" pitchFamily="2" charset="0"/>
              </a:rPr>
              <a:t>Stokoe</a:t>
            </a:r>
            <a:endParaRPr lang="de-DE" sz="2800" dirty="0">
              <a:solidFill>
                <a:schemeClr val="bg1"/>
              </a:solidFill>
              <a:latin typeface="Anton" pitchFamily="2" charset="0"/>
            </a:endParaRPr>
          </a:p>
        </p:txBody>
      </p:sp>
    </p:spTree>
    <p:extLst>
      <p:ext uri="{BB962C8B-B14F-4D97-AF65-F5344CB8AC3E}">
        <p14:creationId xmlns:p14="http://schemas.microsoft.com/office/powerpoint/2010/main" val="3841672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44"/>
        <p:cNvGrpSpPr/>
        <p:nvPr/>
      </p:nvGrpSpPr>
      <p:grpSpPr>
        <a:xfrm>
          <a:off x="0" y="0"/>
          <a:ext cx="0" cy="0"/>
          <a:chOff x="0" y="0"/>
          <a:chExt cx="0" cy="0"/>
        </a:xfrm>
      </p:grpSpPr>
      <p:sp>
        <p:nvSpPr>
          <p:cNvPr id="145" name="Google Shape;145;p6"/>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 name="Google Shape;146;p6"/>
          <p:cNvSpPr/>
          <p:nvPr/>
        </p:nvSpPr>
        <p:spPr>
          <a:xfrm>
            <a:off x="14717017" y="9381740"/>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47" name="Google Shape;147;p6"/>
          <p:cNvPicPr preferRelativeResize="0"/>
          <p:nvPr/>
        </p:nvPicPr>
        <p:blipFill rotWithShape="1">
          <a:blip r:embed="rId5">
            <a:alphaModFix/>
          </a:blip>
          <a:srcRect/>
          <a:stretch/>
        </p:blipFill>
        <p:spPr>
          <a:xfrm>
            <a:off x="13888201" y="1760220"/>
            <a:ext cx="2751455" cy="3535680"/>
          </a:xfrm>
          <a:prstGeom prst="rect">
            <a:avLst/>
          </a:prstGeom>
          <a:noFill/>
          <a:ln>
            <a:noFill/>
          </a:ln>
        </p:spPr>
      </p:pic>
      <p:sp>
        <p:nvSpPr>
          <p:cNvPr id="148" name="Google Shape;148;p6"/>
          <p:cNvSpPr txBox="1"/>
          <p:nvPr/>
        </p:nvSpPr>
        <p:spPr>
          <a:xfrm>
            <a:off x="3595428" y="1095212"/>
            <a:ext cx="9448800" cy="4127243"/>
          </a:xfrm>
          <a:prstGeom prst="rect">
            <a:avLst/>
          </a:prstGeom>
          <a:noFill/>
          <a:ln>
            <a:noFill/>
          </a:ln>
        </p:spPr>
        <p:txBody>
          <a:bodyPr spcFirstLastPara="1" wrap="square" lIns="91425" tIns="45700" rIns="91425" bIns="45700" anchor="t" anchorCtr="0">
            <a:spAutoFit/>
          </a:bodyPr>
          <a:lstStyle/>
          <a:p>
            <a:pPr lvl="0">
              <a:lnSpc>
                <a:spcPct val="115000"/>
              </a:lnSpc>
            </a:pPr>
            <a:r>
              <a:rPr lang="de-DE" sz="4800" b="1" dirty="0">
                <a:solidFill>
                  <a:schemeClr val="lt1"/>
                </a:solidFill>
                <a:latin typeface="Anton"/>
                <a:ea typeface="Anton"/>
                <a:cs typeface="Anton"/>
                <a:sym typeface="Anton"/>
              </a:rPr>
              <a:t>Die Gründung von Schulen für Gehörlose und Bildungseinrichtungen</a:t>
            </a:r>
          </a:p>
          <a:p>
            <a:pPr lvl="0">
              <a:lnSpc>
                <a:spcPct val="115000"/>
              </a:lnSpc>
            </a:pPr>
            <a:r>
              <a:rPr lang="de-DE" sz="2600" dirty="0">
                <a:solidFill>
                  <a:schemeClr val="lt1"/>
                </a:solidFill>
                <a:latin typeface="Quicksand"/>
                <a:ea typeface="Quicksand"/>
                <a:cs typeface="Quicksand"/>
                <a:sym typeface="Quicksand"/>
              </a:rPr>
              <a:t>Die Gründung von Schulen für Gehörlose ermöglichte gehörlosen Kindern den </a:t>
            </a:r>
            <a:r>
              <a:rPr lang="de-DE" sz="2600" b="1" dirty="0">
                <a:solidFill>
                  <a:schemeClr val="lt1"/>
                </a:solidFill>
                <a:latin typeface="Quicksand"/>
                <a:ea typeface="Quicksand"/>
                <a:cs typeface="Quicksand"/>
                <a:sym typeface="Quicksand"/>
              </a:rPr>
              <a:t>Zugang zu Bildung.</a:t>
            </a:r>
          </a:p>
          <a:p>
            <a:pPr marL="457200" lvl="0" indent="-457200">
              <a:lnSpc>
                <a:spcPct val="115000"/>
              </a:lnSpc>
              <a:buClr>
                <a:schemeClr val="bg1"/>
              </a:buClr>
              <a:buFont typeface="Arial" panose="020B0604020202020204" pitchFamily="34" charset="0"/>
              <a:buChar char="•"/>
            </a:pPr>
            <a:r>
              <a:rPr lang="de-DE" sz="2600" dirty="0">
                <a:solidFill>
                  <a:schemeClr val="lt1"/>
                </a:solidFill>
                <a:latin typeface="Quicksand"/>
                <a:ea typeface="Quicksand"/>
                <a:cs typeface="Quicksand"/>
                <a:sym typeface="Quicksand"/>
              </a:rPr>
              <a:t>Im </a:t>
            </a:r>
            <a:r>
              <a:rPr lang="de-DE" sz="2600" b="1" dirty="0">
                <a:solidFill>
                  <a:schemeClr val="lt1"/>
                </a:solidFill>
                <a:latin typeface="Quicksand"/>
                <a:ea typeface="Quicksand"/>
                <a:cs typeface="Quicksand"/>
                <a:sym typeface="Quicksand"/>
              </a:rPr>
              <a:t>Jahr 1760 </a:t>
            </a:r>
            <a:r>
              <a:rPr lang="de-DE" sz="2600" dirty="0">
                <a:solidFill>
                  <a:schemeClr val="lt1"/>
                </a:solidFill>
                <a:latin typeface="Quicksand"/>
                <a:ea typeface="Quicksand"/>
                <a:cs typeface="Quicksand"/>
                <a:sym typeface="Quicksand"/>
              </a:rPr>
              <a:t>eröffnete der französische Priester Abbé de </a:t>
            </a:r>
            <a:r>
              <a:rPr lang="de-DE" sz="2600" dirty="0" err="1">
                <a:solidFill>
                  <a:schemeClr val="lt1"/>
                </a:solidFill>
                <a:latin typeface="Quicksand"/>
                <a:ea typeface="Quicksand"/>
                <a:cs typeface="Quicksand"/>
                <a:sym typeface="Quicksand"/>
              </a:rPr>
              <a:t>l'Épée</a:t>
            </a:r>
            <a:r>
              <a:rPr lang="de-DE" sz="2600" dirty="0">
                <a:solidFill>
                  <a:schemeClr val="lt1"/>
                </a:solidFill>
                <a:latin typeface="Quicksand"/>
                <a:ea typeface="Quicksand"/>
                <a:cs typeface="Quicksand"/>
                <a:sym typeface="Quicksand"/>
              </a:rPr>
              <a:t> in Paris die erste öffentliche Schule für Gehörlose</a:t>
            </a:r>
          </a:p>
          <a:p>
            <a:pPr lvl="0">
              <a:lnSpc>
                <a:spcPct val="115000"/>
              </a:lnSpc>
            </a:pPr>
            <a:r>
              <a:rPr lang="de-DE" sz="2600" dirty="0">
                <a:solidFill>
                  <a:schemeClr val="lt1"/>
                </a:solidFill>
                <a:latin typeface="Quicksand"/>
                <a:ea typeface="Quicksand"/>
                <a:cs typeface="Quicksand"/>
                <a:sym typeface="Quicksand"/>
              </a:rPr>
              <a:t>-&gt; Geburtsstunde der modernen Gehörlosenpädagogik.</a:t>
            </a:r>
            <a:r>
              <a:rPr lang="de-DE" sz="2800" dirty="0">
                <a:solidFill>
                  <a:schemeClr val="lt1"/>
                </a:solidFill>
                <a:latin typeface="Quicksand"/>
                <a:ea typeface="Quicksand"/>
                <a:cs typeface="Quicksand"/>
                <a:sym typeface="Quicksand"/>
              </a:rPr>
              <a:t> </a:t>
            </a:r>
            <a:endParaRPr sz="2800" dirty="0">
              <a:solidFill>
                <a:schemeClr val="lt1"/>
              </a:solidFill>
              <a:latin typeface="Quicksand"/>
              <a:ea typeface="Quicksand"/>
              <a:cs typeface="Quicksand"/>
              <a:sym typeface="Quicksand"/>
            </a:endParaRPr>
          </a:p>
        </p:txBody>
      </p:sp>
      <p:sp>
        <p:nvSpPr>
          <p:cNvPr id="149" name="Google Shape;149;p6"/>
          <p:cNvSpPr txBox="1"/>
          <p:nvPr/>
        </p:nvSpPr>
        <p:spPr>
          <a:xfrm>
            <a:off x="11986461" y="5448300"/>
            <a:ext cx="6096000" cy="386644"/>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de-AT" sz="1800">
                <a:solidFill>
                  <a:schemeClr val="lt1"/>
                </a:solidFill>
                <a:latin typeface="Quicksand"/>
                <a:ea typeface="Quicksand"/>
                <a:cs typeface="Quicksand"/>
                <a:sym typeface="Quicksand"/>
              </a:rPr>
              <a:t>Charles-Michel de l'Épée (1712–1789) (Photo: Wikipedia)</a:t>
            </a:r>
            <a:endParaRPr/>
          </a:p>
        </p:txBody>
      </p:sp>
      <p:sp>
        <p:nvSpPr>
          <p:cNvPr id="150" name="Google Shape;150;p6"/>
          <p:cNvSpPr txBox="1"/>
          <p:nvPr/>
        </p:nvSpPr>
        <p:spPr>
          <a:xfrm>
            <a:off x="6629400" y="6151643"/>
            <a:ext cx="9144000" cy="3560934"/>
          </a:xfrm>
          <a:prstGeom prst="rect">
            <a:avLst/>
          </a:prstGeom>
          <a:noFill/>
          <a:ln>
            <a:noFill/>
          </a:ln>
        </p:spPr>
        <p:txBody>
          <a:bodyPr spcFirstLastPara="1" wrap="square" lIns="91425" tIns="45700" rIns="91425" bIns="45700" anchor="t" anchorCtr="0">
            <a:spAutoFit/>
          </a:bodyPr>
          <a:lstStyle/>
          <a:p>
            <a:pPr marL="457200" lvl="0" indent="-457200">
              <a:lnSpc>
                <a:spcPct val="115000"/>
              </a:lnSpc>
              <a:buClr>
                <a:schemeClr val="bg1"/>
              </a:buClr>
              <a:buFont typeface="Arial" panose="020B0604020202020204" pitchFamily="34" charset="0"/>
              <a:buChar char="•"/>
            </a:pPr>
            <a:r>
              <a:rPr lang="de-DE" sz="2800" dirty="0">
                <a:solidFill>
                  <a:schemeClr val="lt1"/>
                </a:solidFill>
                <a:latin typeface="Quicksand"/>
                <a:ea typeface="Quicksand"/>
                <a:cs typeface="Quicksand"/>
                <a:sym typeface="Quicksand"/>
              </a:rPr>
              <a:t>Gründung der Gallaudet University in Washington D.C. im Jahr 1864 -&gt; </a:t>
            </a:r>
            <a:r>
              <a:rPr lang="de-DE" sz="2800" b="1" dirty="0">
                <a:solidFill>
                  <a:schemeClr val="lt1"/>
                </a:solidFill>
                <a:latin typeface="Quicksand"/>
                <a:ea typeface="Quicksand"/>
                <a:cs typeface="Quicksand"/>
                <a:sym typeface="Quicksand"/>
              </a:rPr>
              <a:t>weltweit erste Universität</a:t>
            </a:r>
            <a:r>
              <a:rPr lang="de-DE" sz="2800" dirty="0">
                <a:solidFill>
                  <a:schemeClr val="lt1"/>
                </a:solidFill>
                <a:latin typeface="Quicksand"/>
                <a:ea typeface="Quicksand"/>
                <a:cs typeface="Quicksand"/>
                <a:sym typeface="Quicksand"/>
              </a:rPr>
              <a:t>, die speziell für gehörlose Studierende zugänglich ist.</a:t>
            </a:r>
          </a:p>
          <a:p>
            <a:pPr marL="457200" lvl="0" indent="-457200">
              <a:lnSpc>
                <a:spcPct val="115000"/>
              </a:lnSpc>
              <a:buClr>
                <a:schemeClr val="bg1"/>
              </a:buClr>
              <a:buFont typeface="Arial" panose="020B0604020202020204" pitchFamily="34" charset="0"/>
              <a:buChar char="•"/>
            </a:pPr>
            <a:r>
              <a:rPr lang="de-DE" sz="2800" dirty="0">
                <a:solidFill>
                  <a:schemeClr val="lt1"/>
                </a:solidFill>
                <a:latin typeface="Quicksand"/>
                <a:ea typeface="Quicksand"/>
                <a:cs typeface="Quicksand"/>
                <a:sym typeface="Quicksand"/>
              </a:rPr>
              <a:t>Zentrale Rolle bei der </a:t>
            </a:r>
            <a:r>
              <a:rPr lang="de-DE" sz="2800" b="1" dirty="0">
                <a:solidFill>
                  <a:schemeClr val="lt1"/>
                </a:solidFill>
                <a:latin typeface="Quicksand"/>
                <a:ea typeface="Quicksand"/>
                <a:cs typeface="Quicksand"/>
                <a:sym typeface="Quicksand"/>
              </a:rPr>
              <a:t>Stärkung der Gehörlosen-Community und der Förderung akademischer und kultureller Beiträge</a:t>
            </a:r>
            <a:r>
              <a:rPr lang="de-DE" sz="2800" dirty="0">
                <a:solidFill>
                  <a:schemeClr val="lt1"/>
                </a:solidFill>
                <a:latin typeface="Quicksand"/>
                <a:ea typeface="Quicksand"/>
                <a:cs typeface="Quicksand"/>
                <a:sym typeface="Quicksand"/>
              </a:rPr>
              <a:t> von gehörlosen Menschen.</a:t>
            </a:r>
            <a:endParaRPr sz="2800" dirty="0">
              <a:solidFill>
                <a:schemeClr val="lt1"/>
              </a:solidFill>
              <a:latin typeface="Quicksand"/>
              <a:ea typeface="Quicksand"/>
              <a:cs typeface="Quicksand"/>
              <a:sym typeface="Quicksand"/>
            </a:endParaRPr>
          </a:p>
        </p:txBody>
      </p:sp>
      <p:pic>
        <p:nvPicPr>
          <p:cNvPr id="151" name="Google Shape;151;p6"/>
          <p:cNvPicPr preferRelativeResize="0"/>
          <p:nvPr/>
        </p:nvPicPr>
        <p:blipFill rotWithShape="1">
          <a:blip r:embed="rId6">
            <a:alphaModFix/>
          </a:blip>
          <a:srcRect/>
          <a:stretch/>
        </p:blipFill>
        <p:spPr>
          <a:xfrm>
            <a:off x="1503960" y="6260039"/>
            <a:ext cx="4461510" cy="2974340"/>
          </a:xfrm>
          <a:prstGeom prst="rect">
            <a:avLst/>
          </a:prstGeom>
          <a:noFill/>
          <a:ln>
            <a:noFill/>
          </a:ln>
        </p:spPr>
      </p:pic>
      <p:sp>
        <p:nvSpPr>
          <p:cNvPr id="152" name="Google Shape;152;p6"/>
          <p:cNvSpPr txBox="1"/>
          <p:nvPr/>
        </p:nvSpPr>
        <p:spPr>
          <a:xfrm>
            <a:off x="990600" y="9332850"/>
            <a:ext cx="5488229" cy="395173"/>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de-AT" sz="1800">
                <a:solidFill>
                  <a:schemeClr val="lt1"/>
                </a:solidFill>
                <a:latin typeface="Quicksand"/>
                <a:ea typeface="Quicksand"/>
                <a:cs typeface="Quicksand"/>
                <a:sym typeface="Quicksand"/>
              </a:rPr>
              <a:t>Gallaudet University (Photo: Gallaudet University)</a:t>
            </a:r>
            <a:endParaRPr sz="1800">
              <a:solidFill>
                <a:schemeClr val="lt1"/>
              </a:solidFill>
              <a:latin typeface="Quicksand"/>
              <a:ea typeface="Quicksand"/>
              <a:cs typeface="Quicksand"/>
              <a:sym typeface="Quicksan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56"/>
        <p:cNvGrpSpPr/>
        <p:nvPr/>
      </p:nvGrpSpPr>
      <p:grpSpPr>
        <a:xfrm>
          <a:off x="0" y="0"/>
          <a:ext cx="0" cy="0"/>
          <a:chOff x="0" y="0"/>
          <a:chExt cx="0" cy="0"/>
        </a:xfrm>
      </p:grpSpPr>
      <p:sp>
        <p:nvSpPr>
          <p:cNvPr id="157" name="Google Shape;157;p7"/>
          <p:cNvSpPr/>
          <p:nvPr/>
        </p:nvSpPr>
        <p:spPr>
          <a:xfrm>
            <a:off x="14829676" y="9368075"/>
            <a:ext cx="3337838" cy="744060"/>
          </a:xfrm>
          <a:custGeom>
            <a:avLst/>
            <a:gdLst/>
            <a:ahLst/>
            <a:cxnLst/>
            <a:rect l="l" t="t" r="r" b="b"/>
            <a:pathLst>
              <a:path w="3337838" h="744060" extrusionOk="0">
                <a:moveTo>
                  <a:pt x="0" y="0"/>
                </a:moveTo>
                <a:lnTo>
                  <a:pt x="3337838" y="0"/>
                </a:lnTo>
                <a:lnTo>
                  <a:pt x="3337838" y="744060"/>
                </a:lnTo>
                <a:lnTo>
                  <a:pt x="0" y="744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
        <p:nvSpPr>
          <p:cNvPr id="158" name="Google Shape;158;p7"/>
          <p:cNvSpPr/>
          <p:nvPr/>
        </p:nvSpPr>
        <p:spPr>
          <a:xfrm>
            <a:off x="0" y="0"/>
            <a:ext cx="3645771" cy="2050746"/>
          </a:xfrm>
          <a:custGeom>
            <a:avLst/>
            <a:gdLst/>
            <a:ahLst/>
            <a:cxnLst/>
            <a:rect l="l" t="t" r="r" b="b"/>
            <a:pathLst>
              <a:path w="3645771" h="2050746" extrusionOk="0">
                <a:moveTo>
                  <a:pt x="0" y="0"/>
                </a:moveTo>
                <a:lnTo>
                  <a:pt x="3645771" y="0"/>
                </a:lnTo>
                <a:lnTo>
                  <a:pt x="3645771"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59" name="Google Shape;159;p7" descr="Ein Bild, das draußen, Schuhwerk, Kleidung, Himmel enthält.&#10;&#10;Automatisch generierte Beschreibung"/>
          <p:cNvPicPr preferRelativeResize="0"/>
          <p:nvPr/>
        </p:nvPicPr>
        <p:blipFill rotWithShape="1">
          <a:blip r:embed="rId5">
            <a:alphaModFix/>
          </a:blip>
          <a:srcRect b="20004"/>
          <a:stretch>
            <a:fillRect/>
          </a:stretch>
        </p:blipFill>
        <p:spPr>
          <a:xfrm>
            <a:off x="10795818" y="1444977"/>
            <a:ext cx="6986995" cy="4305365"/>
          </a:xfrm>
          <a:prstGeom prst="rect">
            <a:avLst/>
          </a:prstGeom>
          <a:noFill/>
          <a:ln>
            <a:noFill/>
          </a:ln>
        </p:spPr>
      </p:pic>
      <p:sp>
        <p:nvSpPr>
          <p:cNvPr id="160" name="Google Shape;160;p7"/>
          <p:cNvSpPr txBox="1"/>
          <p:nvPr/>
        </p:nvSpPr>
        <p:spPr>
          <a:xfrm>
            <a:off x="10715291" y="870304"/>
            <a:ext cx="7572709" cy="507791"/>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de-AT" sz="1800" dirty="0" err="1">
                <a:solidFill>
                  <a:schemeClr val="bg1"/>
                </a:solidFill>
                <a:latin typeface="Quicksand"/>
                <a:ea typeface="Quicksand"/>
                <a:cs typeface="Quicksand"/>
                <a:sym typeface="Quicksand"/>
              </a:rPr>
              <a:t>Deaf</a:t>
            </a:r>
            <a:r>
              <a:rPr lang="de-AT" sz="1800" dirty="0">
                <a:solidFill>
                  <a:schemeClr val="bg1"/>
                </a:solidFill>
                <a:latin typeface="Quicksand"/>
                <a:ea typeface="Quicksand"/>
                <a:cs typeface="Quicksand"/>
                <a:sym typeface="Quicksand"/>
              </a:rPr>
              <a:t> </a:t>
            </a:r>
            <a:r>
              <a:rPr lang="de-AT" sz="1800" dirty="0" err="1">
                <a:solidFill>
                  <a:schemeClr val="bg1"/>
                </a:solidFill>
                <a:latin typeface="Quicksand"/>
                <a:ea typeface="Quicksand"/>
                <a:cs typeface="Quicksand"/>
                <a:sym typeface="Quicksand"/>
              </a:rPr>
              <a:t>President</a:t>
            </a:r>
            <a:r>
              <a:rPr lang="de-AT" sz="1800" dirty="0">
                <a:solidFill>
                  <a:schemeClr val="bg1"/>
                </a:solidFill>
                <a:latin typeface="Quicksand"/>
                <a:ea typeface="Quicksand"/>
                <a:cs typeface="Quicksand"/>
                <a:sym typeface="Quicksand"/>
              </a:rPr>
              <a:t> </a:t>
            </a:r>
            <a:r>
              <a:rPr lang="de-AT" sz="1800" dirty="0" err="1">
                <a:solidFill>
                  <a:schemeClr val="bg1"/>
                </a:solidFill>
                <a:latin typeface="Quicksand"/>
                <a:ea typeface="Quicksand"/>
                <a:cs typeface="Quicksand"/>
                <a:sym typeface="Quicksand"/>
              </a:rPr>
              <a:t>Now</a:t>
            </a:r>
            <a:r>
              <a:rPr lang="de-AT" sz="1800" dirty="0">
                <a:solidFill>
                  <a:schemeClr val="bg1"/>
                </a:solidFill>
                <a:latin typeface="Quicksand"/>
                <a:ea typeface="Quicksand"/>
                <a:cs typeface="Quicksand"/>
                <a:sym typeface="Quicksand"/>
              </a:rPr>
              <a:t>-Protests (</a:t>
            </a:r>
            <a:r>
              <a:rPr lang="de-AT" sz="1800" dirty="0" err="1">
                <a:solidFill>
                  <a:schemeClr val="bg1"/>
                </a:solidFill>
                <a:latin typeface="Quicksand"/>
                <a:ea typeface="Quicksand"/>
                <a:cs typeface="Quicksand"/>
                <a:sym typeface="Quicksand"/>
              </a:rPr>
              <a:t>Photo</a:t>
            </a:r>
            <a:r>
              <a:rPr lang="de-AT" sz="1800" dirty="0">
                <a:solidFill>
                  <a:schemeClr val="bg1"/>
                </a:solidFill>
                <a:latin typeface="Quicksand"/>
                <a:ea typeface="Quicksand"/>
                <a:cs typeface="Quicksand"/>
                <a:sym typeface="Quicksand"/>
              </a:rPr>
              <a:t>: Gallaudet University Archives)</a:t>
            </a:r>
            <a:endParaRPr sz="1800" dirty="0">
              <a:solidFill>
                <a:schemeClr val="bg1"/>
              </a:solidFill>
              <a:latin typeface="Quicksand"/>
              <a:ea typeface="Quicksand"/>
              <a:cs typeface="Quicksand"/>
              <a:sym typeface="Quicksand"/>
            </a:endParaRPr>
          </a:p>
        </p:txBody>
      </p:sp>
      <p:sp>
        <p:nvSpPr>
          <p:cNvPr id="161" name="Google Shape;161;p7"/>
          <p:cNvSpPr txBox="1"/>
          <p:nvPr/>
        </p:nvSpPr>
        <p:spPr>
          <a:xfrm>
            <a:off x="1575619" y="2020249"/>
            <a:ext cx="7730613" cy="3914877"/>
          </a:xfrm>
          <a:prstGeom prst="rect">
            <a:avLst/>
          </a:prstGeom>
          <a:noFill/>
          <a:ln>
            <a:noFill/>
          </a:ln>
        </p:spPr>
        <p:txBody>
          <a:bodyPr spcFirstLastPara="1" wrap="square" lIns="91425" tIns="45700" rIns="91425" bIns="45700" anchor="t" anchorCtr="0">
            <a:spAutoFit/>
          </a:bodyPr>
          <a:lstStyle/>
          <a:p>
            <a:pPr lvl="0">
              <a:lnSpc>
                <a:spcPct val="115000"/>
              </a:lnSpc>
            </a:pPr>
            <a:r>
              <a:rPr lang="de-DE" sz="5400" dirty="0">
                <a:solidFill>
                  <a:schemeClr val="bg1"/>
                </a:solidFill>
                <a:latin typeface="Anton"/>
                <a:ea typeface="Anton"/>
                <a:cs typeface="Anton"/>
                <a:sym typeface="Anton"/>
              </a:rPr>
              <a:t>Anerkennung gehörloser Menschen als gleichberechtigte Mitglieder der Gesellschaft</a:t>
            </a:r>
            <a:endParaRPr sz="5400" dirty="0">
              <a:solidFill>
                <a:schemeClr val="bg1"/>
              </a:solidFill>
              <a:latin typeface="Anton"/>
              <a:ea typeface="Anton"/>
              <a:cs typeface="Anton"/>
              <a:sym typeface="Anton"/>
            </a:endParaRPr>
          </a:p>
        </p:txBody>
      </p:sp>
      <p:sp>
        <p:nvSpPr>
          <p:cNvPr id="162" name="Google Shape;162;p7"/>
          <p:cNvSpPr txBox="1"/>
          <p:nvPr/>
        </p:nvSpPr>
        <p:spPr>
          <a:xfrm>
            <a:off x="1236405" y="5970591"/>
            <a:ext cx="16823309" cy="3323946"/>
          </a:xfrm>
          <a:prstGeom prst="rect">
            <a:avLst/>
          </a:prstGeom>
          <a:noFill/>
          <a:ln>
            <a:noFill/>
          </a:ln>
        </p:spPr>
        <p:txBody>
          <a:bodyPr spcFirstLastPara="1" wrap="square" lIns="91425" tIns="45700" rIns="91425" bIns="45700" anchor="t" anchorCtr="0">
            <a:spAutoFit/>
          </a:bodyPr>
          <a:lstStyle/>
          <a:p>
            <a:pPr marL="457200" lvl="0" indent="-457200">
              <a:lnSpc>
                <a:spcPct val="150000"/>
              </a:lnSpc>
              <a:buClr>
                <a:schemeClr val="bg1"/>
              </a:buClr>
              <a:buFont typeface="Arial" panose="020B0604020202020204" pitchFamily="34" charset="0"/>
              <a:buChar char="•"/>
            </a:pPr>
            <a:r>
              <a:rPr lang="de-DE" sz="2800" dirty="0">
                <a:solidFill>
                  <a:schemeClr val="bg1"/>
                </a:solidFill>
                <a:latin typeface="Quicksand"/>
                <a:ea typeface="Quicksand"/>
                <a:cs typeface="Quicksand"/>
                <a:sym typeface="Quicksand"/>
              </a:rPr>
              <a:t>Ein wichtiger Schritt in der positiven Entwicklung gehörloser Menschen war die zunehmende Anerkennung gehörloser Menschen als gleichberechtigte Mitglieder der Gesellschaft. </a:t>
            </a:r>
          </a:p>
          <a:p>
            <a:pPr marL="457200" lvl="0" indent="-457200">
              <a:lnSpc>
                <a:spcPct val="150000"/>
              </a:lnSpc>
              <a:buClr>
                <a:schemeClr val="bg1"/>
              </a:buClr>
              <a:buFont typeface="Arial" panose="020B0604020202020204" pitchFamily="34" charset="0"/>
              <a:buChar char="•"/>
            </a:pPr>
            <a:r>
              <a:rPr lang="de-DE" sz="2800" dirty="0">
                <a:solidFill>
                  <a:schemeClr val="bg1"/>
                </a:solidFill>
                <a:latin typeface="Quicksand"/>
                <a:ea typeface="Quicksand"/>
                <a:cs typeface="Quicksand"/>
                <a:sym typeface="Quicksand"/>
              </a:rPr>
              <a:t>Ein herausragendes Beispiel hierfür ist die Protestaktion </a:t>
            </a:r>
            <a:r>
              <a:rPr lang="de-DE" sz="2800" b="1" dirty="0">
                <a:solidFill>
                  <a:schemeClr val="bg1"/>
                </a:solidFill>
                <a:latin typeface="Quicksand"/>
                <a:ea typeface="Quicksand"/>
                <a:cs typeface="Quicksand"/>
                <a:sym typeface="Quicksand"/>
              </a:rPr>
              <a:t>„</a:t>
            </a:r>
            <a:r>
              <a:rPr lang="de-DE" sz="2800" b="1" dirty="0" err="1">
                <a:solidFill>
                  <a:schemeClr val="bg1"/>
                </a:solidFill>
                <a:latin typeface="Quicksand"/>
                <a:ea typeface="Quicksand"/>
                <a:cs typeface="Quicksand"/>
                <a:sym typeface="Quicksand"/>
              </a:rPr>
              <a:t>Deaf</a:t>
            </a:r>
            <a:r>
              <a:rPr lang="de-DE" sz="2800" b="1" dirty="0">
                <a:solidFill>
                  <a:schemeClr val="bg1"/>
                </a:solidFill>
                <a:latin typeface="Quicksand"/>
                <a:ea typeface="Quicksand"/>
                <a:cs typeface="Quicksand"/>
                <a:sym typeface="Quicksand"/>
              </a:rPr>
              <a:t> </a:t>
            </a:r>
            <a:r>
              <a:rPr lang="de-DE" sz="2800" b="1" dirty="0" err="1">
                <a:solidFill>
                  <a:schemeClr val="bg1"/>
                </a:solidFill>
                <a:latin typeface="Quicksand"/>
                <a:ea typeface="Quicksand"/>
                <a:cs typeface="Quicksand"/>
                <a:sym typeface="Quicksand"/>
              </a:rPr>
              <a:t>President</a:t>
            </a:r>
            <a:r>
              <a:rPr lang="de-DE" sz="2800" b="1" dirty="0">
                <a:solidFill>
                  <a:schemeClr val="bg1"/>
                </a:solidFill>
                <a:latin typeface="Quicksand"/>
                <a:ea typeface="Quicksand"/>
                <a:cs typeface="Quicksand"/>
                <a:sym typeface="Quicksand"/>
              </a:rPr>
              <a:t> </a:t>
            </a:r>
            <a:r>
              <a:rPr lang="de-DE" sz="2800" b="1" dirty="0" err="1">
                <a:solidFill>
                  <a:schemeClr val="bg1"/>
                </a:solidFill>
                <a:latin typeface="Quicksand"/>
                <a:ea typeface="Quicksand"/>
                <a:cs typeface="Quicksand"/>
                <a:sym typeface="Quicksand"/>
              </a:rPr>
              <a:t>Now</a:t>
            </a:r>
            <a:r>
              <a:rPr lang="de-DE" sz="2800" b="1" dirty="0">
                <a:solidFill>
                  <a:schemeClr val="bg1"/>
                </a:solidFill>
                <a:latin typeface="Quicksand"/>
                <a:ea typeface="Quicksand"/>
                <a:cs typeface="Quicksand"/>
                <a:sym typeface="Quicksand"/>
              </a:rPr>
              <a:t>“ </a:t>
            </a:r>
            <a:r>
              <a:rPr lang="de-DE" sz="2800" dirty="0">
                <a:solidFill>
                  <a:schemeClr val="bg1"/>
                </a:solidFill>
                <a:latin typeface="Quicksand"/>
                <a:ea typeface="Quicksand"/>
                <a:cs typeface="Quicksand"/>
                <a:sym typeface="Quicksand"/>
              </a:rPr>
              <a:t>(Jetzt einen gehörlosen Präsidenten) im Jahr </a:t>
            </a:r>
            <a:r>
              <a:rPr lang="de-DE" sz="2800" b="1" dirty="0">
                <a:solidFill>
                  <a:schemeClr val="bg1"/>
                </a:solidFill>
                <a:latin typeface="Quicksand"/>
                <a:ea typeface="Quicksand"/>
                <a:cs typeface="Quicksand"/>
                <a:sym typeface="Quicksand"/>
              </a:rPr>
              <a:t>1988</a:t>
            </a:r>
            <a:r>
              <a:rPr lang="de-DE" sz="2800" dirty="0">
                <a:solidFill>
                  <a:schemeClr val="bg1"/>
                </a:solidFill>
                <a:latin typeface="Quicksand"/>
                <a:ea typeface="Quicksand"/>
                <a:cs typeface="Quicksand"/>
                <a:sym typeface="Quicksand"/>
              </a:rPr>
              <a:t> an der Gallaudet University. -&gt; Gehörlose Studenten setzten sich erfolgreich für die Wahl des ersten gehörlosen Präsidenten der Universität ein. </a:t>
            </a:r>
            <a:endParaRPr sz="2800" dirty="0">
              <a:solidFill>
                <a:schemeClr val="bg1"/>
              </a:solidFill>
              <a:latin typeface="Quicksand"/>
              <a:ea typeface="Quicksand"/>
              <a:cs typeface="Quicksand"/>
              <a:sym typeface="Quicksand"/>
            </a:endParaRPr>
          </a:p>
        </p:txBody>
      </p:sp>
      <p:sp>
        <p:nvSpPr>
          <p:cNvPr id="2" name="Google Shape;146;p6">
            <a:extLst>
              <a:ext uri="{FF2B5EF4-FFF2-40B4-BE49-F238E27FC236}">
                <a16:creationId xmlns:a16="http://schemas.microsoft.com/office/drawing/2014/main" id="{C81741D1-C958-FC4E-1885-0A3B1E81A82C}"/>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Google Shape;135;p5">
            <a:extLst>
              <a:ext uri="{FF2B5EF4-FFF2-40B4-BE49-F238E27FC236}">
                <a16:creationId xmlns:a16="http://schemas.microsoft.com/office/drawing/2014/main" id="{2675FE58-92EB-A488-5208-5DAA13D68AC3}"/>
              </a:ext>
            </a:extLst>
          </p:cNvPr>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66"/>
        <p:cNvGrpSpPr/>
        <p:nvPr/>
      </p:nvGrpSpPr>
      <p:grpSpPr>
        <a:xfrm>
          <a:off x="0" y="0"/>
          <a:ext cx="0" cy="0"/>
          <a:chOff x="0" y="0"/>
          <a:chExt cx="0" cy="0"/>
        </a:xfrm>
      </p:grpSpPr>
      <p:sp>
        <p:nvSpPr>
          <p:cNvPr id="167" name="Google Shape;167;p8"/>
          <p:cNvSpPr/>
          <p:nvPr/>
        </p:nvSpPr>
        <p:spPr>
          <a:xfrm>
            <a:off x="14794629" y="9360263"/>
            <a:ext cx="3372884" cy="751872"/>
          </a:xfrm>
          <a:custGeom>
            <a:avLst/>
            <a:gdLst/>
            <a:ahLst/>
            <a:cxnLst/>
            <a:rect l="l" t="t" r="r" b="b"/>
            <a:pathLst>
              <a:path w="3372884" h="751872" extrusionOk="0">
                <a:moveTo>
                  <a:pt x="0" y="0"/>
                </a:moveTo>
                <a:lnTo>
                  <a:pt x="3372885" y="0"/>
                </a:lnTo>
                <a:lnTo>
                  <a:pt x="3372885" y="751872"/>
                </a:lnTo>
                <a:lnTo>
                  <a:pt x="0" y="751872"/>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
        <p:nvSpPr>
          <p:cNvPr id="168" name="Google Shape;168;p8"/>
          <p:cNvSpPr/>
          <p:nvPr/>
        </p:nvSpPr>
        <p:spPr>
          <a:xfrm>
            <a:off x="0" y="0"/>
            <a:ext cx="3610309" cy="2030799"/>
          </a:xfrm>
          <a:custGeom>
            <a:avLst/>
            <a:gdLst/>
            <a:ahLst/>
            <a:cxnLst/>
            <a:rect l="l" t="t" r="r" b="b"/>
            <a:pathLst>
              <a:path w="3610309" h="2030799" extrusionOk="0">
                <a:moveTo>
                  <a:pt x="0" y="0"/>
                </a:moveTo>
                <a:lnTo>
                  <a:pt x="3610309" y="0"/>
                </a:lnTo>
                <a:lnTo>
                  <a:pt x="3610309" y="2030799"/>
                </a:lnTo>
                <a:lnTo>
                  <a:pt x="0" y="203079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9" name="Google Shape;169;p8"/>
          <p:cNvSpPr txBox="1"/>
          <p:nvPr/>
        </p:nvSpPr>
        <p:spPr>
          <a:xfrm>
            <a:off x="1103779" y="4067645"/>
            <a:ext cx="9945329" cy="3065414"/>
          </a:xfrm>
          <a:prstGeom prst="rect">
            <a:avLst/>
          </a:prstGeom>
          <a:noFill/>
          <a:ln>
            <a:noFill/>
          </a:ln>
        </p:spPr>
        <p:txBody>
          <a:bodyPr spcFirstLastPara="1" wrap="square" lIns="91425" tIns="45700" rIns="91425" bIns="45700" anchor="t" anchorCtr="0">
            <a:spAutoFit/>
          </a:bodyPr>
          <a:lstStyle/>
          <a:p>
            <a:pPr lvl="0">
              <a:lnSpc>
                <a:spcPct val="115000"/>
              </a:lnSpc>
            </a:pPr>
            <a:r>
              <a:rPr lang="de-DE" sz="2800" b="1" dirty="0">
                <a:solidFill>
                  <a:schemeClr val="bg1"/>
                </a:solidFill>
                <a:latin typeface="Quicksand"/>
                <a:ea typeface="Quicksand"/>
                <a:cs typeface="Quicksand"/>
                <a:sym typeface="Quicksand"/>
              </a:rPr>
              <a:t>Internationale Anerkennung der Rechte gehörloser Menschen 2006 </a:t>
            </a:r>
          </a:p>
          <a:p>
            <a:pPr marL="457200" lvl="0" indent="-457200">
              <a:lnSpc>
                <a:spcPct val="115000"/>
              </a:lnSpc>
              <a:buFont typeface="Arial" panose="020B0604020202020204" pitchFamily="34" charset="0"/>
              <a:buChar char="•"/>
            </a:pPr>
            <a:r>
              <a:rPr lang="de-DE" sz="2800" dirty="0">
                <a:solidFill>
                  <a:schemeClr val="bg1"/>
                </a:solidFill>
                <a:latin typeface="Quicksand"/>
                <a:ea typeface="Quicksand"/>
                <a:cs typeface="Quicksand"/>
                <a:sym typeface="Quicksand"/>
              </a:rPr>
              <a:t>„UN-Konvention über die Rechte von Menschen mit Behinderungen“ -&gt; Recht auf Bildung in Gebärdensprache, Zugang zu Informationen und gleichberechtigte Teilhabe an der Gesellschaft</a:t>
            </a:r>
            <a:endParaRPr sz="2800" dirty="0">
              <a:solidFill>
                <a:schemeClr val="bg1"/>
              </a:solidFill>
              <a:latin typeface="Quicksand"/>
              <a:ea typeface="Quicksand"/>
              <a:cs typeface="Quicksand"/>
              <a:sym typeface="Quicksand"/>
            </a:endParaRPr>
          </a:p>
        </p:txBody>
      </p:sp>
      <p:sp>
        <p:nvSpPr>
          <p:cNvPr id="170" name="Google Shape;170;p8"/>
          <p:cNvSpPr txBox="1"/>
          <p:nvPr/>
        </p:nvSpPr>
        <p:spPr>
          <a:xfrm>
            <a:off x="986706" y="7133059"/>
            <a:ext cx="9720622" cy="2569894"/>
          </a:xfrm>
          <a:prstGeom prst="rect">
            <a:avLst/>
          </a:prstGeom>
          <a:noFill/>
          <a:ln>
            <a:noFill/>
          </a:ln>
        </p:spPr>
        <p:txBody>
          <a:bodyPr spcFirstLastPara="1" wrap="square" lIns="91425" tIns="45700" rIns="91425" bIns="45700" anchor="t" anchorCtr="0">
            <a:spAutoFit/>
          </a:bodyPr>
          <a:lstStyle/>
          <a:p>
            <a:pPr lvl="0">
              <a:lnSpc>
                <a:spcPct val="115000"/>
              </a:lnSpc>
            </a:pPr>
            <a:r>
              <a:rPr lang="de-DE" sz="2800" b="1" dirty="0">
                <a:solidFill>
                  <a:schemeClr val="bg1"/>
                </a:solidFill>
                <a:latin typeface="Quicksand"/>
                <a:ea typeface="Quicksand"/>
                <a:cs typeface="Quicksand"/>
                <a:sym typeface="Quicksand"/>
              </a:rPr>
              <a:t>Erklärung des „Internationalen Tages der Gebärdensprachen“ am 23. September</a:t>
            </a:r>
          </a:p>
          <a:p>
            <a:pPr marL="457200" lvl="0" indent="-457200">
              <a:lnSpc>
                <a:spcPct val="115000"/>
              </a:lnSpc>
              <a:buFont typeface="Arial" panose="020B0604020202020204" pitchFamily="34" charset="0"/>
              <a:buChar char="•"/>
            </a:pPr>
            <a:r>
              <a:rPr lang="de-DE" sz="2800" dirty="0">
                <a:solidFill>
                  <a:schemeClr val="bg1"/>
                </a:solidFill>
                <a:latin typeface="Quicksand"/>
                <a:ea typeface="Quicksand"/>
                <a:cs typeface="Quicksand"/>
                <a:sym typeface="Quicksand"/>
              </a:rPr>
              <a:t>trug dazu bei, das Bewusstsein für Gebärdensprache als kulturelles Merkmal und Identitätsmerkmal gehörloser Menschen zu schärfen.</a:t>
            </a:r>
            <a:endParaRPr sz="2800" dirty="0">
              <a:solidFill>
                <a:schemeClr val="bg1"/>
              </a:solidFill>
              <a:latin typeface="Quicksand"/>
              <a:ea typeface="Quicksand"/>
              <a:cs typeface="Quicksand"/>
              <a:sym typeface="Quicksand"/>
            </a:endParaRPr>
          </a:p>
        </p:txBody>
      </p:sp>
      <p:sp>
        <p:nvSpPr>
          <p:cNvPr id="171" name="Google Shape;171;p8"/>
          <p:cNvSpPr txBox="1"/>
          <p:nvPr/>
        </p:nvSpPr>
        <p:spPr>
          <a:xfrm>
            <a:off x="986706" y="1699365"/>
            <a:ext cx="14646584" cy="2003585"/>
          </a:xfrm>
          <a:prstGeom prst="rect">
            <a:avLst/>
          </a:prstGeom>
          <a:noFill/>
          <a:ln>
            <a:noFill/>
          </a:ln>
        </p:spPr>
        <p:txBody>
          <a:bodyPr spcFirstLastPara="1" wrap="square" lIns="91425" tIns="45700" rIns="91425" bIns="45700" anchor="t" anchorCtr="0">
            <a:spAutoFit/>
          </a:bodyPr>
          <a:lstStyle/>
          <a:p>
            <a:pPr lvl="0">
              <a:lnSpc>
                <a:spcPct val="115000"/>
              </a:lnSpc>
            </a:pPr>
            <a:r>
              <a:rPr lang="de-DE" sz="5400" dirty="0">
                <a:solidFill>
                  <a:schemeClr val="bg1"/>
                </a:solidFill>
                <a:latin typeface="Anton"/>
                <a:ea typeface="Anton"/>
                <a:cs typeface="Anton"/>
                <a:sym typeface="Anton"/>
              </a:rPr>
              <a:t>Internationale Anerkennung der Gebärdensprache und der Rechte von Gehörlosen</a:t>
            </a:r>
            <a:endParaRPr sz="5400" dirty="0">
              <a:solidFill>
                <a:schemeClr val="bg1"/>
              </a:solidFill>
              <a:latin typeface="Anton"/>
              <a:ea typeface="Anton"/>
              <a:cs typeface="Anton"/>
              <a:sym typeface="Anton"/>
            </a:endParaRPr>
          </a:p>
        </p:txBody>
      </p:sp>
      <p:pic>
        <p:nvPicPr>
          <p:cNvPr id="172" name="Google Shape;172;p8"/>
          <p:cNvPicPr preferRelativeResize="0"/>
          <p:nvPr/>
        </p:nvPicPr>
        <p:blipFill rotWithShape="1">
          <a:blip r:embed="rId5">
            <a:alphaModFix/>
          </a:blip>
          <a:srcRect/>
          <a:stretch/>
        </p:blipFill>
        <p:spPr>
          <a:xfrm>
            <a:off x="11251868" y="3266723"/>
            <a:ext cx="6211421" cy="4452631"/>
          </a:xfrm>
          <a:prstGeom prst="rect">
            <a:avLst/>
          </a:prstGeom>
          <a:noFill/>
          <a:ln>
            <a:noFill/>
          </a:ln>
        </p:spPr>
      </p:pic>
      <p:sp>
        <p:nvSpPr>
          <p:cNvPr id="173" name="Google Shape;173;p8"/>
          <p:cNvSpPr txBox="1"/>
          <p:nvPr/>
        </p:nvSpPr>
        <p:spPr>
          <a:xfrm>
            <a:off x="11224245" y="8025437"/>
            <a:ext cx="6835470" cy="72939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de-AT" sz="1800" dirty="0">
                <a:solidFill>
                  <a:schemeClr val="bg1"/>
                </a:solidFill>
                <a:latin typeface="Quicksand"/>
                <a:ea typeface="Quicksand"/>
                <a:cs typeface="Quicksand"/>
                <a:sym typeface="Quicksand"/>
              </a:rPr>
              <a:t>Flashmob </a:t>
            </a:r>
            <a:r>
              <a:rPr lang="de-AT" sz="1800" dirty="0" err="1">
                <a:solidFill>
                  <a:schemeClr val="bg1"/>
                </a:solidFill>
                <a:latin typeface="Quicksand"/>
                <a:ea typeface="Quicksand"/>
                <a:cs typeface="Quicksand"/>
                <a:sym typeface="Quicksand"/>
              </a:rPr>
              <a:t>for</a:t>
            </a:r>
            <a:r>
              <a:rPr lang="de-AT" sz="1800" dirty="0">
                <a:solidFill>
                  <a:schemeClr val="bg1"/>
                </a:solidFill>
                <a:latin typeface="Quicksand"/>
                <a:ea typeface="Quicksand"/>
                <a:cs typeface="Quicksand"/>
                <a:sym typeface="Quicksand"/>
              </a:rPr>
              <a:t> International Day </a:t>
            </a:r>
            <a:r>
              <a:rPr lang="de-AT" sz="1800" dirty="0" err="1">
                <a:solidFill>
                  <a:schemeClr val="bg1"/>
                </a:solidFill>
                <a:latin typeface="Quicksand"/>
                <a:ea typeface="Quicksand"/>
                <a:cs typeface="Quicksand"/>
                <a:sym typeface="Quicksand"/>
              </a:rPr>
              <a:t>of</a:t>
            </a:r>
            <a:r>
              <a:rPr lang="de-AT" sz="1800" dirty="0">
                <a:solidFill>
                  <a:schemeClr val="bg1"/>
                </a:solidFill>
                <a:latin typeface="Quicksand"/>
                <a:ea typeface="Quicksand"/>
                <a:cs typeface="Quicksand"/>
                <a:sym typeface="Quicksand"/>
              </a:rPr>
              <a:t> </a:t>
            </a:r>
            <a:r>
              <a:rPr lang="de-AT" sz="1800" dirty="0" err="1">
                <a:solidFill>
                  <a:schemeClr val="bg1"/>
                </a:solidFill>
                <a:latin typeface="Quicksand"/>
                <a:ea typeface="Quicksand"/>
                <a:cs typeface="Quicksand"/>
                <a:sym typeface="Quicksand"/>
              </a:rPr>
              <a:t>Sign</a:t>
            </a:r>
            <a:r>
              <a:rPr lang="de-AT" sz="1800" dirty="0">
                <a:solidFill>
                  <a:schemeClr val="bg1"/>
                </a:solidFill>
                <a:latin typeface="Quicksand"/>
                <a:ea typeface="Quicksand"/>
                <a:cs typeface="Quicksand"/>
                <a:sym typeface="Quicksand"/>
              </a:rPr>
              <a:t> </a:t>
            </a:r>
            <a:r>
              <a:rPr lang="de-AT" sz="1800" dirty="0" err="1">
                <a:solidFill>
                  <a:schemeClr val="bg1"/>
                </a:solidFill>
                <a:latin typeface="Quicksand"/>
                <a:ea typeface="Quicksand"/>
                <a:cs typeface="Quicksand"/>
                <a:sym typeface="Quicksand"/>
              </a:rPr>
              <a:t>Languages</a:t>
            </a:r>
            <a:r>
              <a:rPr lang="de-AT" sz="1800" dirty="0">
                <a:solidFill>
                  <a:schemeClr val="bg1"/>
                </a:solidFill>
                <a:latin typeface="Quicksand"/>
                <a:ea typeface="Quicksand"/>
                <a:cs typeface="Quicksand"/>
                <a:sym typeface="Quicksand"/>
              </a:rPr>
              <a:t> 2024 at Vienna Central Station (</a:t>
            </a:r>
            <a:r>
              <a:rPr lang="de-AT" sz="1800" dirty="0" err="1">
                <a:solidFill>
                  <a:schemeClr val="bg1"/>
                </a:solidFill>
                <a:latin typeface="Quicksand"/>
                <a:ea typeface="Quicksand"/>
                <a:cs typeface="Quicksand"/>
                <a:sym typeface="Quicksand"/>
              </a:rPr>
              <a:t>Photo</a:t>
            </a:r>
            <a:r>
              <a:rPr lang="de-AT" sz="1800" dirty="0">
                <a:solidFill>
                  <a:schemeClr val="bg1"/>
                </a:solidFill>
                <a:latin typeface="Quicksand"/>
                <a:ea typeface="Quicksand"/>
                <a:cs typeface="Quicksand"/>
                <a:sym typeface="Quicksand"/>
              </a:rPr>
              <a:t>: ÖBB/Andreas </a:t>
            </a:r>
            <a:r>
              <a:rPr lang="de-AT" sz="1800" dirty="0" err="1">
                <a:solidFill>
                  <a:schemeClr val="bg1"/>
                </a:solidFill>
                <a:latin typeface="Quicksand"/>
                <a:ea typeface="Quicksand"/>
                <a:cs typeface="Quicksand"/>
                <a:sym typeface="Quicksand"/>
              </a:rPr>
              <a:t>Scheiblecker</a:t>
            </a:r>
            <a:r>
              <a:rPr lang="de-AT" sz="1800" dirty="0">
                <a:solidFill>
                  <a:schemeClr val="bg1"/>
                </a:solidFill>
                <a:latin typeface="Quicksand"/>
                <a:ea typeface="Quicksand"/>
                <a:cs typeface="Quicksand"/>
                <a:sym typeface="Quicksand"/>
              </a:rPr>
              <a:t>)</a:t>
            </a:r>
            <a:endParaRPr sz="1800" dirty="0">
              <a:solidFill>
                <a:schemeClr val="bg1"/>
              </a:solidFill>
              <a:latin typeface="Quicksand"/>
              <a:ea typeface="Quicksand"/>
              <a:cs typeface="Quicksand"/>
              <a:sym typeface="Quicksand"/>
            </a:endParaRPr>
          </a:p>
        </p:txBody>
      </p:sp>
      <p:sp>
        <p:nvSpPr>
          <p:cNvPr id="2" name="Google Shape;146;p6">
            <a:extLst>
              <a:ext uri="{FF2B5EF4-FFF2-40B4-BE49-F238E27FC236}">
                <a16:creationId xmlns:a16="http://schemas.microsoft.com/office/drawing/2014/main" id="{5B39A276-6CAE-50AB-1D12-E5CE0B7019A4}"/>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C759D7B-94E6-2F5C-ECEC-BC5F7073403F}"/>
            </a:ext>
          </a:extLst>
        </p:cNvPr>
        <p:cNvGrpSpPr/>
        <p:nvPr/>
      </p:nvGrpSpPr>
      <p:grpSpPr>
        <a:xfrm>
          <a:off x="0" y="0"/>
          <a:ext cx="0" cy="0"/>
          <a:chOff x="0" y="0"/>
          <a:chExt cx="0" cy="0"/>
        </a:xfrm>
      </p:grpSpPr>
      <p:sp>
        <p:nvSpPr>
          <p:cNvPr id="8" name="Textfeld 7">
            <a:extLst>
              <a:ext uri="{FF2B5EF4-FFF2-40B4-BE49-F238E27FC236}">
                <a16:creationId xmlns:a16="http://schemas.microsoft.com/office/drawing/2014/main" id="{06010212-B067-5DB9-502F-AD4CB6969BAE}"/>
              </a:ext>
            </a:extLst>
          </p:cNvPr>
          <p:cNvSpPr txBox="1"/>
          <p:nvPr/>
        </p:nvSpPr>
        <p:spPr>
          <a:xfrm>
            <a:off x="280219" y="680958"/>
            <a:ext cx="7123694" cy="923330"/>
          </a:xfrm>
          <a:prstGeom prst="rect">
            <a:avLst/>
          </a:prstGeom>
          <a:noFill/>
        </p:spPr>
        <p:txBody>
          <a:bodyPr wrap="square" rtlCol="0">
            <a:spAutoFit/>
          </a:bodyPr>
          <a:lstStyle/>
          <a:p>
            <a:pPr algn="ctr"/>
            <a:r>
              <a:rPr lang="de-DE" sz="5400" dirty="0">
                <a:solidFill>
                  <a:schemeClr val="bg1"/>
                </a:solidFill>
                <a:latin typeface="Anton" pitchFamily="2" charset="0"/>
              </a:rPr>
              <a:t>Vereinten Nationen</a:t>
            </a:r>
          </a:p>
        </p:txBody>
      </p:sp>
      <p:pic>
        <p:nvPicPr>
          <p:cNvPr id="5" name="Grafik 4">
            <a:extLst>
              <a:ext uri="{FF2B5EF4-FFF2-40B4-BE49-F238E27FC236}">
                <a16:creationId xmlns:a16="http://schemas.microsoft.com/office/drawing/2014/main" id="{0803E977-D17D-E593-BF52-562BD928710E}"/>
              </a:ext>
            </a:extLst>
          </p:cNvPr>
          <p:cNvPicPr>
            <a:picLocks noChangeAspect="1"/>
          </p:cNvPicPr>
          <p:nvPr/>
        </p:nvPicPr>
        <p:blipFill>
          <a:blip r:embed="rId2"/>
          <a:stretch>
            <a:fillRect/>
          </a:stretch>
        </p:blipFill>
        <p:spPr>
          <a:xfrm>
            <a:off x="1346969" y="1708244"/>
            <a:ext cx="4198638" cy="6254762"/>
          </a:xfrm>
          <a:prstGeom prst="rect">
            <a:avLst/>
          </a:prstGeom>
        </p:spPr>
      </p:pic>
      <p:sp>
        <p:nvSpPr>
          <p:cNvPr id="7" name="Textfeld 6">
            <a:extLst>
              <a:ext uri="{FF2B5EF4-FFF2-40B4-BE49-F238E27FC236}">
                <a16:creationId xmlns:a16="http://schemas.microsoft.com/office/drawing/2014/main" id="{1DD97EC1-E1A7-DEB7-0F69-94D2E9D7F70F}"/>
              </a:ext>
            </a:extLst>
          </p:cNvPr>
          <p:cNvSpPr txBox="1"/>
          <p:nvPr/>
        </p:nvSpPr>
        <p:spPr>
          <a:xfrm>
            <a:off x="5699044" y="1868882"/>
            <a:ext cx="4198637" cy="646331"/>
          </a:xfrm>
          <a:prstGeom prst="rect">
            <a:avLst/>
          </a:prstGeom>
          <a:noFill/>
        </p:spPr>
        <p:txBody>
          <a:bodyPr wrap="square" rtlCol="0">
            <a:spAutoFit/>
          </a:bodyPr>
          <a:lstStyle/>
          <a:p>
            <a:pPr algn="ctr"/>
            <a:r>
              <a:rPr lang="de-DE" sz="3600" dirty="0">
                <a:solidFill>
                  <a:schemeClr val="bg1"/>
                </a:solidFill>
                <a:latin typeface="Anton" pitchFamily="2" charset="0"/>
              </a:rPr>
              <a:t>Dr. </a:t>
            </a:r>
            <a:r>
              <a:rPr lang="de-DE" sz="3600" dirty="0" err="1">
                <a:solidFill>
                  <a:schemeClr val="bg1"/>
                </a:solidFill>
                <a:latin typeface="Anton" pitchFamily="2" charset="0"/>
              </a:rPr>
              <a:t>Yerker</a:t>
            </a:r>
            <a:r>
              <a:rPr lang="de-DE" sz="3600" dirty="0">
                <a:solidFill>
                  <a:schemeClr val="bg1"/>
                </a:solidFill>
                <a:latin typeface="Anton" pitchFamily="2" charset="0"/>
              </a:rPr>
              <a:t> Andersson</a:t>
            </a:r>
          </a:p>
        </p:txBody>
      </p:sp>
      <p:sp>
        <p:nvSpPr>
          <p:cNvPr id="9" name="Textfeld 8">
            <a:extLst>
              <a:ext uri="{FF2B5EF4-FFF2-40B4-BE49-F238E27FC236}">
                <a16:creationId xmlns:a16="http://schemas.microsoft.com/office/drawing/2014/main" id="{3C763D44-D2C3-E180-3530-41010A651F19}"/>
              </a:ext>
            </a:extLst>
          </p:cNvPr>
          <p:cNvSpPr txBox="1"/>
          <p:nvPr/>
        </p:nvSpPr>
        <p:spPr>
          <a:xfrm>
            <a:off x="5788145" y="2619169"/>
            <a:ext cx="12677276" cy="1200329"/>
          </a:xfrm>
          <a:prstGeom prst="rect">
            <a:avLst/>
          </a:prstGeom>
          <a:noFill/>
        </p:spPr>
        <p:txBody>
          <a:bodyPr wrap="square" rtlCol="0">
            <a:spAutoFit/>
          </a:bodyPr>
          <a:lstStyle/>
          <a:p>
            <a:r>
              <a:rPr lang="de-AT" sz="3600" u="sng" dirty="0">
                <a:solidFill>
                  <a:schemeClr val="bg1"/>
                </a:solidFill>
                <a:latin typeface="Quicksand" panose="020B0604020202020204" charset="0"/>
              </a:rPr>
              <a:t>Erste gehörlose Person </a:t>
            </a:r>
            <a:r>
              <a:rPr lang="de-DE" sz="3600" dirty="0">
                <a:solidFill>
                  <a:schemeClr val="bg1"/>
                </a:solidFill>
                <a:latin typeface="Quicksand" panose="020B0604020202020204" charset="0"/>
              </a:rPr>
              <a:t>die </a:t>
            </a:r>
            <a:r>
              <a:rPr lang="de-DE" sz="3600" b="1" dirty="0">
                <a:solidFill>
                  <a:schemeClr val="bg1"/>
                </a:solidFill>
                <a:latin typeface="Quicksand" panose="020B0604020202020204" charset="0"/>
              </a:rPr>
              <a:t>1992</a:t>
            </a:r>
            <a:r>
              <a:rPr lang="de-DE" sz="3600" dirty="0">
                <a:solidFill>
                  <a:schemeClr val="bg1"/>
                </a:solidFill>
                <a:latin typeface="Quicksand" panose="020B0604020202020204" charset="0"/>
              </a:rPr>
              <a:t> vor der </a:t>
            </a:r>
            <a:r>
              <a:rPr lang="de-DE" sz="3600" b="1" dirty="0">
                <a:solidFill>
                  <a:schemeClr val="bg1"/>
                </a:solidFill>
                <a:latin typeface="Quicksand" panose="020B0604020202020204" charset="0"/>
              </a:rPr>
              <a:t>Generalversammlung</a:t>
            </a:r>
            <a:r>
              <a:rPr lang="de-DE" sz="3600" dirty="0">
                <a:solidFill>
                  <a:schemeClr val="bg1"/>
                </a:solidFill>
                <a:latin typeface="Quicksand" panose="020B0604020202020204" charset="0"/>
              </a:rPr>
              <a:t> der Vereinten Nationen sprach.</a:t>
            </a:r>
            <a:endParaRPr lang="de-DE" sz="3600" b="1" dirty="0">
              <a:solidFill>
                <a:schemeClr val="bg1"/>
              </a:solidFill>
              <a:latin typeface="Quicksand" panose="020B0604020202020204" charset="0"/>
            </a:endParaRPr>
          </a:p>
        </p:txBody>
      </p:sp>
    </p:spTree>
    <p:extLst>
      <p:ext uri="{BB962C8B-B14F-4D97-AF65-F5344CB8AC3E}">
        <p14:creationId xmlns:p14="http://schemas.microsoft.com/office/powerpoint/2010/main" val="2457254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68842F4-A350-BCD3-6DED-8EAF17A1C452}"/>
            </a:ext>
          </a:extLst>
        </p:cNvPr>
        <p:cNvGrpSpPr/>
        <p:nvPr/>
      </p:nvGrpSpPr>
      <p:grpSpPr>
        <a:xfrm>
          <a:off x="0" y="0"/>
          <a:ext cx="0" cy="0"/>
          <a:chOff x="0" y="0"/>
          <a:chExt cx="0" cy="0"/>
        </a:xfrm>
      </p:grpSpPr>
      <p:sp>
        <p:nvSpPr>
          <p:cNvPr id="8" name="Textfeld 7">
            <a:extLst>
              <a:ext uri="{FF2B5EF4-FFF2-40B4-BE49-F238E27FC236}">
                <a16:creationId xmlns:a16="http://schemas.microsoft.com/office/drawing/2014/main" id="{5A632468-D527-C351-41DD-6E4DC4BCA804}"/>
              </a:ext>
            </a:extLst>
          </p:cNvPr>
          <p:cNvSpPr txBox="1"/>
          <p:nvPr/>
        </p:nvSpPr>
        <p:spPr>
          <a:xfrm>
            <a:off x="785328" y="1346857"/>
            <a:ext cx="4762842" cy="830997"/>
          </a:xfrm>
          <a:prstGeom prst="rect">
            <a:avLst/>
          </a:prstGeom>
          <a:noFill/>
        </p:spPr>
        <p:txBody>
          <a:bodyPr wrap="none" rtlCol="0">
            <a:spAutoFit/>
          </a:bodyPr>
          <a:lstStyle/>
          <a:p>
            <a:pPr algn="ctr"/>
            <a:r>
              <a:rPr lang="de-DE" sz="4800" b="1" dirty="0">
                <a:solidFill>
                  <a:schemeClr val="bg1"/>
                </a:solidFill>
                <a:latin typeface="Anton" pitchFamily="2" charset="0"/>
              </a:rPr>
              <a:t>Vereinten Nationen</a:t>
            </a:r>
          </a:p>
        </p:txBody>
      </p:sp>
      <p:pic>
        <p:nvPicPr>
          <p:cNvPr id="5122" name="Picture 2" descr="Press Briefing on Rights of Persons with Disabilities">
            <a:extLst>
              <a:ext uri="{FF2B5EF4-FFF2-40B4-BE49-F238E27FC236}">
                <a16:creationId xmlns:a16="http://schemas.microsoft.com/office/drawing/2014/main" id="{ABE30730-2328-571B-0ACC-39A3AB1812E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046"/>
          <a:stretch>
            <a:fillRect/>
          </a:stretch>
        </p:blipFill>
        <p:spPr bwMode="auto">
          <a:xfrm>
            <a:off x="904555" y="2488666"/>
            <a:ext cx="5574938" cy="5309669"/>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a:extLst>
              <a:ext uri="{FF2B5EF4-FFF2-40B4-BE49-F238E27FC236}">
                <a16:creationId xmlns:a16="http://schemas.microsoft.com/office/drawing/2014/main" id="{56F43121-AAC5-B04B-79E0-10B9B612D1BD}"/>
              </a:ext>
            </a:extLst>
          </p:cNvPr>
          <p:cNvSpPr txBox="1"/>
          <p:nvPr/>
        </p:nvSpPr>
        <p:spPr>
          <a:xfrm>
            <a:off x="1481031" y="7998582"/>
            <a:ext cx="4067139" cy="707886"/>
          </a:xfrm>
          <a:prstGeom prst="rect">
            <a:avLst/>
          </a:prstGeom>
          <a:noFill/>
        </p:spPr>
        <p:txBody>
          <a:bodyPr wrap="none" rtlCol="0">
            <a:spAutoFit/>
          </a:bodyPr>
          <a:lstStyle/>
          <a:p>
            <a:pPr algn="ctr"/>
            <a:r>
              <a:rPr lang="de-AT" sz="4000" dirty="0">
                <a:solidFill>
                  <a:schemeClr val="bg1"/>
                </a:solidFill>
                <a:latin typeface="Anton" pitchFamily="2" charset="0"/>
              </a:rPr>
              <a:t>Dr. Liisa </a:t>
            </a:r>
            <a:r>
              <a:rPr lang="de-AT" sz="4000" dirty="0" err="1">
                <a:solidFill>
                  <a:schemeClr val="bg1"/>
                </a:solidFill>
                <a:latin typeface="Anton" pitchFamily="2" charset="0"/>
              </a:rPr>
              <a:t>Kauppinen</a:t>
            </a:r>
            <a:endParaRPr lang="de-DE" sz="4000" dirty="0">
              <a:solidFill>
                <a:schemeClr val="bg1"/>
              </a:solidFill>
              <a:latin typeface="Anton" pitchFamily="2" charset="0"/>
            </a:endParaRPr>
          </a:p>
        </p:txBody>
      </p:sp>
      <p:sp>
        <p:nvSpPr>
          <p:cNvPr id="9" name="Textfeld 8">
            <a:extLst>
              <a:ext uri="{FF2B5EF4-FFF2-40B4-BE49-F238E27FC236}">
                <a16:creationId xmlns:a16="http://schemas.microsoft.com/office/drawing/2014/main" id="{2B3F16C3-5C99-C713-52B8-338396CA1920}"/>
              </a:ext>
            </a:extLst>
          </p:cNvPr>
          <p:cNvSpPr txBox="1"/>
          <p:nvPr/>
        </p:nvSpPr>
        <p:spPr>
          <a:xfrm>
            <a:off x="6479493" y="2820145"/>
            <a:ext cx="11512953" cy="5632311"/>
          </a:xfrm>
          <a:prstGeom prst="rect">
            <a:avLst/>
          </a:prstGeom>
          <a:noFill/>
        </p:spPr>
        <p:txBody>
          <a:bodyPr wrap="square" rtlCol="0">
            <a:spAutoFit/>
          </a:bodyPr>
          <a:lstStyle/>
          <a:p>
            <a:pPr marL="571500" indent="-571500" algn="just">
              <a:buClr>
                <a:schemeClr val="bg1"/>
              </a:buClr>
              <a:buFont typeface="Arial" panose="020B0604020202020204" pitchFamily="34" charset="0"/>
              <a:buChar char="•"/>
            </a:pPr>
            <a:r>
              <a:rPr lang="de-DE" sz="3600" dirty="0">
                <a:solidFill>
                  <a:schemeClr val="bg1"/>
                </a:solidFill>
                <a:latin typeface="Quicksand" panose="020B0604020202020204" charset="0"/>
              </a:rPr>
              <a:t>Liisa </a:t>
            </a:r>
            <a:r>
              <a:rPr lang="de-DE" sz="3600" dirty="0" err="1">
                <a:solidFill>
                  <a:schemeClr val="bg1"/>
                </a:solidFill>
                <a:latin typeface="Quicksand" panose="020B0604020202020204" charset="0"/>
              </a:rPr>
              <a:t>Kauppinen</a:t>
            </a:r>
            <a:r>
              <a:rPr lang="de-DE" sz="3600" dirty="0">
                <a:solidFill>
                  <a:schemeClr val="bg1"/>
                </a:solidFill>
                <a:latin typeface="Quicksand" panose="020B0604020202020204" charset="0"/>
              </a:rPr>
              <a:t> (Finnland) spielte eine Schlüsselrolle bei der Ausarbeitung und Verhandlung der </a:t>
            </a:r>
            <a:r>
              <a:rPr lang="de-DE" sz="3600" b="1" dirty="0">
                <a:solidFill>
                  <a:schemeClr val="bg1"/>
                </a:solidFill>
                <a:latin typeface="Quicksand" panose="020B0604020202020204" charset="0"/>
              </a:rPr>
              <a:t>UN-Konvention über die Rechte von Menschen mit Behinderungen (CRPD).</a:t>
            </a:r>
          </a:p>
          <a:p>
            <a:pPr marL="571500" indent="-571500" algn="just">
              <a:buClr>
                <a:schemeClr val="bg1"/>
              </a:buClr>
              <a:buFont typeface="Arial" panose="020B0604020202020204" pitchFamily="34" charset="0"/>
              <a:buChar char="•"/>
            </a:pPr>
            <a:endParaRPr lang="en-US" sz="3600" dirty="0">
              <a:solidFill>
                <a:schemeClr val="bg1"/>
              </a:solidFill>
              <a:latin typeface="Quicksand" panose="020B0604020202020204" charset="0"/>
            </a:endParaRPr>
          </a:p>
          <a:p>
            <a:pPr marL="571500" indent="-571500" algn="just">
              <a:buClr>
                <a:schemeClr val="bg1"/>
              </a:buClr>
              <a:buFont typeface="Arial" panose="020B0604020202020204" pitchFamily="34" charset="0"/>
              <a:buChar char="•"/>
            </a:pPr>
            <a:r>
              <a:rPr lang="de-DE" sz="3600" dirty="0">
                <a:solidFill>
                  <a:schemeClr val="bg1"/>
                </a:solidFill>
                <a:latin typeface="Quicksand" panose="020B0604020202020204" charset="0"/>
              </a:rPr>
              <a:t>Als </a:t>
            </a:r>
            <a:r>
              <a:rPr lang="de-DE" sz="3600" b="1" dirty="0">
                <a:solidFill>
                  <a:schemeClr val="bg1"/>
                </a:solidFill>
                <a:latin typeface="Quicksand" panose="020B0604020202020204" charset="0"/>
              </a:rPr>
              <a:t>langjährige Präsidentin </a:t>
            </a:r>
            <a:r>
              <a:rPr lang="de-DE" sz="3600" dirty="0">
                <a:solidFill>
                  <a:schemeClr val="bg1"/>
                </a:solidFill>
                <a:latin typeface="Quicksand" panose="020B0604020202020204" charset="0"/>
              </a:rPr>
              <a:t>der </a:t>
            </a:r>
            <a:r>
              <a:rPr lang="de-DE" sz="3600" b="1" dirty="0">
                <a:solidFill>
                  <a:schemeClr val="bg1"/>
                </a:solidFill>
                <a:latin typeface="Quicksand" panose="020B0604020202020204" charset="0"/>
              </a:rPr>
              <a:t>World </a:t>
            </a:r>
            <a:r>
              <a:rPr lang="de-DE" sz="3600" b="1" dirty="0" err="1">
                <a:solidFill>
                  <a:schemeClr val="bg1"/>
                </a:solidFill>
                <a:latin typeface="Quicksand" panose="020B0604020202020204" charset="0"/>
              </a:rPr>
              <a:t>Federation</a:t>
            </a:r>
            <a:r>
              <a:rPr lang="de-DE" sz="3600" b="1" dirty="0">
                <a:solidFill>
                  <a:schemeClr val="bg1"/>
                </a:solidFill>
                <a:latin typeface="Quicksand" panose="020B0604020202020204" charset="0"/>
              </a:rPr>
              <a:t> </a:t>
            </a:r>
            <a:r>
              <a:rPr lang="de-DE" sz="3600" b="1" dirty="0" err="1">
                <a:solidFill>
                  <a:schemeClr val="bg1"/>
                </a:solidFill>
                <a:latin typeface="Quicksand" panose="020B0604020202020204" charset="0"/>
              </a:rPr>
              <a:t>of</a:t>
            </a:r>
            <a:r>
              <a:rPr lang="de-DE" sz="3600" b="1" dirty="0">
                <a:solidFill>
                  <a:schemeClr val="bg1"/>
                </a:solidFill>
                <a:latin typeface="Quicksand" panose="020B0604020202020204" charset="0"/>
              </a:rPr>
              <a:t> </a:t>
            </a:r>
            <a:r>
              <a:rPr lang="de-DE" sz="3600" b="1" dirty="0" err="1">
                <a:solidFill>
                  <a:schemeClr val="bg1"/>
                </a:solidFill>
                <a:latin typeface="Quicksand" panose="020B0604020202020204" charset="0"/>
              </a:rPr>
              <a:t>the</a:t>
            </a:r>
            <a:r>
              <a:rPr lang="de-DE" sz="3600" b="1" dirty="0">
                <a:solidFill>
                  <a:schemeClr val="bg1"/>
                </a:solidFill>
                <a:latin typeface="Quicksand" panose="020B0604020202020204" charset="0"/>
              </a:rPr>
              <a:t> </a:t>
            </a:r>
            <a:r>
              <a:rPr lang="de-DE" sz="3600" b="1" dirty="0" err="1">
                <a:solidFill>
                  <a:schemeClr val="bg1"/>
                </a:solidFill>
                <a:latin typeface="Quicksand" panose="020B0604020202020204" charset="0"/>
              </a:rPr>
              <a:t>Deaf</a:t>
            </a:r>
            <a:r>
              <a:rPr lang="de-DE" sz="3600" b="1" dirty="0">
                <a:solidFill>
                  <a:schemeClr val="bg1"/>
                </a:solidFill>
                <a:latin typeface="Quicksand" panose="020B0604020202020204" charset="0"/>
              </a:rPr>
              <a:t> (WFD) s</a:t>
            </a:r>
            <a:r>
              <a:rPr lang="de-DE" sz="3600" dirty="0">
                <a:solidFill>
                  <a:schemeClr val="bg1"/>
                </a:solidFill>
                <a:latin typeface="Quicksand" panose="020B0604020202020204" charset="0"/>
              </a:rPr>
              <a:t>etzte sie sich in der Konvention für die </a:t>
            </a:r>
            <a:r>
              <a:rPr lang="de-DE" sz="3600" b="1" dirty="0">
                <a:solidFill>
                  <a:schemeClr val="bg1"/>
                </a:solidFill>
                <a:latin typeface="Quicksand" panose="020B0604020202020204" charset="0"/>
              </a:rPr>
              <a:t>Anerkennung von Gebärdensprachen und die kulturelle Identität gehörloser Menschen </a:t>
            </a:r>
            <a:r>
              <a:rPr lang="de-DE" sz="3600" dirty="0">
                <a:solidFill>
                  <a:schemeClr val="bg1"/>
                </a:solidFill>
                <a:latin typeface="Quicksand" panose="020B0604020202020204" charset="0"/>
              </a:rPr>
              <a:t>ein.</a:t>
            </a:r>
          </a:p>
        </p:txBody>
      </p:sp>
    </p:spTree>
    <p:extLst>
      <p:ext uri="{BB962C8B-B14F-4D97-AF65-F5344CB8AC3E}">
        <p14:creationId xmlns:p14="http://schemas.microsoft.com/office/powerpoint/2010/main" val="3746391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77"/>
        <p:cNvGrpSpPr/>
        <p:nvPr/>
      </p:nvGrpSpPr>
      <p:grpSpPr>
        <a:xfrm>
          <a:off x="0" y="0"/>
          <a:ext cx="0" cy="0"/>
          <a:chOff x="0" y="0"/>
          <a:chExt cx="0" cy="0"/>
        </a:xfrm>
      </p:grpSpPr>
      <p:sp>
        <p:nvSpPr>
          <p:cNvPr id="178" name="Google Shape;178;p9"/>
          <p:cNvSpPr/>
          <p:nvPr/>
        </p:nvSpPr>
        <p:spPr>
          <a:xfrm>
            <a:off x="14794629" y="9360263"/>
            <a:ext cx="3372884" cy="751872"/>
          </a:xfrm>
          <a:custGeom>
            <a:avLst/>
            <a:gdLst/>
            <a:ahLst/>
            <a:cxnLst/>
            <a:rect l="l" t="t" r="r" b="b"/>
            <a:pathLst>
              <a:path w="3372884" h="751872" extrusionOk="0">
                <a:moveTo>
                  <a:pt x="0" y="0"/>
                </a:moveTo>
                <a:lnTo>
                  <a:pt x="3372885" y="0"/>
                </a:lnTo>
                <a:lnTo>
                  <a:pt x="3372885" y="751872"/>
                </a:lnTo>
                <a:lnTo>
                  <a:pt x="0" y="751872"/>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
        <p:nvSpPr>
          <p:cNvPr id="179" name="Google Shape;179;p9"/>
          <p:cNvSpPr/>
          <p:nvPr/>
        </p:nvSpPr>
        <p:spPr>
          <a:xfrm>
            <a:off x="0" y="0"/>
            <a:ext cx="3610309" cy="2030799"/>
          </a:xfrm>
          <a:custGeom>
            <a:avLst/>
            <a:gdLst/>
            <a:ahLst/>
            <a:cxnLst/>
            <a:rect l="l" t="t" r="r" b="b"/>
            <a:pathLst>
              <a:path w="3610309" h="2030799" extrusionOk="0">
                <a:moveTo>
                  <a:pt x="0" y="0"/>
                </a:moveTo>
                <a:lnTo>
                  <a:pt x="3610309" y="0"/>
                </a:lnTo>
                <a:lnTo>
                  <a:pt x="3610309" y="2030799"/>
                </a:lnTo>
                <a:lnTo>
                  <a:pt x="0" y="203079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
        <p:nvSpPr>
          <p:cNvPr id="180" name="Google Shape;180;p9"/>
          <p:cNvSpPr txBox="1"/>
          <p:nvPr/>
        </p:nvSpPr>
        <p:spPr>
          <a:xfrm>
            <a:off x="354165" y="2600755"/>
            <a:ext cx="17579670" cy="6576119"/>
          </a:xfrm>
          <a:prstGeom prst="rect">
            <a:avLst/>
          </a:prstGeom>
          <a:noFill/>
          <a:ln>
            <a:noFill/>
          </a:ln>
        </p:spPr>
        <p:txBody>
          <a:bodyPr spcFirstLastPara="1" wrap="square" lIns="91425" tIns="45700" rIns="91425" bIns="45700" anchor="t" anchorCtr="0">
            <a:spAutoFit/>
          </a:bodyPr>
          <a:lstStyle/>
          <a:p>
            <a:pPr marL="342900" lvl="0" indent="-342900">
              <a:lnSpc>
                <a:spcPct val="115000"/>
              </a:lnSpc>
              <a:buClr>
                <a:schemeClr val="bg1"/>
              </a:buClr>
              <a:buFont typeface="Arial" panose="020B0604020202020204" pitchFamily="34" charset="0"/>
              <a:buChar char="•"/>
            </a:pPr>
            <a:r>
              <a:rPr lang="de-DE" sz="2000" dirty="0">
                <a:solidFill>
                  <a:schemeClr val="bg1"/>
                </a:solidFill>
                <a:latin typeface="Quicksand"/>
                <a:ea typeface="Quicksand"/>
                <a:cs typeface="Quicksand"/>
                <a:sym typeface="Quicksand"/>
              </a:rPr>
              <a:t>Die WFD als eine der acht größten </a:t>
            </a:r>
            <a:r>
              <a:rPr lang="de-DE" sz="2000" b="1" dirty="0">
                <a:solidFill>
                  <a:schemeClr val="bg1"/>
                </a:solidFill>
                <a:latin typeface="Quicksand"/>
                <a:ea typeface="Quicksand"/>
                <a:cs typeface="Quicksand"/>
                <a:sym typeface="Quicksand"/>
              </a:rPr>
              <a:t>Organisationen für Menschen mit Behinderungen </a:t>
            </a:r>
            <a:r>
              <a:rPr lang="de-DE" sz="2000" dirty="0">
                <a:solidFill>
                  <a:schemeClr val="bg1"/>
                </a:solidFill>
                <a:latin typeface="Quicksand"/>
                <a:ea typeface="Quicksand"/>
                <a:cs typeface="Quicksand"/>
                <a:sym typeface="Quicksand"/>
              </a:rPr>
              <a:t>wurde eingeladen, sich an der Ausarbeitung der CRPD zu beteiligen.</a:t>
            </a:r>
          </a:p>
          <a:p>
            <a:pPr marL="342900" lvl="0" indent="-342900">
              <a:lnSpc>
                <a:spcPct val="115000"/>
              </a:lnSpc>
              <a:buClr>
                <a:schemeClr val="bg1"/>
              </a:buClr>
              <a:buFont typeface="Arial" panose="020B0604020202020204" pitchFamily="34" charset="0"/>
              <a:buChar char="•"/>
            </a:pPr>
            <a:r>
              <a:rPr lang="de-DE" sz="2000" b="1" dirty="0">
                <a:solidFill>
                  <a:schemeClr val="bg1"/>
                </a:solidFill>
                <a:latin typeface="Quicksand"/>
                <a:ea typeface="Quicksand"/>
                <a:cs typeface="Quicksand"/>
                <a:sym typeface="Quicksand"/>
              </a:rPr>
              <a:t>2002</a:t>
            </a:r>
            <a:r>
              <a:rPr lang="de-DE" sz="2000" dirty="0">
                <a:solidFill>
                  <a:schemeClr val="bg1"/>
                </a:solidFill>
                <a:latin typeface="Quicksand"/>
                <a:ea typeface="Quicksand"/>
                <a:cs typeface="Quicksand"/>
                <a:sym typeface="Quicksand"/>
              </a:rPr>
              <a:t>: Die WFD ging eine Partnerschaft mit den </a:t>
            </a:r>
            <a:r>
              <a:rPr lang="de-DE" sz="2000" b="1" dirty="0">
                <a:solidFill>
                  <a:schemeClr val="bg1"/>
                </a:solidFill>
                <a:latin typeface="Quicksand"/>
                <a:ea typeface="Quicksand"/>
                <a:cs typeface="Quicksand"/>
                <a:sym typeface="Quicksand"/>
              </a:rPr>
              <a:t>Vereinten Nationen</a:t>
            </a:r>
            <a:r>
              <a:rPr lang="de-DE" sz="2000" dirty="0">
                <a:solidFill>
                  <a:schemeClr val="bg1"/>
                </a:solidFill>
                <a:latin typeface="Quicksand"/>
                <a:ea typeface="Quicksand"/>
                <a:cs typeface="Quicksand"/>
                <a:sym typeface="Quicksand"/>
              </a:rPr>
              <a:t>, der </a:t>
            </a:r>
            <a:r>
              <a:rPr lang="de-DE" sz="2000" b="1" dirty="0">
                <a:solidFill>
                  <a:schemeClr val="bg1"/>
                </a:solidFill>
                <a:latin typeface="Quicksand"/>
                <a:ea typeface="Quicksand"/>
                <a:cs typeface="Quicksand"/>
                <a:sym typeface="Quicksand"/>
              </a:rPr>
              <a:t>International Disability Alliance </a:t>
            </a:r>
            <a:r>
              <a:rPr lang="de-DE" sz="2000" dirty="0">
                <a:solidFill>
                  <a:schemeClr val="bg1"/>
                </a:solidFill>
                <a:latin typeface="Quicksand"/>
                <a:ea typeface="Quicksand"/>
                <a:cs typeface="Quicksand"/>
                <a:sym typeface="Quicksand"/>
              </a:rPr>
              <a:t>und den </a:t>
            </a:r>
            <a:r>
              <a:rPr lang="de-DE" sz="2000" b="1" dirty="0">
                <a:solidFill>
                  <a:schemeClr val="bg1"/>
                </a:solidFill>
                <a:latin typeface="Quicksand"/>
                <a:ea typeface="Quicksand"/>
                <a:cs typeface="Quicksand"/>
                <a:sym typeface="Quicksand"/>
              </a:rPr>
              <a:t>Mitgliedsländern der WFD </a:t>
            </a:r>
            <a:r>
              <a:rPr lang="de-DE" sz="2000" dirty="0">
                <a:solidFill>
                  <a:schemeClr val="bg1"/>
                </a:solidFill>
                <a:latin typeface="Quicksand"/>
                <a:ea typeface="Quicksand"/>
                <a:cs typeface="Quicksand"/>
                <a:sym typeface="Quicksand"/>
              </a:rPr>
              <a:t>ein, um sich für die Rechte gehörloser Menschen im Rahmen der CRPD einzusetzen.</a:t>
            </a:r>
          </a:p>
          <a:p>
            <a:pPr marL="342900" lvl="0" indent="-342900">
              <a:lnSpc>
                <a:spcPct val="115000"/>
              </a:lnSpc>
              <a:buClr>
                <a:schemeClr val="bg1"/>
              </a:buClr>
              <a:buFont typeface="Arial" panose="020B0604020202020204" pitchFamily="34" charset="0"/>
              <a:buChar char="•"/>
            </a:pPr>
            <a:r>
              <a:rPr lang="de-DE" sz="2000" dirty="0">
                <a:solidFill>
                  <a:schemeClr val="bg1"/>
                </a:solidFill>
                <a:latin typeface="Quicksand"/>
                <a:ea typeface="Quicksand"/>
                <a:cs typeface="Quicksand"/>
                <a:sym typeface="Quicksand"/>
              </a:rPr>
              <a:t> Die WFD war maßgeblich an der Bereitstellung von Kommentaren, Vorschlägen und Änderungsanträgen zu den Artikeln der CRPD beteiligt. </a:t>
            </a:r>
          </a:p>
          <a:p>
            <a:pPr marL="342900" lvl="0" indent="-342900">
              <a:lnSpc>
                <a:spcPct val="115000"/>
              </a:lnSpc>
              <a:buClr>
                <a:schemeClr val="bg1"/>
              </a:buClr>
              <a:buFont typeface="Arial" panose="020B0604020202020204" pitchFamily="34" charset="0"/>
              <a:buChar char="•"/>
            </a:pPr>
            <a:r>
              <a:rPr lang="de-DE" sz="2000" dirty="0">
                <a:solidFill>
                  <a:schemeClr val="bg1"/>
                </a:solidFill>
                <a:latin typeface="Quicksand"/>
                <a:ea typeface="Quicksand"/>
                <a:cs typeface="Quicksand"/>
                <a:sym typeface="Quicksand"/>
              </a:rPr>
              <a:t>Die Beteiligung der WFD war für die weitere Förderung der </a:t>
            </a:r>
            <a:r>
              <a:rPr lang="de-DE" sz="2000" b="1" dirty="0">
                <a:solidFill>
                  <a:schemeClr val="bg1"/>
                </a:solidFill>
                <a:latin typeface="Quicksand"/>
                <a:ea typeface="Quicksand"/>
                <a:cs typeface="Quicksand"/>
                <a:sym typeface="Quicksand"/>
              </a:rPr>
              <a:t>Gebärdensprache und des zweisprachigen und bikulturellen Bildungsansatzes </a:t>
            </a:r>
            <a:r>
              <a:rPr lang="de-DE" sz="2000" dirty="0">
                <a:solidFill>
                  <a:schemeClr val="bg1"/>
                </a:solidFill>
                <a:latin typeface="Quicksand"/>
                <a:ea typeface="Quicksand"/>
                <a:cs typeface="Quicksand"/>
                <a:sym typeface="Quicksand"/>
              </a:rPr>
              <a:t>von entscheidender Bedeutung. -&gt; Dies führte zur Ausarbeitung von fünf Artikeln der CRPD, die sich direkt auf gehörlose Menschen beziehen, nämlich</a:t>
            </a:r>
            <a:endParaRPr sz="2000" dirty="0">
              <a:solidFill>
                <a:schemeClr val="bg1"/>
              </a:solidFill>
              <a:latin typeface="Quicksand"/>
              <a:ea typeface="Quicksand"/>
              <a:cs typeface="Quicksand"/>
              <a:sym typeface="Quicksand"/>
            </a:endParaRPr>
          </a:p>
          <a:p>
            <a:pPr lvl="0" indent="-127000">
              <a:lnSpc>
                <a:spcPct val="115000"/>
              </a:lnSpc>
              <a:spcBef>
                <a:spcPts val="800"/>
              </a:spcBef>
              <a:buClr>
                <a:schemeClr val="bg1"/>
              </a:buClr>
              <a:buSzPts val="2000"/>
              <a:buFont typeface="Arial"/>
              <a:buChar char="•"/>
            </a:pPr>
            <a:r>
              <a:rPr lang="de-DE" sz="2000" dirty="0">
                <a:solidFill>
                  <a:schemeClr val="bg1"/>
                </a:solidFill>
                <a:latin typeface="Quicksand"/>
                <a:ea typeface="Quicksand"/>
                <a:cs typeface="Quicksand"/>
                <a:sym typeface="Quicksand"/>
              </a:rPr>
              <a:t>Artikel 2 – Definition</a:t>
            </a:r>
          </a:p>
          <a:p>
            <a:pPr lvl="0" indent="-127000">
              <a:lnSpc>
                <a:spcPct val="115000"/>
              </a:lnSpc>
              <a:spcBef>
                <a:spcPts val="800"/>
              </a:spcBef>
              <a:buClr>
                <a:schemeClr val="bg1"/>
              </a:buClr>
              <a:buSzPts val="2000"/>
              <a:buFont typeface="Arial"/>
              <a:buChar char="•"/>
            </a:pPr>
            <a:r>
              <a:rPr lang="de-DE" sz="2000" dirty="0">
                <a:solidFill>
                  <a:schemeClr val="bg1"/>
                </a:solidFill>
                <a:latin typeface="Quicksand"/>
                <a:ea typeface="Quicksand"/>
                <a:cs typeface="Quicksand"/>
                <a:sym typeface="Quicksand"/>
              </a:rPr>
              <a:t>Artikel 9 – Barrierefreiheit</a:t>
            </a:r>
          </a:p>
          <a:p>
            <a:pPr lvl="0" indent="-127000">
              <a:lnSpc>
                <a:spcPct val="115000"/>
              </a:lnSpc>
              <a:spcBef>
                <a:spcPts val="800"/>
              </a:spcBef>
              <a:buClr>
                <a:schemeClr val="bg1"/>
              </a:buClr>
              <a:buSzPts val="2000"/>
              <a:buFont typeface="Arial"/>
              <a:buChar char="•"/>
            </a:pPr>
            <a:r>
              <a:rPr lang="de-DE" sz="2000" dirty="0">
                <a:solidFill>
                  <a:schemeClr val="bg1"/>
                </a:solidFill>
                <a:latin typeface="Quicksand"/>
                <a:ea typeface="Quicksand"/>
                <a:cs typeface="Quicksand"/>
                <a:sym typeface="Quicksand"/>
              </a:rPr>
              <a:t>Artikel 21 – Meinungsfreiheit, freie Meinungsäußerung und Zugang zu Informationen</a:t>
            </a:r>
          </a:p>
          <a:p>
            <a:pPr lvl="0" indent="-127000">
              <a:lnSpc>
                <a:spcPct val="115000"/>
              </a:lnSpc>
              <a:spcBef>
                <a:spcPts val="800"/>
              </a:spcBef>
              <a:buClr>
                <a:schemeClr val="bg1"/>
              </a:buClr>
              <a:buSzPts val="2000"/>
              <a:buFont typeface="Arial"/>
              <a:buChar char="•"/>
            </a:pPr>
            <a:r>
              <a:rPr lang="de-DE" sz="2000" dirty="0">
                <a:solidFill>
                  <a:schemeClr val="bg1"/>
                </a:solidFill>
                <a:latin typeface="Quicksand"/>
                <a:ea typeface="Quicksand"/>
                <a:cs typeface="Quicksand"/>
                <a:sym typeface="Quicksand"/>
              </a:rPr>
              <a:t>Artikel 24 – Bildung</a:t>
            </a:r>
          </a:p>
          <a:p>
            <a:pPr lvl="0" indent="-127000">
              <a:lnSpc>
                <a:spcPct val="115000"/>
              </a:lnSpc>
              <a:spcBef>
                <a:spcPts val="800"/>
              </a:spcBef>
              <a:buClr>
                <a:schemeClr val="bg1"/>
              </a:buClr>
              <a:buSzPts val="2000"/>
              <a:buFont typeface="Arial"/>
              <a:buChar char="•"/>
            </a:pPr>
            <a:r>
              <a:rPr lang="de-DE" sz="2000" dirty="0">
                <a:solidFill>
                  <a:schemeClr val="bg1"/>
                </a:solidFill>
                <a:latin typeface="Quicksand"/>
                <a:ea typeface="Quicksand"/>
                <a:cs typeface="Quicksand"/>
                <a:sym typeface="Quicksand"/>
              </a:rPr>
              <a:t>Artikel 30 – Teilhabe am kulturellen Leben, an Freizeitaktivitäten und Sport</a:t>
            </a:r>
          </a:p>
          <a:p>
            <a:pPr lvl="0" indent="-127000">
              <a:lnSpc>
                <a:spcPct val="115000"/>
              </a:lnSpc>
              <a:spcBef>
                <a:spcPts val="800"/>
              </a:spcBef>
              <a:buClr>
                <a:schemeClr val="bg1"/>
              </a:buClr>
              <a:buSzPts val="2000"/>
              <a:buFont typeface="Arial"/>
              <a:buChar char="•"/>
            </a:pPr>
            <a:endParaRPr sz="2000" b="0" dirty="0">
              <a:solidFill>
                <a:schemeClr val="bg1"/>
              </a:solidFill>
              <a:latin typeface="Quicksand"/>
              <a:ea typeface="Quicksand"/>
              <a:cs typeface="Quicksand"/>
              <a:sym typeface="Quicksand"/>
            </a:endParaRPr>
          </a:p>
          <a:p>
            <a:pPr lvl="0">
              <a:lnSpc>
                <a:spcPct val="115000"/>
              </a:lnSpc>
              <a:spcBef>
                <a:spcPts val="800"/>
              </a:spcBef>
            </a:pPr>
            <a:r>
              <a:rPr lang="de-DE" sz="2000" dirty="0">
                <a:solidFill>
                  <a:schemeClr val="bg1"/>
                </a:solidFill>
                <a:latin typeface="Quicksand"/>
                <a:ea typeface="Quicksand"/>
                <a:cs typeface="Quicksand"/>
                <a:sym typeface="Quicksand"/>
              </a:rPr>
              <a:t>Unsere Philosophie und unser Ansatz basieren auf der CRPD und werden von ihr bestimmt. </a:t>
            </a:r>
          </a:p>
          <a:p>
            <a:pPr lvl="0">
              <a:lnSpc>
                <a:spcPct val="115000"/>
              </a:lnSpc>
              <a:spcBef>
                <a:spcPts val="800"/>
              </a:spcBef>
            </a:pPr>
            <a:r>
              <a:rPr lang="de-DE" sz="2000" dirty="0">
                <a:solidFill>
                  <a:schemeClr val="bg1"/>
                </a:solidFill>
                <a:latin typeface="Quicksand"/>
                <a:ea typeface="Quicksand"/>
                <a:cs typeface="Quicksand"/>
                <a:sym typeface="Quicksand"/>
              </a:rPr>
              <a:t>Seit Inkrafttreten der CRPD im Jahr 2008 setzt sich die WFD weiterhin aktiv für die Belange und Perspektiven von Gehörlosen in den verschiedenen Foren der Vereinten Nationen ein.</a:t>
            </a:r>
            <a:endParaRPr sz="2000" dirty="0">
              <a:solidFill>
                <a:schemeClr val="bg1"/>
              </a:solidFill>
              <a:latin typeface="Quicksand"/>
              <a:ea typeface="Quicksand"/>
              <a:cs typeface="Quicksand"/>
              <a:sym typeface="Quicksand"/>
            </a:endParaRPr>
          </a:p>
        </p:txBody>
      </p:sp>
      <p:sp>
        <p:nvSpPr>
          <p:cNvPr id="181" name="Google Shape;181;p9"/>
          <p:cNvSpPr txBox="1"/>
          <p:nvPr/>
        </p:nvSpPr>
        <p:spPr>
          <a:xfrm>
            <a:off x="3537113" y="569956"/>
            <a:ext cx="14630400" cy="1791219"/>
          </a:xfrm>
          <a:prstGeom prst="rect">
            <a:avLst/>
          </a:prstGeom>
          <a:noFill/>
          <a:ln>
            <a:noFill/>
          </a:ln>
        </p:spPr>
        <p:txBody>
          <a:bodyPr spcFirstLastPara="1" wrap="square" lIns="91425" tIns="45700" rIns="91425" bIns="45700" anchor="t" anchorCtr="0">
            <a:spAutoFit/>
          </a:bodyPr>
          <a:lstStyle/>
          <a:p>
            <a:pPr lvl="0">
              <a:lnSpc>
                <a:spcPct val="115000"/>
              </a:lnSpc>
            </a:pPr>
            <a:r>
              <a:rPr lang="de-DE" sz="4800" b="1" dirty="0">
                <a:solidFill>
                  <a:schemeClr val="bg1"/>
                </a:solidFill>
                <a:latin typeface="Anton"/>
                <a:ea typeface="Anton"/>
                <a:cs typeface="Anton"/>
                <a:sym typeface="Anton"/>
              </a:rPr>
              <a:t>UN-Übereinkommen über die Rechte von Menschen mit Behinderungen</a:t>
            </a:r>
            <a:endParaRPr sz="4800" b="1" dirty="0">
              <a:solidFill>
                <a:schemeClr val="bg1"/>
              </a:solidFill>
              <a:latin typeface="Anton"/>
              <a:ea typeface="Anton"/>
              <a:cs typeface="Anton"/>
              <a:sym typeface="Anton"/>
            </a:endParaRPr>
          </a:p>
        </p:txBody>
      </p:sp>
      <p:sp>
        <p:nvSpPr>
          <p:cNvPr id="182" name="Google Shape;182;p9"/>
          <p:cNvSpPr txBox="1"/>
          <p:nvPr/>
        </p:nvSpPr>
        <p:spPr>
          <a:xfrm>
            <a:off x="482840" y="9360183"/>
            <a:ext cx="6835470" cy="410841"/>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de-AT" sz="1800">
                <a:solidFill>
                  <a:schemeClr val="bg1"/>
                </a:solidFill>
                <a:latin typeface="Quicksand"/>
                <a:ea typeface="Quicksand"/>
                <a:cs typeface="Quicksand"/>
                <a:sym typeface="Quicksand"/>
              </a:rPr>
              <a:t>https://wfdeaf.org/our-work/crpd/</a:t>
            </a:r>
            <a:endParaRPr sz="1800">
              <a:solidFill>
                <a:schemeClr val="bg1"/>
              </a:solidFill>
              <a:latin typeface="Quicksand"/>
              <a:ea typeface="Quicksand"/>
              <a:cs typeface="Quicksand"/>
              <a:sym typeface="Quicksand"/>
            </a:endParaRPr>
          </a:p>
        </p:txBody>
      </p:sp>
      <p:pic>
        <p:nvPicPr>
          <p:cNvPr id="183" name="Google Shape;183;p9" descr="The Convention on the Rights of Persons with Disabilities (CRPD) - Citizens  Commission on Human Rights Ireland"/>
          <p:cNvPicPr preferRelativeResize="0"/>
          <p:nvPr/>
        </p:nvPicPr>
        <p:blipFill rotWithShape="1">
          <a:blip r:embed="rId5">
            <a:alphaModFix/>
          </a:blip>
          <a:srcRect/>
          <a:stretch/>
        </p:blipFill>
        <p:spPr>
          <a:xfrm>
            <a:off x="11133208" y="5901865"/>
            <a:ext cx="6661066" cy="2120613"/>
          </a:xfrm>
          <a:prstGeom prst="rect">
            <a:avLst/>
          </a:prstGeom>
          <a:noFill/>
          <a:ln>
            <a:noFill/>
          </a:ln>
        </p:spPr>
      </p:pic>
      <p:sp>
        <p:nvSpPr>
          <p:cNvPr id="2" name="Google Shape;146;p6">
            <a:extLst>
              <a:ext uri="{FF2B5EF4-FFF2-40B4-BE49-F238E27FC236}">
                <a16:creationId xmlns:a16="http://schemas.microsoft.com/office/drawing/2014/main" id="{EBA0F935-97A3-2831-3148-928C0B5B7E28}"/>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F5A93A4-DB6C-B6C1-3FCA-2F5836DF401C}"/>
            </a:ext>
          </a:extLst>
        </p:cNvPr>
        <p:cNvGrpSpPr/>
        <p:nvPr/>
      </p:nvGrpSpPr>
      <p:grpSpPr>
        <a:xfrm>
          <a:off x="0" y="0"/>
          <a:ext cx="0" cy="0"/>
          <a:chOff x="0" y="0"/>
          <a:chExt cx="0" cy="0"/>
        </a:xfrm>
      </p:grpSpPr>
      <p:sp>
        <p:nvSpPr>
          <p:cNvPr id="8" name="Textfeld 7">
            <a:extLst>
              <a:ext uri="{FF2B5EF4-FFF2-40B4-BE49-F238E27FC236}">
                <a16:creationId xmlns:a16="http://schemas.microsoft.com/office/drawing/2014/main" id="{FB98507A-82BB-351C-900C-6DD499C2AF07}"/>
              </a:ext>
            </a:extLst>
          </p:cNvPr>
          <p:cNvSpPr txBox="1"/>
          <p:nvPr/>
        </p:nvSpPr>
        <p:spPr>
          <a:xfrm>
            <a:off x="3653332" y="3989339"/>
            <a:ext cx="11673387" cy="1107996"/>
          </a:xfrm>
          <a:prstGeom prst="rect">
            <a:avLst/>
          </a:prstGeom>
          <a:noFill/>
        </p:spPr>
        <p:txBody>
          <a:bodyPr wrap="none" rtlCol="0">
            <a:spAutoFit/>
          </a:bodyPr>
          <a:lstStyle/>
          <a:p>
            <a:pPr algn="ctr"/>
            <a:r>
              <a:rPr lang="de-DE" sz="6600" b="1" dirty="0">
                <a:solidFill>
                  <a:schemeClr val="bg1"/>
                </a:solidFill>
              </a:rPr>
              <a:t>Gebärdensprache anerkannt</a:t>
            </a:r>
          </a:p>
        </p:txBody>
      </p:sp>
      <p:pic>
        <p:nvPicPr>
          <p:cNvPr id="2" name="Grafik 1">
            <a:extLst>
              <a:ext uri="{FF2B5EF4-FFF2-40B4-BE49-F238E27FC236}">
                <a16:creationId xmlns:a16="http://schemas.microsoft.com/office/drawing/2014/main" id="{0647872E-012F-F6C1-6124-EA0C86612EDF}"/>
              </a:ext>
            </a:extLst>
          </p:cNvPr>
          <p:cNvPicPr>
            <a:picLocks noChangeAspect="1"/>
          </p:cNvPicPr>
          <p:nvPr/>
        </p:nvPicPr>
        <p:blipFill>
          <a:blip r:embed="rId2"/>
          <a:stretch>
            <a:fillRect/>
          </a:stretch>
        </p:blipFill>
        <p:spPr>
          <a:xfrm>
            <a:off x="1294222" y="0"/>
            <a:ext cx="15453899" cy="10298477"/>
          </a:xfrm>
          <a:prstGeom prst="rect">
            <a:avLst/>
          </a:prstGeom>
        </p:spPr>
      </p:pic>
      <p:sp>
        <p:nvSpPr>
          <p:cNvPr id="3" name="Google Shape;179;p9">
            <a:extLst>
              <a:ext uri="{FF2B5EF4-FFF2-40B4-BE49-F238E27FC236}">
                <a16:creationId xmlns:a16="http://schemas.microsoft.com/office/drawing/2014/main" id="{C2E1D641-870F-7E43-2AFE-B7D28043F8A2}"/>
              </a:ext>
            </a:extLst>
          </p:cNvPr>
          <p:cNvSpPr/>
          <p:nvPr/>
        </p:nvSpPr>
        <p:spPr>
          <a:xfrm>
            <a:off x="-135138" y="0"/>
            <a:ext cx="1760561" cy="1020865"/>
          </a:xfrm>
          <a:custGeom>
            <a:avLst/>
            <a:gdLst/>
            <a:ahLst/>
            <a:cxnLst/>
            <a:rect l="l" t="t" r="r" b="b"/>
            <a:pathLst>
              <a:path w="3610309" h="2030799" extrusionOk="0">
                <a:moveTo>
                  <a:pt x="0" y="0"/>
                </a:moveTo>
                <a:lnTo>
                  <a:pt x="3610309" y="0"/>
                </a:lnTo>
                <a:lnTo>
                  <a:pt x="3610309" y="2030799"/>
                </a:lnTo>
                <a:lnTo>
                  <a:pt x="0" y="203079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
        <p:nvSpPr>
          <p:cNvPr id="4" name="Google Shape;146;p6">
            <a:extLst>
              <a:ext uri="{FF2B5EF4-FFF2-40B4-BE49-F238E27FC236}">
                <a16:creationId xmlns:a16="http://schemas.microsoft.com/office/drawing/2014/main" id="{488D0F80-869C-B383-DDC8-BF738D6F294E}"/>
              </a:ext>
            </a:extLst>
          </p:cNvPr>
          <p:cNvSpPr/>
          <p:nvPr/>
        </p:nvSpPr>
        <p:spPr>
          <a:xfrm rot="16200000">
            <a:off x="15998423" y="7953910"/>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64345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AF76D25-6AD9-4B4D-BDAA-3299E7197E35}"/>
            </a:ext>
          </a:extLst>
        </p:cNvPr>
        <p:cNvGrpSpPr/>
        <p:nvPr/>
      </p:nvGrpSpPr>
      <p:grpSpPr>
        <a:xfrm>
          <a:off x="0" y="0"/>
          <a:ext cx="0" cy="0"/>
          <a:chOff x="0" y="0"/>
          <a:chExt cx="0" cy="0"/>
        </a:xfrm>
      </p:grpSpPr>
      <p:sp>
        <p:nvSpPr>
          <p:cNvPr id="8" name="Textfeld 7">
            <a:extLst>
              <a:ext uri="{FF2B5EF4-FFF2-40B4-BE49-F238E27FC236}">
                <a16:creationId xmlns:a16="http://schemas.microsoft.com/office/drawing/2014/main" id="{BE4A9763-06B3-DA5A-231F-C81D7420E7A3}"/>
              </a:ext>
            </a:extLst>
          </p:cNvPr>
          <p:cNvSpPr txBox="1"/>
          <p:nvPr/>
        </p:nvSpPr>
        <p:spPr>
          <a:xfrm>
            <a:off x="1445201" y="3989339"/>
            <a:ext cx="16089661" cy="2677656"/>
          </a:xfrm>
          <a:prstGeom prst="rect">
            <a:avLst/>
          </a:prstGeom>
          <a:noFill/>
        </p:spPr>
        <p:txBody>
          <a:bodyPr wrap="none" rtlCol="0">
            <a:spAutoFit/>
          </a:bodyPr>
          <a:lstStyle/>
          <a:p>
            <a:pPr algn="ctr"/>
            <a:r>
              <a:rPr lang="de-DE" sz="6600" b="1" dirty="0">
                <a:solidFill>
                  <a:schemeClr val="bg1"/>
                </a:solidFill>
                <a:latin typeface="Quicksand" panose="020B0604020202020204" charset="0"/>
              </a:rPr>
              <a:t>Mehr Infos: </a:t>
            </a:r>
          </a:p>
          <a:p>
            <a:pPr algn="ctr"/>
            <a:endParaRPr lang="de-DE" sz="6600" b="1" dirty="0">
              <a:solidFill>
                <a:schemeClr val="bg1"/>
              </a:solidFill>
              <a:latin typeface="Quicksand" panose="020B0604020202020204" charset="0"/>
            </a:endParaRPr>
          </a:p>
          <a:p>
            <a:pPr algn="ctr"/>
            <a:r>
              <a:rPr lang="de-DE" sz="3600" b="1" dirty="0">
                <a:solidFill>
                  <a:schemeClr val="bg1"/>
                </a:solidFill>
                <a:latin typeface="Quicksand" panose="020B0604020202020204" charset="0"/>
              </a:rPr>
              <a:t>https://wfdeaf.org/the-legal-recognition-of-national-sign-languages/</a:t>
            </a:r>
          </a:p>
        </p:txBody>
      </p:sp>
      <p:pic>
        <p:nvPicPr>
          <p:cNvPr id="3" name="Grafik 2">
            <a:extLst>
              <a:ext uri="{FF2B5EF4-FFF2-40B4-BE49-F238E27FC236}">
                <a16:creationId xmlns:a16="http://schemas.microsoft.com/office/drawing/2014/main" id="{AF9B0CDD-3715-F1A5-6AC7-FEE1FEB0CEDE}"/>
              </a:ext>
            </a:extLst>
          </p:cNvPr>
          <p:cNvPicPr>
            <a:picLocks noChangeAspect="1"/>
          </p:cNvPicPr>
          <p:nvPr/>
        </p:nvPicPr>
        <p:blipFill>
          <a:blip r:embed="rId2"/>
          <a:stretch>
            <a:fillRect/>
          </a:stretch>
        </p:blipFill>
        <p:spPr>
          <a:xfrm>
            <a:off x="1493325" y="1723376"/>
            <a:ext cx="3915000" cy="3210168"/>
          </a:xfrm>
          <a:prstGeom prst="rect">
            <a:avLst/>
          </a:prstGeom>
        </p:spPr>
      </p:pic>
    </p:spTree>
    <p:extLst>
      <p:ext uri="{BB962C8B-B14F-4D97-AF65-F5344CB8AC3E}">
        <p14:creationId xmlns:p14="http://schemas.microsoft.com/office/powerpoint/2010/main" val="581762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87"/>
        <p:cNvGrpSpPr/>
        <p:nvPr/>
      </p:nvGrpSpPr>
      <p:grpSpPr>
        <a:xfrm>
          <a:off x="0" y="0"/>
          <a:ext cx="0" cy="0"/>
          <a:chOff x="0" y="0"/>
          <a:chExt cx="0" cy="0"/>
        </a:xfrm>
      </p:grpSpPr>
      <p:sp>
        <p:nvSpPr>
          <p:cNvPr id="188" name="Google Shape;188;p10"/>
          <p:cNvSpPr/>
          <p:nvPr/>
        </p:nvSpPr>
        <p:spPr>
          <a:xfrm>
            <a:off x="14794629" y="9360263"/>
            <a:ext cx="3372884" cy="751872"/>
          </a:xfrm>
          <a:custGeom>
            <a:avLst/>
            <a:gdLst/>
            <a:ahLst/>
            <a:cxnLst/>
            <a:rect l="l" t="t" r="r" b="b"/>
            <a:pathLst>
              <a:path w="3372884" h="751872" extrusionOk="0">
                <a:moveTo>
                  <a:pt x="0" y="0"/>
                </a:moveTo>
                <a:lnTo>
                  <a:pt x="3372885" y="0"/>
                </a:lnTo>
                <a:lnTo>
                  <a:pt x="3372885" y="751872"/>
                </a:lnTo>
                <a:lnTo>
                  <a:pt x="0" y="751872"/>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9" name="Google Shape;189;p10"/>
          <p:cNvSpPr/>
          <p:nvPr/>
        </p:nvSpPr>
        <p:spPr>
          <a:xfrm>
            <a:off x="-280220" y="-162232"/>
            <a:ext cx="3610309" cy="2030799"/>
          </a:xfrm>
          <a:custGeom>
            <a:avLst/>
            <a:gdLst/>
            <a:ahLst/>
            <a:cxnLst/>
            <a:rect l="l" t="t" r="r" b="b"/>
            <a:pathLst>
              <a:path w="3610309" h="2030799" extrusionOk="0">
                <a:moveTo>
                  <a:pt x="0" y="0"/>
                </a:moveTo>
                <a:lnTo>
                  <a:pt x="3610309" y="0"/>
                </a:lnTo>
                <a:lnTo>
                  <a:pt x="3610309" y="2030799"/>
                </a:lnTo>
                <a:lnTo>
                  <a:pt x="0" y="203079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90" name="Google Shape;190;p10" descr="Bild"/>
          <p:cNvPicPr preferRelativeResize="0"/>
          <p:nvPr/>
        </p:nvPicPr>
        <p:blipFill rotWithShape="1">
          <a:blip r:embed="rId5">
            <a:alphaModFix/>
          </a:blip>
          <a:srcRect/>
          <a:stretch/>
        </p:blipFill>
        <p:spPr>
          <a:xfrm>
            <a:off x="6172200" y="17884"/>
            <a:ext cx="6858000" cy="10287000"/>
          </a:xfrm>
          <a:prstGeom prst="rect">
            <a:avLst/>
          </a:prstGeom>
          <a:noFill/>
          <a:ln>
            <a:noFill/>
          </a:ln>
        </p:spPr>
      </p:pic>
      <p:sp>
        <p:nvSpPr>
          <p:cNvPr id="2" name="Google Shape;146;p6">
            <a:extLst>
              <a:ext uri="{FF2B5EF4-FFF2-40B4-BE49-F238E27FC236}">
                <a16:creationId xmlns:a16="http://schemas.microsoft.com/office/drawing/2014/main" id="{70A8DDF2-E181-FE05-6426-C9FC90749C42}"/>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94"/>
        <p:cNvGrpSpPr/>
        <p:nvPr/>
      </p:nvGrpSpPr>
      <p:grpSpPr>
        <a:xfrm>
          <a:off x="0" y="0"/>
          <a:ext cx="0" cy="0"/>
          <a:chOff x="0" y="0"/>
          <a:chExt cx="0" cy="0"/>
        </a:xfrm>
      </p:grpSpPr>
      <p:sp>
        <p:nvSpPr>
          <p:cNvPr id="195" name="Google Shape;195;p11"/>
          <p:cNvSpPr/>
          <p:nvPr/>
        </p:nvSpPr>
        <p:spPr>
          <a:xfrm>
            <a:off x="14798745" y="9361180"/>
            <a:ext cx="3368769" cy="750955"/>
          </a:xfrm>
          <a:custGeom>
            <a:avLst/>
            <a:gdLst/>
            <a:ahLst/>
            <a:cxnLst/>
            <a:rect l="l" t="t" r="r" b="b"/>
            <a:pathLst>
              <a:path w="3368769" h="750955" extrusionOk="0">
                <a:moveTo>
                  <a:pt x="0" y="0"/>
                </a:moveTo>
                <a:lnTo>
                  <a:pt x="3368769" y="0"/>
                </a:lnTo>
                <a:lnTo>
                  <a:pt x="3368769" y="750955"/>
                </a:lnTo>
                <a:lnTo>
                  <a:pt x="0" y="75095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
        <p:nvSpPr>
          <p:cNvPr id="196" name="Google Shape;196;p11"/>
          <p:cNvSpPr/>
          <p:nvPr/>
        </p:nvSpPr>
        <p:spPr>
          <a:xfrm>
            <a:off x="0" y="0"/>
            <a:ext cx="3610309" cy="2030799"/>
          </a:xfrm>
          <a:custGeom>
            <a:avLst/>
            <a:gdLst/>
            <a:ahLst/>
            <a:cxnLst/>
            <a:rect l="l" t="t" r="r" b="b"/>
            <a:pathLst>
              <a:path w="3610309" h="2030799" extrusionOk="0">
                <a:moveTo>
                  <a:pt x="0" y="0"/>
                </a:moveTo>
                <a:lnTo>
                  <a:pt x="3610309" y="0"/>
                </a:lnTo>
                <a:lnTo>
                  <a:pt x="3610309" y="2030799"/>
                </a:lnTo>
                <a:lnTo>
                  <a:pt x="0" y="203079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7" name="Google Shape;197;p11"/>
          <p:cNvSpPr txBox="1"/>
          <p:nvPr/>
        </p:nvSpPr>
        <p:spPr>
          <a:xfrm>
            <a:off x="501446" y="3314689"/>
            <a:ext cx="18346993" cy="941756"/>
          </a:xfrm>
          <a:prstGeom prst="rect">
            <a:avLst/>
          </a:prstGeom>
          <a:noFill/>
          <a:ln>
            <a:noFill/>
          </a:ln>
        </p:spPr>
        <p:txBody>
          <a:bodyPr spcFirstLastPara="1" wrap="square" lIns="91425" tIns="45700" rIns="91425" bIns="45700" anchor="t" anchorCtr="0">
            <a:spAutoFit/>
          </a:bodyPr>
          <a:lstStyle/>
          <a:p>
            <a:pPr lvl="0">
              <a:lnSpc>
                <a:spcPct val="115000"/>
              </a:lnSpc>
            </a:pPr>
            <a:r>
              <a:rPr lang="de-DE" sz="4800" dirty="0">
                <a:solidFill>
                  <a:schemeClr val="bg1"/>
                </a:solidFill>
                <a:latin typeface="Anton"/>
                <a:ea typeface="Anton"/>
                <a:cs typeface="Anton"/>
                <a:sym typeface="Anton"/>
              </a:rPr>
              <a:t>Technologische Innovationen zur Unterstützung gehörloser Menschen</a:t>
            </a:r>
            <a:endParaRPr sz="4800" dirty="0">
              <a:solidFill>
                <a:schemeClr val="bg1"/>
              </a:solidFill>
              <a:latin typeface="Anton"/>
              <a:ea typeface="Anton"/>
              <a:cs typeface="Anton"/>
              <a:sym typeface="Anton"/>
            </a:endParaRPr>
          </a:p>
        </p:txBody>
      </p:sp>
      <p:sp>
        <p:nvSpPr>
          <p:cNvPr id="198" name="Google Shape;198;p11"/>
          <p:cNvSpPr txBox="1"/>
          <p:nvPr/>
        </p:nvSpPr>
        <p:spPr>
          <a:xfrm>
            <a:off x="1133167" y="4341248"/>
            <a:ext cx="13878817" cy="5078273"/>
          </a:xfrm>
          <a:prstGeom prst="rect">
            <a:avLst/>
          </a:prstGeom>
          <a:noFill/>
          <a:ln>
            <a:noFill/>
          </a:ln>
        </p:spPr>
        <p:txBody>
          <a:bodyPr spcFirstLastPara="1" wrap="square" lIns="91425" tIns="45700" rIns="91425" bIns="45700" anchor="t" anchorCtr="0">
            <a:spAutoFit/>
          </a:bodyPr>
          <a:lstStyle/>
          <a:p>
            <a:pPr lvl="0"/>
            <a:r>
              <a:rPr lang="de-DE" sz="3600" dirty="0">
                <a:solidFill>
                  <a:schemeClr val="bg1"/>
                </a:solidFill>
                <a:latin typeface="Quicksand"/>
                <a:ea typeface="Quicksand"/>
                <a:cs typeface="Quicksand"/>
                <a:sym typeface="Quicksand"/>
              </a:rPr>
              <a:t>Seit den 2000er Jahren:</a:t>
            </a:r>
          </a:p>
          <a:p>
            <a:pPr marL="571500" lvl="0" indent="-571500">
              <a:buFontTx/>
              <a:buChar char="-"/>
            </a:pPr>
            <a:r>
              <a:rPr lang="de-DE" sz="3600" dirty="0">
                <a:solidFill>
                  <a:schemeClr val="bg1"/>
                </a:solidFill>
                <a:latin typeface="Quicksand"/>
                <a:ea typeface="Quicksand"/>
                <a:cs typeface="Quicksand"/>
                <a:sym typeface="Quicksand"/>
              </a:rPr>
              <a:t>- moderne Untertitelungsdienste</a:t>
            </a:r>
          </a:p>
          <a:p>
            <a:pPr marL="571500" lvl="0" indent="-571500">
              <a:buFontTx/>
              <a:buChar char="-"/>
            </a:pPr>
            <a:r>
              <a:rPr lang="de-DE" sz="3600" dirty="0">
                <a:solidFill>
                  <a:schemeClr val="bg1"/>
                </a:solidFill>
                <a:latin typeface="Quicksand"/>
                <a:ea typeface="Quicksand"/>
                <a:cs typeface="Quicksand"/>
                <a:sym typeface="Quicksand"/>
              </a:rPr>
              <a:t>- Smartphones</a:t>
            </a:r>
          </a:p>
          <a:p>
            <a:pPr marL="571500" lvl="0" indent="-571500">
              <a:buFontTx/>
              <a:buChar char="-"/>
            </a:pPr>
            <a:r>
              <a:rPr lang="de-DE" sz="3600" dirty="0">
                <a:solidFill>
                  <a:schemeClr val="bg1"/>
                </a:solidFill>
                <a:latin typeface="Quicksand"/>
                <a:ea typeface="Quicksand"/>
                <a:cs typeface="Quicksand"/>
                <a:sym typeface="Quicksand"/>
              </a:rPr>
              <a:t>- Videoanrufe</a:t>
            </a:r>
          </a:p>
          <a:p>
            <a:pPr lvl="0"/>
            <a:endParaRPr lang="de-DE" sz="3600" dirty="0">
              <a:solidFill>
                <a:schemeClr val="bg1"/>
              </a:solidFill>
              <a:latin typeface="Quicksand"/>
              <a:ea typeface="Quicksand"/>
              <a:cs typeface="Quicksand"/>
              <a:sym typeface="Quicksand"/>
            </a:endParaRPr>
          </a:p>
          <a:p>
            <a:pPr marL="571500" lvl="0" indent="-571500">
              <a:buFont typeface="Arial" panose="020B0604020202020204" pitchFamily="34" charset="0"/>
              <a:buChar char="•"/>
            </a:pPr>
            <a:r>
              <a:rPr lang="de-DE" sz="3600" dirty="0">
                <a:solidFill>
                  <a:schemeClr val="bg1"/>
                </a:solidFill>
                <a:latin typeface="Quicksand"/>
                <a:ea typeface="Quicksand"/>
                <a:cs typeface="Quicksand"/>
                <a:sym typeface="Quicksand"/>
              </a:rPr>
              <a:t>Sie haben den </a:t>
            </a:r>
            <a:r>
              <a:rPr lang="de-DE" sz="3600" b="1" dirty="0">
                <a:solidFill>
                  <a:schemeClr val="bg1"/>
                </a:solidFill>
                <a:latin typeface="Quicksand"/>
                <a:ea typeface="Quicksand"/>
                <a:cs typeface="Quicksand"/>
                <a:sym typeface="Quicksand"/>
              </a:rPr>
              <a:t>Zugang von Gehörlosen zu Informationen und die Kommunikation</a:t>
            </a:r>
            <a:r>
              <a:rPr lang="de-DE" sz="3600" dirty="0">
                <a:solidFill>
                  <a:schemeClr val="bg1"/>
                </a:solidFill>
                <a:latin typeface="Quicksand"/>
                <a:ea typeface="Quicksand"/>
                <a:cs typeface="Quicksand"/>
                <a:sym typeface="Quicksand"/>
              </a:rPr>
              <a:t> mit anderen erheblich erleichtert.</a:t>
            </a:r>
          </a:p>
          <a:p>
            <a:pPr marL="571500" lvl="0" indent="-571500">
              <a:buFont typeface="Arial" panose="020B0604020202020204" pitchFamily="34" charset="0"/>
              <a:buChar char="•"/>
            </a:pPr>
            <a:r>
              <a:rPr lang="de-DE" sz="3600" dirty="0">
                <a:solidFill>
                  <a:schemeClr val="bg1"/>
                </a:solidFill>
                <a:latin typeface="Quicksand"/>
                <a:ea typeface="Quicksand"/>
                <a:cs typeface="Quicksand"/>
                <a:sym typeface="Quicksand"/>
              </a:rPr>
              <a:t>Und zu einer </a:t>
            </a:r>
            <a:r>
              <a:rPr lang="de-DE" sz="3600" b="1" dirty="0">
                <a:solidFill>
                  <a:schemeClr val="bg1"/>
                </a:solidFill>
                <a:latin typeface="Quicksand"/>
                <a:ea typeface="Quicksand"/>
                <a:cs typeface="Quicksand"/>
                <a:sym typeface="Quicksand"/>
              </a:rPr>
              <a:t>besseren Integration </a:t>
            </a:r>
            <a:r>
              <a:rPr lang="de-DE" sz="3600" dirty="0">
                <a:solidFill>
                  <a:schemeClr val="bg1"/>
                </a:solidFill>
                <a:latin typeface="Quicksand"/>
                <a:ea typeface="Quicksand"/>
                <a:cs typeface="Quicksand"/>
                <a:sym typeface="Quicksand"/>
              </a:rPr>
              <a:t>von Gehörlosen in </a:t>
            </a:r>
            <a:r>
              <a:rPr lang="de-DE" sz="3600" b="1" dirty="0">
                <a:solidFill>
                  <a:schemeClr val="bg1"/>
                </a:solidFill>
                <a:latin typeface="Quicksand"/>
                <a:ea typeface="Quicksand"/>
                <a:cs typeface="Quicksand"/>
                <a:sym typeface="Quicksand"/>
              </a:rPr>
              <a:t>Bildung, Arbeit und Alltag </a:t>
            </a:r>
            <a:r>
              <a:rPr lang="de-DE" sz="3600" dirty="0">
                <a:solidFill>
                  <a:schemeClr val="bg1"/>
                </a:solidFill>
                <a:latin typeface="Quicksand"/>
                <a:ea typeface="Quicksand"/>
                <a:cs typeface="Quicksand"/>
                <a:sym typeface="Quicksand"/>
              </a:rPr>
              <a:t>beigetragen.</a:t>
            </a:r>
            <a:endParaRPr sz="3600" dirty="0">
              <a:solidFill>
                <a:schemeClr val="bg1"/>
              </a:solidFill>
              <a:latin typeface="Quicksand"/>
              <a:ea typeface="Quicksand"/>
              <a:cs typeface="Quicksand"/>
              <a:sym typeface="Quicksand"/>
            </a:endParaRPr>
          </a:p>
        </p:txBody>
      </p:sp>
      <p:sp>
        <p:nvSpPr>
          <p:cNvPr id="2" name="Google Shape;146;p6">
            <a:extLst>
              <a:ext uri="{FF2B5EF4-FFF2-40B4-BE49-F238E27FC236}">
                <a16:creationId xmlns:a16="http://schemas.microsoft.com/office/drawing/2014/main" id="{8FCCCA3D-1022-A0B1-D576-1451156EF615}"/>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4" name="Grafik 3" descr="Menschliche Hand und Roboterhand berühren sich fast">
            <a:extLst>
              <a:ext uri="{FF2B5EF4-FFF2-40B4-BE49-F238E27FC236}">
                <a16:creationId xmlns:a16="http://schemas.microsoft.com/office/drawing/2014/main" id="{7D025CC7-B126-209F-429C-F0AA3928AEA6}"/>
              </a:ext>
            </a:extLst>
          </p:cNvPr>
          <p:cNvPicPr>
            <a:picLocks noChangeAspect="1"/>
          </p:cNvPicPr>
          <p:nvPr/>
        </p:nvPicPr>
        <p:blipFill>
          <a:blip r:embed="rId6"/>
          <a:srcRect t="45323" b="17717"/>
          <a:stretch>
            <a:fillRect/>
          </a:stretch>
        </p:blipFill>
        <p:spPr>
          <a:xfrm>
            <a:off x="8684505" y="416642"/>
            <a:ext cx="8765295" cy="222700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02"/>
        <p:cNvGrpSpPr/>
        <p:nvPr/>
      </p:nvGrpSpPr>
      <p:grpSpPr>
        <a:xfrm>
          <a:off x="0" y="0"/>
          <a:ext cx="0" cy="0"/>
          <a:chOff x="0" y="0"/>
          <a:chExt cx="0" cy="0"/>
        </a:xfrm>
      </p:grpSpPr>
      <p:sp>
        <p:nvSpPr>
          <p:cNvPr id="203" name="Google Shape;203;p12"/>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4" name="Google Shape;204;p12"/>
          <p:cNvSpPr/>
          <p:nvPr/>
        </p:nvSpPr>
        <p:spPr>
          <a:xfrm>
            <a:off x="14712066" y="9365888"/>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5" name="Google Shape;205;p12"/>
          <p:cNvSpPr txBox="1"/>
          <p:nvPr/>
        </p:nvSpPr>
        <p:spPr>
          <a:xfrm>
            <a:off x="609600" y="2813172"/>
            <a:ext cx="12280490" cy="6986488"/>
          </a:xfrm>
          <a:prstGeom prst="rect">
            <a:avLst/>
          </a:prstGeom>
          <a:noFill/>
          <a:ln>
            <a:noFill/>
          </a:ln>
        </p:spPr>
        <p:txBody>
          <a:bodyPr spcFirstLastPara="1" wrap="square" lIns="91425" tIns="45700" rIns="91425" bIns="45700" anchor="t" anchorCtr="0">
            <a:spAutoFit/>
          </a:bodyPr>
          <a:lstStyle/>
          <a:p>
            <a:pPr lvl="0">
              <a:lnSpc>
                <a:spcPct val="200000"/>
              </a:lnSpc>
            </a:pPr>
            <a:r>
              <a:rPr lang="de-DE" sz="2800" dirty="0">
                <a:solidFill>
                  <a:schemeClr val="lt1"/>
                </a:solidFill>
                <a:latin typeface="Quicksand"/>
                <a:ea typeface="Quicksand"/>
                <a:cs typeface="Quicksand"/>
                <a:sym typeface="Quicksand"/>
              </a:rPr>
              <a:t>Die Gehörlosenkultur hat sich zunehmend als eigenständige Kultur mit eigener Geschichte, Kunst und Traditionen etabliert.</a:t>
            </a:r>
          </a:p>
          <a:p>
            <a:pPr marL="457200" lvl="0" indent="-457200">
              <a:lnSpc>
                <a:spcPct val="200000"/>
              </a:lnSpc>
              <a:buClr>
                <a:schemeClr val="bg1"/>
              </a:buClr>
              <a:buFont typeface="Arial" panose="020B0604020202020204" pitchFamily="34" charset="0"/>
              <a:buChar char="•"/>
            </a:pPr>
            <a:r>
              <a:rPr lang="de-DE" sz="2800" dirty="0">
                <a:solidFill>
                  <a:schemeClr val="lt1"/>
                </a:solidFill>
                <a:latin typeface="Quicksand"/>
                <a:ea typeface="Quicksand"/>
                <a:cs typeface="Quicksand"/>
                <a:sym typeface="Quicksand"/>
              </a:rPr>
              <a:t>Entstehung und Anerkennung der </a:t>
            </a:r>
            <a:r>
              <a:rPr lang="de-DE" sz="2800" b="1" dirty="0">
                <a:solidFill>
                  <a:schemeClr val="lt1"/>
                </a:solidFill>
                <a:latin typeface="Quicksand"/>
                <a:ea typeface="Quicksand"/>
                <a:cs typeface="Quicksand"/>
                <a:sym typeface="Quicksand"/>
              </a:rPr>
              <a:t>Gehörlosenkunst</a:t>
            </a:r>
            <a:r>
              <a:rPr lang="de-DE" sz="2800" dirty="0">
                <a:solidFill>
                  <a:schemeClr val="lt1"/>
                </a:solidFill>
                <a:latin typeface="Quicksand"/>
                <a:ea typeface="Quicksand"/>
                <a:cs typeface="Quicksand"/>
                <a:sym typeface="Quicksand"/>
              </a:rPr>
              <a:t>, zu der Gebärdensprachtheater, Literatur und Musik gehören.</a:t>
            </a:r>
          </a:p>
          <a:p>
            <a:pPr marL="457200" lvl="0" indent="-457200">
              <a:lnSpc>
                <a:spcPct val="200000"/>
              </a:lnSpc>
              <a:buClr>
                <a:schemeClr val="bg1"/>
              </a:buClr>
              <a:buFont typeface="Arial" panose="020B0604020202020204" pitchFamily="34" charset="0"/>
              <a:buChar char="•"/>
            </a:pPr>
            <a:r>
              <a:rPr lang="de-DE" sz="2800" b="1" dirty="0">
                <a:solidFill>
                  <a:schemeClr val="lt1"/>
                </a:solidFill>
                <a:latin typeface="Quicksand"/>
                <a:ea typeface="Quicksand"/>
                <a:cs typeface="Quicksand"/>
                <a:sym typeface="Quicksand"/>
              </a:rPr>
              <a:t>Gehörlosenfilme, </a:t>
            </a:r>
            <a:r>
              <a:rPr lang="de-DE" sz="2800" dirty="0">
                <a:solidFill>
                  <a:schemeClr val="lt1"/>
                </a:solidFill>
                <a:latin typeface="Quicksand"/>
                <a:ea typeface="Quicksand"/>
                <a:cs typeface="Quicksand"/>
                <a:sym typeface="Quicksand"/>
              </a:rPr>
              <a:t>die die Welt aus der Perspektive gehörloser Menschen darstellen </a:t>
            </a:r>
          </a:p>
          <a:p>
            <a:pPr lvl="0">
              <a:lnSpc>
                <a:spcPct val="200000"/>
              </a:lnSpc>
              <a:buClr>
                <a:schemeClr val="bg1"/>
              </a:buClr>
            </a:pPr>
            <a:r>
              <a:rPr lang="de-DE" sz="2800" dirty="0">
                <a:solidFill>
                  <a:schemeClr val="lt1"/>
                </a:solidFill>
                <a:latin typeface="Quicksand"/>
                <a:ea typeface="Quicksand"/>
                <a:cs typeface="Quicksand"/>
                <a:sym typeface="Quicksand"/>
              </a:rPr>
              <a:t>-&gt; Beispiel für die </a:t>
            </a:r>
            <a:r>
              <a:rPr lang="de-DE" sz="2800" b="1" dirty="0">
                <a:solidFill>
                  <a:schemeClr val="lt1"/>
                </a:solidFill>
                <a:latin typeface="Quicksand"/>
                <a:ea typeface="Quicksand"/>
                <a:cs typeface="Quicksand"/>
                <a:sym typeface="Quicksand"/>
              </a:rPr>
              <a:t>kulturelle Bereicherung </a:t>
            </a:r>
            <a:r>
              <a:rPr lang="de-DE" sz="2800" dirty="0">
                <a:solidFill>
                  <a:schemeClr val="lt1"/>
                </a:solidFill>
                <a:latin typeface="Quicksand"/>
                <a:ea typeface="Quicksand"/>
                <a:cs typeface="Quicksand"/>
                <a:sym typeface="Quicksand"/>
              </a:rPr>
              <a:t>durch die Gehörlosengemeinschaft.</a:t>
            </a:r>
            <a:endParaRPr sz="2800" dirty="0">
              <a:solidFill>
                <a:schemeClr val="lt1"/>
              </a:solidFill>
              <a:latin typeface="Quicksand"/>
              <a:ea typeface="Quicksand"/>
              <a:cs typeface="Quicksand"/>
              <a:sym typeface="Quicksand"/>
            </a:endParaRPr>
          </a:p>
        </p:txBody>
      </p:sp>
      <p:sp>
        <p:nvSpPr>
          <p:cNvPr id="206" name="Google Shape;206;p12"/>
          <p:cNvSpPr txBox="1"/>
          <p:nvPr/>
        </p:nvSpPr>
        <p:spPr>
          <a:xfrm>
            <a:off x="722670" y="1974173"/>
            <a:ext cx="15193297" cy="941756"/>
          </a:xfrm>
          <a:prstGeom prst="rect">
            <a:avLst/>
          </a:prstGeom>
          <a:noFill/>
          <a:ln>
            <a:noFill/>
          </a:ln>
        </p:spPr>
        <p:txBody>
          <a:bodyPr spcFirstLastPara="1" wrap="square" lIns="91425" tIns="45700" rIns="91425" bIns="45700" anchor="t" anchorCtr="0">
            <a:spAutoFit/>
          </a:bodyPr>
          <a:lstStyle/>
          <a:p>
            <a:pPr lvl="0">
              <a:lnSpc>
                <a:spcPct val="115000"/>
              </a:lnSpc>
            </a:pPr>
            <a:r>
              <a:rPr lang="de-DE" sz="4800" dirty="0">
                <a:solidFill>
                  <a:schemeClr val="lt1"/>
                </a:solidFill>
                <a:latin typeface="Anton"/>
                <a:ea typeface="Anton"/>
                <a:cs typeface="Anton"/>
                <a:sym typeface="Anton"/>
              </a:rPr>
              <a:t>Förderung der Gehörlosenkultur und -gemeinschaft</a:t>
            </a:r>
            <a:endParaRPr sz="4800" dirty="0">
              <a:solidFill>
                <a:schemeClr val="lt1"/>
              </a:solidFill>
              <a:latin typeface="Anton"/>
              <a:ea typeface="Anton"/>
              <a:cs typeface="Anton"/>
              <a:sym typeface="Anton"/>
            </a:endParaRPr>
          </a:p>
        </p:txBody>
      </p:sp>
      <p:pic>
        <p:nvPicPr>
          <p:cNvPr id="207" name="Google Shape;207;p12"/>
          <p:cNvPicPr preferRelativeResize="0"/>
          <p:nvPr/>
        </p:nvPicPr>
        <p:blipFill rotWithShape="1">
          <a:blip r:embed="rId5">
            <a:alphaModFix/>
          </a:blip>
          <a:srcRect/>
          <a:stretch/>
        </p:blipFill>
        <p:spPr>
          <a:xfrm>
            <a:off x="13568495" y="263395"/>
            <a:ext cx="2941464" cy="3902651"/>
          </a:xfrm>
          <a:prstGeom prst="rect">
            <a:avLst/>
          </a:prstGeom>
          <a:noFill/>
          <a:ln>
            <a:noFill/>
          </a:ln>
        </p:spPr>
      </p:pic>
      <p:sp>
        <p:nvSpPr>
          <p:cNvPr id="208" name="Google Shape;208;p12"/>
          <p:cNvSpPr txBox="1"/>
          <p:nvPr/>
        </p:nvSpPr>
        <p:spPr>
          <a:xfrm>
            <a:off x="13365402" y="4319510"/>
            <a:ext cx="4444853"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AT" sz="1800">
                <a:solidFill>
                  <a:schemeClr val="lt1"/>
                </a:solidFill>
                <a:latin typeface="Quicksand"/>
                <a:ea typeface="Quicksand"/>
                <a:cs typeface="Quicksand"/>
                <a:sym typeface="Quicksand"/>
              </a:rPr>
              <a:t>Picture: Claire Bergman (https://deaf-art.org/profiles/claire-bergman/#</a:t>
            </a:r>
            <a:endParaRPr sz="1800"/>
          </a:p>
        </p:txBody>
      </p:sp>
      <p:pic>
        <p:nvPicPr>
          <p:cNvPr id="209" name="Google Shape;209;p12"/>
          <p:cNvPicPr preferRelativeResize="0"/>
          <p:nvPr/>
        </p:nvPicPr>
        <p:blipFill rotWithShape="1">
          <a:blip r:embed="rId6">
            <a:alphaModFix/>
          </a:blip>
          <a:srcRect/>
          <a:stretch/>
        </p:blipFill>
        <p:spPr>
          <a:xfrm>
            <a:off x="12933455" y="5444271"/>
            <a:ext cx="4876800" cy="3443456"/>
          </a:xfrm>
          <a:prstGeom prst="rect">
            <a:avLst/>
          </a:prstGeom>
          <a:noFill/>
          <a:ln>
            <a:noFill/>
          </a:ln>
        </p:spPr>
      </p:pic>
      <p:sp>
        <p:nvSpPr>
          <p:cNvPr id="210" name="Google Shape;210;p12"/>
          <p:cNvSpPr txBox="1"/>
          <p:nvPr/>
        </p:nvSpPr>
        <p:spPr>
          <a:xfrm>
            <a:off x="9821411" y="8925714"/>
            <a:ext cx="4876800" cy="107717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de-AT" sz="1600" dirty="0">
                <a:solidFill>
                  <a:schemeClr val="lt1"/>
                </a:solidFill>
                <a:latin typeface="Quicksand"/>
                <a:ea typeface="Quicksand"/>
                <a:cs typeface="Quicksand"/>
                <a:sym typeface="Quicksand"/>
              </a:rPr>
              <a:t>Theater der Jungen Welt Leipzig. </a:t>
            </a:r>
            <a:r>
              <a:rPr lang="de-AT" sz="1600" dirty="0" err="1">
                <a:solidFill>
                  <a:schemeClr val="lt1"/>
                </a:solidFill>
                <a:latin typeface="Quicksand"/>
                <a:ea typeface="Quicksand"/>
                <a:cs typeface="Quicksand"/>
                <a:sym typeface="Quicksand"/>
              </a:rPr>
              <a:t>Photo</a:t>
            </a:r>
            <a:r>
              <a:rPr lang="de-AT" sz="1600" dirty="0">
                <a:solidFill>
                  <a:schemeClr val="lt1"/>
                </a:solidFill>
                <a:latin typeface="Quicksand"/>
                <a:ea typeface="Quicksand"/>
                <a:cs typeface="Quicksand"/>
                <a:sym typeface="Quicksand"/>
              </a:rPr>
              <a:t>: https://www.taubenschlag.de/2025/01/dinge-dingen-5-plus-performance-fuer-taube-und-hoerende-menschen/</a:t>
            </a:r>
            <a:endParaRPr sz="1600" dirty="0"/>
          </a:p>
        </p:txBody>
      </p:sp>
      <p:sp>
        <p:nvSpPr>
          <p:cNvPr id="2" name="Google Shape;146;p6">
            <a:extLst>
              <a:ext uri="{FF2B5EF4-FFF2-40B4-BE49-F238E27FC236}">
                <a16:creationId xmlns:a16="http://schemas.microsoft.com/office/drawing/2014/main" id="{51ADA97A-E294-5C57-6C12-0829F7FD5231}"/>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14"/>
        <p:cNvGrpSpPr/>
        <p:nvPr/>
      </p:nvGrpSpPr>
      <p:grpSpPr>
        <a:xfrm>
          <a:off x="0" y="0"/>
          <a:ext cx="0" cy="0"/>
          <a:chOff x="0" y="0"/>
          <a:chExt cx="0" cy="0"/>
        </a:xfrm>
      </p:grpSpPr>
      <p:sp>
        <p:nvSpPr>
          <p:cNvPr id="215" name="Google Shape;215;p13"/>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6" name="Google Shape;216;p13"/>
          <p:cNvSpPr/>
          <p:nvPr/>
        </p:nvSpPr>
        <p:spPr>
          <a:xfrm>
            <a:off x="14712066" y="9365888"/>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7" name="Google Shape;217;p13"/>
          <p:cNvSpPr txBox="1"/>
          <p:nvPr/>
        </p:nvSpPr>
        <p:spPr>
          <a:xfrm>
            <a:off x="8153400" y="4152900"/>
            <a:ext cx="9157854" cy="3539390"/>
          </a:xfrm>
          <a:prstGeom prst="rect">
            <a:avLst/>
          </a:prstGeom>
          <a:noFill/>
          <a:ln>
            <a:noFill/>
          </a:ln>
        </p:spPr>
        <p:txBody>
          <a:bodyPr spcFirstLastPara="1" wrap="square" lIns="91425" tIns="45700" rIns="91425" bIns="45700" anchor="t" anchorCtr="0">
            <a:spAutoFit/>
          </a:bodyPr>
          <a:lstStyle/>
          <a:p>
            <a:pPr lvl="0"/>
            <a:r>
              <a:rPr lang="de-DE" sz="2800" b="1" dirty="0" err="1">
                <a:solidFill>
                  <a:schemeClr val="lt1"/>
                </a:solidFill>
                <a:latin typeface="Quicksand"/>
                <a:ea typeface="Quicksand"/>
                <a:cs typeface="Quicksand"/>
                <a:sym typeface="Quicksand"/>
              </a:rPr>
              <a:t>Deaf</a:t>
            </a:r>
            <a:r>
              <a:rPr lang="de-DE" sz="2800" b="1" dirty="0">
                <a:solidFill>
                  <a:schemeClr val="lt1"/>
                </a:solidFill>
                <a:latin typeface="Quicksand"/>
                <a:ea typeface="Quicksand"/>
                <a:cs typeface="Quicksand"/>
                <a:sym typeface="Quicksand"/>
              </a:rPr>
              <a:t>-Pride-Bewegung </a:t>
            </a:r>
          </a:p>
          <a:p>
            <a:pPr lvl="0"/>
            <a:r>
              <a:rPr lang="de-DE" sz="2800" dirty="0">
                <a:solidFill>
                  <a:schemeClr val="lt1"/>
                </a:solidFill>
                <a:latin typeface="Quicksand"/>
                <a:ea typeface="Quicksand"/>
                <a:cs typeface="Quicksand"/>
                <a:sym typeface="Quicksand"/>
              </a:rPr>
              <a:t>- stärkt das Bewusstsein für die Identität und Rechte gehörloser Menschen</a:t>
            </a:r>
          </a:p>
          <a:p>
            <a:pPr lvl="0"/>
            <a:r>
              <a:rPr lang="de-DE" sz="2800" dirty="0">
                <a:solidFill>
                  <a:schemeClr val="lt1"/>
                </a:solidFill>
                <a:latin typeface="Quicksand"/>
                <a:ea typeface="Quicksand"/>
                <a:cs typeface="Quicksand"/>
                <a:sym typeface="Quicksand"/>
              </a:rPr>
              <a:t>- fordert stärkere gesellschaftliche Inklusion</a:t>
            </a:r>
          </a:p>
          <a:p>
            <a:pPr marL="457200" lvl="0" indent="-457200">
              <a:buFont typeface="Wingdings" panose="05000000000000000000" pitchFamily="2" charset="2"/>
              <a:buChar char="è"/>
            </a:pPr>
            <a:endParaRPr lang="de-DE" sz="2800" dirty="0">
              <a:solidFill>
                <a:schemeClr val="lt1"/>
              </a:solidFill>
              <a:latin typeface="Quicksand"/>
              <a:ea typeface="Quicksand"/>
              <a:cs typeface="Quicksand"/>
              <a:sym typeface="Quicksand"/>
            </a:endParaRPr>
          </a:p>
          <a:p>
            <a:pPr marL="457200" lvl="0" indent="-457200">
              <a:buFont typeface="Wingdings" panose="05000000000000000000" pitchFamily="2" charset="2"/>
              <a:buChar char="è"/>
            </a:pPr>
            <a:r>
              <a:rPr lang="de-DE" sz="2800" dirty="0">
                <a:solidFill>
                  <a:schemeClr val="lt1"/>
                </a:solidFill>
                <a:latin typeface="Quicksand"/>
                <a:ea typeface="Quicksand"/>
                <a:cs typeface="Quicksand"/>
                <a:sym typeface="Quicksand"/>
              </a:rPr>
              <a:t>Der Begriff „</a:t>
            </a:r>
            <a:r>
              <a:rPr lang="de-DE" sz="2800" b="1" dirty="0">
                <a:solidFill>
                  <a:schemeClr val="lt1"/>
                </a:solidFill>
                <a:latin typeface="Quicksand"/>
                <a:ea typeface="Quicksand"/>
                <a:cs typeface="Quicksand"/>
                <a:sym typeface="Quicksand"/>
              </a:rPr>
              <a:t>Gehörlosenkultur</a:t>
            </a:r>
            <a:r>
              <a:rPr lang="de-DE" sz="2800" dirty="0">
                <a:solidFill>
                  <a:schemeClr val="lt1"/>
                </a:solidFill>
                <a:latin typeface="Quicksand"/>
                <a:ea typeface="Quicksand"/>
                <a:cs typeface="Quicksand"/>
                <a:sym typeface="Quicksand"/>
              </a:rPr>
              <a:t>” bezieht sich auf die kulturelle Identität gehörloser Menschen, die stolz ihre Sprache, Geschichte und Werte bewahren.</a:t>
            </a:r>
            <a:endParaRPr sz="2800" dirty="0">
              <a:solidFill>
                <a:schemeClr val="lt1"/>
              </a:solidFill>
              <a:latin typeface="Quicksand"/>
              <a:ea typeface="Quicksand"/>
              <a:cs typeface="Quicksand"/>
              <a:sym typeface="Quicksand"/>
            </a:endParaRPr>
          </a:p>
        </p:txBody>
      </p:sp>
      <p:pic>
        <p:nvPicPr>
          <p:cNvPr id="218" name="Google Shape;218;p13"/>
          <p:cNvPicPr preferRelativeResize="0"/>
          <p:nvPr/>
        </p:nvPicPr>
        <p:blipFill rotWithShape="1">
          <a:blip r:embed="rId5">
            <a:alphaModFix/>
          </a:blip>
          <a:srcRect/>
          <a:stretch/>
        </p:blipFill>
        <p:spPr>
          <a:xfrm>
            <a:off x="609600" y="3529882"/>
            <a:ext cx="7046370" cy="3981933"/>
          </a:xfrm>
          <a:prstGeom prst="rect">
            <a:avLst/>
          </a:prstGeom>
          <a:noFill/>
          <a:ln>
            <a:noFill/>
          </a:ln>
        </p:spPr>
      </p:pic>
      <p:sp>
        <p:nvSpPr>
          <p:cNvPr id="219" name="Google Shape;219;p13"/>
          <p:cNvSpPr txBox="1"/>
          <p:nvPr/>
        </p:nvSpPr>
        <p:spPr>
          <a:xfrm>
            <a:off x="609600" y="9708932"/>
            <a:ext cx="915785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AT" sz="1400">
                <a:solidFill>
                  <a:schemeClr val="lt1"/>
                </a:solidFill>
                <a:latin typeface="Quicksand"/>
                <a:ea typeface="Quicksand"/>
                <a:cs typeface="Quicksand"/>
                <a:sym typeface="Quicksand"/>
              </a:rPr>
              <a:t>Picture: https://en.wikipedia.org/wiki/Deaf_flag#/media/File:Sign_Union_flag.svg</a:t>
            </a:r>
            <a:endParaRPr/>
          </a:p>
        </p:txBody>
      </p:sp>
      <p:sp>
        <p:nvSpPr>
          <p:cNvPr id="220" name="Google Shape;220;p13"/>
          <p:cNvSpPr txBox="1"/>
          <p:nvPr/>
        </p:nvSpPr>
        <p:spPr>
          <a:xfrm>
            <a:off x="500215" y="1900220"/>
            <a:ext cx="17559499" cy="1154122"/>
          </a:xfrm>
          <a:prstGeom prst="rect">
            <a:avLst/>
          </a:prstGeom>
          <a:noFill/>
          <a:ln>
            <a:noFill/>
          </a:ln>
        </p:spPr>
        <p:txBody>
          <a:bodyPr spcFirstLastPara="1" wrap="square" lIns="91425" tIns="45700" rIns="91425" bIns="45700" anchor="t" anchorCtr="0">
            <a:spAutoFit/>
          </a:bodyPr>
          <a:lstStyle/>
          <a:p>
            <a:pPr lvl="0">
              <a:lnSpc>
                <a:spcPct val="115000"/>
              </a:lnSpc>
            </a:pPr>
            <a:r>
              <a:rPr lang="de-DE" sz="6000" dirty="0">
                <a:solidFill>
                  <a:schemeClr val="lt1"/>
                </a:solidFill>
                <a:latin typeface="Anton"/>
                <a:ea typeface="Anton"/>
                <a:cs typeface="Anton"/>
                <a:sym typeface="Anton"/>
              </a:rPr>
              <a:t>Förderung der Gehörlosenkultur und -gemeinschaft</a:t>
            </a:r>
            <a:endParaRPr sz="6000" dirty="0">
              <a:solidFill>
                <a:schemeClr val="lt1"/>
              </a:solidFill>
              <a:latin typeface="Anton"/>
              <a:ea typeface="Anton"/>
              <a:cs typeface="Anton"/>
              <a:sym typeface="Anton"/>
            </a:endParaRPr>
          </a:p>
        </p:txBody>
      </p:sp>
      <p:sp>
        <p:nvSpPr>
          <p:cNvPr id="2" name="Google Shape;146;p6">
            <a:extLst>
              <a:ext uri="{FF2B5EF4-FFF2-40B4-BE49-F238E27FC236}">
                <a16:creationId xmlns:a16="http://schemas.microsoft.com/office/drawing/2014/main" id="{939809B6-DAC0-F54A-B95B-48E92FAF3B8B}"/>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24"/>
        <p:cNvGrpSpPr/>
        <p:nvPr/>
      </p:nvGrpSpPr>
      <p:grpSpPr>
        <a:xfrm>
          <a:off x="0" y="0"/>
          <a:ext cx="0" cy="0"/>
          <a:chOff x="0" y="0"/>
          <a:chExt cx="0" cy="0"/>
        </a:xfrm>
      </p:grpSpPr>
      <p:sp>
        <p:nvSpPr>
          <p:cNvPr id="225" name="Google Shape;225;p14"/>
          <p:cNvSpPr/>
          <p:nvPr/>
        </p:nvSpPr>
        <p:spPr>
          <a:xfrm>
            <a:off x="0" y="4263"/>
            <a:ext cx="3595428" cy="2020930"/>
          </a:xfrm>
          <a:custGeom>
            <a:avLst/>
            <a:gdLst/>
            <a:ahLst/>
            <a:cxnLst/>
            <a:rect l="l" t="t" r="r" b="b"/>
            <a:pathLst>
              <a:path w="3595428" h="2020930" extrusionOk="0">
                <a:moveTo>
                  <a:pt x="0" y="0"/>
                </a:moveTo>
                <a:lnTo>
                  <a:pt x="3595428" y="0"/>
                </a:lnTo>
                <a:lnTo>
                  <a:pt x="3595428" y="2020930"/>
                </a:lnTo>
                <a:lnTo>
                  <a:pt x="0" y="202093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6" name="Google Shape;226;p14"/>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7" name="Google Shape;227;p14"/>
          <p:cNvSpPr txBox="1"/>
          <p:nvPr/>
        </p:nvSpPr>
        <p:spPr>
          <a:xfrm>
            <a:off x="3595427" y="1095212"/>
            <a:ext cx="13586443" cy="7793888"/>
          </a:xfrm>
          <a:prstGeom prst="rect">
            <a:avLst/>
          </a:prstGeom>
          <a:noFill/>
          <a:ln>
            <a:noFill/>
          </a:ln>
        </p:spPr>
        <p:txBody>
          <a:bodyPr spcFirstLastPara="1" wrap="square" lIns="91425" tIns="45700" rIns="91425" bIns="45700" anchor="t" anchorCtr="0">
            <a:spAutoFit/>
          </a:bodyPr>
          <a:lstStyle/>
          <a:p>
            <a:pPr lvl="0">
              <a:lnSpc>
                <a:spcPct val="115000"/>
              </a:lnSpc>
            </a:pPr>
            <a:r>
              <a:rPr lang="de-DE" sz="4800" b="1" dirty="0">
                <a:solidFill>
                  <a:schemeClr val="lt1"/>
                </a:solidFill>
                <a:latin typeface="Anton"/>
                <a:ea typeface="Anton"/>
                <a:cs typeface="Anton"/>
                <a:sym typeface="Anton"/>
              </a:rPr>
              <a:t>Die Entstehung einer Disziplin: </a:t>
            </a:r>
            <a:r>
              <a:rPr lang="de-DE" sz="4800" b="1" dirty="0" err="1">
                <a:solidFill>
                  <a:schemeClr val="lt1"/>
                </a:solidFill>
                <a:latin typeface="Anton"/>
                <a:ea typeface="Anton"/>
                <a:cs typeface="Anton"/>
                <a:sym typeface="Anton"/>
              </a:rPr>
              <a:t>Deaf</a:t>
            </a:r>
            <a:r>
              <a:rPr lang="de-DE" sz="4800" b="1" dirty="0">
                <a:solidFill>
                  <a:schemeClr val="lt1"/>
                </a:solidFill>
                <a:latin typeface="Anton"/>
                <a:ea typeface="Anton"/>
                <a:cs typeface="Anton"/>
                <a:sym typeface="Anton"/>
              </a:rPr>
              <a:t> Studies</a:t>
            </a:r>
          </a:p>
          <a:p>
            <a:pPr lvl="0">
              <a:lnSpc>
                <a:spcPct val="115000"/>
              </a:lnSpc>
            </a:pPr>
            <a:r>
              <a:rPr lang="de-DE" sz="2800" dirty="0">
                <a:solidFill>
                  <a:schemeClr val="lt1"/>
                </a:solidFill>
                <a:latin typeface="Quicksand"/>
                <a:ea typeface="Quicksand"/>
                <a:cs typeface="Quicksand"/>
                <a:sym typeface="Quicksand"/>
              </a:rPr>
              <a:t>Die </a:t>
            </a:r>
            <a:r>
              <a:rPr lang="de-DE" sz="2800" dirty="0" err="1">
                <a:solidFill>
                  <a:schemeClr val="lt1"/>
                </a:solidFill>
                <a:latin typeface="Quicksand"/>
                <a:ea typeface="Quicksand"/>
                <a:cs typeface="Quicksand"/>
                <a:sym typeface="Quicksand"/>
              </a:rPr>
              <a:t>Deaf</a:t>
            </a:r>
            <a:r>
              <a:rPr lang="de-DE" sz="2800" dirty="0">
                <a:solidFill>
                  <a:schemeClr val="lt1"/>
                </a:solidFill>
                <a:latin typeface="Quicksand"/>
                <a:ea typeface="Quicksand"/>
                <a:cs typeface="Quicksand"/>
                <a:sym typeface="Quicksand"/>
              </a:rPr>
              <a:t> Studies entstanden aus der Gehörlosenbewegung der </a:t>
            </a:r>
            <a:r>
              <a:rPr lang="de-DE" sz="2800" b="1" dirty="0">
                <a:solidFill>
                  <a:schemeClr val="lt1"/>
                </a:solidFill>
                <a:latin typeface="Quicksand"/>
                <a:ea typeface="Quicksand"/>
                <a:cs typeface="Quicksand"/>
                <a:sym typeface="Quicksand"/>
              </a:rPr>
              <a:t>1970er Jahre.</a:t>
            </a:r>
          </a:p>
          <a:p>
            <a:pPr lvl="0">
              <a:lnSpc>
                <a:spcPct val="115000"/>
              </a:lnSpc>
            </a:pPr>
            <a:r>
              <a:rPr lang="de-DE" sz="2800" dirty="0">
                <a:solidFill>
                  <a:schemeClr val="lt1"/>
                </a:solidFill>
                <a:latin typeface="Quicksand"/>
                <a:ea typeface="Quicksand"/>
                <a:cs typeface="Quicksand"/>
                <a:sym typeface="Quicksand"/>
              </a:rPr>
              <a:t>- Anfangs bestanden sie aus einigen wenigen Seminaren.</a:t>
            </a:r>
          </a:p>
          <a:p>
            <a:pPr lvl="0">
              <a:lnSpc>
                <a:spcPct val="115000"/>
              </a:lnSpc>
            </a:pPr>
            <a:r>
              <a:rPr lang="de-DE" sz="2800" dirty="0">
                <a:solidFill>
                  <a:schemeClr val="lt1"/>
                </a:solidFill>
                <a:latin typeface="Quicksand"/>
                <a:ea typeface="Quicksand"/>
                <a:cs typeface="Quicksand"/>
                <a:sym typeface="Quicksand"/>
              </a:rPr>
              <a:t>- In den </a:t>
            </a:r>
            <a:r>
              <a:rPr lang="de-DE" sz="2800" b="1" dirty="0">
                <a:solidFill>
                  <a:schemeClr val="lt1"/>
                </a:solidFill>
                <a:latin typeface="Quicksand"/>
                <a:ea typeface="Quicksand"/>
                <a:cs typeface="Quicksand"/>
                <a:sym typeface="Quicksand"/>
              </a:rPr>
              <a:t>1980er und 1990er Jahren </a:t>
            </a:r>
            <a:r>
              <a:rPr lang="de-DE" sz="2800" dirty="0">
                <a:solidFill>
                  <a:schemeClr val="lt1"/>
                </a:solidFill>
                <a:latin typeface="Quicksand"/>
                <a:ea typeface="Quicksand"/>
                <a:cs typeface="Quicksand"/>
                <a:sym typeface="Quicksand"/>
              </a:rPr>
              <a:t>wurden sie zu einem </a:t>
            </a:r>
            <a:r>
              <a:rPr lang="de-DE" sz="2800" b="1" dirty="0">
                <a:solidFill>
                  <a:schemeClr val="lt1"/>
                </a:solidFill>
                <a:latin typeface="Quicksand"/>
                <a:ea typeface="Quicksand"/>
                <a:cs typeface="Quicksand"/>
                <a:sym typeface="Quicksand"/>
              </a:rPr>
              <a:t>eigenständigen Bachelor </a:t>
            </a:r>
            <a:r>
              <a:rPr lang="de-DE" sz="2800" dirty="0">
                <a:solidFill>
                  <a:schemeClr val="lt1"/>
                </a:solidFill>
                <a:latin typeface="Quicksand"/>
                <a:ea typeface="Quicksand"/>
                <a:cs typeface="Quicksand"/>
                <a:sym typeface="Quicksand"/>
              </a:rPr>
              <a:t>und </a:t>
            </a:r>
            <a:r>
              <a:rPr lang="de-DE" sz="2800" b="1" dirty="0">
                <a:solidFill>
                  <a:schemeClr val="lt1"/>
                </a:solidFill>
                <a:latin typeface="Quicksand"/>
                <a:ea typeface="Quicksand"/>
                <a:cs typeface="Quicksand"/>
                <a:sym typeface="Quicksand"/>
              </a:rPr>
              <a:t>später Masterstudiengang </a:t>
            </a:r>
            <a:r>
              <a:rPr lang="de-DE" sz="2800" dirty="0">
                <a:solidFill>
                  <a:schemeClr val="lt1"/>
                </a:solidFill>
                <a:latin typeface="Quicksand"/>
                <a:ea typeface="Quicksand"/>
                <a:cs typeface="Quicksand"/>
                <a:sym typeface="Quicksand"/>
              </a:rPr>
              <a:t>an der Gallaudet University in Washington, D.C.</a:t>
            </a:r>
          </a:p>
          <a:p>
            <a:pPr lvl="0">
              <a:lnSpc>
                <a:spcPct val="115000"/>
              </a:lnSpc>
            </a:pPr>
            <a:r>
              <a:rPr lang="de-DE" sz="2800" dirty="0">
                <a:solidFill>
                  <a:schemeClr val="lt1"/>
                </a:solidFill>
                <a:latin typeface="Quicksand"/>
                <a:ea typeface="Quicksand"/>
                <a:cs typeface="Quicksand"/>
                <a:sym typeface="Quicksand"/>
              </a:rPr>
              <a:t>- Die Gehörlosenstudien beschreiben die Identität der Gehörlosen als ein </a:t>
            </a:r>
            <a:r>
              <a:rPr lang="de-DE" sz="2800" b="1" dirty="0">
                <a:solidFill>
                  <a:schemeClr val="lt1"/>
                </a:solidFill>
                <a:latin typeface="Quicksand"/>
                <a:ea typeface="Quicksand"/>
                <a:cs typeface="Quicksand"/>
                <a:sym typeface="Quicksand"/>
              </a:rPr>
              <a:t>kulturelles und nicht als ein pathologisches Phänomen</a:t>
            </a:r>
            <a:r>
              <a:rPr lang="de-DE" sz="2800" dirty="0">
                <a:solidFill>
                  <a:schemeClr val="lt1"/>
                </a:solidFill>
                <a:latin typeface="Quicksand"/>
                <a:ea typeface="Quicksand"/>
                <a:cs typeface="Quicksand"/>
                <a:sym typeface="Quicksand"/>
              </a:rPr>
              <a:t>.</a:t>
            </a:r>
          </a:p>
          <a:p>
            <a:pPr marL="457200" lvl="0" indent="-457200">
              <a:lnSpc>
                <a:spcPct val="115000"/>
              </a:lnSpc>
              <a:buFontTx/>
              <a:buChar char="-"/>
            </a:pPr>
            <a:endParaRPr sz="2800" dirty="0">
              <a:solidFill>
                <a:schemeClr val="lt1"/>
              </a:solidFill>
              <a:latin typeface="Quicksand"/>
              <a:ea typeface="Quicksand"/>
              <a:cs typeface="Quicksand"/>
              <a:sym typeface="Quicksand"/>
            </a:endParaRPr>
          </a:p>
          <a:p>
            <a:pPr lvl="0">
              <a:lnSpc>
                <a:spcPct val="115000"/>
              </a:lnSpc>
              <a:spcBef>
                <a:spcPts val="800"/>
              </a:spcBef>
            </a:pPr>
            <a:r>
              <a:rPr lang="de-DE" sz="2800" b="1" dirty="0">
                <a:solidFill>
                  <a:schemeClr val="lt1"/>
                </a:solidFill>
                <a:latin typeface="Quicksand"/>
                <a:ea typeface="Quicksand"/>
                <a:cs typeface="Quicksand"/>
                <a:sym typeface="Quicksand"/>
              </a:rPr>
              <a:t>Forschungsschwerpunkte:</a:t>
            </a:r>
          </a:p>
          <a:p>
            <a:pPr lvl="0">
              <a:lnSpc>
                <a:spcPct val="115000"/>
              </a:lnSpc>
              <a:spcBef>
                <a:spcPts val="800"/>
              </a:spcBef>
            </a:pPr>
            <a:r>
              <a:rPr lang="de-DE" sz="2800" dirty="0">
                <a:solidFill>
                  <a:schemeClr val="lt1"/>
                </a:solidFill>
                <a:latin typeface="Quicksand"/>
                <a:ea typeface="Quicksand"/>
                <a:cs typeface="Quicksand"/>
                <a:sym typeface="Quicksand"/>
              </a:rPr>
              <a:t>→ Gehörlosigkeit als selbstbestimmte, vielfältige Lebensweise und nicht als Mangel oder Behinderung</a:t>
            </a:r>
          </a:p>
          <a:p>
            <a:pPr lvl="0">
              <a:lnSpc>
                <a:spcPct val="115000"/>
              </a:lnSpc>
              <a:spcBef>
                <a:spcPts val="800"/>
              </a:spcBef>
            </a:pPr>
            <a:r>
              <a:rPr lang="de-DE" sz="2800" dirty="0">
                <a:solidFill>
                  <a:schemeClr val="lt1"/>
                </a:solidFill>
                <a:latin typeface="Quicksand"/>
                <a:ea typeface="Quicksand"/>
                <a:cs typeface="Quicksand"/>
                <a:sym typeface="Quicksand"/>
              </a:rPr>
              <a:t>→ </a:t>
            </a:r>
            <a:r>
              <a:rPr lang="de-DE" sz="2800" dirty="0" err="1">
                <a:solidFill>
                  <a:schemeClr val="lt1"/>
                </a:solidFill>
                <a:latin typeface="Quicksand"/>
                <a:ea typeface="Quicksand"/>
                <a:cs typeface="Quicksand"/>
                <a:sym typeface="Quicksand"/>
              </a:rPr>
              <a:t>Deaf</a:t>
            </a:r>
            <a:r>
              <a:rPr lang="de-DE" sz="2800" dirty="0">
                <a:solidFill>
                  <a:schemeClr val="lt1"/>
                </a:solidFill>
                <a:latin typeface="Quicksand"/>
                <a:ea typeface="Quicksand"/>
                <a:cs typeface="Quicksand"/>
                <a:sym typeface="Quicksand"/>
              </a:rPr>
              <a:t> </a:t>
            </a:r>
            <a:r>
              <a:rPr lang="de-DE" sz="2800" dirty="0" err="1">
                <a:solidFill>
                  <a:schemeClr val="lt1"/>
                </a:solidFill>
                <a:latin typeface="Quicksand"/>
                <a:ea typeface="Quicksand"/>
                <a:cs typeface="Quicksand"/>
                <a:sym typeface="Quicksand"/>
              </a:rPr>
              <a:t>Gain</a:t>
            </a:r>
            <a:r>
              <a:rPr lang="de-DE" sz="2800" dirty="0">
                <a:solidFill>
                  <a:schemeClr val="lt1"/>
                </a:solidFill>
                <a:latin typeface="Quicksand"/>
                <a:ea typeface="Quicksand"/>
                <a:cs typeface="Quicksand"/>
                <a:sym typeface="Quicksand"/>
              </a:rPr>
              <a:t> als Gegenstück zum Hörverlust </a:t>
            </a:r>
          </a:p>
          <a:p>
            <a:pPr lvl="0">
              <a:lnSpc>
                <a:spcPct val="115000"/>
              </a:lnSpc>
              <a:spcBef>
                <a:spcPts val="800"/>
              </a:spcBef>
            </a:pPr>
            <a:r>
              <a:rPr lang="de-DE" sz="2800" dirty="0">
                <a:solidFill>
                  <a:schemeClr val="lt1"/>
                </a:solidFill>
                <a:latin typeface="Quicksand"/>
                <a:ea typeface="Quicksand"/>
                <a:cs typeface="Quicksand"/>
                <a:sym typeface="Quicksand"/>
              </a:rPr>
              <a:t>→ Positive Sichtweise auf Gehörlosigkeit als Bereicherung</a:t>
            </a:r>
            <a:endParaRPr sz="2800" dirty="0">
              <a:solidFill>
                <a:schemeClr val="lt1"/>
              </a:solidFill>
              <a:latin typeface="Quicksand"/>
              <a:ea typeface="Quicksand"/>
              <a:cs typeface="Quicksand"/>
              <a:sym typeface="Quicksan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74"/>
        <p:cNvGrpSpPr/>
        <p:nvPr/>
      </p:nvGrpSpPr>
      <p:grpSpPr>
        <a:xfrm>
          <a:off x="0" y="0"/>
          <a:ext cx="0" cy="0"/>
          <a:chOff x="0" y="0"/>
          <a:chExt cx="0" cy="0"/>
        </a:xfrm>
      </p:grpSpPr>
      <p:sp>
        <p:nvSpPr>
          <p:cNvPr id="275" name="Google Shape;275;p20"/>
          <p:cNvSpPr/>
          <p:nvPr/>
        </p:nvSpPr>
        <p:spPr>
          <a:xfrm>
            <a:off x="0" y="426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6" name="Google Shape;276;p20"/>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7" name="Google Shape;277;p20"/>
          <p:cNvSpPr txBox="1"/>
          <p:nvPr/>
        </p:nvSpPr>
        <p:spPr>
          <a:xfrm>
            <a:off x="1172376" y="1496586"/>
            <a:ext cx="14903365" cy="1936236"/>
          </a:xfrm>
          <a:prstGeom prst="rect">
            <a:avLst/>
          </a:prstGeom>
          <a:noFill/>
          <a:ln>
            <a:noFill/>
          </a:ln>
        </p:spPr>
        <p:txBody>
          <a:bodyPr spcFirstLastPara="1" wrap="square" lIns="0" tIns="0" rIns="0" bIns="0" anchor="t" anchorCtr="0">
            <a:spAutoFit/>
          </a:bodyPr>
          <a:lstStyle/>
          <a:p>
            <a:pPr marL="0" marR="0" lvl="0" indent="0" algn="l" rtl="0">
              <a:lnSpc>
                <a:spcPct val="233333"/>
              </a:lnSpc>
              <a:spcBef>
                <a:spcPts val="0"/>
              </a:spcBef>
              <a:spcAft>
                <a:spcPts val="0"/>
              </a:spcAft>
              <a:buNone/>
            </a:pPr>
            <a:r>
              <a:rPr lang="de-AT" sz="5400" dirty="0">
                <a:solidFill>
                  <a:srgbClr val="FFFFFF"/>
                </a:solidFill>
                <a:latin typeface="Anton"/>
                <a:ea typeface="Anton"/>
                <a:cs typeface="Anton"/>
                <a:sym typeface="Anton"/>
              </a:rPr>
              <a:t>ÖGS als immaterielles Kulturerbe (2013)</a:t>
            </a:r>
            <a:endParaRPr sz="1600" dirty="0"/>
          </a:p>
        </p:txBody>
      </p:sp>
      <p:sp>
        <p:nvSpPr>
          <p:cNvPr id="278" name="Google Shape;278;p20"/>
          <p:cNvSpPr txBox="1"/>
          <p:nvPr/>
        </p:nvSpPr>
        <p:spPr>
          <a:xfrm>
            <a:off x="1172376" y="3504643"/>
            <a:ext cx="9144000" cy="1384954"/>
          </a:xfrm>
          <a:prstGeom prst="rect">
            <a:avLst/>
          </a:prstGeom>
          <a:noFill/>
          <a:ln>
            <a:noFill/>
          </a:ln>
        </p:spPr>
        <p:txBody>
          <a:bodyPr spcFirstLastPara="1" wrap="square" lIns="91425" tIns="45700" rIns="91425" bIns="45700" anchor="t" anchorCtr="0">
            <a:spAutoFit/>
          </a:bodyPr>
          <a:lstStyle/>
          <a:p>
            <a:pPr lvl="0"/>
            <a:r>
              <a:rPr lang="de-DE" sz="2800" dirty="0">
                <a:solidFill>
                  <a:schemeClr val="lt1"/>
                </a:solidFill>
                <a:latin typeface="Quicksand"/>
                <a:ea typeface="Quicksand"/>
                <a:cs typeface="Quicksand"/>
                <a:sym typeface="Quicksand"/>
              </a:rPr>
              <a:t>Im Jahr 2013 wurde die Österreichische Gebärdensprache (ÖGS) von der UNESCO als immaterielles Kulturerbe anerkannt.</a:t>
            </a:r>
            <a:endParaRPr sz="2800" dirty="0">
              <a:solidFill>
                <a:schemeClr val="lt1"/>
              </a:solidFill>
              <a:latin typeface="Quicksand"/>
              <a:ea typeface="Quicksand"/>
              <a:cs typeface="Quicksand"/>
              <a:sym typeface="Quicksand"/>
            </a:endParaRPr>
          </a:p>
        </p:txBody>
      </p:sp>
      <p:sp>
        <p:nvSpPr>
          <p:cNvPr id="279" name="Google Shape;279;p20"/>
          <p:cNvSpPr txBox="1"/>
          <p:nvPr/>
        </p:nvSpPr>
        <p:spPr>
          <a:xfrm>
            <a:off x="10507477" y="5251783"/>
            <a:ext cx="662940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AT" sz="1800">
                <a:solidFill>
                  <a:schemeClr val="lt1"/>
                </a:solidFill>
                <a:latin typeface="Quicksand"/>
                <a:ea typeface="Quicksand"/>
                <a:cs typeface="Quicksand"/>
                <a:sym typeface="Quicksand"/>
              </a:rPr>
              <a:t>Logo: https://www.unesco.org/sites/default/files/medias/fichiers/2023/10/outside_toolkit_20221129_eng.pdf</a:t>
            </a:r>
            <a:endParaRPr/>
          </a:p>
        </p:txBody>
      </p:sp>
      <p:pic>
        <p:nvPicPr>
          <p:cNvPr id="280" name="Google Shape;280;p20"/>
          <p:cNvPicPr preferRelativeResize="0"/>
          <p:nvPr/>
        </p:nvPicPr>
        <p:blipFill rotWithShape="1">
          <a:blip r:embed="rId5">
            <a:alphaModFix/>
          </a:blip>
          <a:srcRect/>
          <a:stretch/>
        </p:blipFill>
        <p:spPr>
          <a:xfrm>
            <a:off x="10507477" y="3504643"/>
            <a:ext cx="7323323" cy="1554161"/>
          </a:xfrm>
          <a:prstGeom prst="rect">
            <a:avLst/>
          </a:prstGeom>
          <a:noFill/>
          <a:ln>
            <a:noFill/>
          </a:ln>
        </p:spPr>
      </p:pic>
      <p:sp>
        <p:nvSpPr>
          <p:cNvPr id="2" name="Google Shape;146;p6">
            <a:extLst>
              <a:ext uri="{FF2B5EF4-FFF2-40B4-BE49-F238E27FC236}">
                <a16:creationId xmlns:a16="http://schemas.microsoft.com/office/drawing/2014/main" id="{D1075631-F1B3-3078-A0E8-8922BF54BA9E}"/>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31"/>
        <p:cNvGrpSpPr/>
        <p:nvPr/>
      </p:nvGrpSpPr>
      <p:grpSpPr>
        <a:xfrm>
          <a:off x="0" y="0"/>
          <a:ext cx="0" cy="0"/>
          <a:chOff x="0" y="0"/>
          <a:chExt cx="0" cy="0"/>
        </a:xfrm>
      </p:grpSpPr>
      <p:sp>
        <p:nvSpPr>
          <p:cNvPr id="232" name="Google Shape;232;p15"/>
          <p:cNvSpPr/>
          <p:nvPr/>
        </p:nvSpPr>
        <p:spPr>
          <a:xfrm>
            <a:off x="14798745" y="9361180"/>
            <a:ext cx="3368769" cy="750955"/>
          </a:xfrm>
          <a:custGeom>
            <a:avLst/>
            <a:gdLst/>
            <a:ahLst/>
            <a:cxnLst/>
            <a:rect l="l" t="t" r="r" b="b"/>
            <a:pathLst>
              <a:path w="3368769" h="750955" extrusionOk="0">
                <a:moveTo>
                  <a:pt x="0" y="0"/>
                </a:moveTo>
                <a:lnTo>
                  <a:pt x="3368769" y="0"/>
                </a:lnTo>
                <a:lnTo>
                  <a:pt x="3368769" y="750955"/>
                </a:lnTo>
                <a:lnTo>
                  <a:pt x="0" y="75095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
        <p:nvSpPr>
          <p:cNvPr id="233" name="Google Shape;233;p15"/>
          <p:cNvSpPr/>
          <p:nvPr/>
        </p:nvSpPr>
        <p:spPr>
          <a:xfrm>
            <a:off x="0" y="0"/>
            <a:ext cx="3610309" cy="2030799"/>
          </a:xfrm>
          <a:custGeom>
            <a:avLst/>
            <a:gdLst/>
            <a:ahLst/>
            <a:cxnLst/>
            <a:rect l="l" t="t" r="r" b="b"/>
            <a:pathLst>
              <a:path w="3610309" h="2030799" extrusionOk="0">
                <a:moveTo>
                  <a:pt x="0" y="0"/>
                </a:moveTo>
                <a:lnTo>
                  <a:pt x="3610309" y="0"/>
                </a:lnTo>
                <a:lnTo>
                  <a:pt x="3610309" y="2030799"/>
                </a:lnTo>
                <a:lnTo>
                  <a:pt x="0" y="203079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4" name="Google Shape;234;p15"/>
          <p:cNvSpPr txBox="1"/>
          <p:nvPr/>
        </p:nvSpPr>
        <p:spPr>
          <a:xfrm>
            <a:off x="1106095" y="2761329"/>
            <a:ext cx="13610922" cy="3206991"/>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de-AT" sz="8800" b="1" dirty="0">
                <a:solidFill>
                  <a:schemeClr val="bg1"/>
                </a:solidFill>
                <a:latin typeface="Anton"/>
                <a:ea typeface="Anton"/>
                <a:cs typeface="Anton"/>
                <a:sym typeface="Anton"/>
              </a:rPr>
              <a:t>Workshop</a:t>
            </a:r>
          </a:p>
          <a:p>
            <a:pPr marL="0" marR="0" lvl="0" indent="0" algn="l" rtl="0">
              <a:lnSpc>
                <a:spcPct val="115000"/>
              </a:lnSpc>
              <a:spcBef>
                <a:spcPts val="0"/>
              </a:spcBef>
              <a:spcAft>
                <a:spcPts val="0"/>
              </a:spcAft>
              <a:buNone/>
            </a:pPr>
            <a:r>
              <a:rPr lang="de-AT" sz="8800" b="1" dirty="0">
                <a:solidFill>
                  <a:schemeClr val="bg1"/>
                </a:solidFill>
                <a:latin typeface="Anton"/>
                <a:ea typeface="Anton"/>
                <a:cs typeface="Anton"/>
                <a:sym typeface="Anton"/>
              </a:rPr>
              <a:t>Meilensteine in eurem Land</a:t>
            </a:r>
            <a:endParaRPr sz="8800" strike="sngStrike" dirty="0">
              <a:solidFill>
                <a:schemeClr val="accent2"/>
              </a:solidFill>
              <a:latin typeface="Anton"/>
              <a:ea typeface="Anton"/>
              <a:cs typeface="Anton"/>
              <a:sym typeface="Anton"/>
            </a:endParaRPr>
          </a:p>
        </p:txBody>
      </p:sp>
      <p:sp>
        <p:nvSpPr>
          <p:cNvPr id="2" name="Google Shape;146;p6">
            <a:extLst>
              <a:ext uri="{FF2B5EF4-FFF2-40B4-BE49-F238E27FC236}">
                <a16:creationId xmlns:a16="http://schemas.microsoft.com/office/drawing/2014/main" id="{4D123F17-5262-996C-1042-FBF01C621F1D}"/>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84"/>
        <p:cNvGrpSpPr/>
        <p:nvPr/>
      </p:nvGrpSpPr>
      <p:grpSpPr>
        <a:xfrm>
          <a:off x="0" y="0"/>
          <a:ext cx="0" cy="0"/>
          <a:chOff x="0" y="0"/>
          <a:chExt cx="0" cy="0"/>
        </a:xfrm>
      </p:grpSpPr>
      <p:sp>
        <p:nvSpPr>
          <p:cNvPr id="285" name="Google Shape;285;p21"/>
          <p:cNvSpPr/>
          <p:nvPr/>
        </p:nvSpPr>
        <p:spPr>
          <a:xfrm>
            <a:off x="14798745" y="9361180"/>
            <a:ext cx="3368769" cy="750955"/>
          </a:xfrm>
          <a:custGeom>
            <a:avLst/>
            <a:gdLst/>
            <a:ahLst/>
            <a:cxnLst/>
            <a:rect l="l" t="t" r="r" b="b"/>
            <a:pathLst>
              <a:path w="3368769" h="750955" extrusionOk="0">
                <a:moveTo>
                  <a:pt x="0" y="0"/>
                </a:moveTo>
                <a:lnTo>
                  <a:pt x="3368769" y="0"/>
                </a:lnTo>
                <a:lnTo>
                  <a:pt x="3368769" y="750955"/>
                </a:lnTo>
                <a:lnTo>
                  <a:pt x="0" y="75095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bg1"/>
              </a:solidFill>
              <a:latin typeface="Calibri"/>
              <a:ea typeface="Calibri"/>
              <a:cs typeface="Calibri"/>
              <a:sym typeface="Calibri"/>
            </a:endParaRPr>
          </a:p>
        </p:txBody>
      </p:sp>
      <p:sp>
        <p:nvSpPr>
          <p:cNvPr id="286" name="Google Shape;286;p21"/>
          <p:cNvSpPr/>
          <p:nvPr/>
        </p:nvSpPr>
        <p:spPr>
          <a:xfrm>
            <a:off x="0" y="0"/>
            <a:ext cx="3610309" cy="2030799"/>
          </a:xfrm>
          <a:custGeom>
            <a:avLst/>
            <a:gdLst/>
            <a:ahLst/>
            <a:cxnLst/>
            <a:rect l="l" t="t" r="r" b="b"/>
            <a:pathLst>
              <a:path w="3610309" h="2030799" extrusionOk="0">
                <a:moveTo>
                  <a:pt x="0" y="0"/>
                </a:moveTo>
                <a:lnTo>
                  <a:pt x="3610309" y="0"/>
                </a:lnTo>
                <a:lnTo>
                  <a:pt x="3610309" y="2030799"/>
                </a:lnTo>
                <a:lnTo>
                  <a:pt x="0" y="203079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7" name="Google Shape;287;p21"/>
          <p:cNvSpPr txBox="1"/>
          <p:nvPr/>
        </p:nvSpPr>
        <p:spPr>
          <a:xfrm>
            <a:off x="2133600" y="2476500"/>
            <a:ext cx="13156918"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8000">
                <a:solidFill>
                  <a:schemeClr val="bg1"/>
                </a:solidFill>
                <a:latin typeface="Anton"/>
                <a:sym typeface="Anton"/>
              </a:rPr>
              <a:t>Referenzen</a:t>
            </a:r>
            <a:endParaRPr dirty="0">
              <a:solidFill>
                <a:schemeClr val="bg1"/>
              </a:solidFill>
            </a:endParaRPr>
          </a:p>
        </p:txBody>
      </p:sp>
      <p:sp>
        <p:nvSpPr>
          <p:cNvPr id="288" name="Google Shape;288;p21"/>
          <p:cNvSpPr txBox="1"/>
          <p:nvPr/>
        </p:nvSpPr>
        <p:spPr>
          <a:xfrm>
            <a:off x="2133599" y="4135880"/>
            <a:ext cx="15431729" cy="35393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AT" sz="2800" dirty="0" err="1">
                <a:solidFill>
                  <a:schemeClr val="bg1"/>
                </a:solidFill>
                <a:latin typeface="Quicksand" panose="020B0604020202020204" charset="0"/>
                <a:ea typeface="Calibri"/>
                <a:cs typeface="Calibri"/>
                <a:sym typeface="Calibri"/>
              </a:rPr>
              <a:t>Lindquist</a:t>
            </a:r>
            <a:r>
              <a:rPr lang="de-AT" sz="2800" dirty="0">
                <a:solidFill>
                  <a:schemeClr val="bg1"/>
                </a:solidFill>
                <a:latin typeface="Quicksand" panose="020B0604020202020204" charset="0"/>
                <a:ea typeface="Calibri"/>
                <a:cs typeface="Calibri"/>
                <a:sym typeface="Calibri"/>
              </a:rPr>
              <a:t> </a:t>
            </a:r>
            <a:r>
              <a:rPr lang="de-AT" sz="2800" dirty="0" err="1">
                <a:solidFill>
                  <a:schemeClr val="bg1"/>
                </a:solidFill>
                <a:latin typeface="Quicksand" panose="020B0604020202020204" charset="0"/>
                <a:ea typeface="Calibri"/>
                <a:cs typeface="Calibri"/>
                <a:sym typeface="Calibri"/>
              </a:rPr>
              <a:t>Bergey</a:t>
            </a:r>
            <a:r>
              <a:rPr lang="de-AT" sz="2800" dirty="0">
                <a:solidFill>
                  <a:schemeClr val="bg1"/>
                </a:solidFill>
                <a:latin typeface="Quicksand" panose="020B0604020202020204" charset="0"/>
                <a:ea typeface="Calibri"/>
                <a:cs typeface="Calibri"/>
                <a:sym typeface="Calibri"/>
              </a:rPr>
              <a:t>, J./Gannon, J.R. (2016): </a:t>
            </a:r>
            <a:r>
              <a:rPr lang="de-AT" sz="2800" dirty="0" err="1">
                <a:solidFill>
                  <a:schemeClr val="bg1"/>
                </a:solidFill>
                <a:latin typeface="Quicksand" panose="020B0604020202020204" charset="0"/>
                <a:ea typeface="Calibri"/>
                <a:cs typeface="Calibri"/>
                <a:sym typeface="Calibri"/>
              </a:rPr>
              <a:t>Deaf</a:t>
            </a:r>
            <a:r>
              <a:rPr lang="de-AT" sz="2800" dirty="0">
                <a:solidFill>
                  <a:schemeClr val="bg1"/>
                </a:solidFill>
                <a:latin typeface="Quicksand" panose="020B0604020202020204" charset="0"/>
                <a:ea typeface="Calibri"/>
                <a:cs typeface="Calibri"/>
                <a:sym typeface="Calibri"/>
              </a:rPr>
              <a:t> </a:t>
            </a:r>
            <a:r>
              <a:rPr lang="de-AT" sz="2800" dirty="0" err="1">
                <a:solidFill>
                  <a:schemeClr val="bg1"/>
                </a:solidFill>
                <a:latin typeface="Quicksand" panose="020B0604020202020204" charset="0"/>
                <a:ea typeface="Calibri"/>
                <a:cs typeface="Calibri"/>
                <a:sym typeface="Calibri"/>
              </a:rPr>
              <a:t>President</a:t>
            </a:r>
            <a:r>
              <a:rPr lang="de-AT" sz="2800" dirty="0">
                <a:solidFill>
                  <a:schemeClr val="bg1"/>
                </a:solidFill>
                <a:latin typeface="Quicksand" panose="020B0604020202020204" charset="0"/>
                <a:ea typeface="Calibri"/>
                <a:cs typeface="Calibri"/>
                <a:sym typeface="Calibri"/>
              </a:rPr>
              <a:t> </a:t>
            </a:r>
            <a:r>
              <a:rPr lang="de-AT" sz="2800" dirty="0" err="1">
                <a:solidFill>
                  <a:schemeClr val="bg1"/>
                </a:solidFill>
                <a:latin typeface="Quicksand" panose="020B0604020202020204" charset="0"/>
                <a:ea typeface="Calibri"/>
                <a:cs typeface="Calibri"/>
                <a:sym typeface="Calibri"/>
              </a:rPr>
              <a:t>Now</a:t>
            </a:r>
            <a:r>
              <a:rPr lang="de-AT" sz="2800" dirty="0">
                <a:solidFill>
                  <a:schemeClr val="bg1"/>
                </a:solidFill>
                <a:latin typeface="Quicksand" panose="020B0604020202020204" charset="0"/>
                <a:ea typeface="Calibri"/>
                <a:cs typeface="Calibri"/>
                <a:sym typeface="Calibri"/>
              </a:rPr>
              <a:t> Protest. In: Gertz, G./</a:t>
            </a:r>
            <a:r>
              <a:rPr lang="de-AT" sz="2800" dirty="0" err="1">
                <a:solidFill>
                  <a:schemeClr val="bg1"/>
                </a:solidFill>
                <a:latin typeface="Quicksand" panose="020B0604020202020204" charset="0"/>
                <a:ea typeface="Calibri"/>
                <a:cs typeface="Calibri"/>
                <a:sym typeface="Calibri"/>
              </a:rPr>
              <a:t>Boudreault</a:t>
            </a:r>
            <a:r>
              <a:rPr lang="de-AT" sz="2800" dirty="0">
                <a:solidFill>
                  <a:schemeClr val="bg1"/>
                </a:solidFill>
                <a:latin typeface="Quicksand" panose="020B0604020202020204" charset="0"/>
                <a:ea typeface="Calibri"/>
                <a:cs typeface="Calibri"/>
                <a:sym typeface="Calibri"/>
              </a:rPr>
              <a:t>, P. (</a:t>
            </a:r>
            <a:r>
              <a:rPr lang="de-AT" sz="2800" dirty="0" err="1">
                <a:solidFill>
                  <a:schemeClr val="bg1"/>
                </a:solidFill>
                <a:latin typeface="Quicksand" panose="020B0604020202020204" charset="0"/>
                <a:ea typeface="Calibri"/>
                <a:cs typeface="Calibri"/>
                <a:sym typeface="Calibri"/>
              </a:rPr>
              <a:t>Hg</a:t>
            </a:r>
            <a:r>
              <a:rPr lang="de-AT" sz="2800" dirty="0">
                <a:solidFill>
                  <a:schemeClr val="bg1"/>
                </a:solidFill>
                <a:latin typeface="Quicksand" panose="020B0604020202020204" charset="0"/>
                <a:ea typeface="Calibri"/>
                <a:cs typeface="Calibri"/>
                <a:sym typeface="Calibri"/>
              </a:rPr>
              <a:t>.): The Sage </a:t>
            </a:r>
            <a:r>
              <a:rPr lang="de-AT" sz="2800" dirty="0" err="1">
                <a:solidFill>
                  <a:schemeClr val="bg1"/>
                </a:solidFill>
                <a:latin typeface="Quicksand" panose="020B0604020202020204" charset="0"/>
                <a:ea typeface="Calibri"/>
                <a:cs typeface="Calibri"/>
                <a:sym typeface="Calibri"/>
              </a:rPr>
              <a:t>Deaf</a:t>
            </a:r>
            <a:r>
              <a:rPr lang="de-AT" sz="2800" dirty="0">
                <a:solidFill>
                  <a:schemeClr val="bg1"/>
                </a:solidFill>
                <a:latin typeface="Quicksand" panose="020B0604020202020204" charset="0"/>
                <a:ea typeface="Calibri"/>
                <a:cs typeface="Calibri"/>
                <a:sym typeface="Calibri"/>
              </a:rPr>
              <a:t> Studies Encyclopedia. Los Angeles: SAGE, S. 261-263.</a:t>
            </a:r>
            <a:endParaRPr sz="1600" dirty="0">
              <a:solidFill>
                <a:schemeClr val="bg1"/>
              </a:solidFill>
              <a:latin typeface="Quicksand" panose="020B0604020202020204" charset="0"/>
            </a:endParaRPr>
          </a:p>
          <a:p>
            <a:pPr marL="0" marR="0" lvl="0" indent="0" algn="l" rtl="0">
              <a:spcBef>
                <a:spcPts val="0"/>
              </a:spcBef>
              <a:spcAft>
                <a:spcPts val="0"/>
              </a:spcAft>
              <a:buNone/>
            </a:pPr>
            <a:endParaRPr sz="2800" dirty="0">
              <a:solidFill>
                <a:schemeClr val="bg1"/>
              </a:solidFill>
              <a:latin typeface="Quicksand" panose="020B0604020202020204" charset="0"/>
              <a:ea typeface="Calibri"/>
              <a:cs typeface="Calibri"/>
              <a:sym typeface="Calibri"/>
            </a:endParaRPr>
          </a:p>
          <a:p>
            <a:pPr marL="0" marR="0" lvl="0" indent="0" algn="l" rtl="0">
              <a:spcBef>
                <a:spcPts val="0"/>
              </a:spcBef>
              <a:spcAft>
                <a:spcPts val="0"/>
              </a:spcAft>
              <a:buNone/>
            </a:pPr>
            <a:r>
              <a:rPr lang="de-AT" sz="2800" dirty="0">
                <a:solidFill>
                  <a:schemeClr val="bg1"/>
                </a:solidFill>
                <a:latin typeface="Quicksand" panose="020B0604020202020204" charset="0"/>
                <a:ea typeface="Calibri"/>
                <a:cs typeface="Calibri"/>
                <a:sym typeface="Calibri"/>
              </a:rPr>
              <a:t>Moss, K. (2016): International Day </a:t>
            </a:r>
            <a:r>
              <a:rPr lang="de-AT" sz="2800" dirty="0" err="1">
                <a:solidFill>
                  <a:schemeClr val="bg1"/>
                </a:solidFill>
                <a:latin typeface="Quicksand" panose="020B0604020202020204" charset="0"/>
                <a:ea typeface="Calibri"/>
                <a:cs typeface="Calibri"/>
                <a:sym typeface="Calibri"/>
              </a:rPr>
              <a:t>of</a:t>
            </a:r>
            <a:r>
              <a:rPr lang="de-AT" sz="2800" dirty="0">
                <a:solidFill>
                  <a:schemeClr val="bg1"/>
                </a:solidFill>
                <a:latin typeface="Quicksand" panose="020B0604020202020204" charset="0"/>
                <a:ea typeface="Calibri"/>
                <a:cs typeface="Calibri"/>
                <a:sym typeface="Calibri"/>
              </a:rPr>
              <a:t> </a:t>
            </a:r>
            <a:r>
              <a:rPr lang="de-AT" sz="2800" dirty="0" err="1">
                <a:solidFill>
                  <a:schemeClr val="bg1"/>
                </a:solidFill>
                <a:latin typeface="Quicksand" panose="020B0604020202020204" charset="0"/>
                <a:ea typeface="Calibri"/>
                <a:cs typeface="Calibri"/>
                <a:sym typeface="Calibri"/>
              </a:rPr>
              <a:t>Sign</a:t>
            </a:r>
            <a:r>
              <a:rPr lang="de-AT" sz="2800" dirty="0">
                <a:solidFill>
                  <a:schemeClr val="bg1"/>
                </a:solidFill>
                <a:latin typeface="Quicksand" panose="020B0604020202020204" charset="0"/>
                <a:ea typeface="Calibri"/>
                <a:cs typeface="Calibri"/>
                <a:sym typeface="Calibri"/>
              </a:rPr>
              <a:t> Language. In: Gertz, G./</a:t>
            </a:r>
            <a:r>
              <a:rPr lang="de-AT" sz="2800" dirty="0" err="1">
                <a:solidFill>
                  <a:schemeClr val="bg1"/>
                </a:solidFill>
                <a:latin typeface="Quicksand" panose="020B0604020202020204" charset="0"/>
                <a:ea typeface="Calibri"/>
                <a:cs typeface="Calibri"/>
                <a:sym typeface="Calibri"/>
              </a:rPr>
              <a:t>Boudreault</a:t>
            </a:r>
            <a:r>
              <a:rPr lang="de-AT" sz="2800" dirty="0">
                <a:solidFill>
                  <a:schemeClr val="bg1"/>
                </a:solidFill>
                <a:latin typeface="Quicksand" panose="020B0604020202020204" charset="0"/>
                <a:ea typeface="Calibri"/>
                <a:cs typeface="Calibri"/>
                <a:sym typeface="Calibri"/>
              </a:rPr>
              <a:t>, P. (</a:t>
            </a:r>
            <a:r>
              <a:rPr lang="de-AT" sz="2800" dirty="0" err="1">
                <a:solidFill>
                  <a:schemeClr val="bg1"/>
                </a:solidFill>
                <a:latin typeface="Quicksand" panose="020B0604020202020204" charset="0"/>
                <a:ea typeface="Calibri"/>
                <a:cs typeface="Calibri"/>
                <a:sym typeface="Calibri"/>
              </a:rPr>
              <a:t>Hg</a:t>
            </a:r>
            <a:r>
              <a:rPr lang="de-AT" sz="2800" dirty="0">
                <a:solidFill>
                  <a:schemeClr val="bg1"/>
                </a:solidFill>
                <a:latin typeface="Quicksand" panose="020B0604020202020204" charset="0"/>
                <a:ea typeface="Calibri"/>
                <a:cs typeface="Calibri"/>
                <a:sym typeface="Calibri"/>
              </a:rPr>
              <a:t>.): The Sage </a:t>
            </a:r>
            <a:r>
              <a:rPr lang="de-AT" sz="2800" dirty="0" err="1">
                <a:solidFill>
                  <a:schemeClr val="bg1"/>
                </a:solidFill>
                <a:latin typeface="Quicksand" panose="020B0604020202020204" charset="0"/>
                <a:ea typeface="Calibri"/>
                <a:cs typeface="Calibri"/>
                <a:sym typeface="Calibri"/>
              </a:rPr>
              <a:t>Deaf</a:t>
            </a:r>
            <a:r>
              <a:rPr lang="de-AT" sz="2800" dirty="0">
                <a:solidFill>
                  <a:schemeClr val="bg1"/>
                </a:solidFill>
                <a:latin typeface="Quicksand" panose="020B0604020202020204" charset="0"/>
                <a:ea typeface="Calibri"/>
                <a:cs typeface="Calibri"/>
                <a:sym typeface="Calibri"/>
              </a:rPr>
              <a:t> Studies Encyclopedia. Los Angeles: SAGE, S. 484-485.</a:t>
            </a:r>
            <a:endParaRPr sz="1600" dirty="0">
              <a:solidFill>
                <a:schemeClr val="bg1"/>
              </a:solidFill>
              <a:latin typeface="Quicksand" panose="020B0604020202020204" charset="0"/>
            </a:endParaRPr>
          </a:p>
          <a:p>
            <a:pPr marL="0" marR="0" lvl="0" indent="0" algn="l" rtl="0">
              <a:spcBef>
                <a:spcPts val="0"/>
              </a:spcBef>
              <a:spcAft>
                <a:spcPts val="0"/>
              </a:spcAft>
              <a:buNone/>
            </a:pPr>
            <a:endParaRPr sz="2800" dirty="0">
              <a:solidFill>
                <a:schemeClr val="bg1"/>
              </a:solidFill>
              <a:latin typeface="Quicksand" panose="020B0604020202020204" charset="0"/>
              <a:ea typeface="Calibri"/>
              <a:cs typeface="Calibri"/>
              <a:sym typeface="Calibri"/>
            </a:endParaRPr>
          </a:p>
          <a:p>
            <a:pPr marL="0" marR="0" lvl="0" indent="0" algn="l" rtl="0">
              <a:spcBef>
                <a:spcPts val="0"/>
              </a:spcBef>
              <a:spcAft>
                <a:spcPts val="0"/>
              </a:spcAft>
              <a:buNone/>
            </a:pPr>
            <a:r>
              <a:rPr lang="de-AT" sz="2800" dirty="0" err="1">
                <a:solidFill>
                  <a:schemeClr val="bg1"/>
                </a:solidFill>
                <a:latin typeface="Quicksand" panose="020B0604020202020204" charset="0"/>
                <a:ea typeface="Calibri"/>
                <a:cs typeface="Calibri"/>
                <a:sym typeface="Calibri"/>
              </a:rPr>
              <a:t>Pabsch</a:t>
            </a:r>
            <a:r>
              <a:rPr lang="de-AT" sz="2800" dirty="0">
                <a:solidFill>
                  <a:schemeClr val="bg1"/>
                </a:solidFill>
                <a:latin typeface="Quicksand" panose="020B0604020202020204" charset="0"/>
                <a:ea typeface="Calibri"/>
                <a:cs typeface="Calibri"/>
                <a:sym typeface="Calibri"/>
              </a:rPr>
              <a:t>, A. (2016): UN Convention on </a:t>
            </a:r>
            <a:r>
              <a:rPr lang="de-AT" sz="2800" dirty="0" err="1">
                <a:solidFill>
                  <a:schemeClr val="bg1"/>
                </a:solidFill>
                <a:latin typeface="Quicksand" panose="020B0604020202020204" charset="0"/>
                <a:ea typeface="Calibri"/>
                <a:cs typeface="Calibri"/>
                <a:sym typeface="Calibri"/>
              </a:rPr>
              <a:t>the</a:t>
            </a:r>
            <a:r>
              <a:rPr lang="de-AT" sz="2800" dirty="0">
                <a:solidFill>
                  <a:schemeClr val="bg1"/>
                </a:solidFill>
                <a:latin typeface="Quicksand" panose="020B0604020202020204" charset="0"/>
                <a:ea typeface="Calibri"/>
                <a:cs typeface="Calibri"/>
                <a:sym typeface="Calibri"/>
              </a:rPr>
              <a:t> Rights </a:t>
            </a:r>
            <a:r>
              <a:rPr lang="de-AT" sz="2800" dirty="0" err="1">
                <a:solidFill>
                  <a:schemeClr val="bg1"/>
                </a:solidFill>
                <a:latin typeface="Quicksand" panose="020B0604020202020204" charset="0"/>
                <a:ea typeface="Calibri"/>
                <a:cs typeface="Calibri"/>
                <a:sym typeface="Calibri"/>
              </a:rPr>
              <a:t>of</a:t>
            </a:r>
            <a:r>
              <a:rPr lang="de-AT" sz="2800" dirty="0">
                <a:solidFill>
                  <a:schemeClr val="bg1"/>
                </a:solidFill>
                <a:latin typeface="Quicksand" panose="020B0604020202020204" charset="0"/>
                <a:ea typeface="Calibri"/>
                <a:cs typeface="Calibri"/>
                <a:sym typeface="Calibri"/>
              </a:rPr>
              <a:t> </a:t>
            </a:r>
            <a:r>
              <a:rPr lang="de-AT" sz="2800" dirty="0" err="1">
                <a:solidFill>
                  <a:schemeClr val="bg1"/>
                </a:solidFill>
                <a:latin typeface="Quicksand" panose="020B0604020202020204" charset="0"/>
                <a:ea typeface="Calibri"/>
                <a:cs typeface="Calibri"/>
                <a:sym typeface="Calibri"/>
              </a:rPr>
              <a:t>Persons</a:t>
            </a:r>
            <a:r>
              <a:rPr lang="de-AT" sz="2800" dirty="0">
                <a:solidFill>
                  <a:schemeClr val="bg1"/>
                </a:solidFill>
                <a:latin typeface="Quicksand" panose="020B0604020202020204" charset="0"/>
                <a:ea typeface="Calibri"/>
                <a:cs typeface="Calibri"/>
                <a:sym typeface="Calibri"/>
              </a:rPr>
              <a:t> </a:t>
            </a:r>
            <a:r>
              <a:rPr lang="de-AT" sz="2800" dirty="0" err="1">
                <a:solidFill>
                  <a:schemeClr val="bg1"/>
                </a:solidFill>
                <a:latin typeface="Quicksand" panose="020B0604020202020204" charset="0"/>
                <a:ea typeface="Calibri"/>
                <a:cs typeface="Calibri"/>
                <a:sym typeface="Calibri"/>
              </a:rPr>
              <a:t>with</a:t>
            </a:r>
            <a:r>
              <a:rPr lang="de-AT" sz="2800" dirty="0">
                <a:solidFill>
                  <a:schemeClr val="bg1"/>
                </a:solidFill>
                <a:latin typeface="Quicksand" panose="020B0604020202020204" charset="0"/>
                <a:ea typeface="Calibri"/>
                <a:cs typeface="Calibri"/>
                <a:sym typeface="Calibri"/>
              </a:rPr>
              <a:t> </a:t>
            </a:r>
            <a:r>
              <a:rPr lang="de-AT" sz="2800" dirty="0" err="1">
                <a:solidFill>
                  <a:schemeClr val="bg1"/>
                </a:solidFill>
                <a:latin typeface="Quicksand" panose="020B0604020202020204" charset="0"/>
                <a:ea typeface="Calibri"/>
                <a:cs typeface="Calibri"/>
                <a:sym typeface="Calibri"/>
              </a:rPr>
              <a:t>Disabilities</a:t>
            </a:r>
            <a:r>
              <a:rPr lang="de-AT" sz="2800" dirty="0">
                <a:solidFill>
                  <a:schemeClr val="bg1"/>
                </a:solidFill>
                <a:latin typeface="Quicksand" panose="020B0604020202020204" charset="0"/>
                <a:ea typeface="Calibri"/>
                <a:cs typeface="Calibri"/>
                <a:sym typeface="Calibri"/>
              </a:rPr>
              <a:t>. In: Gertz, G./</a:t>
            </a:r>
            <a:r>
              <a:rPr lang="de-AT" sz="2800" dirty="0" err="1">
                <a:solidFill>
                  <a:schemeClr val="bg1"/>
                </a:solidFill>
                <a:latin typeface="Quicksand" panose="020B0604020202020204" charset="0"/>
                <a:ea typeface="Calibri"/>
                <a:cs typeface="Calibri"/>
                <a:sym typeface="Calibri"/>
              </a:rPr>
              <a:t>Boudreault</a:t>
            </a:r>
            <a:r>
              <a:rPr lang="de-AT" sz="2800" dirty="0">
                <a:solidFill>
                  <a:schemeClr val="bg1"/>
                </a:solidFill>
                <a:latin typeface="Quicksand" panose="020B0604020202020204" charset="0"/>
                <a:ea typeface="Calibri"/>
                <a:cs typeface="Calibri"/>
                <a:sym typeface="Calibri"/>
              </a:rPr>
              <a:t>, P. (</a:t>
            </a:r>
            <a:r>
              <a:rPr lang="de-AT" sz="2800" dirty="0" err="1">
                <a:solidFill>
                  <a:schemeClr val="bg1"/>
                </a:solidFill>
                <a:latin typeface="Quicksand" panose="020B0604020202020204" charset="0"/>
                <a:ea typeface="Calibri"/>
                <a:cs typeface="Calibri"/>
                <a:sym typeface="Calibri"/>
              </a:rPr>
              <a:t>Hg</a:t>
            </a:r>
            <a:r>
              <a:rPr lang="de-AT" sz="2800" dirty="0">
                <a:solidFill>
                  <a:schemeClr val="bg1"/>
                </a:solidFill>
                <a:latin typeface="Quicksand" panose="020B0604020202020204" charset="0"/>
                <a:ea typeface="Calibri"/>
                <a:cs typeface="Calibri"/>
                <a:sym typeface="Calibri"/>
              </a:rPr>
              <a:t>.): The Sage </a:t>
            </a:r>
            <a:r>
              <a:rPr lang="de-AT" sz="2800" dirty="0" err="1">
                <a:solidFill>
                  <a:schemeClr val="bg1"/>
                </a:solidFill>
                <a:latin typeface="Quicksand" panose="020B0604020202020204" charset="0"/>
                <a:ea typeface="Calibri"/>
                <a:cs typeface="Calibri"/>
                <a:sym typeface="Calibri"/>
              </a:rPr>
              <a:t>Deaf</a:t>
            </a:r>
            <a:r>
              <a:rPr lang="de-AT" sz="2800" dirty="0">
                <a:solidFill>
                  <a:schemeClr val="bg1"/>
                </a:solidFill>
                <a:latin typeface="Quicksand" panose="020B0604020202020204" charset="0"/>
                <a:ea typeface="Calibri"/>
                <a:cs typeface="Calibri"/>
                <a:sym typeface="Calibri"/>
              </a:rPr>
              <a:t> Studies Encyclopedia. Los Angeles: SAGE, S. 985-990.</a:t>
            </a:r>
            <a:endParaRPr sz="1600" dirty="0">
              <a:solidFill>
                <a:schemeClr val="bg1"/>
              </a:solidFill>
              <a:latin typeface="Quicksand" panose="020B0604020202020204" charset="0"/>
            </a:endParaRPr>
          </a:p>
        </p:txBody>
      </p:sp>
      <p:sp>
        <p:nvSpPr>
          <p:cNvPr id="2" name="Google Shape;146;p6">
            <a:extLst>
              <a:ext uri="{FF2B5EF4-FFF2-40B4-BE49-F238E27FC236}">
                <a16:creationId xmlns:a16="http://schemas.microsoft.com/office/drawing/2014/main" id="{C7A78AD9-998C-DC6B-2DF3-3B3E37E5CB07}"/>
              </a:ext>
            </a:extLst>
          </p:cNvPr>
          <p:cNvSpPr/>
          <p:nvPr/>
        </p:nvSpPr>
        <p:spPr>
          <a:xfrm>
            <a:off x="14717017" y="9366992"/>
            <a:ext cx="3342698" cy="745143"/>
          </a:xfrm>
          <a:custGeom>
            <a:avLst/>
            <a:gdLst/>
            <a:ahLst/>
            <a:cxnLst/>
            <a:rect l="l" t="t" r="r" b="b"/>
            <a:pathLst>
              <a:path w="3342698" h="745143" extrusionOk="0">
                <a:moveTo>
                  <a:pt x="0" y="0"/>
                </a:moveTo>
                <a:lnTo>
                  <a:pt x="3342698" y="0"/>
                </a:lnTo>
                <a:lnTo>
                  <a:pt x="3342698" y="745143"/>
                </a:lnTo>
                <a:lnTo>
                  <a:pt x="0" y="745143"/>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05"/>
        <p:cNvGrpSpPr/>
        <p:nvPr/>
      </p:nvGrpSpPr>
      <p:grpSpPr>
        <a:xfrm>
          <a:off x="0" y="0"/>
          <a:ext cx="0" cy="0"/>
          <a:chOff x="0" y="0"/>
          <a:chExt cx="0" cy="0"/>
        </a:xfrm>
      </p:grpSpPr>
      <p:sp>
        <p:nvSpPr>
          <p:cNvPr id="106" name="Google Shape;106;p3"/>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 name="Google Shape;107;p3"/>
          <p:cNvSpPr/>
          <p:nvPr/>
        </p:nvSpPr>
        <p:spPr>
          <a:xfrm>
            <a:off x="14434201" y="639132"/>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 name="Google Shape;108;p3"/>
          <p:cNvSpPr/>
          <p:nvPr/>
        </p:nvSpPr>
        <p:spPr>
          <a:xfrm>
            <a:off x="3446958" y="3699228"/>
            <a:ext cx="1156015" cy="728290"/>
          </a:xfrm>
          <a:custGeom>
            <a:avLst/>
            <a:gdLst/>
            <a:ahLst/>
            <a:cxnLst/>
            <a:rect l="l" t="t" r="r" b="b"/>
            <a:pathLst>
              <a:path w="1156015" h="728290" extrusionOk="0">
                <a:moveTo>
                  <a:pt x="0" y="0"/>
                </a:moveTo>
                <a:lnTo>
                  <a:pt x="1156016" y="0"/>
                </a:lnTo>
                <a:lnTo>
                  <a:pt x="1156016" y="728289"/>
                </a:lnTo>
                <a:lnTo>
                  <a:pt x="0" y="72828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3"/>
          <p:cNvSpPr/>
          <p:nvPr/>
        </p:nvSpPr>
        <p:spPr>
          <a:xfrm>
            <a:off x="3891781" y="4535744"/>
            <a:ext cx="711193" cy="711193"/>
          </a:xfrm>
          <a:custGeom>
            <a:avLst/>
            <a:gdLst/>
            <a:ahLst/>
            <a:cxnLst/>
            <a:rect l="l" t="t" r="r" b="b"/>
            <a:pathLst>
              <a:path w="711193" h="711193" extrusionOk="0">
                <a:moveTo>
                  <a:pt x="0" y="0"/>
                </a:moveTo>
                <a:lnTo>
                  <a:pt x="711193" y="0"/>
                </a:lnTo>
                <a:lnTo>
                  <a:pt x="711193" y="711193"/>
                </a:lnTo>
                <a:lnTo>
                  <a:pt x="0" y="71119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 name="Google Shape;110;p3"/>
          <p:cNvSpPr/>
          <p:nvPr/>
        </p:nvSpPr>
        <p:spPr>
          <a:xfrm>
            <a:off x="3876881" y="5552822"/>
            <a:ext cx="726093" cy="726093"/>
          </a:xfrm>
          <a:custGeom>
            <a:avLst/>
            <a:gdLst/>
            <a:ahLst/>
            <a:cxnLst/>
            <a:rect l="l" t="t" r="r" b="b"/>
            <a:pathLst>
              <a:path w="726093" h="726093" extrusionOk="0">
                <a:moveTo>
                  <a:pt x="0" y="0"/>
                </a:moveTo>
                <a:lnTo>
                  <a:pt x="726093" y="0"/>
                </a:lnTo>
                <a:lnTo>
                  <a:pt x="726093" y="726093"/>
                </a:lnTo>
                <a:lnTo>
                  <a:pt x="0" y="72609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1" name="Google Shape;111;p3"/>
          <p:cNvGrpSpPr/>
          <p:nvPr/>
        </p:nvGrpSpPr>
        <p:grpSpPr>
          <a:xfrm>
            <a:off x="-228300" y="6944209"/>
            <a:ext cx="18940740" cy="4430740"/>
            <a:chOff x="0" y="-57150"/>
            <a:chExt cx="4988508" cy="1166944"/>
          </a:xfrm>
        </p:grpSpPr>
        <p:sp>
          <p:nvSpPr>
            <p:cNvPr id="112" name="Google Shape;112;p3"/>
            <p:cNvSpPr/>
            <p:nvPr/>
          </p:nvSpPr>
          <p:spPr>
            <a:xfrm>
              <a:off x="0" y="0"/>
              <a:ext cx="4988508" cy="1109794"/>
            </a:xfrm>
            <a:custGeom>
              <a:avLst/>
              <a:gdLst/>
              <a:ahLst/>
              <a:cxnLst/>
              <a:rect l="l" t="t" r="r" b="b"/>
              <a:pathLst>
                <a:path w="4988508" h="1109794" extrusionOk="0">
                  <a:moveTo>
                    <a:pt x="0" y="0"/>
                  </a:moveTo>
                  <a:lnTo>
                    <a:pt x="4988508" y="0"/>
                  </a:lnTo>
                  <a:lnTo>
                    <a:pt x="4988508" y="1109794"/>
                  </a:lnTo>
                  <a:lnTo>
                    <a:pt x="0" y="1109794"/>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 name="Google Shape;113;p3"/>
            <p:cNvSpPr txBox="1"/>
            <p:nvPr/>
          </p:nvSpPr>
          <p:spPr>
            <a:xfrm>
              <a:off x="0" y="-57150"/>
              <a:ext cx="4988508" cy="116694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4" name="Google Shape;114;p3"/>
          <p:cNvSpPr/>
          <p:nvPr/>
        </p:nvSpPr>
        <p:spPr>
          <a:xfrm>
            <a:off x="15692648" y="7710148"/>
            <a:ext cx="1489130" cy="1938541"/>
          </a:xfrm>
          <a:custGeom>
            <a:avLst/>
            <a:gdLst/>
            <a:ahLst/>
            <a:cxnLst/>
            <a:rect l="l" t="t" r="r" b="b"/>
            <a:pathLst>
              <a:path w="1489130" h="1938541" extrusionOk="0">
                <a:moveTo>
                  <a:pt x="0" y="0"/>
                </a:moveTo>
                <a:lnTo>
                  <a:pt x="1489129" y="0"/>
                </a:lnTo>
                <a:lnTo>
                  <a:pt x="1489129" y="1938541"/>
                </a:lnTo>
                <a:lnTo>
                  <a:pt x="0" y="193854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5" name="Google Shape;115;p3"/>
          <p:cNvSpPr/>
          <p:nvPr/>
        </p:nvSpPr>
        <p:spPr>
          <a:xfrm>
            <a:off x="8989462" y="7963384"/>
            <a:ext cx="3063250" cy="1432070"/>
          </a:xfrm>
          <a:custGeom>
            <a:avLst/>
            <a:gdLst/>
            <a:ahLst/>
            <a:cxnLst/>
            <a:rect l="l" t="t" r="r" b="b"/>
            <a:pathLst>
              <a:path w="3063250" h="1432070" extrusionOk="0">
                <a:moveTo>
                  <a:pt x="0" y="0"/>
                </a:moveTo>
                <a:lnTo>
                  <a:pt x="3063251" y="0"/>
                </a:lnTo>
                <a:lnTo>
                  <a:pt x="3063251" y="1432069"/>
                </a:lnTo>
                <a:lnTo>
                  <a:pt x="0" y="1432069"/>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 name="Google Shape;116;p3"/>
          <p:cNvSpPr/>
          <p:nvPr/>
        </p:nvSpPr>
        <p:spPr>
          <a:xfrm>
            <a:off x="12957588" y="7710148"/>
            <a:ext cx="1831642" cy="1834741"/>
          </a:xfrm>
          <a:custGeom>
            <a:avLst/>
            <a:gdLst/>
            <a:ahLst/>
            <a:cxnLst/>
            <a:rect l="l" t="t" r="r" b="b"/>
            <a:pathLst>
              <a:path w="1831642" h="1834741" extrusionOk="0">
                <a:moveTo>
                  <a:pt x="0" y="0"/>
                </a:moveTo>
                <a:lnTo>
                  <a:pt x="1831642" y="0"/>
                </a:lnTo>
                <a:lnTo>
                  <a:pt x="1831642" y="1834741"/>
                </a:lnTo>
                <a:lnTo>
                  <a:pt x="0" y="183474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7" name="Google Shape;117;p3"/>
          <p:cNvSpPr/>
          <p:nvPr/>
        </p:nvSpPr>
        <p:spPr>
          <a:xfrm>
            <a:off x="1106223" y="8346748"/>
            <a:ext cx="3002948" cy="645634"/>
          </a:xfrm>
          <a:custGeom>
            <a:avLst/>
            <a:gdLst/>
            <a:ahLst/>
            <a:cxnLst/>
            <a:rect l="l" t="t" r="r" b="b"/>
            <a:pathLst>
              <a:path w="3002948" h="645634" extrusionOk="0">
                <a:moveTo>
                  <a:pt x="0" y="0"/>
                </a:moveTo>
                <a:lnTo>
                  <a:pt x="3002947" y="0"/>
                </a:lnTo>
                <a:lnTo>
                  <a:pt x="3002947" y="645634"/>
                </a:lnTo>
                <a:lnTo>
                  <a:pt x="0" y="6456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8" name="Google Shape;118;p3"/>
          <p:cNvSpPr/>
          <p:nvPr/>
        </p:nvSpPr>
        <p:spPr>
          <a:xfrm>
            <a:off x="5014045" y="8047954"/>
            <a:ext cx="3070542" cy="1159130"/>
          </a:xfrm>
          <a:custGeom>
            <a:avLst/>
            <a:gdLst/>
            <a:ahLst/>
            <a:cxnLst/>
            <a:rect l="l" t="t" r="r" b="b"/>
            <a:pathLst>
              <a:path w="3070542" h="1159130" extrusionOk="0">
                <a:moveTo>
                  <a:pt x="0" y="0"/>
                </a:moveTo>
                <a:lnTo>
                  <a:pt x="3070542" y="0"/>
                </a:lnTo>
                <a:lnTo>
                  <a:pt x="3070542" y="1159129"/>
                </a:lnTo>
                <a:lnTo>
                  <a:pt x="0" y="115912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9" name="Google Shape;119;p3"/>
          <p:cNvSpPr txBox="1"/>
          <p:nvPr/>
        </p:nvSpPr>
        <p:spPr>
          <a:xfrm>
            <a:off x="2157043" y="1867848"/>
            <a:ext cx="3102769" cy="172354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de-AT" sz="8000" dirty="0">
                <a:solidFill>
                  <a:srgbClr val="FFFFFF"/>
                </a:solidFill>
                <a:latin typeface="Anton"/>
                <a:ea typeface="Anton"/>
                <a:cs typeface="Anton"/>
                <a:sym typeface="Anton"/>
              </a:rPr>
              <a:t>Kontakt</a:t>
            </a:r>
            <a:endParaRPr dirty="0"/>
          </a:p>
        </p:txBody>
      </p:sp>
      <p:sp>
        <p:nvSpPr>
          <p:cNvPr id="120" name="Google Shape;120;p3"/>
          <p:cNvSpPr txBox="1"/>
          <p:nvPr/>
        </p:nvSpPr>
        <p:spPr>
          <a:xfrm>
            <a:off x="4863628" y="3711204"/>
            <a:ext cx="38993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de-AT" sz="2461" u="sng">
                <a:solidFill>
                  <a:srgbClr val="FFFFFF"/>
                </a:solidFill>
                <a:latin typeface="Arial"/>
                <a:ea typeface="Arial"/>
                <a:cs typeface="Arial"/>
                <a:sym typeface="Arial"/>
                <a:hlinkClick r:id="rId13">
                  <a:extLst>
                    <a:ext uri="{A12FA001-AC4F-418D-AE19-62706E023703}">
                      <ahyp:hlinkClr xmlns:ahyp="http://schemas.microsoft.com/office/drawing/2018/hyperlinkcolor" val="tx"/>
                    </a:ext>
                  </a:extLst>
                </a:hlinkClick>
              </a:rPr>
              <a:t>https://deafstudies.eu/</a:t>
            </a:r>
            <a:endParaRPr/>
          </a:p>
        </p:txBody>
      </p:sp>
      <p:sp>
        <p:nvSpPr>
          <p:cNvPr id="121" name="Google Shape;121;p3"/>
          <p:cNvSpPr txBox="1"/>
          <p:nvPr/>
        </p:nvSpPr>
        <p:spPr>
          <a:xfrm>
            <a:off x="4863628" y="4683302"/>
            <a:ext cx="59567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de-AT" sz="2461">
                <a:solidFill>
                  <a:srgbClr val="FFFFFF"/>
                </a:solidFill>
                <a:latin typeface="Arial"/>
                <a:ea typeface="Arial"/>
                <a:cs typeface="Arial"/>
                <a:sym typeface="Arial"/>
              </a:rPr>
              <a:t>Deaf Culture, Heritage and Diversity</a:t>
            </a:r>
            <a:endParaRPr/>
          </a:p>
        </p:txBody>
      </p:sp>
      <p:sp>
        <p:nvSpPr>
          <p:cNvPr id="122" name="Google Shape;122;p3"/>
          <p:cNvSpPr txBox="1"/>
          <p:nvPr/>
        </p:nvSpPr>
        <p:spPr>
          <a:xfrm>
            <a:off x="4863629" y="5655400"/>
            <a:ext cx="29849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None/>
            </a:pPr>
            <a:r>
              <a:rPr lang="de-AT" sz="2461">
                <a:solidFill>
                  <a:srgbClr val="FFFFFF"/>
                </a:solidFill>
                <a:latin typeface="Arial"/>
                <a:ea typeface="Arial"/>
                <a:cs typeface="Arial"/>
                <a:sym typeface="Arial"/>
              </a:rPr>
              <a:t>@deafstudies.eu</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1400</Words>
  <Application>Microsoft Office PowerPoint</Application>
  <PresentationFormat>Benutzerdefiniert</PresentationFormat>
  <Paragraphs>110</Paragraphs>
  <Slides>22</Slides>
  <Notes>17</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22</vt:i4>
      </vt:variant>
    </vt:vector>
  </HeadingPairs>
  <TitlesOfParts>
    <vt:vector size="29" baseType="lpstr">
      <vt:lpstr>Courier New</vt:lpstr>
      <vt:lpstr>Anton</vt:lpstr>
      <vt:lpstr>Quicksand</vt:lpstr>
      <vt:lpstr>Arial</vt:lpstr>
      <vt:lpstr>Wingdings</vt:lpstr>
      <vt:lpstr>Calibri</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Manuela Hofer</dc:creator>
  <cp:lastModifiedBy>Manuela Hofer</cp:lastModifiedBy>
  <cp:revision>7</cp:revision>
  <dcterms:created xsi:type="dcterms:W3CDTF">2006-08-16T00:00:00Z</dcterms:created>
  <dcterms:modified xsi:type="dcterms:W3CDTF">2026-06-11T10:51:22Z</dcterms:modified>
</cp:coreProperties>
</file>