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9" r:id="rId4"/>
    <p:sldId id="260" r:id="rId5"/>
    <p:sldId id="261" r:id="rId6"/>
    <p:sldId id="311" r:id="rId7"/>
    <p:sldId id="262" r:id="rId8"/>
    <p:sldId id="279" r:id="rId9"/>
    <p:sldId id="312" r:id="rId10"/>
    <p:sldId id="333" r:id="rId11"/>
    <p:sldId id="313" r:id="rId12"/>
    <p:sldId id="314" r:id="rId13"/>
    <p:sldId id="315" r:id="rId14"/>
    <p:sldId id="263" r:id="rId15"/>
    <p:sldId id="317" r:id="rId16"/>
    <p:sldId id="264" r:id="rId17"/>
    <p:sldId id="318" r:id="rId18"/>
    <p:sldId id="295" r:id="rId19"/>
    <p:sldId id="280" r:id="rId20"/>
    <p:sldId id="298" r:id="rId21"/>
    <p:sldId id="294" r:id="rId22"/>
    <p:sldId id="299" r:id="rId23"/>
    <p:sldId id="306" r:id="rId24"/>
    <p:sldId id="319" r:id="rId25"/>
    <p:sldId id="320" r:id="rId26"/>
    <p:sldId id="323" r:id="rId27"/>
    <p:sldId id="321" r:id="rId28"/>
    <p:sldId id="309" r:id="rId29"/>
    <p:sldId id="307" r:id="rId30"/>
    <p:sldId id="308" r:id="rId31"/>
    <p:sldId id="322" r:id="rId32"/>
    <p:sldId id="265" r:id="rId33"/>
    <p:sldId id="303" r:id="rId34"/>
    <p:sldId id="336" r:id="rId35"/>
    <p:sldId id="339" r:id="rId36"/>
    <p:sldId id="338" r:id="rId37"/>
    <p:sldId id="300" r:id="rId38"/>
    <p:sldId id="301" r:id="rId39"/>
    <p:sldId id="258" r:id="rId40"/>
  </p:sldIdLst>
  <p:sldSz cx="18288000" cy="10287000"/>
  <p:notesSz cx="6858000" cy="9144000"/>
  <p:embeddedFontLst>
    <p:embeddedFont>
      <p:font typeface="Anton" pitchFamily="2" charset="0"/>
      <p:regular r:id="rId42"/>
    </p:embeddedFont>
    <p:embeddedFont>
      <p:font typeface="Canva Sans" panose="020B0604020202020204" charset="0"/>
      <p:regular r:id="rId43"/>
    </p:embeddedFont>
    <p:embeddedFont>
      <p:font typeface="Quicksand" panose="020B0604020202020204" charset="0"/>
      <p:regular r:id="rId44"/>
      <p:bold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1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313EDE-DCCA-4F2A-AB3E-7A924024F549}" v="31" dt="2025-12-01T09:03:46.0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59" autoAdjust="0"/>
    <p:restoredTop sz="80070" autoAdjust="0"/>
  </p:normalViewPr>
  <p:slideViewPr>
    <p:cSldViewPr>
      <p:cViewPr varScale="1">
        <p:scale>
          <a:sx n="59" d="100"/>
          <a:sy n="59" d="100"/>
        </p:scale>
        <p:origin x="174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ah Lederwasch" userId="f52cdcff-d0cc-48b4-9e79-9b31897f1d96" providerId="ADAL" clId="{A62BA6DF-B407-44C5-9343-76466ECD2A2F}"/>
    <pc:docChg chg="modSld">
      <pc:chgData name="Noah Lederwasch" userId="f52cdcff-d0cc-48b4-9e79-9b31897f1d96" providerId="ADAL" clId="{A62BA6DF-B407-44C5-9343-76466ECD2A2F}" dt="2025-12-01T10:01:21.248" v="24" actId="20577"/>
      <pc:docMkLst>
        <pc:docMk/>
      </pc:docMkLst>
      <pc:sldChg chg="modNotesTx">
        <pc:chgData name="Noah Lederwasch" userId="f52cdcff-d0cc-48b4-9e79-9b31897f1d96" providerId="ADAL" clId="{A62BA6DF-B407-44C5-9343-76466ECD2A2F}" dt="2025-12-01T10:00:25.961" v="0" actId="20577"/>
        <pc:sldMkLst>
          <pc:docMk/>
          <pc:sldMk cId="0" sldId="260"/>
        </pc:sldMkLst>
      </pc:sldChg>
      <pc:sldChg chg="modNotesTx">
        <pc:chgData name="Noah Lederwasch" userId="f52cdcff-d0cc-48b4-9e79-9b31897f1d96" providerId="ADAL" clId="{A62BA6DF-B407-44C5-9343-76466ECD2A2F}" dt="2025-12-01T10:00:28.682" v="1" actId="20577"/>
        <pc:sldMkLst>
          <pc:docMk/>
          <pc:sldMk cId="0" sldId="261"/>
        </pc:sldMkLst>
      </pc:sldChg>
      <pc:sldChg chg="modNotesTx">
        <pc:chgData name="Noah Lederwasch" userId="f52cdcff-d0cc-48b4-9e79-9b31897f1d96" providerId="ADAL" clId="{A62BA6DF-B407-44C5-9343-76466ECD2A2F}" dt="2025-12-01T10:00:32.898" v="3" actId="20577"/>
        <pc:sldMkLst>
          <pc:docMk/>
          <pc:sldMk cId="0" sldId="262"/>
        </pc:sldMkLst>
      </pc:sldChg>
      <pc:sldChg chg="modNotesTx">
        <pc:chgData name="Noah Lederwasch" userId="f52cdcff-d0cc-48b4-9e79-9b31897f1d96" providerId="ADAL" clId="{A62BA6DF-B407-44C5-9343-76466ECD2A2F}" dt="2025-12-01T10:00:48.029" v="11" actId="20577"/>
        <pc:sldMkLst>
          <pc:docMk/>
          <pc:sldMk cId="0" sldId="263"/>
        </pc:sldMkLst>
      </pc:sldChg>
      <pc:sldChg chg="modNotesTx">
        <pc:chgData name="Noah Lederwasch" userId="f52cdcff-d0cc-48b4-9e79-9b31897f1d96" providerId="ADAL" clId="{A62BA6DF-B407-44C5-9343-76466ECD2A2F}" dt="2025-12-01T10:00:55.047" v="14" actId="20577"/>
        <pc:sldMkLst>
          <pc:docMk/>
          <pc:sldMk cId="0" sldId="264"/>
        </pc:sldMkLst>
      </pc:sldChg>
      <pc:sldChg chg="modNotesTx">
        <pc:chgData name="Noah Lederwasch" userId="f52cdcff-d0cc-48b4-9e79-9b31897f1d96" providerId="ADAL" clId="{A62BA6DF-B407-44C5-9343-76466ECD2A2F}" dt="2025-12-01T10:01:21.248" v="24" actId="20577"/>
        <pc:sldMkLst>
          <pc:docMk/>
          <pc:sldMk cId="3181741583" sldId="265"/>
        </pc:sldMkLst>
      </pc:sldChg>
      <pc:sldChg chg="modNotesTx">
        <pc:chgData name="Noah Lederwasch" userId="f52cdcff-d0cc-48b4-9e79-9b31897f1d96" providerId="ADAL" clId="{A62BA6DF-B407-44C5-9343-76466ECD2A2F}" dt="2025-12-01T10:00:35.467" v="4" actId="20577"/>
        <pc:sldMkLst>
          <pc:docMk/>
          <pc:sldMk cId="1350550728" sldId="279"/>
        </pc:sldMkLst>
      </pc:sldChg>
      <pc:sldChg chg="modNotesTx">
        <pc:chgData name="Noah Lederwasch" userId="f52cdcff-d0cc-48b4-9e79-9b31897f1d96" providerId="ADAL" clId="{A62BA6DF-B407-44C5-9343-76466ECD2A2F}" dt="2025-12-01T10:00:30.893" v="2" actId="20577"/>
        <pc:sldMkLst>
          <pc:docMk/>
          <pc:sldMk cId="1254176501" sldId="311"/>
        </pc:sldMkLst>
      </pc:sldChg>
      <pc:sldChg chg="modNotesTx">
        <pc:chgData name="Noah Lederwasch" userId="f52cdcff-d0cc-48b4-9e79-9b31897f1d96" providerId="ADAL" clId="{A62BA6DF-B407-44C5-9343-76466ECD2A2F}" dt="2025-12-01T10:00:37.060" v="5" actId="20577"/>
        <pc:sldMkLst>
          <pc:docMk/>
          <pc:sldMk cId="698200508" sldId="312"/>
        </pc:sldMkLst>
      </pc:sldChg>
      <pc:sldChg chg="modNotesTx">
        <pc:chgData name="Noah Lederwasch" userId="f52cdcff-d0cc-48b4-9e79-9b31897f1d96" providerId="ADAL" clId="{A62BA6DF-B407-44C5-9343-76466ECD2A2F}" dt="2025-12-01T10:00:40.930" v="7" actId="20577"/>
        <pc:sldMkLst>
          <pc:docMk/>
          <pc:sldMk cId="4226836896" sldId="313"/>
        </pc:sldMkLst>
      </pc:sldChg>
      <pc:sldChg chg="modNotesTx">
        <pc:chgData name="Noah Lederwasch" userId="f52cdcff-d0cc-48b4-9e79-9b31897f1d96" providerId="ADAL" clId="{A62BA6DF-B407-44C5-9343-76466ECD2A2F}" dt="2025-12-01T10:00:44.807" v="9" actId="20577"/>
        <pc:sldMkLst>
          <pc:docMk/>
          <pc:sldMk cId="1065092303" sldId="314"/>
        </pc:sldMkLst>
      </pc:sldChg>
      <pc:sldChg chg="modNotesTx">
        <pc:chgData name="Noah Lederwasch" userId="f52cdcff-d0cc-48b4-9e79-9b31897f1d96" providerId="ADAL" clId="{A62BA6DF-B407-44C5-9343-76466ECD2A2F}" dt="2025-12-01T10:00:46.376" v="10" actId="20577"/>
        <pc:sldMkLst>
          <pc:docMk/>
          <pc:sldMk cId="781992449" sldId="315"/>
        </pc:sldMkLst>
      </pc:sldChg>
      <pc:sldChg chg="modNotesTx">
        <pc:chgData name="Noah Lederwasch" userId="f52cdcff-d0cc-48b4-9e79-9b31897f1d96" providerId="ADAL" clId="{A62BA6DF-B407-44C5-9343-76466ECD2A2F}" dt="2025-12-01T10:00:52.186" v="13" actId="20577"/>
        <pc:sldMkLst>
          <pc:docMk/>
          <pc:sldMk cId="444786649" sldId="317"/>
        </pc:sldMkLst>
      </pc:sldChg>
      <pc:sldChg chg="modNotesTx">
        <pc:chgData name="Noah Lederwasch" userId="f52cdcff-d0cc-48b4-9e79-9b31897f1d96" providerId="ADAL" clId="{A62BA6DF-B407-44C5-9343-76466ECD2A2F}" dt="2025-12-01T10:00:57.461" v="15" actId="20577"/>
        <pc:sldMkLst>
          <pc:docMk/>
          <pc:sldMk cId="1817487836" sldId="318"/>
        </pc:sldMkLst>
      </pc:sldChg>
      <pc:sldChg chg="modNotesTx">
        <pc:chgData name="Noah Lederwasch" userId="f52cdcff-d0cc-48b4-9e79-9b31897f1d96" providerId="ADAL" clId="{A62BA6DF-B407-44C5-9343-76466ECD2A2F}" dt="2025-12-01T10:01:06.298" v="17" actId="20577"/>
        <pc:sldMkLst>
          <pc:docMk/>
          <pc:sldMk cId="2027602433" sldId="319"/>
        </pc:sldMkLst>
      </pc:sldChg>
      <pc:sldChg chg="modNotesTx">
        <pc:chgData name="Noah Lederwasch" userId="f52cdcff-d0cc-48b4-9e79-9b31897f1d96" providerId="ADAL" clId="{A62BA6DF-B407-44C5-9343-76466ECD2A2F}" dt="2025-12-01T10:01:08.007" v="18" actId="20577"/>
        <pc:sldMkLst>
          <pc:docMk/>
          <pc:sldMk cId="1990536719" sldId="320"/>
        </pc:sldMkLst>
      </pc:sldChg>
      <pc:sldChg chg="modNotesTx">
        <pc:chgData name="Noah Lederwasch" userId="f52cdcff-d0cc-48b4-9e79-9b31897f1d96" providerId="ADAL" clId="{A62BA6DF-B407-44C5-9343-76466ECD2A2F}" dt="2025-12-01T10:01:14.267" v="22" actId="20577"/>
        <pc:sldMkLst>
          <pc:docMk/>
          <pc:sldMk cId="3856803591" sldId="321"/>
        </pc:sldMkLst>
      </pc:sldChg>
      <pc:sldChg chg="modNotesTx">
        <pc:chgData name="Noah Lederwasch" userId="f52cdcff-d0cc-48b4-9e79-9b31897f1d96" providerId="ADAL" clId="{A62BA6DF-B407-44C5-9343-76466ECD2A2F}" dt="2025-12-01T10:01:19.196" v="23" actId="20577"/>
        <pc:sldMkLst>
          <pc:docMk/>
          <pc:sldMk cId="3495838818" sldId="322"/>
        </pc:sldMkLst>
      </pc:sldChg>
      <pc:sldChg chg="modNotesTx">
        <pc:chgData name="Noah Lederwasch" userId="f52cdcff-d0cc-48b4-9e79-9b31897f1d96" providerId="ADAL" clId="{A62BA6DF-B407-44C5-9343-76466ECD2A2F}" dt="2025-12-01T10:01:09.888" v="19" actId="20577"/>
        <pc:sldMkLst>
          <pc:docMk/>
          <pc:sldMk cId="239380890" sldId="323"/>
        </pc:sldMkLst>
      </pc:sldChg>
      <pc:sldChg chg="modNotesTx">
        <pc:chgData name="Noah Lederwasch" userId="f52cdcff-d0cc-48b4-9e79-9b31897f1d96" providerId="ADAL" clId="{A62BA6DF-B407-44C5-9343-76466ECD2A2F}" dt="2025-12-01T10:00:38.978" v="6" actId="20577"/>
        <pc:sldMkLst>
          <pc:docMk/>
          <pc:sldMk cId="1124835500" sldId="3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07D160-669D-9A4E-8B6E-76A80387A45B}" type="datetimeFigureOut">
              <a:rPr lang="de-DE" smtClean="0"/>
              <a:t>11.06.2026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5EB6E1-D55A-4F48-BE6A-CE990F85A55B}" type="slidenum">
              <a:rPr lang="de-DE" smtClean="0"/>
              <a:t>‹Nr.›</a:t>
            </a:fld>
            <a:endParaRPr lang="de-DE"/>
          </a:p>
        </p:txBody>
      </p:sp>
    </p:spTree>
    <p:extLst>
      <p:ext uri="{BB962C8B-B14F-4D97-AF65-F5344CB8AC3E}">
        <p14:creationId xmlns:p14="http://schemas.microsoft.com/office/powerpoint/2010/main" val="3992024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4</a:t>
            </a:fld>
            <a:endParaRPr lang="de-DE"/>
          </a:p>
        </p:txBody>
      </p:sp>
    </p:spTree>
    <p:extLst>
      <p:ext uri="{BB962C8B-B14F-4D97-AF65-F5344CB8AC3E}">
        <p14:creationId xmlns:p14="http://schemas.microsoft.com/office/powerpoint/2010/main" val="170091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5</a:t>
            </a:fld>
            <a:endParaRPr lang="de-DE"/>
          </a:p>
        </p:txBody>
      </p:sp>
    </p:spTree>
    <p:extLst>
      <p:ext uri="{BB962C8B-B14F-4D97-AF65-F5344CB8AC3E}">
        <p14:creationId xmlns:p14="http://schemas.microsoft.com/office/powerpoint/2010/main" val="2963257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B7057-21E0-6588-8E3A-C20F7D2CB7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599DBC-E395-471A-8297-58D981C0988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B3BF585-A659-833C-0FC6-EBA3249B3B2D}"/>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77D45BA2-FCC2-13ED-484A-EA9B8C5DCFF1}"/>
              </a:ext>
            </a:extLst>
          </p:cNvPr>
          <p:cNvSpPr>
            <a:spLocks noGrp="1"/>
          </p:cNvSpPr>
          <p:nvPr>
            <p:ph type="sldNum" sz="quarter" idx="5"/>
          </p:nvPr>
        </p:nvSpPr>
        <p:spPr/>
        <p:txBody>
          <a:bodyPr/>
          <a:lstStyle/>
          <a:p>
            <a:fld id="{605EB6E1-D55A-4F48-BE6A-CE990F85A55B}" type="slidenum">
              <a:rPr lang="de-DE" smtClean="0"/>
              <a:t>6</a:t>
            </a:fld>
            <a:endParaRPr lang="de-DE"/>
          </a:p>
        </p:txBody>
      </p:sp>
    </p:spTree>
    <p:extLst>
      <p:ext uri="{BB962C8B-B14F-4D97-AF65-F5344CB8AC3E}">
        <p14:creationId xmlns:p14="http://schemas.microsoft.com/office/powerpoint/2010/main" val="1734580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7</a:t>
            </a:fld>
            <a:endParaRPr lang="de-DE"/>
          </a:p>
        </p:txBody>
      </p:sp>
    </p:spTree>
    <p:extLst>
      <p:ext uri="{BB962C8B-B14F-4D97-AF65-F5344CB8AC3E}">
        <p14:creationId xmlns:p14="http://schemas.microsoft.com/office/powerpoint/2010/main" val="3523914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8</a:t>
            </a:fld>
            <a:endParaRPr lang="de-DE"/>
          </a:p>
        </p:txBody>
      </p:sp>
    </p:spTree>
    <p:extLst>
      <p:ext uri="{BB962C8B-B14F-4D97-AF65-F5344CB8AC3E}">
        <p14:creationId xmlns:p14="http://schemas.microsoft.com/office/powerpoint/2010/main" val="1843335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9</a:t>
            </a:fld>
            <a:endParaRPr lang="de-DE"/>
          </a:p>
        </p:txBody>
      </p:sp>
    </p:spTree>
    <p:extLst>
      <p:ext uri="{BB962C8B-B14F-4D97-AF65-F5344CB8AC3E}">
        <p14:creationId xmlns:p14="http://schemas.microsoft.com/office/powerpoint/2010/main" val="314245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17231-4B16-025C-06A1-29ABEEEB25E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9D1559-9FCC-D95A-A9C6-E7925BCDC08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03D7F3A-5B26-E459-A7FE-D3F7434F33F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E6E4FB6D-21A0-19E2-7DC3-B00D801C3313}"/>
              </a:ext>
            </a:extLst>
          </p:cNvPr>
          <p:cNvSpPr>
            <a:spLocks noGrp="1"/>
          </p:cNvSpPr>
          <p:nvPr>
            <p:ph type="sldNum" sz="quarter" idx="5"/>
          </p:nvPr>
        </p:nvSpPr>
        <p:spPr/>
        <p:txBody>
          <a:bodyPr/>
          <a:lstStyle/>
          <a:p>
            <a:fld id="{605EB6E1-D55A-4F48-BE6A-CE990F85A55B}" type="slidenum">
              <a:rPr lang="de-DE" smtClean="0"/>
              <a:t>10</a:t>
            </a:fld>
            <a:endParaRPr lang="de-DE"/>
          </a:p>
        </p:txBody>
      </p:sp>
    </p:spTree>
    <p:extLst>
      <p:ext uri="{BB962C8B-B14F-4D97-AF65-F5344CB8AC3E}">
        <p14:creationId xmlns:p14="http://schemas.microsoft.com/office/powerpoint/2010/main" val="976860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13339-DADF-DAAF-AE42-1731DDF11BC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9D4D544-7CD3-CC71-2F46-722DB6E4DFD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DC4AEB1-DFB9-4846-9AC2-32FC83AECE38}"/>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EDD40BCF-A659-D7F9-47AB-44436898C84B}"/>
              </a:ext>
            </a:extLst>
          </p:cNvPr>
          <p:cNvSpPr>
            <a:spLocks noGrp="1"/>
          </p:cNvSpPr>
          <p:nvPr>
            <p:ph type="sldNum" sz="quarter" idx="5"/>
          </p:nvPr>
        </p:nvSpPr>
        <p:spPr/>
        <p:txBody>
          <a:bodyPr/>
          <a:lstStyle/>
          <a:p>
            <a:fld id="{605EB6E1-D55A-4F48-BE6A-CE990F85A55B}" type="slidenum">
              <a:rPr lang="de-DE" smtClean="0"/>
              <a:t>11</a:t>
            </a:fld>
            <a:endParaRPr lang="de-DE"/>
          </a:p>
        </p:txBody>
      </p:sp>
    </p:spTree>
    <p:extLst>
      <p:ext uri="{BB962C8B-B14F-4D97-AF65-F5344CB8AC3E}">
        <p14:creationId xmlns:p14="http://schemas.microsoft.com/office/powerpoint/2010/main" val="2431348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2F0C9-6224-378E-0118-F2D43E4A94E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F86ED14-2BF8-13F0-F62E-AEDE4B3D9ED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F41673E-2E8A-3272-1482-24FD83D1FEF7}"/>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83CFC5FC-D293-262D-7153-060FEB12A319}"/>
              </a:ext>
            </a:extLst>
          </p:cNvPr>
          <p:cNvSpPr>
            <a:spLocks noGrp="1"/>
          </p:cNvSpPr>
          <p:nvPr>
            <p:ph type="sldNum" sz="quarter" idx="5"/>
          </p:nvPr>
        </p:nvSpPr>
        <p:spPr/>
        <p:txBody>
          <a:bodyPr/>
          <a:lstStyle/>
          <a:p>
            <a:fld id="{605EB6E1-D55A-4F48-BE6A-CE990F85A55B}" type="slidenum">
              <a:rPr lang="de-DE" smtClean="0"/>
              <a:t>12</a:t>
            </a:fld>
            <a:endParaRPr lang="de-DE"/>
          </a:p>
        </p:txBody>
      </p:sp>
    </p:spTree>
    <p:extLst>
      <p:ext uri="{BB962C8B-B14F-4D97-AF65-F5344CB8AC3E}">
        <p14:creationId xmlns:p14="http://schemas.microsoft.com/office/powerpoint/2010/main" val="725184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80818-9B7B-2F1B-AC45-7641AD18C7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5B3C47C-720A-CFB9-C86A-4760B4E72C4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DAF89FB-8244-7CDA-E3C0-764543F135FE}"/>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B64A2107-94F7-C3A1-5D1D-7009A9ACD655}"/>
              </a:ext>
            </a:extLst>
          </p:cNvPr>
          <p:cNvSpPr>
            <a:spLocks noGrp="1"/>
          </p:cNvSpPr>
          <p:nvPr>
            <p:ph type="sldNum" sz="quarter" idx="5"/>
          </p:nvPr>
        </p:nvSpPr>
        <p:spPr/>
        <p:txBody>
          <a:bodyPr/>
          <a:lstStyle/>
          <a:p>
            <a:fld id="{605EB6E1-D55A-4F48-BE6A-CE990F85A55B}" type="slidenum">
              <a:rPr lang="de-DE" smtClean="0"/>
              <a:t>13</a:t>
            </a:fld>
            <a:endParaRPr lang="de-DE"/>
          </a:p>
        </p:txBody>
      </p:sp>
    </p:spTree>
    <p:extLst>
      <p:ext uri="{BB962C8B-B14F-4D97-AF65-F5344CB8AC3E}">
        <p14:creationId xmlns:p14="http://schemas.microsoft.com/office/powerpoint/2010/main" val="827754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Foliennummernplatzhalter 3"/>
          <p:cNvSpPr>
            <a:spLocks noGrp="1"/>
          </p:cNvSpPr>
          <p:nvPr>
            <p:ph type="sldNum" sz="quarter" idx="5"/>
          </p:nvPr>
        </p:nvSpPr>
        <p:spPr/>
        <p:txBody>
          <a:bodyPr/>
          <a:lstStyle/>
          <a:p>
            <a:fld id="{605EB6E1-D55A-4F48-BE6A-CE990F85A55B}" type="slidenum">
              <a:rPr lang="de-DE" smtClean="0"/>
              <a:t>14</a:t>
            </a:fld>
            <a:endParaRPr lang="de-DE"/>
          </a:p>
        </p:txBody>
      </p:sp>
    </p:spTree>
    <p:extLst>
      <p:ext uri="{BB962C8B-B14F-4D97-AF65-F5344CB8AC3E}">
        <p14:creationId xmlns:p14="http://schemas.microsoft.com/office/powerpoint/2010/main" val="433444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921CE-98B1-C88D-A1E8-7C2C7F91C2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6538401-53B3-CA66-3645-B1D6E50A3B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CEE0807-1019-C7A1-4914-663983DFE17E}"/>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F1ED0476-E58E-B1E9-FCEE-E16B3ED2A076}"/>
              </a:ext>
            </a:extLst>
          </p:cNvPr>
          <p:cNvSpPr>
            <a:spLocks noGrp="1"/>
          </p:cNvSpPr>
          <p:nvPr>
            <p:ph type="sldNum" sz="quarter" idx="5"/>
          </p:nvPr>
        </p:nvSpPr>
        <p:spPr/>
        <p:txBody>
          <a:bodyPr/>
          <a:lstStyle/>
          <a:p>
            <a:fld id="{605EB6E1-D55A-4F48-BE6A-CE990F85A55B}" type="slidenum">
              <a:rPr lang="de-DE" smtClean="0"/>
              <a:t>15</a:t>
            </a:fld>
            <a:endParaRPr lang="de-DE"/>
          </a:p>
        </p:txBody>
      </p:sp>
    </p:spTree>
    <p:extLst>
      <p:ext uri="{BB962C8B-B14F-4D97-AF65-F5344CB8AC3E}">
        <p14:creationId xmlns:p14="http://schemas.microsoft.com/office/powerpoint/2010/main" val="2960750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16</a:t>
            </a:fld>
            <a:endParaRPr lang="de-DE"/>
          </a:p>
        </p:txBody>
      </p:sp>
    </p:spTree>
    <p:extLst>
      <p:ext uri="{BB962C8B-B14F-4D97-AF65-F5344CB8AC3E}">
        <p14:creationId xmlns:p14="http://schemas.microsoft.com/office/powerpoint/2010/main" val="2607300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1A9D1-B31F-34CC-F4EA-46F6E46640C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2698DEA-44FA-D86F-7274-C123A30B7E4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532322B-5875-AFBF-0133-FA9845FF49FE}"/>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02AD01C5-9599-2A11-FFD8-1F5F16634202}"/>
              </a:ext>
            </a:extLst>
          </p:cNvPr>
          <p:cNvSpPr>
            <a:spLocks noGrp="1"/>
          </p:cNvSpPr>
          <p:nvPr>
            <p:ph type="sldNum" sz="quarter" idx="5"/>
          </p:nvPr>
        </p:nvSpPr>
        <p:spPr/>
        <p:txBody>
          <a:bodyPr/>
          <a:lstStyle/>
          <a:p>
            <a:fld id="{605EB6E1-D55A-4F48-BE6A-CE990F85A55B}" type="slidenum">
              <a:rPr lang="de-DE" smtClean="0"/>
              <a:t>17</a:t>
            </a:fld>
            <a:endParaRPr lang="de-DE"/>
          </a:p>
        </p:txBody>
      </p:sp>
    </p:spTree>
    <p:extLst>
      <p:ext uri="{BB962C8B-B14F-4D97-AF65-F5344CB8AC3E}">
        <p14:creationId xmlns:p14="http://schemas.microsoft.com/office/powerpoint/2010/main" val="1422033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05EB6E1-D55A-4F48-BE6A-CE990F85A55B}" type="slidenum">
              <a:rPr lang="de-DE" smtClean="0"/>
              <a:t>23</a:t>
            </a:fld>
            <a:endParaRPr lang="de-DE"/>
          </a:p>
        </p:txBody>
      </p:sp>
    </p:spTree>
    <p:extLst>
      <p:ext uri="{BB962C8B-B14F-4D97-AF65-F5344CB8AC3E}">
        <p14:creationId xmlns:p14="http://schemas.microsoft.com/office/powerpoint/2010/main" val="1332917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787E1-A642-CD29-6D17-1AB10711AF6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45F51C-A3D8-B012-BBAB-491BF8B3171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07FB4C3-45A8-A4DD-0256-5AD16982AE6C}"/>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7F2E1D1B-1B67-721B-67E9-8E948E247218}"/>
              </a:ext>
            </a:extLst>
          </p:cNvPr>
          <p:cNvSpPr>
            <a:spLocks noGrp="1"/>
          </p:cNvSpPr>
          <p:nvPr>
            <p:ph type="sldNum" sz="quarter" idx="5"/>
          </p:nvPr>
        </p:nvSpPr>
        <p:spPr/>
        <p:txBody>
          <a:bodyPr/>
          <a:lstStyle/>
          <a:p>
            <a:fld id="{605EB6E1-D55A-4F48-BE6A-CE990F85A55B}" type="slidenum">
              <a:rPr lang="de-DE" smtClean="0"/>
              <a:t>24</a:t>
            </a:fld>
            <a:endParaRPr lang="de-DE"/>
          </a:p>
        </p:txBody>
      </p:sp>
    </p:spTree>
    <p:extLst>
      <p:ext uri="{BB962C8B-B14F-4D97-AF65-F5344CB8AC3E}">
        <p14:creationId xmlns:p14="http://schemas.microsoft.com/office/powerpoint/2010/main" val="404148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B970C-762F-3F09-18FE-62ECA72807C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6979A5-BF13-9E16-4A32-92297926F3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9A89D69-7124-CDA3-68FB-B3E93C399C42}"/>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C3F07C5D-A8DE-A98E-ABC8-42F88D732750}"/>
              </a:ext>
            </a:extLst>
          </p:cNvPr>
          <p:cNvSpPr>
            <a:spLocks noGrp="1"/>
          </p:cNvSpPr>
          <p:nvPr>
            <p:ph type="sldNum" sz="quarter" idx="5"/>
          </p:nvPr>
        </p:nvSpPr>
        <p:spPr/>
        <p:txBody>
          <a:bodyPr/>
          <a:lstStyle/>
          <a:p>
            <a:fld id="{605EB6E1-D55A-4F48-BE6A-CE990F85A55B}" type="slidenum">
              <a:rPr lang="de-DE" smtClean="0"/>
              <a:t>25</a:t>
            </a:fld>
            <a:endParaRPr lang="de-DE"/>
          </a:p>
        </p:txBody>
      </p:sp>
    </p:spTree>
    <p:extLst>
      <p:ext uri="{BB962C8B-B14F-4D97-AF65-F5344CB8AC3E}">
        <p14:creationId xmlns:p14="http://schemas.microsoft.com/office/powerpoint/2010/main" val="1103370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56CCA-D05F-DC40-C9FD-6B827AC4436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9508E27-687A-057E-9357-390014A6E61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979C32F-0C05-E3AC-13A5-F0C730648906}"/>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7836A66B-FEE4-679F-158D-C574B7CB412B}"/>
              </a:ext>
            </a:extLst>
          </p:cNvPr>
          <p:cNvSpPr>
            <a:spLocks noGrp="1"/>
          </p:cNvSpPr>
          <p:nvPr>
            <p:ph type="sldNum" sz="quarter" idx="5"/>
          </p:nvPr>
        </p:nvSpPr>
        <p:spPr/>
        <p:txBody>
          <a:bodyPr/>
          <a:lstStyle/>
          <a:p>
            <a:fld id="{605EB6E1-D55A-4F48-BE6A-CE990F85A55B}" type="slidenum">
              <a:rPr lang="de-DE" smtClean="0"/>
              <a:t>26</a:t>
            </a:fld>
            <a:endParaRPr lang="de-DE"/>
          </a:p>
        </p:txBody>
      </p:sp>
    </p:spTree>
    <p:extLst>
      <p:ext uri="{BB962C8B-B14F-4D97-AF65-F5344CB8AC3E}">
        <p14:creationId xmlns:p14="http://schemas.microsoft.com/office/powerpoint/2010/main" val="4090071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FCC02-959F-6154-C218-5B1EB4ABC8D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37A44E2-22F7-EEC1-CBCA-73BE5246886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A19D694-6610-5E95-4158-C6DFDC1E2922}"/>
              </a:ext>
            </a:extLst>
          </p:cNvPr>
          <p:cNvSpPr>
            <a:spLocks noGrp="1"/>
          </p:cNvSpPr>
          <p:nvPr>
            <p:ph type="body" idx="1"/>
          </p:nvPr>
        </p:nvSpPr>
        <p:spPr/>
        <p:txBody>
          <a:bodyPr/>
          <a:lstStyle/>
          <a:p>
            <a:pPr marL="457200" marR="0" lvl="0" indent="0" algn="just" defTabSz="914400" rtl="0" eaLnBrk="1" fontAlgn="auto" latinLnBrk="0" hangingPunct="1">
              <a:lnSpc>
                <a:spcPct val="107000"/>
              </a:lnSpc>
              <a:spcBef>
                <a:spcPts val="0"/>
              </a:spcBef>
              <a:spcAft>
                <a:spcPts val="800"/>
              </a:spcAft>
              <a:buClrTx/>
              <a:buSzTx/>
              <a:buFontTx/>
              <a:buNone/>
              <a:tabLst/>
              <a:defRPr/>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76A1A4AF-EBC7-FCD6-9723-24B6FDC94CAC}"/>
              </a:ext>
            </a:extLst>
          </p:cNvPr>
          <p:cNvSpPr>
            <a:spLocks noGrp="1"/>
          </p:cNvSpPr>
          <p:nvPr>
            <p:ph type="sldNum" sz="quarter" idx="5"/>
          </p:nvPr>
        </p:nvSpPr>
        <p:spPr/>
        <p:txBody>
          <a:bodyPr/>
          <a:lstStyle/>
          <a:p>
            <a:fld id="{605EB6E1-D55A-4F48-BE6A-CE990F85A55B}" type="slidenum">
              <a:rPr lang="de-DE" smtClean="0"/>
              <a:t>27</a:t>
            </a:fld>
            <a:endParaRPr lang="de-DE"/>
          </a:p>
        </p:txBody>
      </p:sp>
    </p:spTree>
    <p:extLst>
      <p:ext uri="{BB962C8B-B14F-4D97-AF65-F5344CB8AC3E}">
        <p14:creationId xmlns:p14="http://schemas.microsoft.com/office/powerpoint/2010/main" val="2085924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499AE-B91E-2A10-2497-E3AA7E67D95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CA19312-F45F-D1DE-0CFB-1AECC79243D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B00EAC7-1168-B875-2E8E-AE35CFF58119}"/>
              </a:ext>
            </a:extLst>
          </p:cNvPr>
          <p:cNvSpPr>
            <a:spLocks noGrp="1"/>
          </p:cNvSpPr>
          <p:nvPr>
            <p:ph type="body" idx="1"/>
          </p:nvPr>
        </p:nvSpPr>
        <p:spPr/>
        <p:txBody>
          <a:bodyPr/>
          <a:lstStyle/>
          <a:p>
            <a:pPr marL="457200" algn="just">
              <a:lnSpc>
                <a:spcPct val="107000"/>
              </a:lnSpc>
              <a:spcAft>
                <a:spcPts val="800"/>
              </a:spcAft>
            </a:pPr>
            <a:endParaRPr lang="de-AT" sz="1800" kern="1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2ABC294C-CF56-F7A7-29B7-B97EDE98C961}"/>
              </a:ext>
            </a:extLst>
          </p:cNvPr>
          <p:cNvSpPr>
            <a:spLocks noGrp="1"/>
          </p:cNvSpPr>
          <p:nvPr>
            <p:ph type="sldNum" sz="quarter" idx="5"/>
          </p:nvPr>
        </p:nvSpPr>
        <p:spPr/>
        <p:txBody>
          <a:bodyPr/>
          <a:lstStyle/>
          <a:p>
            <a:fld id="{605EB6E1-D55A-4F48-BE6A-CE990F85A55B}" type="slidenum">
              <a:rPr lang="de-DE" smtClean="0"/>
              <a:t>31</a:t>
            </a:fld>
            <a:endParaRPr lang="de-DE"/>
          </a:p>
        </p:txBody>
      </p:sp>
    </p:spTree>
    <p:extLst>
      <p:ext uri="{BB962C8B-B14F-4D97-AF65-F5344CB8AC3E}">
        <p14:creationId xmlns:p14="http://schemas.microsoft.com/office/powerpoint/2010/main" val="551143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605EB6E1-D55A-4F48-BE6A-CE990F85A55B}" type="slidenum">
              <a:rPr lang="de-DE" smtClean="0"/>
              <a:t>32</a:t>
            </a:fld>
            <a:endParaRPr lang="de-DE"/>
          </a:p>
        </p:txBody>
      </p:sp>
    </p:spTree>
    <p:extLst>
      <p:ext uri="{BB962C8B-B14F-4D97-AF65-F5344CB8AC3E}">
        <p14:creationId xmlns:p14="http://schemas.microsoft.com/office/powerpoint/2010/main" val="1611877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tiff"/><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hyperlink" Target="https://en.wikipedia.org/wiki/Aristotle#/media/File:Aristotle_Altemps_Inv8575.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de.wikipedia.org/wiki/Platon#/media/Datei:Head_Platon_Glyptothek_Munich_548.jpg" TargetMode="External"/><Relationship Id="rId5" Type="http://schemas.openxmlformats.org/officeDocument/2006/relationships/image" Target="../media/image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en.wikipedia.org/wiki/Justinian_I#/media/File:Mosaic_of_Justinianus_I_-_Basilica_San_Vitale_(Ravenna).jpg" TargetMode="External"/><Relationship Id="rId5" Type="http://schemas.openxmlformats.org/officeDocument/2006/relationships/hyperlink" Target="https://en.wikipedia.org/wiki/Augustine_of_Hippo#/media/File:Augustine_Lateran.jpg"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en.wikipedia.org/wiki/Middle_Ages#/media/File:Cleric-Knight-Workman.jpg" TargetMode="External"/><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hyperlink" Target="https://de.wikipedia.org/wiki/Sixtinische_Kapelle#/media/Datei:Creaci%C3%B3n_de_Ad%C3%A1n_(Miguel_%C3%81ngel).jpg" TargetMode="Externa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en.wikipedia.org/wiki/Pedro_Ponce_de_Le%C3%B3n#/media/File:PedroPoncedeLeon.gif" TargetMode="External"/><Relationship Id="rId5" Type="http://schemas.openxmlformats.org/officeDocument/2006/relationships/image" Target="../media/image15.gif"/><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hyperlink" Target="https://en.wikipedia.org/wiki/Johann_Konrad_Ammann#/media/File:Amman_J_C.jpg" TargetMode="Externa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hyperlink" Target="https://en.wikipedia.org/wiki/Jacob_Rodrigues_Pereira#/media/File:Jacob_Rodrigues_Pereira.png" TargetMode="Externa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hyperlink" Target="https://en.wikipedia.org/wiki/Charles-Michel_de_l%27%C3%89p%C3%A9e#/media/File:Charles-Michel_de_L'%C3%89p%C3%A9e.jpg" TargetMode="Externa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hyperlink" Target="https://en.wikipedia.org/wiki/%C3%89tienne_Bonnot_de_Condillac#/media/File:Etienne_de_Condillac.jpg" TargetMode="Externa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https://deafhistory.eu/index.php/component/zoo/item/samuel-heinicke-de" TargetMode="Externa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hyperlink" Target="https://deafhistory.eu/index.php/component/zoo/item/17" TargetMode="Externa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4.pn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3.jpe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hyperlink" Target="https://americacomesalive.com/alice-cogswell-bright-child-who-inspired-education-for-deaf-in-u-s/" TargetMode="Externa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11.png"/><Relationship Id="rId7"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deafhistory.eu/index.php/component/zoo/item/laurent-clerc-2" TargetMode="External"/><Relationship Id="rId5" Type="http://schemas.openxmlformats.org/officeDocument/2006/relationships/hyperlink" Target="https://upload.wikimedia.org/wikipedia/commons/4/41/Thomas_hopkins_gallaudet_posthumous_oil_painting_by_george_f_wright_1851.jpg" TargetMode="External"/><Relationship Id="rId10"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hyperlink" Target="https://abilitymagazine.com/gallaudet-universitys-virtual-challenge/" TargetMode="Externa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38.jpg"/><Relationship Id="rId7" Type="http://schemas.openxmlformats.org/officeDocument/2006/relationships/hyperlink" Target="https://de.wikipedia.org/wiki/Edward_Miner_Gallaudet#/media/Datei:Edward_Miner_Gallaudet_-_Brady-Handy.jp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de.wikipedia.org/wiki/Gallaudet_University#/media/Datei:College_Hall,_Gallaudet_University.jpg" TargetMode="External"/><Relationship Id="rId5" Type="http://schemas.openxmlformats.org/officeDocument/2006/relationships/image" Target="../media/image12.png"/><Relationship Id="rId10" Type="http://schemas.openxmlformats.org/officeDocument/2006/relationships/image" Target="../media/image1.png"/><Relationship Id="rId4" Type="http://schemas.openxmlformats.org/officeDocument/2006/relationships/image" Target="../media/image11.png"/><Relationship Id="rId9"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deafhistory.eu/index.php/component/zoo/item/1880?Itemid=144" TargetMode="External"/><Relationship Id="rId5" Type="http://schemas.openxmlformats.org/officeDocument/2006/relationships/image" Target="../media/image42.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1.png"/><Relationship Id="rId9" Type="http://schemas.openxmlformats.org/officeDocument/2006/relationships/image" Target="../media/image47.png"/></Relationships>
</file>

<file path=ppt/slides/_rels/slide3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1.png"/><Relationship Id="rId9" Type="http://schemas.openxmlformats.org/officeDocument/2006/relationships/image" Target="../media/image47.png"/></Relationships>
</file>

<file path=ppt/slides/_rels/slide3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1.png"/><Relationship Id="rId9"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2.png"/><Relationship Id="rId7" Type="http://schemas.openxmlformats.org/officeDocument/2006/relationships/image" Target="../media/image53.png"/><Relationship Id="rId12" Type="http://schemas.openxmlformats.org/officeDocument/2006/relationships/hyperlink" Target="https://deafstudies.eu"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svg"/><Relationship Id="rId9"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922084" cy="10287000"/>
            <a:chOff x="0" y="0"/>
            <a:chExt cx="769602" cy="2709333"/>
          </a:xfrm>
        </p:grpSpPr>
        <p:sp>
          <p:nvSpPr>
            <p:cNvPr id="3" name="Freeform 3"/>
            <p:cNvSpPr/>
            <p:nvPr/>
          </p:nvSpPr>
          <p:spPr>
            <a:xfrm>
              <a:off x="0" y="0"/>
              <a:ext cx="769602" cy="2709333"/>
            </a:xfrm>
            <a:custGeom>
              <a:avLst/>
              <a:gdLst/>
              <a:ahLst/>
              <a:cxnLst/>
              <a:rect l="l" t="t" r="r" b="b"/>
              <a:pathLst>
                <a:path w="769602" h="2709333">
                  <a:moveTo>
                    <a:pt x="0" y="0"/>
                  </a:moveTo>
                  <a:lnTo>
                    <a:pt x="769602" y="0"/>
                  </a:lnTo>
                  <a:lnTo>
                    <a:pt x="769602" y="2709333"/>
                  </a:lnTo>
                  <a:lnTo>
                    <a:pt x="0" y="2709333"/>
                  </a:lnTo>
                  <a:close/>
                </a:path>
              </a:pathLst>
            </a:custGeom>
            <a:solidFill>
              <a:srgbClr val="843F98"/>
            </a:solidFill>
          </p:spPr>
          <p:txBody>
            <a:bodyPr/>
            <a:lstStyle/>
            <a:p>
              <a:endParaRPr lang="en-GB" noProof="0" dirty="0"/>
            </a:p>
          </p:txBody>
        </p:sp>
        <p:sp>
          <p:nvSpPr>
            <p:cNvPr id="4" name="TextBox 4"/>
            <p:cNvSpPr txBox="1"/>
            <p:nvPr/>
          </p:nvSpPr>
          <p:spPr>
            <a:xfrm>
              <a:off x="0" y="-57150"/>
              <a:ext cx="769602" cy="2766483"/>
            </a:xfrm>
            <a:prstGeom prst="rect">
              <a:avLst/>
            </a:prstGeom>
          </p:spPr>
          <p:txBody>
            <a:bodyPr lIns="50800" tIns="50800" rIns="50800" bIns="50800" rtlCol="0" anchor="ctr"/>
            <a:lstStyle/>
            <a:p>
              <a:pPr algn="ctr">
                <a:lnSpc>
                  <a:spcPts val="2659"/>
                </a:lnSpc>
              </a:pPr>
              <a:endParaRPr lang="en-GB" noProof="0" dirty="0"/>
            </a:p>
            <a:p>
              <a:pPr algn="ctr">
                <a:lnSpc>
                  <a:spcPts val="2659"/>
                </a:lnSpc>
                <a:spcBef>
                  <a:spcPct val="0"/>
                </a:spcBef>
              </a:pPr>
              <a:endParaRPr lang="en-GB" noProof="0" dirty="0"/>
            </a:p>
          </p:txBody>
        </p:sp>
      </p:grpSp>
      <p:sp>
        <p:nvSpPr>
          <p:cNvPr id="5" name="Freeform 5"/>
          <p:cNvSpPr/>
          <p:nvPr/>
        </p:nvSpPr>
        <p:spPr>
          <a:xfrm>
            <a:off x="-331548" y="0"/>
            <a:ext cx="3585179" cy="2015169"/>
          </a:xfrm>
          <a:custGeom>
            <a:avLst/>
            <a:gdLst/>
            <a:ahLst/>
            <a:cxnLst/>
            <a:rect l="l" t="t" r="r" b="b"/>
            <a:pathLst>
              <a:path w="3585179" h="2015169">
                <a:moveTo>
                  <a:pt x="0" y="0"/>
                </a:moveTo>
                <a:lnTo>
                  <a:pt x="3585179" y="0"/>
                </a:lnTo>
                <a:lnTo>
                  <a:pt x="3585179" y="2015169"/>
                </a:lnTo>
                <a:lnTo>
                  <a:pt x="0" y="2015169"/>
                </a:lnTo>
                <a:lnTo>
                  <a:pt x="0" y="0"/>
                </a:lnTo>
                <a:close/>
              </a:path>
            </a:pathLst>
          </a:custGeom>
          <a:blipFill>
            <a:blip r:embed="rId2"/>
            <a:stretch>
              <a:fillRect/>
            </a:stretch>
          </a:blipFill>
        </p:spPr>
        <p:txBody>
          <a:bodyPr/>
          <a:lstStyle/>
          <a:p>
            <a:endParaRPr lang="en-GB" noProof="0" dirty="0"/>
          </a:p>
        </p:txBody>
      </p:sp>
      <p:sp>
        <p:nvSpPr>
          <p:cNvPr id="6" name="Freeform 6"/>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p>
        </p:txBody>
      </p:sp>
      <p:sp>
        <p:nvSpPr>
          <p:cNvPr id="7" name="TextBox 7"/>
          <p:cNvSpPr txBox="1"/>
          <p:nvPr/>
        </p:nvSpPr>
        <p:spPr>
          <a:xfrm>
            <a:off x="3457353" y="3904541"/>
            <a:ext cx="13382847" cy="1346394"/>
          </a:xfrm>
          <a:prstGeom prst="rect">
            <a:avLst/>
          </a:prstGeom>
        </p:spPr>
        <p:txBody>
          <a:bodyPr wrap="square" lIns="0" tIns="0" rIns="0" bIns="0" rtlCol="0" anchor="t">
            <a:spAutoFit/>
          </a:bodyPr>
          <a:lstStyle/>
          <a:p>
            <a:pPr algn="l">
              <a:lnSpc>
                <a:spcPts val="11200"/>
              </a:lnSpc>
            </a:pPr>
            <a:r>
              <a:rPr lang="en-GB" sz="8000" noProof="0" dirty="0" err="1">
                <a:solidFill>
                  <a:srgbClr val="FFFFFF"/>
                </a:solidFill>
                <a:latin typeface="Anton"/>
                <a:ea typeface="Anton"/>
                <a:cs typeface="Anton"/>
                <a:sym typeface="Anton"/>
              </a:rPr>
              <a:t>Gehörlosenpädagogik</a:t>
            </a:r>
            <a:r>
              <a:rPr lang="en-GB" sz="8000" noProof="0" dirty="0">
                <a:solidFill>
                  <a:srgbClr val="FFFFFF"/>
                </a:solidFill>
                <a:latin typeface="Anton"/>
                <a:ea typeface="Anton"/>
                <a:cs typeface="Anton"/>
                <a:sym typeface="Anton"/>
              </a:rPr>
              <a:t> in Europa</a:t>
            </a:r>
          </a:p>
        </p:txBody>
      </p:sp>
      <p:sp>
        <p:nvSpPr>
          <p:cNvPr id="8" name="TextBox 8"/>
          <p:cNvSpPr txBox="1"/>
          <p:nvPr/>
        </p:nvSpPr>
        <p:spPr>
          <a:xfrm>
            <a:off x="3443177" y="5348123"/>
            <a:ext cx="11401646" cy="531299"/>
          </a:xfrm>
          <a:prstGeom prst="rect">
            <a:avLst/>
          </a:prstGeom>
        </p:spPr>
        <p:txBody>
          <a:bodyPr wrap="square" lIns="0" tIns="0" rIns="0" bIns="0" rtlCol="0" anchor="t">
            <a:spAutoFit/>
          </a:bodyPr>
          <a:lstStyle/>
          <a:p>
            <a:pPr algn="l">
              <a:lnSpc>
                <a:spcPts val="4480"/>
              </a:lnSpc>
            </a:pPr>
            <a:r>
              <a:rPr lang="en-GB" sz="3200" noProof="0" dirty="0" err="1">
                <a:solidFill>
                  <a:srgbClr val="FFFFFF"/>
                </a:solidFill>
                <a:latin typeface="Quicksand" panose="020B0604020202020204" charset="0"/>
                <a:ea typeface="Canva Sans"/>
                <a:cs typeface="Canva Sans"/>
                <a:sym typeface="Canva Sans"/>
              </a:rPr>
              <a:t>Vergangenheit</a:t>
            </a:r>
            <a:r>
              <a:rPr lang="en-GB" sz="3200" noProof="0" dirty="0">
                <a:solidFill>
                  <a:srgbClr val="FFFFFF"/>
                </a:solidFill>
                <a:latin typeface="Quicksand" panose="020B0604020202020204" charset="0"/>
                <a:ea typeface="Canva Sans"/>
                <a:cs typeface="Canva Sans"/>
                <a:sym typeface="Canva Sans"/>
              </a:rPr>
              <a:t> und </a:t>
            </a:r>
            <a:r>
              <a:rPr lang="en-GB" sz="3200" noProof="0" dirty="0" err="1">
                <a:solidFill>
                  <a:srgbClr val="FFFFFF"/>
                </a:solidFill>
                <a:latin typeface="Quicksand" panose="020B0604020202020204" charset="0"/>
                <a:ea typeface="Canva Sans"/>
                <a:cs typeface="Canva Sans"/>
                <a:sym typeface="Canva Sans"/>
              </a:rPr>
              <a:t>Gegenwart</a:t>
            </a:r>
            <a:endParaRPr lang="en-GB" sz="3200" noProof="0" dirty="0">
              <a:solidFill>
                <a:srgbClr val="FFFFFF"/>
              </a:solidFill>
              <a:latin typeface="Quicksand" panose="020B0604020202020204" charset="0"/>
              <a:ea typeface="Canva Sans"/>
              <a:cs typeface="Canva Sans"/>
              <a:sym typeface="Canva Sans"/>
            </a:endParaRPr>
          </a:p>
        </p:txBody>
      </p:sp>
      <p:sp>
        <p:nvSpPr>
          <p:cNvPr id="9" name="TextBox 9"/>
          <p:cNvSpPr txBox="1"/>
          <p:nvPr/>
        </p:nvSpPr>
        <p:spPr>
          <a:xfrm>
            <a:off x="3457354" y="3428788"/>
            <a:ext cx="8667899" cy="410369"/>
          </a:xfrm>
          <a:prstGeom prst="rect">
            <a:avLst/>
          </a:prstGeom>
        </p:spPr>
        <p:txBody>
          <a:bodyPr lIns="0" tIns="0" rIns="0" bIns="0" rtlCol="0" anchor="t">
            <a:spAutoFit/>
          </a:bodyPr>
          <a:lstStyle/>
          <a:p>
            <a:pPr algn="l">
              <a:lnSpc>
                <a:spcPts val="3219"/>
              </a:lnSpc>
            </a:pPr>
            <a:r>
              <a:rPr lang="en-GB" sz="2299" noProof="0" dirty="0">
                <a:solidFill>
                  <a:srgbClr val="FFFFFF"/>
                </a:solidFill>
                <a:latin typeface="Quicksand" panose="020B0604020202020204" charset="0"/>
                <a:ea typeface="Sans Serif Collection" panose="020B0502040504020204" pitchFamily="34" charset="0"/>
                <a:cs typeface="Sans Serif Collection" panose="020B0502040504020204" pitchFamily="34" charset="0"/>
                <a:sym typeface="TT Commons"/>
              </a:rPr>
              <a:t>Deaf Studies </a:t>
            </a:r>
            <a:r>
              <a:rPr lang="en-GB" sz="2299" dirty="0">
                <a:solidFill>
                  <a:srgbClr val="FFFFFF"/>
                </a:solidFill>
                <a:latin typeface="Quicksand" panose="020B0604020202020204" charset="0"/>
                <a:ea typeface="Sans Serif Collection" panose="020B0502040504020204" pitchFamily="34" charset="0"/>
                <a:cs typeface="Sans Serif Collection" panose="020B0502040504020204" pitchFamily="34" charset="0"/>
                <a:sym typeface="TT Commons"/>
              </a:rPr>
              <a:t>|</a:t>
            </a:r>
            <a:r>
              <a:rPr lang="en-GB" sz="2299" noProof="0" dirty="0">
                <a:solidFill>
                  <a:srgbClr val="FFFFFF"/>
                </a:solidFill>
                <a:latin typeface="Quicksand" panose="020B0604020202020204" charset="0"/>
                <a:ea typeface="Sans Serif Collection" panose="020B0502040504020204" pitchFamily="34" charset="0"/>
                <a:cs typeface="Sans Serif Collection" panose="020B0502040504020204" pitchFamily="34" charset="0"/>
                <a:sym typeface="TT Commons"/>
              </a:rPr>
              <a:t> Workshop  </a:t>
            </a:r>
          </a:p>
        </p:txBody>
      </p:sp>
      <p:sp>
        <p:nvSpPr>
          <p:cNvPr id="11" name="Textfeld 10">
            <a:extLst>
              <a:ext uri="{FF2B5EF4-FFF2-40B4-BE49-F238E27FC236}">
                <a16:creationId xmlns:a16="http://schemas.microsoft.com/office/drawing/2014/main" id="{70B0929F-D7FA-D48E-E5A9-EACE6A3A8FE6}"/>
              </a:ext>
            </a:extLst>
          </p:cNvPr>
          <p:cNvSpPr txBox="1"/>
          <p:nvPr/>
        </p:nvSpPr>
        <p:spPr>
          <a:xfrm>
            <a:off x="4160162" y="8278419"/>
            <a:ext cx="9307284" cy="1477328"/>
          </a:xfrm>
          <a:prstGeom prst="rect">
            <a:avLst/>
          </a:prstGeom>
          <a:noFill/>
        </p:spPr>
        <p:txBody>
          <a:bodyPr wrap="square">
            <a:spAutoFit/>
          </a:bodyPr>
          <a:lstStyle/>
          <a:p>
            <a:r>
              <a:rPr lang="de-AT" sz="1800" b="0" i="0" dirty="0">
                <a:solidFill>
                  <a:schemeClr val="bg1"/>
                </a:solidFill>
                <a:effectLst/>
                <a:latin typeface="Quicksand" panose="020B0604020202020204" charset="0"/>
              </a:rPr>
              <a:t>Finanziert von der Europäischen Union. Die geäußerten Ansichten und Meinungen sind jedoch ausschließlich die des/der Autor(en) und spiegeln nicht unbedingt die der Europäischen Union oder der Europäischen Exekutivagentur für Bildung und Kultur (EACEA) wider. Weder die Europäische Union noch die EACEA können dafür verantwortlich gemacht werden.</a:t>
            </a:r>
            <a:endParaRPr lang="de-AT" sz="18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922084" cy="10287000"/>
            <a:chOff x="0" y="0"/>
            <a:chExt cx="769602" cy="2709333"/>
          </a:xfrm>
        </p:grpSpPr>
        <p:sp>
          <p:nvSpPr>
            <p:cNvPr id="3" name="Freeform 3"/>
            <p:cNvSpPr/>
            <p:nvPr/>
          </p:nvSpPr>
          <p:spPr>
            <a:xfrm>
              <a:off x="0" y="0"/>
              <a:ext cx="769602" cy="2709333"/>
            </a:xfrm>
            <a:custGeom>
              <a:avLst/>
              <a:gdLst/>
              <a:ahLst/>
              <a:cxnLst/>
              <a:rect l="l" t="t" r="r" b="b"/>
              <a:pathLst>
                <a:path w="769602" h="2709333">
                  <a:moveTo>
                    <a:pt x="0" y="0"/>
                  </a:moveTo>
                  <a:lnTo>
                    <a:pt x="769602" y="0"/>
                  </a:lnTo>
                  <a:lnTo>
                    <a:pt x="769602" y="2709333"/>
                  </a:lnTo>
                  <a:lnTo>
                    <a:pt x="0" y="2709333"/>
                  </a:lnTo>
                  <a:close/>
                </a:path>
              </a:pathLst>
            </a:custGeom>
            <a:solidFill>
              <a:srgbClr val="039796"/>
            </a:solidFill>
          </p:spPr>
          <p:txBody>
            <a:bodyPr/>
            <a:lstStyle/>
            <a:p>
              <a:endParaRPr lang="en-GB" noProof="0" dirty="0"/>
            </a:p>
          </p:txBody>
        </p:sp>
        <p:sp>
          <p:nvSpPr>
            <p:cNvPr id="4" name="TextBox 4"/>
            <p:cNvSpPr txBox="1"/>
            <p:nvPr/>
          </p:nvSpPr>
          <p:spPr>
            <a:xfrm>
              <a:off x="0" y="-57150"/>
              <a:ext cx="769602" cy="2766483"/>
            </a:xfrm>
            <a:prstGeom prst="rect">
              <a:avLst/>
            </a:prstGeom>
          </p:spPr>
          <p:txBody>
            <a:bodyPr lIns="50800" tIns="50800" rIns="50800" bIns="50800" rtlCol="0" anchor="ctr"/>
            <a:lstStyle/>
            <a:p>
              <a:pPr algn="ctr">
                <a:lnSpc>
                  <a:spcPts val="2659"/>
                </a:lnSpc>
              </a:pPr>
              <a:endParaRPr lang="en-GB" noProof="0" dirty="0"/>
            </a:p>
            <a:p>
              <a:pPr algn="ctr">
                <a:lnSpc>
                  <a:spcPts val="2659"/>
                </a:lnSpc>
                <a:spcBef>
                  <a:spcPct val="0"/>
                </a:spcBef>
              </a:pPr>
              <a:endParaRPr lang="en-GB" noProof="0" dirty="0"/>
            </a:p>
          </p:txBody>
        </p:sp>
      </p:grpSp>
      <p:sp>
        <p:nvSpPr>
          <p:cNvPr id="5" name="Freeform 5"/>
          <p:cNvSpPr/>
          <p:nvPr/>
        </p:nvSpPr>
        <p:spPr>
          <a:xfrm>
            <a:off x="-331548" y="0"/>
            <a:ext cx="3585179" cy="2015169"/>
          </a:xfrm>
          <a:custGeom>
            <a:avLst/>
            <a:gdLst/>
            <a:ahLst/>
            <a:cxnLst/>
            <a:rect l="l" t="t" r="r" b="b"/>
            <a:pathLst>
              <a:path w="3585179" h="2015169">
                <a:moveTo>
                  <a:pt x="0" y="0"/>
                </a:moveTo>
                <a:lnTo>
                  <a:pt x="3585179" y="0"/>
                </a:lnTo>
                <a:lnTo>
                  <a:pt x="3585179" y="2015169"/>
                </a:lnTo>
                <a:lnTo>
                  <a:pt x="0" y="2015169"/>
                </a:lnTo>
                <a:lnTo>
                  <a:pt x="0" y="0"/>
                </a:lnTo>
                <a:close/>
              </a:path>
            </a:pathLst>
          </a:custGeom>
          <a:blipFill>
            <a:blip r:embed="rId2"/>
            <a:stretch>
              <a:fillRect/>
            </a:stretch>
          </a:blipFill>
        </p:spPr>
        <p:txBody>
          <a:bodyPr/>
          <a:lstStyle/>
          <a:p>
            <a:endParaRPr lang="en-GB" noProof="0" dirty="0"/>
          </a:p>
        </p:txBody>
      </p:sp>
      <p:sp>
        <p:nvSpPr>
          <p:cNvPr id="6" name="Freeform 6"/>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p>
        </p:txBody>
      </p:sp>
      <p:sp>
        <p:nvSpPr>
          <p:cNvPr id="7" name="TextBox 7"/>
          <p:cNvSpPr txBox="1"/>
          <p:nvPr/>
        </p:nvSpPr>
        <p:spPr>
          <a:xfrm>
            <a:off x="4311915" y="4176101"/>
            <a:ext cx="10426740" cy="1738938"/>
          </a:xfrm>
          <a:prstGeom prst="rect">
            <a:avLst/>
          </a:prstGeom>
        </p:spPr>
        <p:txBody>
          <a:bodyPr wrap="square" lIns="0" tIns="0" rIns="0" bIns="0" rtlCol="0" anchor="t">
            <a:spAutoFit/>
          </a:bodyPr>
          <a:lstStyle/>
          <a:p>
            <a:pPr marL="604511" lvl="1" indent="-302256">
              <a:lnSpc>
                <a:spcPct val="150000"/>
              </a:lnSpc>
              <a:buFont typeface="Arial"/>
              <a:buChar char="•"/>
            </a:pPr>
            <a:r>
              <a:rPr lang="en-GB" sz="4000" noProof="0" dirty="0">
                <a:solidFill>
                  <a:srgbClr val="FFFFFF"/>
                </a:solidFill>
                <a:latin typeface="Quicksand"/>
                <a:ea typeface="Quicksand"/>
                <a:cs typeface="Quicksand"/>
                <a:sym typeface="Quicksand"/>
              </a:rPr>
              <a:t>A: </a:t>
            </a:r>
            <a:r>
              <a:rPr lang="en-GB" sz="4000" noProof="0" dirty="0" err="1">
                <a:solidFill>
                  <a:srgbClr val="FFFFFF"/>
                </a:solidFill>
                <a:latin typeface="Quicksand"/>
                <a:ea typeface="Quicksand"/>
                <a:cs typeface="Quicksand"/>
                <a:sym typeface="Quicksand"/>
              </a:rPr>
              <a:t>Geschichtlicher</a:t>
            </a:r>
            <a:r>
              <a:rPr lang="en-GB" sz="4000" noProof="0" dirty="0">
                <a:solidFill>
                  <a:srgbClr val="FFFFFF"/>
                </a:solidFill>
                <a:latin typeface="Quicksand"/>
                <a:ea typeface="Quicksand"/>
                <a:cs typeface="Quicksand"/>
                <a:sym typeface="Quicksand"/>
              </a:rPr>
              <a:t> </a:t>
            </a:r>
            <a:r>
              <a:rPr lang="en-GB" sz="4000" noProof="0" dirty="0" err="1">
                <a:solidFill>
                  <a:srgbClr val="FFFFFF"/>
                </a:solidFill>
                <a:latin typeface="Quicksand"/>
                <a:ea typeface="Quicksand"/>
                <a:cs typeface="Quicksand"/>
                <a:sym typeface="Quicksand"/>
              </a:rPr>
              <a:t>Überblick</a:t>
            </a:r>
            <a:endParaRPr lang="en-GB" sz="4000" noProof="0" dirty="0">
              <a:solidFill>
                <a:srgbClr val="FFFFFF"/>
              </a:solidFill>
              <a:latin typeface="Quicksand"/>
              <a:ea typeface="Quicksand"/>
              <a:cs typeface="Quicksand"/>
              <a:sym typeface="Quicksand"/>
            </a:endParaRPr>
          </a:p>
          <a:p>
            <a:pPr marL="604511" lvl="1" indent="-302256">
              <a:lnSpc>
                <a:spcPct val="150000"/>
              </a:lnSpc>
              <a:buFont typeface="Arial"/>
              <a:buChar char="•"/>
            </a:pPr>
            <a:r>
              <a:rPr lang="en-GB" sz="4000" noProof="0" dirty="0">
                <a:solidFill>
                  <a:srgbClr val="FFFFFF"/>
                </a:solidFill>
                <a:latin typeface="Quicksand"/>
                <a:ea typeface="Quicksand"/>
                <a:cs typeface="Quicksand"/>
                <a:sym typeface="Quicksand"/>
              </a:rPr>
              <a:t>B: </a:t>
            </a:r>
            <a:r>
              <a:rPr lang="en-GB" sz="4000" noProof="0" dirty="0" err="1">
                <a:solidFill>
                  <a:srgbClr val="FFFFFF"/>
                </a:solidFill>
                <a:latin typeface="Quicksand"/>
                <a:ea typeface="Quicksand"/>
                <a:cs typeface="Quicksand"/>
                <a:sym typeface="Quicksand"/>
              </a:rPr>
              <a:t>Gehörlosenpädagogik</a:t>
            </a:r>
            <a:r>
              <a:rPr lang="en-GB" sz="4000" noProof="0" dirty="0">
                <a:solidFill>
                  <a:srgbClr val="FFFFFF"/>
                </a:solidFill>
                <a:latin typeface="Quicksand"/>
                <a:ea typeface="Quicksand"/>
                <a:cs typeface="Quicksand"/>
                <a:sym typeface="Quicksand"/>
              </a:rPr>
              <a:t> in Europa Heute</a:t>
            </a:r>
          </a:p>
        </p:txBody>
      </p:sp>
      <p:sp>
        <p:nvSpPr>
          <p:cNvPr id="8" name="TextBox 8"/>
          <p:cNvSpPr txBox="1"/>
          <p:nvPr/>
        </p:nvSpPr>
        <p:spPr>
          <a:xfrm>
            <a:off x="4445566" y="2781300"/>
            <a:ext cx="5460433" cy="1436291"/>
          </a:xfrm>
          <a:prstGeom prst="rect">
            <a:avLst/>
          </a:prstGeom>
        </p:spPr>
        <p:txBody>
          <a:bodyPr wrap="square" lIns="0" tIns="0" rIns="0" bIns="0" rtlCol="0" anchor="t">
            <a:spAutoFit/>
          </a:bodyPr>
          <a:lstStyle/>
          <a:p>
            <a:pPr algn="l">
              <a:lnSpc>
                <a:spcPts val="11200"/>
              </a:lnSpc>
            </a:pPr>
            <a:r>
              <a:rPr lang="en-GB" sz="8000" noProof="0" dirty="0" err="1">
                <a:solidFill>
                  <a:srgbClr val="FFFFFF"/>
                </a:solidFill>
                <a:latin typeface="Anton"/>
                <a:ea typeface="Anton"/>
                <a:cs typeface="Anton"/>
                <a:sym typeface="Anton"/>
              </a:rPr>
              <a:t>Übersicht</a:t>
            </a:r>
            <a:endParaRPr lang="en-GB" sz="8000" noProof="0" dirty="0">
              <a:solidFill>
                <a:srgbClr val="FFFFFF"/>
              </a:solidFill>
              <a:latin typeface="Anton"/>
              <a:ea typeface="Anton"/>
              <a:cs typeface="Anton"/>
              <a:sym typeface="Anto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6" name="Gruppieren 25">
            <a:extLst>
              <a:ext uri="{FF2B5EF4-FFF2-40B4-BE49-F238E27FC236}">
                <a16:creationId xmlns:a16="http://schemas.microsoft.com/office/drawing/2014/main" id="{8FB09369-A134-E762-C5B1-5C74D7479B9A}"/>
              </a:ext>
            </a:extLst>
          </p:cNvPr>
          <p:cNvGrpSpPr/>
          <p:nvPr/>
        </p:nvGrpSpPr>
        <p:grpSpPr>
          <a:xfrm>
            <a:off x="1219200" y="3818811"/>
            <a:ext cx="15278102" cy="3657600"/>
            <a:chOff x="1340025" y="3818811"/>
            <a:chExt cx="15278102" cy="3657600"/>
          </a:xfrm>
        </p:grpSpPr>
        <p:pic>
          <p:nvPicPr>
            <p:cNvPr id="6" name="Grafik 5">
              <a:extLst>
                <a:ext uri="{FF2B5EF4-FFF2-40B4-BE49-F238E27FC236}">
                  <a16:creationId xmlns:a16="http://schemas.microsoft.com/office/drawing/2014/main" id="{A2873CBB-9ABF-9DE1-A656-EBC47B861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0025" y="3818811"/>
              <a:ext cx="15278102" cy="3657600"/>
            </a:xfrm>
            <a:prstGeom prst="rect">
              <a:avLst/>
            </a:prstGeom>
          </p:spPr>
        </p:pic>
        <p:sp>
          <p:nvSpPr>
            <p:cNvPr id="7" name="Oval 6">
              <a:extLst>
                <a:ext uri="{FF2B5EF4-FFF2-40B4-BE49-F238E27FC236}">
                  <a16:creationId xmlns:a16="http://schemas.microsoft.com/office/drawing/2014/main" id="{C3A2FBFF-CB77-34BD-56BA-ED8F667A3539}"/>
                </a:ext>
              </a:extLst>
            </p:cNvPr>
            <p:cNvSpPr/>
            <p:nvPr/>
          </p:nvSpPr>
          <p:spPr>
            <a:xfrm>
              <a:off x="10210799" y="6819900"/>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D5EE82A2-8A21-E33D-8833-E480D107C619}"/>
                </a:ext>
              </a:extLst>
            </p:cNvPr>
            <p:cNvSpPr/>
            <p:nvPr/>
          </p:nvSpPr>
          <p:spPr>
            <a:xfrm>
              <a:off x="12426971" y="6484686"/>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Oval 15">
              <a:extLst>
                <a:ext uri="{FF2B5EF4-FFF2-40B4-BE49-F238E27FC236}">
                  <a16:creationId xmlns:a16="http://schemas.microsoft.com/office/drawing/2014/main" id="{0620BCF1-AC28-4CDF-C8DD-2EEA37483E8C}"/>
                </a:ext>
              </a:extLst>
            </p:cNvPr>
            <p:cNvSpPr/>
            <p:nvPr/>
          </p:nvSpPr>
          <p:spPr>
            <a:xfrm>
              <a:off x="8111977" y="5187406"/>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Oval 16">
              <a:extLst>
                <a:ext uri="{FF2B5EF4-FFF2-40B4-BE49-F238E27FC236}">
                  <a16:creationId xmlns:a16="http://schemas.microsoft.com/office/drawing/2014/main" id="{3F3079FB-20E9-10BC-F20E-6BB092534020}"/>
                </a:ext>
              </a:extLst>
            </p:cNvPr>
            <p:cNvSpPr/>
            <p:nvPr/>
          </p:nvSpPr>
          <p:spPr>
            <a:xfrm>
              <a:off x="14027172" y="6644028"/>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40FF8456-309E-E626-869F-7B2944598B41}"/>
                </a:ext>
              </a:extLst>
            </p:cNvPr>
            <p:cNvSpPr/>
            <p:nvPr/>
          </p:nvSpPr>
          <p:spPr>
            <a:xfrm>
              <a:off x="5410199" y="6064050"/>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AABCD080-FE8F-9318-72E4-7A3123179EF7}"/>
                </a:ext>
              </a:extLst>
            </p:cNvPr>
            <p:cNvSpPr/>
            <p:nvPr/>
          </p:nvSpPr>
          <p:spPr>
            <a:xfrm>
              <a:off x="2044655" y="4381500"/>
              <a:ext cx="228601" cy="228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 name="Freeform 2"/>
          <p:cNvSpPr/>
          <p:nvPr/>
        </p:nvSpPr>
        <p:spPr>
          <a:xfrm>
            <a:off x="0" y="4263"/>
            <a:ext cx="3585179" cy="2015169"/>
          </a:xfrm>
          <a:custGeom>
            <a:avLst/>
            <a:gdLst/>
            <a:ahLst/>
            <a:cxnLst/>
            <a:rect l="l" t="t" r="r" b="b"/>
            <a:pathLst>
              <a:path w="3585179" h="2015169">
                <a:moveTo>
                  <a:pt x="0" y="0"/>
                </a:moveTo>
                <a:lnTo>
                  <a:pt x="3585179" y="0"/>
                </a:lnTo>
                <a:lnTo>
                  <a:pt x="3585179" y="2015169"/>
                </a:lnTo>
                <a:lnTo>
                  <a:pt x="0" y="2015169"/>
                </a:lnTo>
                <a:lnTo>
                  <a:pt x="0" y="0"/>
                </a:lnTo>
                <a:close/>
              </a:path>
            </a:pathLst>
          </a:custGeom>
          <a:blipFill>
            <a:blip r:embed="rId3"/>
            <a:stretch>
              <a:fillRect/>
            </a:stretch>
          </a:blipFill>
        </p:spPr>
        <p:txBody>
          <a:bodyPr/>
          <a:lstStyle/>
          <a:p>
            <a:endParaRPr lang="en-GB" noProof="0" dirty="0"/>
          </a:p>
        </p:txBody>
      </p:sp>
      <p:sp>
        <p:nvSpPr>
          <p:cNvPr id="3" name="Freeform 3"/>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4"/>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B80D09E3-0C1C-B8A2-7E35-4472F86E4570}"/>
              </a:ext>
            </a:extLst>
          </p:cNvPr>
          <p:cNvSpPr txBox="1"/>
          <p:nvPr/>
        </p:nvSpPr>
        <p:spPr>
          <a:xfrm>
            <a:off x="4064282" y="1534517"/>
            <a:ext cx="11251918" cy="1346394"/>
          </a:xfrm>
          <a:prstGeom prst="rect">
            <a:avLst/>
          </a:prstGeom>
        </p:spPr>
        <p:txBody>
          <a:bodyPr wrap="square" lIns="0" tIns="0" rIns="0" bIns="0" rtlCol="0" anchor="t">
            <a:spAutoFit/>
          </a:bodyPr>
          <a:lstStyle/>
          <a:p>
            <a:pPr algn="l">
              <a:lnSpc>
                <a:spcPts val="11200"/>
              </a:lnSpc>
            </a:pPr>
            <a:r>
              <a:rPr lang="en-GB" sz="8000" noProof="0" dirty="0" err="1">
                <a:solidFill>
                  <a:srgbClr val="FFFFFF"/>
                </a:solidFill>
                <a:latin typeface="Anton"/>
                <a:ea typeface="Anton"/>
                <a:cs typeface="Anton"/>
                <a:sym typeface="Anton"/>
              </a:rPr>
              <a:t>Geschichtlicher</a:t>
            </a:r>
            <a:r>
              <a:rPr lang="en-GB" sz="8000" noProof="0" dirty="0">
                <a:solidFill>
                  <a:srgbClr val="FFFFFF"/>
                </a:solidFill>
                <a:latin typeface="Anton"/>
                <a:ea typeface="Anton"/>
                <a:cs typeface="Anton"/>
                <a:sym typeface="Anton"/>
              </a:rPr>
              <a:t> </a:t>
            </a:r>
            <a:r>
              <a:rPr lang="en-GB" sz="8000" noProof="0" dirty="0" err="1">
                <a:solidFill>
                  <a:srgbClr val="FFFFFF"/>
                </a:solidFill>
                <a:latin typeface="Anton"/>
                <a:ea typeface="Anton"/>
                <a:cs typeface="Anton"/>
                <a:sym typeface="Anton"/>
              </a:rPr>
              <a:t>Überblick</a:t>
            </a:r>
            <a:endParaRPr lang="en-GB" sz="8000" noProof="0" dirty="0">
              <a:solidFill>
                <a:srgbClr val="FFFFFF"/>
              </a:solidFill>
              <a:latin typeface="Anton"/>
              <a:ea typeface="Anton"/>
              <a:cs typeface="Anton"/>
              <a:sym typeface="Anton"/>
            </a:endParaRPr>
          </a:p>
        </p:txBody>
      </p:sp>
      <p:sp>
        <p:nvSpPr>
          <p:cNvPr id="18" name="Textfeld 17">
            <a:extLst>
              <a:ext uri="{FF2B5EF4-FFF2-40B4-BE49-F238E27FC236}">
                <a16:creationId xmlns:a16="http://schemas.microsoft.com/office/drawing/2014/main" id="{D70FA03F-9E98-8BAA-AD13-66FC1AE2EEDE}"/>
              </a:ext>
            </a:extLst>
          </p:cNvPr>
          <p:cNvSpPr txBox="1"/>
          <p:nvPr/>
        </p:nvSpPr>
        <p:spPr>
          <a:xfrm>
            <a:off x="181321" y="4676227"/>
            <a:ext cx="2971800" cy="1200329"/>
          </a:xfrm>
          <a:prstGeom prst="rect">
            <a:avLst/>
          </a:prstGeom>
          <a:noFill/>
        </p:spPr>
        <p:txBody>
          <a:bodyPr wrap="square" rtlCol="0">
            <a:spAutoFit/>
          </a:bodyPr>
          <a:lstStyle/>
          <a:p>
            <a:r>
              <a:rPr lang="en-GB" sz="2400" b="1" noProof="0" dirty="0" err="1">
                <a:solidFill>
                  <a:schemeClr val="bg1"/>
                </a:solidFill>
                <a:latin typeface="Quicksand" panose="020B0604020202020204" charset="0"/>
              </a:rPr>
              <a:t>Antikes</a:t>
            </a:r>
            <a:r>
              <a:rPr lang="en-GB" sz="2400" b="1" noProof="0" dirty="0">
                <a:solidFill>
                  <a:schemeClr val="bg1"/>
                </a:solidFill>
                <a:latin typeface="Quicksand" panose="020B0604020202020204" charset="0"/>
              </a:rPr>
              <a:t> </a:t>
            </a:r>
            <a:r>
              <a:rPr lang="en-GB" sz="2400" b="1" noProof="0" dirty="0" err="1">
                <a:solidFill>
                  <a:schemeClr val="bg1"/>
                </a:solidFill>
                <a:latin typeface="Quicksand" panose="020B0604020202020204" charset="0"/>
              </a:rPr>
              <a:t>Griechenland</a:t>
            </a:r>
            <a:br>
              <a:rPr lang="en-GB" sz="2400" b="1" noProof="0" dirty="0">
                <a:solidFill>
                  <a:schemeClr val="bg1"/>
                </a:solidFill>
                <a:latin typeface="Quicksand" panose="020B0604020202020204" charset="0"/>
              </a:rPr>
            </a:br>
            <a:r>
              <a:rPr lang="en-GB" sz="2400" b="1" noProof="0" dirty="0">
                <a:solidFill>
                  <a:schemeClr val="bg1"/>
                </a:solidFill>
                <a:latin typeface="Quicksand" panose="020B0604020202020204" charset="0"/>
              </a:rPr>
              <a:t>&amp; Rom</a:t>
            </a:r>
          </a:p>
        </p:txBody>
      </p:sp>
      <p:sp>
        <p:nvSpPr>
          <p:cNvPr id="19" name="Textfeld 18">
            <a:extLst>
              <a:ext uri="{FF2B5EF4-FFF2-40B4-BE49-F238E27FC236}">
                <a16:creationId xmlns:a16="http://schemas.microsoft.com/office/drawing/2014/main" id="{0D2363F9-2D66-4D94-71A1-696B48EDB0A9}"/>
              </a:ext>
            </a:extLst>
          </p:cNvPr>
          <p:cNvSpPr txBox="1"/>
          <p:nvPr/>
        </p:nvSpPr>
        <p:spPr>
          <a:xfrm>
            <a:off x="4304168" y="6442121"/>
            <a:ext cx="1744388" cy="461665"/>
          </a:xfrm>
          <a:prstGeom prst="rect">
            <a:avLst/>
          </a:prstGeom>
          <a:noFill/>
        </p:spPr>
        <p:txBody>
          <a:bodyPr wrap="none" rtlCol="0">
            <a:spAutoFit/>
          </a:bodyPr>
          <a:lstStyle/>
          <a:p>
            <a:r>
              <a:rPr lang="en-GB" sz="2400" b="1" noProof="0" dirty="0" err="1">
                <a:solidFill>
                  <a:schemeClr val="bg1"/>
                </a:solidFill>
                <a:latin typeface="Quicksand" panose="020B0604020202020204" charset="0"/>
              </a:rPr>
              <a:t>Mittelalter</a:t>
            </a:r>
            <a:endParaRPr lang="en-GB" sz="2400" b="1" noProof="0" dirty="0">
              <a:solidFill>
                <a:schemeClr val="bg1"/>
              </a:solidFill>
              <a:latin typeface="Quicksand" panose="020B0604020202020204" charset="0"/>
            </a:endParaRPr>
          </a:p>
        </p:txBody>
      </p:sp>
      <p:sp>
        <p:nvSpPr>
          <p:cNvPr id="20" name="Textfeld 19">
            <a:extLst>
              <a:ext uri="{FF2B5EF4-FFF2-40B4-BE49-F238E27FC236}">
                <a16:creationId xmlns:a16="http://schemas.microsoft.com/office/drawing/2014/main" id="{30AFFC3A-F49A-1C00-6E5F-A38E3ADD6056}"/>
              </a:ext>
            </a:extLst>
          </p:cNvPr>
          <p:cNvSpPr txBox="1"/>
          <p:nvPr/>
        </p:nvSpPr>
        <p:spPr>
          <a:xfrm>
            <a:off x="7072878" y="4642762"/>
            <a:ext cx="2042547" cy="461665"/>
          </a:xfrm>
          <a:prstGeom prst="rect">
            <a:avLst/>
          </a:prstGeom>
          <a:noFill/>
        </p:spPr>
        <p:txBody>
          <a:bodyPr wrap="none" rtlCol="0">
            <a:spAutoFit/>
          </a:bodyPr>
          <a:lstStyle/>
          <a:p>
            <a:r>
              <a:rPr lang="en-GB" sz="2400" b="1" noProof="0" dirty="0">
                <a:solidFill>
                  <a:schemeClr val="bg1"/>
                </a:solidFill>
                <a:latin typeface="Quicksand" panose="020B0604020202020204" charset="0"/>
              </a:rPr>
              <a:t>Renaissance</a:t>
            </a:r>
          </a:p>
        </p:txBody>
      </p:sp>
      <p:sp>
        <p:nvSpPr>
          <p:cNvPr id="21" name="Textfeld 20">
            <a:extLst>
              <a:ext uri="{FF2B5EF4-FFF2-40B4-BE49-F238E27FC236}">
                <a16:creationId xmlns:a16="http://schemas.microsoft.com/office/drawing/2014/main" id="{440C56C8-43EF-DE75-BBA3-9D2250F3C666}"/>
              </a:ext>
            </a:extLst>
          </p:cNvPr>
          <p:cNvSpPr txBox="1"/>
          <p:nvPr/>
        </p:nvSpPr>
        <p:spPr>
          <a:xfrm>
            <a:off x="9183316" y="7214458"/>
            <a:ext cx="1813317" cy="461665"/>
          </a:xfrm>
          <a:prstGeom prst="rect">
            <a:avLst/>
          </a:prstGeom>
          <a:noFill/>
        </p:spPr>
        <p:txBody>
          <a:bodyPr wrap="none" rtlCol="0">
            <a:spAutoFit/>
          </a:bodyPr>
          <a:lstStyle/>
          <a:p>
            <a:pPr algn="ctr"/>
            <a:r>
              <a:rPr lang="en-GB" sz="2400" b="1" noProof="0" dirty="0">
                <a:solidFill>
                  <a:schemeClr val="bg1"/>
                </a:solidFill>
                <a:latin typeface="Quicksand" panose="020B0604020202020204" charset="0"/>
              </a:rPr>
              <a:t>Aufklärung</a:t>
            </a:r>
          </a:p>
        </p:txBody>
      </p:sp>
      <p:sp>
        <p:nvSpPr>
          <p:cNvPr id="22" name="Textfeld 21">
            <a:extLst>
              <a:ext uri="{FF2B5EF4-FFF2-40B4-BE49-F238E27FC236}">
                <a16:creationId xmlns:a16="http://schemas.microsoft.com/office/drawing/2014/main" id="{256B9C7E-AA57-23B9-BBB4-54BE946087C5}"/>
              </a:ext>
            </a:extLst>
          </p:cNvPr>
          <p:cNvSpPr txBox="1"/>
          <p:nvPr/>
        </p:nvSpPr>
        <p:spPr>
          <a:xfrm>
            <a:off x="11068154" y="5738159"/>
            <a:ext cx="2704587" cy="461665"/>
          </a:xfrm>
          <a:prstGeom prst="rect">
            <a:avLst/>
          </a:prstGeom>
          <a:noFill/>
        </p:spPr>
        <p:txBody>
          <a:bodyPr wrap="none" rtlCol="0">
            <a:spAutoFit/>
          </a:bodyPr>
          <a:lstStyle/>
          <a:p>
            <a:pPr algn="ctr"/>
            <a:r>
              <a:rPr lang="en-GB" sz="2400" b="1" noProof="0" dirty="0">
                <a:solidFill>
                  <a:schemeClr val="bg1"/>
                </a:solidFill>
                <a:latin typeface="Quicksand" panose="020B0604020202020204" charset="0"/>
              </a:rPr>
              <a:t>Method</a:t>
            </a:r>
            <a:r>
              <a:rPr lang="en-GB" sz="2400" b="1" dirty="0" err="1">
                <a:solidFill>
                  <a:schemeClr val="bg1"/>
                </a:solidFill>
                <a:latin typeface="Quicksand" panose="020B0604020202020204" charset="0"/>
              </a:rPr>
              <a:t>en</a:t>
            </a:r>
            <a:r>
              <a:rPr lang="en-GB" sz="2400" b="1" dirty="0">
                <a:solidFill>
                  <a:schemeClr val="bg1"/>
                </a:solidFill>
                <a:latin typeface="Quicksand" panose="020B0604020202020204" charset="0"/>
              </a:rPr>
              <a:t> </a:t>
            </a:r>
            <a:r>
              <a:rPr lang="en-GB" sz="2400" b="1" dirty="0" err="1">
                <a:solidFill>
                  <a:schemeClr val="bg1"/>
                </a:solidFill>
                <a:latin typeface="Quicksand" panose="020B0604020202020204" charset="0"/>
              </a:rPr>
              <a:t>Disput</a:t>
            </a:r>
            <a:endParaRPr lang="en-GB" sz="2400" b="1" noProof="0" dirty="0">
              <a:solidFill>
                <a:schemeClr val="bg1"/>
              </a:solidFill>
              <a:latin typeface="Quicksand" panose="020B0604020202020204" charset="0"/>
            </a:endParaRPr>
          </a:p>
        </p:txBody>
      </p:sp>
      <p:sp>
        <p:nvSpPr>
          <p:cNvPr id="23" name="Textfeld 22">
            <a:extLst>
              <a:ext uri="{FF2B5EF4-FFF2-40B4-BE49-F238E27FC236}">
                <a16:creationId xmlns:a16="http://schemas.microsoft.com/office/drawing/2014/main" id="{45DB1D10-EE59-3D6D-6F96-008E2346C9EA}"/>
              </a:ext>
            </a:extLst>
          </p:cNvPr>
          <p:cNvSpPr txBox="1"/>
          <p:nvPr/>
        </p:nvSpPr>
        <p:spPr>
          <a:xfrm>
            <a:off x="12750200" y="7060913"/>
            <a:ext cx="3123071" cy="830997"/>
          </a:xfrm>
          <a:prstGeom prst="rect">
            <a:avLst/>
          </a:prstGeom>
          <a:noFill/>
        </p:spPr>
        <p:txBody>
          <a:bodyPr wrap="square" rtlCol="0">
            <a:spAutoFit/>
          </a:bodyPr>
          <a:lstStyle/>
          <a:p>
            <a:pPr algn="ctr"/>
            <a:r>
              <a:rPr lang="en-GB" sz="2400" b="1" noProof="0" dirty="0">
                <a:solidFill>
                  <a:schemeClr val="bg1"/>
                </a:solidFill>
                <a:latin typeface="Quicksand" panose="020B0604020202020204" charset="0"/>
              </a:rPr>
              <a:t>Milan </a:t>
            </a:r>
            <a:r>
              <a:rPr lang="en-GB" sz="2400" b="1" noProof="0" dirty="0" err="1">
                <a:solidFill>
                  <a:schemeClr val="bg1"/>
                </a:solidFill>
                <a:latin typeface="Quicksand" panose="020B0604020202020204" charset="0"/>
              </a:rPr>
              <a:t>Kongress</a:t>
            </a:r>
            <a:br>
              <a:rPr lang="en-GB" sz="2400" b="1" noProof="0" dirty="0">
                <a:solidFill>
                  <a:schemeClr val="bg1"/>
                </a:solidFill>
                <a:latin typeface="Quicksand" panose="020B0604020202020204" charset="0"/>
              </a:rPr>
            </a:br>
            <a:r>
              <a:rPr lang="en-GB" sz="2400" b="1" noProof="0" dirty="0">
                <a:solidFill>
                  <a:schemeClr val="bg1"/>
                </a:solidFill>
                <a:latin typeface="Quicksand" panose="020B0604020202020204" charset="0"/>
              </a:rPr>
              <a:t>1880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C12C5384-2EFC-89AB-52BA-603C11833896}"/>
              </a:ext>
            </a:extLst>
          </p:cNvPr>
          <p:cNvGrpSpPr/>
          <p:nvPr/>
        </p:nvGrpSpPr>
        <p:grpSpPr>
          <a:xfrm>
            <a:off x="-82650" y="0"/>
            <a:ext cx="3499232" cy="10287000"/>
            <a:chOff x="0" y="0"/>
            <a:chExt cx="769602" cy="2709333"/>
          </a:xfrm>
        </p:grpSpPr>
        <p:sp>
          <p:nvSpPr>
            <p:cNvPr id="8" name="Freeform 3">
              <a:extLst>
                <a:ext uri="{FF2B5EF4-FFF2-40B4-BE49-F238E27FC236}">
                  <a16:creationId xmlns:a16="http://schemas.microsoft.com/office/drawing/2014/main" id="{E597AAAB-72E5-4A4A-342E-28C2163713D0}"/>
                </a:ext>
              </a:extLst>
            </p:cNvPr>
            <p:cNvSpPr/>
            <p:nvPr/>
          </p:nvSpPr>
          <p:spPr>
            <a:xfrm>
              <a:off x="0" y="0"/>
              <a:ext cx="769602" cy="2709333"/>
            </a:xfrm>
            <a:custGeom>
              <a:avLst/>
              <a:gdLst/>
              <a:ahLst/>
              <a:cxnLst/>
              <a:rect l="l" t="t" r="r" b="b"/>
              <a:pathLst>
                <a:path w="769602" h="2709333">
                  <a:moveTo>
                    <a:pt x="0" y="0"/>
                  </a:moveTo>
                  <a:lnTo>
                    <a:pt x="769602" y="0"/>
                  </a:lnTo>
                  <a:lnTo>
                    <a:pt x="769602" y="2709333"/>
                  </a:lnTo>
                  <a:lnTo>
                    <a:pt x="0" y="2709333"/>
                  </a:lnTo>
                  <a:close/>
                </a:path>
              </a:pathLst>
            </a:custGeom>
            <a:solidFill>
              <a:srgbClr val="039796"/>
            </a:solidFill>
          </p:spPr>
          <p:txBody>
            <a:bodyPr/>
            <a:lstStyle/>
            <a:p>
              <a:endParaRPr lang="en-GB" noProof="0" dirty="0"/>
            </a:p>
          </p:txBody>
        </p:sp>
        <p:sp>
          <p:nvSpPr>
            <p:cNvPr id="10" name="TextBox 4">
              <a:extLst>
                <a:ext uri="{FF2B5EF4-FFF2-40B4-BE49-F238E27FC236}">
                  <a16:creationId xmlns:a16="http://schemas.microsoft.com/office/drawing/2014/main" id="{BE875C0A-8830-F302-B913-DAF70BE9DD6E}"/>
                </a:ext>
              </a:extLst>
            </p:cNvPr>
            <p:cNvSpPr txBox="1"/>
            <p:nvPr/>
          </p:nvSpPr>
          <p:spPr>
            <a:xfrm>
              <a:off x="0" y="-57150"/>
              <a:ext cx="769602" cy="2766483"/>
            </a:xfrm>
            <a:prstGeom prst="rect">
              <a:avLst/>
            </a:prstGeom>
          </p:spPr>
          <p:txBody>
            <a:bodyPr lIns="50800" tIns="50800" rIns="50800" bIns="50800" rtlCol="0" anchor="ctr"/>
            <a:lstStyle/>
            <a:p>
              <a:pPr algn="ctr">
                <a:lnSpc>
                  <a:spcPts val="2659"/>
                </a:lnSpc>
              </a:pPr>
              <a:endParaRPr lang="en-GB" noProof="0" dirty="0"/>
            </a:p>
            <a:p>
              <a:pPr algn="ctr">
                <a:lnSpc>
                  <a:spcPts val="2659"/>
                </a:lnSpc>
                <a:spcBef>
                  <a:spcPct val="0"/>
                </a:spcBef>
              </a:pPr>
              <a:endParaRPr lang="en-GB" noProof="0" dirty="0"/>
            </a:p>
          </p:txBody>
        </p:sp>
      </p:grpSp>
      <p:sp>
        <p:nvSpPr>
          <p:cNvPr id="2" name="Freeform 2"/>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3"/>
            <a:stretch>
              <a:fillRect/>
            </a:stretch>
          </a:blipFill>
        </p:spPr>
        <p:txBody>
          <a:bodyPr/>
          <a:lstStyle/>
          <a:p>
            <a:endParaRPr lang="en-GB" noProof="0" dirty="0"/>
          </a:p>
        </p:txBody>
      </p:sp>
      <p:sp>
        <p:nvSpPr>
          <p:cNvPr id="3" name="Freeform 3"/>
          <p:cNvSpPr/>
          <p:nvPr/>
        </p:nvSpPr>
        <p:spPr>
          <a:xfrm>
            <a:off x="14712066" y="9365888"/>
            <a:ext cx="3347649" cy="746247"/>
          </a:xfrm>
          <a:custGeom>
            <a:avLst/>
            <a:gdLst/>
            <a:ahLst/>
            <a:cxnLst/>
            <a:rect l="l" t="t" r="r" b="b"/>
            <a:pathLst>
              <a:path w="3347649" h="746247">
                <a:moveTo>
                  <a:pt x="0" y="0"/>
                </a:moveTo>
                <a:lnTo>
                  <a:pt x="3347649" y="0"/>
                </a:lnTo>
                <a:lnTo>
                  <a:pt x="3347649" y="746247"/>
                </a:lnTo>
                <a:lnTo>
                  <a:pt x="0" y="746247"/>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2025470B-A679-F72A-EAFB-35A4E7611A0E}"/>
              </a:ext>
            </a:extLst>
          </p:cNvPr>
          <p:cNvSpPr txBox="1"/>
          <p:nvPr/>
        </p:nvSpPr>
        <p:spPr>
          <a:xfrm>
            <a:off x="4064282" y="1534517"/>
            <a:ext cx="13156918" cy="1346394"/>
          </a:xfrm>
          <a:prstGeom prst="rect">
            <a:avLst/>
          </a:prstGeom>
        </p:spPr>
        <p:txBody>
          <a:bodyPr wrap="square" lIns="0" tIns="0" rIns="0" bIns="0" rtlCol="0" anchor="t">
            <a:spAutoFit/>
          </a:bodyPr>
          <a:lstStyle/>
          <a:p>
            <a:pPr algn="l">
              <a:lnSpc>
                <a:spcPts val="11200"/>
              </a:lnSpc>
            </a:pPr>
            <a:r>
              <a:rPr lang="en-GB" sz="8000" noProof="0" dirty="0" err="1">
                <a:solidFill>
                  <a:srgbClr val="FFFFFF"/>
                </a:solidFill>
                <a:latin typeface="Anton"/>
                <a:ea typeface="Anton"/>
                <a:cs typeface="Anton"/>
                <a:sym typeface="Anton"/>
              </a:rPr>
              <a:t>Antikes</a:t>
            </a:r>
            <a:r>
              <a:rPr lang="en-GB" sz="8000" noProof="0" dirty="0">
                <a:solidFill>
                  <a:srgbClr val="FFFFFF"/>
                </a:solidFill>
                <a:latin typeface="Anton"/>
                <a:ea typeface="Anton"/>
                <a:cs typeface="Anton"/>
                <a:sym typeface="Anton"/>
              </a:rPr>
              <a:t> </a:t>
            </a:r>
            <a:r>
              <a:rPr lang="en-GB" sz="8000" noProof="0" dirty="0" err="1">
                <a:solidFill>
                  <a:srgbClr val="FFFFFF"/>
                </a:solidFill>
                <a:latin typeface="Anton"/>
                <a:ea typeface="Anton"/>
                <a:cs typeface="Anton"/>
                <a:sym typeface="Anton"/>
              </a:rPr>
              <a:t>Griechenland</a:t>
            </a:r>
            <a:r>
              <a:rPr lang="en-GB" sz="8000" noProof="0" dirty="0">
                <a:solidFill>
                  <a:srgbClr val="FFFFFF"/>
                </a:solidFill>
                <a:latin typeface="Anton"/>
                <a:ea typeface="Anton"/>
                <a:cs typeface="Anton"/>
                <a:sym typeface="Anton"/>
              </a:rPr>
              <a:t> &amp; Rom</a:t>
            </a:r>
          </a:p>
        </p:txBody>
      </p:sp>
      <p:sp>
        <p:nvSpPr>
          <p:cNvPr id="5" name="TextBox 7">
            <a:extLst>
              <a:ext uri="{FF2B5EF4-FFF2-40B4-BE49-F238E27FC236}">
                <a16:creationId xmlns:a16="http://schemas.microsoft.com/office/drawing/2014/main" id="{6D7653A5-F2C7-A06A-FCD1-28A597FD341B}"/>
              </a:ext>
            </a:extLst>
          </p:cNvPr>
          <p:cNvSpPr txBox="1"/>
          <p:nvPr/>
        </p:nvSpPr>
        <p:spPr>
          <a:xfrm>
            <a:off x="3930630" y="2866257"/>
            <a:ext cx="10013970" cy="2868478"/>
          </a:xfrm>
          <a:prstGeom prst="rect">
            <a:avLst/>
          </a:prstGeom>
        </p:spPr>
        <p:txBody>
          <a:bodyPr wrap="square" lIns="0" tIns="0" rIns="0" bIns="0" rtlCol="0" anchor="t">
            <a:spAutoFit/>
          </a:bodyPr>
          <a:lstStyle/>
          <a:p>
            <a:pPr marL="604511" lvl="1" indent="-302256">
              <a:lnSpc>
                <a:spcPct val="150000"/>
              </a:lnSpc>
              <a:buFont typeface="Arial"/>
              <a:buChar char="•"/>
            </a:pPr>
            <a:r>
              <a:rPr lang="en-GB" sz="3200" noProof="0" dirty="0">
                <a:solidFill>
                  <a:srgbClr val="FFFFFF"/>
                </a:solidFill>
                <a:latin typeface="Quicksand"/>
                <a:ea typeface="Quicksand"/>
                <a:cs typeface="Quicksand"/>
                <a:sym typeface="Quicksand"/>
              </a:rPr>
              <a:t>Nur </a:t>
            </a:r>
            <a:r>
              <a:rPr lang="en-GB" sz="3200" b="1" noProof="0" dirty="0" err="1">
                <a:solidFill>
                  <a:srgbClr val="FFFFFF"/>
                </a:solidFill>
                <a:latin typeface="Quicksand"/>
                <a:ea typeface="Quicksand"/>
                <a:cs typeface="Quicksand"/>
                <a:sym typeface="Quicksand"/>
              </a:rPr>
              <a:t>wenige</a:t>
            </a:r>
            <a:r>
              <a:rPr lang="en-GB" sz="3200" b="1" noProof="0" dirty="0">
                <a:solidFill>
                  <a:srgbClr val="FFFFFF"/>
                </a:solidFill>
                <a:latin typeface="Quicksand"/>
                <a:ea typeface="Quicksand"/>
                <a:cs typeface="Quicksand"/>
                <a:sym typeface="Quicksand"/>
              </a:rPr>
              <a:t> </a:t>
            </a:r>
            <a:r>
              <a:rPr lang="en-GB" sz="3200" b="1" noProof="0" dirty="0" err="1">
                <a:solidFill>
                  <a:srgbClr val="FFFFFF"/>
                </a:solidFill>
                <a:latin typeface="Quicksand"/>
                <a:ea typeface="Quicksand"/>
                <a:cs typeface="Quicksand"/>
                <a:sym typeface="Quicksand"/>
              </a:rPr>
              <a:t>Dokumente</a:t>
            </a:r>
            <a:r>
              <a:rPr lang="en-GB" sz="3200" b="1"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existieren</a:t>
            </a:r>
            <a:endParaRPr lang="en-GB" sz="3200" noProof="0" dirty="0">
              <a:solidFill>
                <a:srgbClr val="FFFFFF"/>
              </a:solidFill>
              <a:latin typeface="Quicksand"/>
              <a:ea typeface="Quicksand"/>
              <a:cs typeface="Quicksand"/>
              <a:sym typeface="Quicksand"/>
            </a:endParaRPr>
          </a:p>
          <a:p>
            <a:pPr marL="604511" lvl="1" indent="-302256">
              <a:lnSpc>
                <a:spcPct val="150000"/>
              </a:lnSpc>
              <a:buFont typeface="Arial"/>
              <a:buChar char="•"/>
            </a:pPr>
            <a:r>
              <a:rPr lang="en-GB" sz="3200" b="1" noProof="0" dirty="0" err="1">
                <a:solidFill>
                  <a:srgbClr val="FFFFFF"/>
                </a:solidFill>
                <a:latin typeface="Quicksand"/>
                <a:ea typeface="Quicksand"/>
                <a:cs typeface="Quicksand"/>
                <a:sym typeface="Quicksand"/>
              </a:rPr>
              <a:t>Philosophen</a:t>
            </a:r>
            <a:r>
              <a:rPr lang="en-GB" sz="3200" b="1"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diskutierten</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über</a:t>
            </a:r>
            <a:r>
              <a:rPr lang="en-GB" sz="3200" noProof="0" dirty="0">
                <a:solidFill>
                  <a:srgbClr val="FFFFFF"/>
                </a:solidFill>
                <a:latin typeface="Quicksand"/>
                <a:ea typeface="Quicksand"/>
                <a:cs typeface="Quicksand"/>
                <a:sym typeface="Quicksand"/>
              </a:rPr>
              <a:t> die </a:t>
            </a:r>
            <a:r>
              <a:rPr lang="en-GB" sz="3200" noProof="0" dirty="0" err="1">
                <a:solidFill>
                  <a:srgbClr val="FFFFFF"/>
                </a:solidFill>
                <a:latin typeface="Quicksand"/>
                <a:ea typeface="Quicksand"/>
                <a:cs typeface="Quicksand"/>
                <a:sym typeface="Quicksand"/>
              </a:rPr>
              <a:t>Verbindung</a:t>
            </a:r>
            <a:r>
              <a:rPr lang="en-GB" sz="3200" noProof="0" dirty="0">
                <a:solidFill>
                  <a:srgbClr val="FFFFFF"/>
                </a:solidFill>
                <a:latin typeface="Quicksand"/>
                <a:ea typeface="Quicksand"/>
                <a:cs typeface="Quicksand"/>
                <a:sym typeface="Quicksand"/>
              </a:rPr>
              <a:t> der </a:t>
            </a:r>
            <a:r>
              <a:rPr lang="en-GB" sz="3200" noProof="0" dirty="0" err="1">
                <a:solidFill>
                  <a:srgbClr val="FFFFFF"/>
                </a:solidFill>
                <a:latin typeface="Quicksand"/>
                <a:ea typeface="Quicksand"/>
                <a:cs typeface="Quicksand"/>
                <a:sym typeface="Quicksand"/>
              </a:rPr>
              <a:t>Fähigkeit</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zu</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Sprechen</a:t>
            </a:r>
            <a:r>
              <a:rPr lang="en-GB" sz="3200" noProof="0" dirty="0">
                <a:solidFill>
                  <a:srgbClr val="FFFFFF"/>
                </a:solidFill>
                <a:latin typeface="Quicksand"/>
                <a:ea typeface="Quicksand"/>
                <a:cs typeface="Quicksand"/>
                <a:sym typeface="Quicksand"/>
              </a:rPr>
              <a:t> &amp; </a:t>
            </a:r>
            <a:r>
              <a:rPr lang="en-GB" sz="3200" noProof="0" dirty="0" err="1">
                <a:solidFill>
                  <a:srgbClr val="FFFFFF"/>
                </a:solidFill>
                <a:latin typeface="Quicksand"/>
                <a:ea typeface="Quicksand"/>
                <a:cs typeface="Quicksand"/>
                <a:sym typeface="Quicksand"/>
              </a:rPr>
              <a:t>zu</a:t>
            </a:r>
            <a:r>
              <a:rPr lang="en-GB" sz="3200" noProof="0" dirty="0">
                <a:solidFill>
                  <a:srgbClr val="FFFFFF"/>
                </a:solidFill>
                <a:latin typeface="Quicksand"/>
                <a:ea typeface="Quicksand"/>
                <a:cs typeface="Quicksand"/>
                <a:sym typeface="Quicksand"/>
              </a:rPr>
              <a:t> Denken.</a:t>
            </a:r>
          </a:p>
          <a:p>
            <a:pPr marL="604511" lvl="1" indent="-302256">
              <a:lnSpc>
                <a:spcPct val="150000"/>
              </a:lnSpc>
              <a:buFont typeface="Arial"/>
              <a:buChar char="•"/>
            </a:pPr>
            <a:r>
              <a:rPr lang="en-GB" sz="3200" b="1" noProof="0" dirty="0" err="1">
                <a:solidFill>
                  <a:srgbClr val="FFFFFF"/>
                </a:solidFill>
                <a:latin typeface="Quicksand"/>
                <a:ea typeface="Quicksand"/>
                <a:cs typeface="Quicksand"/>
                <a:sym typeface="Quicksand"/>
              </a:rPr>
              <a:t>Gesetze</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machten</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Gehörlose</a:t>
            </a:r>
            <a:r>
              <a:rPr lang="en-GB" sz="3200" noProof="0" dirty="0">
                <a:solidFill>
                  <a:srgbClr val="FFFFFF"/>
                </a:solidFill>
                <a:latin typeface="Quicksand"/>
                <a:ea typeface="Quicksand"/>
                <a:cs typeface="Quicksand"/>
                <a:sym typeface="Quicksand"/>
              </a:rPr>
              <a:t> </a:t>
            </a:r>
            <a:r>
              <a:rPr lang="en-GB" sz="3200" noProof="0" dirty="0" err="1">
                <a:solidFill>
                  <a:srgbClr val="FFFFFF"/>
                </a:solidFill>
                <a:latin typeface="Quicksand"/>
                <a:ea typeface="Quicksand"/>
                <a:cs typeface="Quicksand"/>
                <a:sym typeface="Quicksand"/>
              </a:rPr>
              <a:t>zu</a:t>
            </a:r>
            <a:r>
              <a:rPr lang="en-GB" sz="3200" noProof="0" dirty="0">
                <a:solidFill>
                  <a:srgbClr val="FFFFFF"/>
                </a:solidFill>
                <a:latin typeface="Quicksand"/>
                <a:ea typeface="Quicksand"/>
                <a:cs typeface="Quicksand"/>
                <a:sym typeface="Quicksand"/>
              </a:rPr>
              <a:t> “Nicht-</a:t>
            </a:r>
            <a:r>
              <a:rPr lang="en-GB" sz="3200" noProof="0" dirty="0" err="1">
                <a:solidFill>
                  <a:srgbClr val="FFFFFF"/>
                </a:solidFill>
                <a:latin typeface="Quicksand"/>
                <a:ea typeface="Quicksand"/>
                <a:cs typeface="Quicksand"/>
                <a:sym typeface="Quicksand"/>
              </a:rPr>
              <a:t>Personen</a:t>
            </a:r>
            <a:r>
              <a:rPr lang="en-GB" sz="3200" noProof="0" dirty="0">
                <a:solidFill>
                  <a:srgbClr val="FFFFFF"/>
                </a:solidFill>
                <a:latin typeface="Quicksand"/>
                <a:ea typeface="Quicksand"/>
                <a:cs typeface="Quicksand"/>
                <a:sym typeface="Quicksand"/>
              </a:rPr>
              <a:t>”</a:t>
            </a:r>
          </a:p>
        </p:txBody>
      </p:sp>
      <p:pic>
        <p:nvPicPr>
          <p:cNvPr id="7" name="Grafik 6" descr="Ohr Silhouette">
            <a:extLst>
              <a:ext uri="{FF2B5EF4-FFF2-40B4-BE49-F238E27FC236}">
                <a16:creationId xmlns:a16="http://schemas.microsoft.com/office/drawing/2014/main" id="{DAB38FBA-745C-32E1-476C-7D10F0B5D08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57750" y="6746251"/>
            <a:ext cx="2895600" cy="2895600"/>
          </a:xfrm>
          <a:prstGeom prst="rect">
            <a:avLst/>
          </a:prstGeom>
        </p:spPr>
      </p:pic>
      <p:pic>
        <p:nvPicPr>
          <p:cNvPr id="9" name="Grafik 8" descr="Pfeil nach rechts Silhouette">
            <a:extLst>
              <a:ext uri="{FF2B5EF4-FFF2-40B4-BE49-F238E27FC236}">
                <a16:creationId xmlns:a16="http://schemas.microsoft.com/office/drawing/2014/main" id="{A4C883C3-FAEB-6583-FEF4-1022B469EB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39100" y="7089151"/>
            <a:ext cx="2209800" cy="2209800"/>
          </a:xfrm>
          <a:prstGeom prst="rect">
            <a:avLst/>
          </a:prstGeom>
        </p:spPr>
      </p:pic>
      <p:pic>
        <p:nvPicPr>
          <p:cNvPr id="11" name="Grafik 10" descr="Gehirn Silhouette">
            <a:extLst>
              <a:ext uri="{FF2B5EF4-FFF2-40B4-BE49-F238E27FC236}">
                <a16:creationId xmlns:a16="http://schemas.microsoft.com/office/drawing/2014/main" id="{FB6B810E-4B4A-3EE5-DA38-BC008795847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96600" y="7164880"/>
            <a:ext cx="2209800" cy="2209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0" y="4263"/>
            <a:ext cx="3595428" cy="2020930"/>
          </a:xfrm>
          <a:custGeom>
            <a:avLst/>
            <a:gdLst/>
            <a:ahLst/>
            <a:cxnLst/>
            <a:rect l="l" t="t" r="r" b="b"/>
            <a:pathLst>
              <a:path w="3595428" h="2020930">
                <a:moveTo>
                  <a:pt x="0" y="0"/>
                </a:moveTo>
                <a:lnTo>
                  <a:pt x="3595428" y="0"/>
                </a:lnTo>
                <a:lnTo>
                  <a:pt x="3595428" y="2020930"/>
                </a:lnTo>
                <a:lnTo>
                  <a:pt x="0" y="2020930"/>
                </a:lnTo>
                <a:lnTo>
                  <a:pt x="0" y="0"/>
                </a:lnTo>
                <a:close/>
              </a:path>
            </a:pathLst>
          </a:custGeom>
          <a:blipFill>
            <a:blip r:embed="rId3"/>
            <a:stretch>
              <a:fillRect/>
            </a:stretch>
          </a:blipFill>
        </p:spPr>
        <p:txBody>
          <a:bodyPr/>
          <a:lstStyle/>
          <a:p>
            <a:endParaRPr lang="en-GB" noProof="0" dirty="0"/>
          </a:p>
        </p:txBody>
      </p:sp>
      <p:sp>
        <p:nvSpPr>
          <p:cNvPr id="3" name="Freeform 3"/>
          <p:cNvSpPr/>
          <p:nvPr/>
        </p:nvSpPr>
        <p:spPr>
          <a:xfrm>
            <a:off x="14717017" y="9366992"/>
            <a:ext cx="3342698" cy="745143"/>
          </a:xfrm>
          <a:custGeom>
            <a:avLst/>
            <a:gdLst/>
            <a:ahLst/>
            <a:cxnLst/>
            <a:rect l="l" t="t" r="r" b="b"/>
            <a:pathLst>
              <a:path w="3342698" h="745143">
                <a:moveTo>
                  <a:pt x="0" y="0"/>
                </a:moveTo>
                <a:lnTo>
                  <a:pt x="3342698" y="0"/>
                </a:lnTo>
                <a:lnTo>
                  <a:pt x="3342698" y="745143"/>
                </a:lnTo>
                <a:lnTo>
                  <a:pt x="0" y="745143"/>
                </a:lnTo>
                <a:lnTo>
                  <a:pt x="0" y="0"/>
                </a:lnTo>
                <a:close/>
              </a:path>
            </a:pathLst>
          </a:custGeom>
          <a:blipFill>
            <a:blip r:embed="rId4"/>
            <a:stretch>
              <a:fillRect/>
            </a:stretch>
          </a:blipFill>
        </p:spPr>
        <p:txBody>
          <a:bodyPr/>
          <a:lstStyle/>
          <a:p>
            <a:endParaRPr lang="en-GB" noProof="0" dirty="0"/>
          </a:p>
        </p:txBody>
      </p:sp>
      <p:pic>
        <p:nvPicPr>
          <p:cNvPr id="4" name="Grafik 3">
            <a:extLst>
              <a:ext uri="{FF2B5EF4-FFF2-40B4-BE49-F238E27FC236}">
                <a16:creationId xmlns:a16="http://schemas.microsoft.com/office/drawing/2014/main" id="{4706E41A-7356-781B-F74A-6ECE59E85028}"/>
              </a:ext>
            </a:extLst>
          </p:cNvPr>
          <p:cNvPicPr>
            <a:picLocks noChangeAspect="1"/>
          </p:cNvPicPr>
          <p:nvPr/>
        </p:nvPicPr>
        <p:blipFill>
          <a:blip r:embed="rId5"/>
          <a:stretch>
            <a:fillRect/>
          </a:stretch>
        </p:blipFill>
        <p:spPr>
          <a:xfrm>
            <a:off x="3595428" y="4575880"/>
            <a:ext cx="2557360" cy="3554731"/>
          </a:xfrm>
          <a:prstGeom prst="rect">
            <a:avLst/>
          </a:prstGeom>
        </p:spPr>
      </p:pic>
      <p:sp>
        <p:nvSpPr>
          <p:cNvPr id="5" name="Textfeld 4">
            <a:extLst>
              <a:ext uri="{FF2B5EF4-FFF2-40B4-BE49-F238E27FC236}">
                <a16:creationId xmlns:a16="http://schemas.microsoft.com/office/drawing/2014/main" id="{5E82737A-63A8-4DFD-5C58-325C5C42DA37}"/>
              </a:ext>
            </a:extLst>
          </p:cNvPr>
          <p:cNvSpPr txBox="1"/>
          <p:nvPr/>
        </p:nvSpPr>
        <p:spPr>
          <a:xfrm>
            <a:off x="1143000" y="9029700"/>
            <a:ext cx="10262746" cy="1477328"/>
          </a:xfrm>
          <a:prstGeom prst="rect">
            <a:avLst/>
          </a:prstGeom>
          <a:noFill/>
        </p:spPr>
        <p:txBody>
          <a:bodyPr wrap="none" rtlCol="0">
            <a:spAutoFit/>
          </a:bodyPr>
          <a:lstStyle/>
          <a:p>
            <a:r>
              <a:rPr lang="en-GB" noProof="0" dirty="0">
                <a:latin typeface="Quicksand" panose="020B0604020202020204" charset="0"/>
              </a:rPr>
              <a:t>Photos: </a:t>
            </a:r>
            <a:br>
              <a:rPr lang="en-GB" noProof="0" dirty="0">
                <a:latin typeface="Quicksand" panose="020B0604020202020204" charset="0"/>
              </a:rPr>
            </a:br>
            <a:r>
              <a:rPr lang="en-GB" noProof="0" dirty="0">
                <a:latin typeface="Quicksand" panose="020B0604020202020204" charset="0"/>
                <a:hlinkClick r:id="rId6"/>
              </a:rPr>
              <a:t>https://de.wikipedia.org/wiki/Platon#/media/Datei:Head_Platon_Glyptothek_Munich_548.jpg</a:t>
            </a:r>
            <a:br>
              <a:rPr lang="en-GB" noProof="0" dirty="0">
                <a:latin typeface="Quicksand" panose="020B0604020202020204" charset="0"/>
              </a:rPr>
            </a:br>
            <a:r>
              <a:rPr lang="en-GB" noProof="0" dirty="0">
                <a:latin typeface="Quicksand" panose="020B0604020202020204" charset="0"/>
                <a:hlinkClick r:id="rId7"/>
              </a:rPr>
              <a:t>https://en.wikipedia.org/wiki/Aristotle#/media/File:Aristotle_Altemps_Inv8575.jpg</a:t>
            </a:r>
            <a:br>
              <a:rPr lang="en-GB" noProof="0" dirty="0">
                <a:latin typeface="Quicksand" panose="020B0604020202020204" charset="0"/>
              </a:rPr>
            </a:br>
            <a:br>
              <a:rPr lang="en-GB" noProof="0" dirty="0">
                <a:latin typeface="Quicksand" panose="020B0604020202020204" charset="0"/>
              </a:rPr>
            </a:br>
            <a:endParaRPr lang="en-GB" noProof="0" dirty="0">
              <a:latin typeface="Quicksand" panose="020B0604020202020204" charset="0"/>
            </a:endParaRPr>
          </a:p>
        </p:txBody>
      </p:sp>
      <p:sp>
        <p:nvSpPr>
          <p:cNvPr id="6" name="Textfeld 5">
            <a:extLst>
              <a:ext uri="{FF2B5EF4-FFF2-40B4-BE49-F238E27FC236}">
                <a16:creationId xmlns:a16="http://schemas.microsoft.com/office/drawing/2014/main" id="{284606B3-8B29-CEF8-C1FD-F3389CCAD453}"/>
              </a:ext>
            </a:extLst>
          </p:cNvPr>
          <p:cNvSpPr txBox="1"/>
          <p:nvPr/>
        </p:nvSpPr>
        <p:spPr>
          <a:xfrm>
            <a:off x="3472923" y="8169474"/>
            <a:ext cx="2802370" cy="461665"/>
          </a:xfrm>
          <a:prstGeom prst="rect">
            <a:avLst/>
          </a:prstGeom>
          <a:noFill/>
        </p:spPr>
        <p:txBody>
          <a:bodyPr wrap="none" rtlCol="0">
            <a:spAutoFit/>
          </a:bodyPr>
          <a:lstStyle/>
          <a:p>
            <a:r>
              <a:rPr lang="en-GB" sz="2400" noProof="0" dirty="0">
                <a:solidFill>
                  <a:schemeClr val="bg1"/>
                </a:solidFill>
                <a:latin typeface="Quicksand" panose="020B0604020202020204" charset="0"/>
              </a:rPr>
              <a:t>Plato (427-347 BC)</a:t>
            </a:r>
          </a:p>
        </p:txBody>
      </p:sp>
      <p:sp>
        <p:nvSpPr>
          <p:cNvPr id="9" name="Sprechblase: rechteckig mit abgerundeten Ecken 8">
            <a:extLst>
              <a:ext uri="{FF2B5EF4-FFF2-40B4-BE49-F238E27FC236}">
                <a16:creationId xmlns:a16="http://schemas.microsoft.com/office/drawing/2014/main" id="{8373D70D-E1ED-55AB-A46D-8590D26ADD87}"/>
              </a:ext>
            </a:extLst>
          </p:cNvPr>
          <p:cNvSpPr/>
          <p:nvPr/>
        </p:nvSpPr>
        <p:spPr>
          <a:xfrm>
            <a:off x="3059739" y="1655861"/>
            <a:ext cx="4953000" cy="2020930"/>
          </a:xfrm>
          <a:prstGeom prst="wedgeRoundRectCallout">
            <a:avLst>
              <a:gd name="adj1" fmla="val -15518"/>
              <a:gd name="adj2" fmla="val 86494"/>
              <a:gd name="adj3" fmla="val 166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noProof="0" dirty="0">
                <a:latin typeface="Quicksand" panose="020B0604020202020204" charset="0"/>
              </a:rPr>
              <a:t>„</a:t>
            </a:r>
            <a:r>
              <a:rPr lang="de-DE" sz="2800" noProof="0" dirty="0">
                <a:latin typeface="Quicksand" panose="020B0604020202020204" charset="0"/>
              </a:rPr>
              <a:t>„Gehörlose Menschen sind nicht intelligent, weil sie sich nicht ausdrücken können.“ </a:t>
            </a:r>
            <a:r>
              <a:rPr lang="en-GB" sz="2800" noProof="0" dirty="0">
                <a:latin typeface="Quicksand" panose="020B0604020202020204" charset="0"/>
              </a:rPr>
              <a:t>” </a:t>
            </a:r>
          </a:p>
        </p:txBody>
      </p:sp>
      <p:pic>
        <p:nvPicPr>
          <p:cNvPr id="1026" name="Picture 2" descr="undefined">
            <a:extLst>
              <a:ext uri="{FF2B5EF4-FFF2-40B4-BE49-F238E27FC236}">
                <a16:creationId xmlns:a16="http://schemas.microsoft.com/office/drawing/2014/main" id="{2FFDF4A5-9BC2-E900-675D-4C323055EBD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350269" y="2095500"/>
            <a:ext cx="2655261" cy="3554731"/>
          </a:xfrm>
          <a:prstGeom prst="rect">
            <a:avLst/>
          </a:prstGeom>
          <a:noFill/>
          <a:extLst>
            <a:ext uri="{909E8E84-426E-40DD-AFC4-6F175D3DCCD1}">
              <a14:hiddenFill xmlns:a14="http://schemas.microsoft.com/office/drawing/2010/main">
                <a:solidFill>
                  <a:srgbClr val="FFFFFF"/>
                </a:solidFill>
              </a14:hiddenFill>
            </a:ext>
          </a:extLst>
        </p:spPr>
      </p:pic>
      <p:sp>
        <p:nvSpPr>
          <p:cNvPr id="10" name="Sprechblase: rechteckig mit abgerundeten Ecken 9">
            <a:extLst>
              <a:ext uri="{FF2B5EF4-FFF2-40B4-BE49-F238E27FC236}">
                <a16:creationId xmlns:a16="http://schemas.microsoft.com/office/drawing/2014/main" id="{93EC5A89-4892-9112-CC90-EE48950C70F4}"/>
              </a:ext>
            </a:extLst>
          </p:cNvPr>
          <p:cNvSpPr/>
          <p:nvPr/>
        </p:nvSpPr>
        <p:spPr>
          <a:xfrm>
            <a:off x="11201400" y="6610209"/>
            <a:ext cx="4953000" cy="2020930"/>
          </a:xfrm>
          <a:prstGeom prst="wedgeRoundRectCallout">
            <a:avLst>
              <a:gd name="adj1" fmla="val 12174"/>
              <a:gd name="adj2" fmla="val -89008"/>
              <a:gd name="adj3" fmla="val 166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noProof="0" dirty="0">
                <a:latin typeface="Quicksand" panose="020B0604020202020204" charset="0"/>
              </a:rPr>
              <a:t>„</a:t>
            </a:r>
            <a:r>
              <a:rPr lang="de-DE" sz="2800" noProof="0" dirty="0">
                <a:latin typeface="Quicksand" panose="020B0604020202020204" charset="0"/>
              </a:rPr>
              <a:t>Wer nicht hören und nicht sprechen kann, kann auch nicht denken. </a:t>
            </a:r>
            <a:endParaRPr lang="en-GB" sz="2800" noProof="0" dirty="0">
              <a:latin typeface="Quicksand" panose="020B0604020202020204" charset="0"/>
            </a:endParaRPr>
          </a:p>
        </p:txBody>
      </p:sp>
      <p:sp>
        <p:nvSpPr>
          <p:cNvPr id="11" name="Textfeld 10">
            <a:extLst>
              <a:ext uri="{FF2B5EF4-FFF2-40B4-BE49-F238E27FC236}">
                <a16:creationId xmlns:a16="http://schemas.microsoft.com/office/drawing/2014/main" id="{6FA3E123-8709-ED89-B604-0DAF1907BAF9}"/>
              </a:ext>
            </a:extLst>
          </p:cNvPr>
          <p:cNvSpPr txBox="1"/>
          <p:nvPr/>
        </p:nvSpPr>
        <p:spPr>
          <a:xfrm>
            <a:off x="12047484" y="1566435"/>
            <a:ext cx="3260829" cy="461665"/>
          </a:xfrm>
          <a:prstGeom prst="rect">
            <a:avLst/>
          </a:prstGeom>
          <a:noFill/>
        </p:spPr>
        <p:txBody>
          <a:bodyPr wrap="none" rtlCol="0">
            <a:spAutoFit/>
          </a:bodyPr>
          <a:lstStyle/>
          <a:p>
            <a:r>
              <a:rPr lang="en-GB" sz="2400" noProof="0" dirty="0">
                <a:solidFill>
                  <a:schemeClr val="bg1"/>
                </a:solidFill>
                <a:latin typeface="Quicksand" panose="020B0604020202020204" charset="0"/>
              </a:rPr>
              <a:t>Aristotle (384-322 BC)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92D2DFC-123D-ECC1-80A6-1C270FF386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EBB2EA3-1194-83F2-7178-659D58DBA471}"/>
              </a:ext>
            </a:extLst>
          </p:cNvPr>
          <p:cNvSpPr/>
          <p:nvPr/>
        </p:nvSpPr>
        <p:spPr>
          <a:xfrm>
            <a:off x="0" y="4263"/>
            <a:ext cx="3595428" cy="2020930"/>
          </a:xfrm>
          <a:custGeom>
            <a:avLst/>
            <a:gdLst/>
            <a:ahLst/>
            <a:cxnLst/>
            <a:rect l="l" t="t" r="r" b="b"/>
            <a:pathLst>
              <a:path w="3595428" h="2020930">
                <a:moveTo>
                  <a:pt x="0" y="0"/>
                </a:moveTo>
                <a:lnTo>
                  <a:pt x="3595428" y="0"/>
                </a:lnTo>
                <a:lnTo>
                  <a:pt x="3595428" y="2020930"/>
                </a:lnTo>
                <a:lnTo>
                  <a:pt x="0" y="202093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208DE7B4-C683-ED7B-41E6-D8AD5D73B35D}"/>
              </a:ext>
            </a:extLst>
          </p:cNvPr>
          <p:cNvSpPr/>
          <p:nvPr/>
        </p:nvSpPr>
        <p:spPr>
          <a:xfrm>
            <a:off x="14717017" y="9366992"/>
            <a:ext cx="3342698" cy="745143"/>
          </a:xfrm>
          <a:custGeom>
            <a:avLst/>
            <a:gdLst/>
            <a:ahLst/>
            <a:cxnLst/>
            <a:rect l="l" t="t" r="r" b="b"/>
            <a:pathLst>
              <a:path w="3342698" h="745143">
                <a:moveTo>
                  <a:pt x="0" y="0"/>
                </a:moveTo>
                <a:lnTo>
                  <a:pt x="3342698" y="0"/>
                </a:lnTo>
                <a:lnTo>
                  <a:pt x="3342698" y="745143"/>
                </a:lnTo>
                <a:lnTo>
                  <a:pt x="0" y="745143"/>
                </a:lnTo>
                <a:lnTo>
                  <a:pt x="0" y="0"/>
                </a:lnTo>
                <a:close/>
              </a:path>
            </a:pathLst>
          </a:custGeom>
          <a:blipFill>
            <a:blip r:embed="rId4"/>
            <a:stretch>
              <a:fillRect/>
            </a:stretch>
          </a:blipFill>
        </p:spPr>
        <p:txBody>
          <a:bodyPr/>
          <a:lstStyle/>
          <a:p>
            <a:endParaRPr lang="en-GB" noProof="0" dirty="0"/>
          </a:p>
        </p:txBody>
      </p:sp>
      <p:sp>
        <p:nvSpPr>
          <p:cNvPr id="5" name="Textfeld 4">
            <a:extLst>
              <a:ext uri="{FF2B5EF4-FFF2-40B4-BE49-F238E27FC236}">
                <a16:creationId xmlns:a16="http://schemas.microsoft.com/office/drawing/2014/main" id="{97DFADFF-B063-4C4D-CB06-0E89C70E30E0}"/>
              </a:ext>
            </a:extLst>
          </p:cNvPr>
          <p:cNvSpPr txBox="1"/>
          <p:nvPr/>
        </p:nvSpPr>
        <p:spPr>
          <a:xfrm>
            <a:off x="1143000" y="9029700"/>
            <a:ext cx="12925333" cy="923330"/>
          </a:xfrm>
          <a:prstGeom prst="rect">
            <a:avLst/>
          </a:prstGeom>
          <a:noFill/>
        </p:spPr>
        <p:txBody>
          <a:bodyPr wrap="none" rtlCol="0">
            <a:spAutoFit/>
          </a:bodyPr>
          <a:lstStyle/>
          <a:p>
            <a:r>
              <a:rPr lang="en-GB" noProof="0" dirty="0">
                <a:latin typeface="Quicksand" panose="020B0604020202020204" charset="0"/>
              </a:rPr>
              <a:t>Photos: </a:t>
            </a:r>
            <a:br>
              <a:rPr lang="en-GB" noProof="0" dirty="0">
                <a:latin typeface="Quicksand" panose="020B0604020202020204" charset="0"/>
              </a:rPr>
            </a:br>
            <a:r>
              <a:rPr lang="en-GB" noProof="0" dirty="0">
                <a:latin typeface="Quicksand" panose="020B0604020202020204" charset="0"/>
                <a:hlinkClick r:id="rId5"/>
              </a:rPr>
              <a:t>https://en.wikipedia.org/wiki/Augustine_of_Hippo#/media/File:Augustine_Lateran.jpg</a:t>
            </a:r>
            <a:br>
              <a:rPr lang="en-GB" noProof="0" dirty="0">
                <a:latin typeface="Quicksand" panose="020B0604020202020204" charset="0"/>
              </a:rPr>
            </a:br>
            <a:r>
              <a:rPr lang="en-GB" noProof="0" dirty="0">
                <a:latin typeface="Quicksand" panose="020B0604020202020204" charset="0"/>
                <a:hlinkClick r:id="rId6"/>
              </a:rPr>
              <a:t>https://en.wikipedia.org/wiki/Justinian_I#/media/File:Mosaic_of_Justinianus_I_-_Basilica_San_Vitale_(Ravenna).jpg</a:t>
            </a:r>
            <a:r>
              <a:rPr lang="en-GB" noProof="0" dirty="0">
                <a:latin typeface="Quicksand" panose="020B0604020202020204" charset="0"/>
              </a:rPr>
              <a:t> </a:t>
            </a:r>
          </a:p>
        </p:txBody>
      </p:sp>
      <p:sp>
        <p:nvSpPr>
          <p:cNvPr id="6" name="Textfeld 5">
            <a:extLst>
              <a:ext uri="{FF2B5EF4-FFF2-40B4-BE49-F238E27FC236}">
                <a16:creationId xmlns:a16="http://schemas.microsoft.com/office/drawing/2014/main" id="{B014AAA0-F94D-0756-F98D-C3F64D42AFB8}"/>
              </a:ext>
            </a:extLst>
          </p:cNvPr>
          <p:cNvSpPr txBox="1"/>
          <p:nvPr/>
        </p:nvSpPr>
        <p:spPr>
          <a:xfrm>
            <a:off x="2431529" y="8160474"/>
            <a:ext cx="4331635" cy="738664"/>
          </a:xfrm>
          <a:prstGeom prst="rect">
            <a:avLst/>
          </a:prstGeom>
          <a:noFill/>
        </p:spPr>
        <p:txBody>
          <a:bodyPr wrap="none" rtlCol="0">
            <a:spAutoFit/>
          </a:bodyPr>
          <a:lstStyle/>
          <a:p>
            <a:r>
              <a:rPr lang="en-GB" sz="2400" noProof="0" dirty="0">
                <a:solidFill>
                  <a:schemeClr val="bg1"/>
                </a:solidFill>
                <a:latin typeface="Quicksand" panose="020B0604020202020204" charset="0"/>
              </a:rPr>
              <a:t>Augustine of Hippo (354-430)</a:t>
            </a:r>
          </a:p>
          <a:p>
            <a:endParaRPr lang="en-GB" noProof="0" dirty="0">
              <a:solidFill>
                <a:schemeClr val="bg1"/>
              </a:solidFill>
              <a:latin typeface="Quicksand" panose="020B0604020202020204" charset="0"/>
            </a:endParaRPr>
          </a:p>
        </p:txBody>
      </p:sp>
      <p:sp>
        <p:nvSpPr>
          <p:cNvPr id="9" name="Sprechblase: rechteckig mit abgerundeten Ecken 8">
            <a:extLst>
              <a:ext uri="{FF2B5EF4-FFF2-40B4-BE49-F238E27FC236}">
                <a16:creationId xmlns:a16="http://schemas.microsoft.com/office/drawing/2014/main" id="{BD403AB3-987F-E67D-45B0-78F55DF14106}"/>
              </a:ext>
            </a:extLst>
          </p:cNvPr>
          <p:cNvSpPr/>
          <p:nvPr/>
        </p:nvSpPr>
        <p:spPr>
          <a:xfrm>
            <a:off x="2819400" y="1551468"/>
            <a:ext cx="4953000" cy="2020930"/>
          </a:xfrm>
          <a:prstGeom prst="wedgeRoundRectCallout">
            <a:avLst>
              <a:gd name="adj1" fmla="val -15518"/>
              <a:gd name="adj2" fmla="val 86494"/>
              <a:gd name="adj3" fmla="val 166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dirty="0">
                <a:latin typeface="Quicksand" panose="020B0604020202020204" charset="0"/>
              </a:rPr>
              <a:t>„Wer nicht hören kann, kann daher auch nicht glauben.</a:t>
            </a:r>
            <a:r>
              <a:rPr lang="en-GB" sz="2800" noProof="0" dirty="0">
                <a:latin typeface="Quicksand" panose="020B0604020202020204" charset="0"/>
              </a:rPr>
              <a:t>” </a:t>
            </a:r>
          </a:p>
        </p:txBody>
      </p:sp>
      <p:sp>
        <p:nvSpPr>
          <p:cNvPr id="12" name="Textfeld 11">
            <a:extLst>
              <a:ext uri="{FF2B5EF4-FFF2-40B4-BE49-F238E27FC236}">
                <a16:creationId xmlns:a16="http://schemas.microsoft.com/office/drawing/2014/main" id="{658FA097-C182-80FB-B47F-D666674D338F}"/>
              </a:ext>
            </a:extLst>
          </p:cNvPr>
          <p:cNvSpPr txBox="1"/>
          <p:nvPr/>
        </p:nvSpPr>
        <p:spPr>
          <a:xfrm>
            <a:off x="11611889" y="8179589"/>
            <a:ext cx="3530134" cy="523220"/>
          </a:xfrm>
          <a:prstGeom prst="rect">
            <a:avLst/>
          </a:prstGeom>
          <a:noFill/>
        </p:spPr>
        <p:txBody>
          <a:bodyPr wrap="none" rtlCol="0">
            <a:spAutoFit/>
          </a:bodyPr>
          <a:lstStyle/>
          <a:p>
            <a:r>
              <a:rPr lang="en-GB" sz="2800" noProof="0" dirty="0">
                <a:solidFill>
                  <a:schemeClr val="bg1"/>
                </a:solidFill>
                <a:latin typeface="Quicksand" panose="020B0604020202020204" charset="0"/>
              </a:rPr>
              <a:t>Justinian I (482-565)</a:t>
            </a:r>
          </a:p>
        </p:txBody>
      </p:sp>
      <p:sp>
        <p:nvSpPr>
          <p:cNvPr id="13" name="Sprechblase: rechteckig mit abgerundeten Ecken 12">
            <a:extLst>
              <a:ext uri="{FF2B5EF4-FFF2-40B4-BE49-F238E27FC236}">
                <a16:creationId xmlns:a16="http://schemas.microsoft.com/office/drawing/2014/main" id="{3038E6A9-53D7-AD1F-37B1-16932E320FD8}"/>
              </a:ext>
            </a:extLst>
          </p:cNvPr>
          <p:cNvSpPr/>
          <p:nvPr/>
        </p:nvSpPr>
        <p:spPr>
          <a:xfrm>
            <a:off x="10900456" y="1534709"/>
            <a:ext cx="4953000" cy="2020930"/>
          </a:xfrm>
          <a:prstGeom prst="wedgeRoundRectCallout">
            <a:avLst>
              <a:gd name="adj1" fmla="val 13293"/>
              <a:gd name="adj2" fmla="val 87865"/>
              <a:gd name="adj3" fmla="val 16667"/>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noProof="0" dirty="0">
                <a:latin typeface="Quicksand" panose="020B0604020202020204" charset="0"/>
              </a:rPr>
              <a:t>„Codex </a:t>
            </a:r>
            <a:r>
              <a:rPr lang="en-GB" sz="2800" noProof="0" dirty="0" err="1">
                <a:latin typeface="Quicksand" panose="020B0604020202020204" charset="0"/>
              </a:rPr>
              <a:t>Justinianus</a:t>
            </a:r>
            <a:r>
              <a:rPr lang="en-GB" sz="2800" noProof="0" dirty="0">
                <a:latin typeface="Quicksand" panose="020B0604020202020204" charset="0"/>
              </a:rPr>
              <a:t>” </a:t>
            </a:r>
          </a:p>
        </p:txBody>
      </p:sp>
      <p:pic>
        <p:nvPicPr>
          <p:cNvPr id="7" name="Picture 4" descr="undefined">
            <a:extLst>
              <a:ext uri="{FF2B5EF4-FFF2-40B4-BE49-F238E27FC236}">
                <a16:creationId xmlns:a16="http://schemas.microsoft.com/office/drawing/2014/main" id="{0B2FB6A3-78FF-1BD7-1B4B-F404507552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37616" y="4599357"/>
            <a:ext cx="2319462" cy="3554731"/>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descr="Ein Bild, das Mosaik, Bild, Zeichnung, Kunst enthält.&#10;&#10;KI-generierte Inhalte können fehlerhaft sein.">
            <a:extLst>
              <a:ext uri="{FF2B5EF4-FFF2-40B4-BE49-F238E27FC236}">
                <a16:creationId xmlns:a16="http://schemas.microsoft.com/office/drawing/2014/main" id="{F7FE46C9-26AD-CBC4-CE46-0DCD940A15F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046796" y="4594239"/>
            <a:ext cx="2670221" cy="3554731"/>
          </a:xfrm>
          <a:prstGeom prst="rect">
            <a:avLst/>
          </a:prstGeom>
        </p:spPr>
      </p:pic>
    </p:spTree>
    <p:extLst>
      <p:ext uri="{BB962C8B-B14F-4D97-AF65-F5344CB8AC3E}">
        <p14:creationId xmlns:p14="http://schemas.microsoft.com/office/powerpoint/2010/main" val="1254176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51647001-9D04-7293-7F81-9DAAF42887B1}"/>
              </a:ext>
            </a:extLst>
          </p:cNvPr>
          <p:cNvSpPr txBox="1"/>
          <p:nvPr/>
        </p:nvSpPr>
        <p:spPr>
          <a:xfrm>
            <a:off x="7239000" y="1499695"/>
            <a:ext cx="5443150"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Mi</a:t>
            </a:r>
            <a:r>
              <a:rPr lang="en-GB" sz="8000" dirty="0" err="1">
                <a:solidFill>
                  <a:schemeClr val="bg1"/>
                </a:solidFill>
                <a:latin typeface="Anton"/>
                <a:ea typeface="Anton"/>
                <a:cs typeface="Anton"/>
                <a:sym typeface="Anton"/>
              </a:rPr>
              <a:t>ttelalter</a:t>
            </a:r>
            <a:endParaRPr lang="en-GB" sz="8000" noProof="0" dirty="0">
              <a:solidFill>
                <a:schemeClr val="bg1"/>
              </a:solidFill>
              <a:latin typeface="Anton"/>
              <a:ea typeface="Anton"/>
              <a:cs typeface="Anton"/>
              <a:sym typeface="Anton"/>
            </a:endParaRPr>
          </a:p>
        </p:txBody>
      </p:sp>
      <p:sp>
        <p:nvSpPr>
          <p:cNvPr id="5" name="TextBox 7">
            <a:extLst>
              <a:ext uri="{FF2B5EF4-FFF2-40B4-BE49-F238E27FC236}">
                <a16:creationId xmlns:a16="http://schemas.microsoft.com/office/drawing/2014/main" id="{E4BE17D0-DF2A-B74C-8F36-88BF2BA8E059}"/>
              </a:ext>
            </a:extLst>
          </p:cNvPr>
          <p:cNvSpPr txBox="1"/>
          <p:nvPr/>
        </p:nvSpPr>
        <p:spPr>
          <a:xfrm>
            <a:off x="6858000" y="3228249"/>
            <a:ext cx="10820400" cy="5084469"/>
          </a:xfrm>
          <a:prstGeom prst="rect">
            <a:avLst/>
          </a:prstGeom>
        </p:spPr>
        <p:txBody>
          <a:bodyPr wrap="square" lIns="0" tIns="0" rIns="0" bIns="0" rtlCol="0" anchor="t">
            <a:spAutoFit/>
          </a:bodyPr>
          <a:lstStyle/>
          <a:p>
            <a:pPr marL="604511" lvl="1" indent="-302256">
              <a:lnSpc>
                <a:spcPct val="150000"/>
              </a:lnSpc>
              <a:buFont typeface="Arial"/>
              <a:buChar char="•"/>
            </a:pPr>
            <a:r>
              <a:rPr lang="en-GB" sz="3200" b="1" dirty="0" err="1">
                <a:solidFill>
                  <a:schemeClr val="bg1"/>
                </a:solidFill>
                <a:latin typeface="Quicksand"/>
                <a:ea typeface="Quicksand"/>
                <a:cs typeface="Quicksand"/>
                <a:sym typeface="Quicksand"/>
              </a:rPr>
              <a:t>keine</a:t>
            </a:r>
            <a:r>
              <a:rPr lang="en-GB" sz="3200" b="1" noProof="0" dirty="0">
                <a:solidFill>
                  <a:schemeClr val="bg1"/>
                </a:solidFill>
                <a:latin typeface="Quicksand"/>
                <a:ea typeface="Quicksand"/>
                <a:cs typeface="Quicksand"/>
                <a:sym typeface="Quicksand"/>
              </a:rPr>
              <a:t> </a:t>
            </a:r>
            <a:r>
              <a:rPr lang="en-GB" sz="3200" b="1" noProof="0" dirty="0" err="1">
                <a:solidFill>
                  <a:schemeClr val="bg1"/>
                </a:solidFill>
                <a:latin typeface="Quicksand"/>
                <a:ea typeface="Quicksand"/>
                <a:cs typeface="Quicksand"/>
                <a:sym typeface="Quicksand"/>
              </a:rPr>
              <a:t>Bildung</a:t>
            </a:r>
            <a:r>
              <a:rPr lang="en-GB" sz="3200" b="1" noProof="0" dirty="0">
                <a:solidFill>
                  <a:schemeClr val="bg1"/>
                </a:solidFill>
                <a:latin typeface="Quicksand"/>
                <a:ea typeface="Quicksand"/>
                <a:cs typeface="Quicksand"/>
                <a:sym typeface="Quicksand"/>
              </a:rPr>
              <a:t> </a:t>
            </a:r>
            <a:r>
              <a:rPr lang="en-GB" sz="3200" noProof="0" dirty="0">
                <a:solidFill>
                  <a:schemeClr val="bg1"/>
                </a:solidFill>
                <a:latin typeface="Quicksand"/>
                <a:ea typeface="Quicksand"/>
                <a:cs typeface="Quicksand"/>
                <a:sym typeface="Quicksand"/>
              </a:rPr>
              <a:t>für </a:t>
            </a:r>
            <a:r>
              <a:rPr lang="en-GB" sz="3200" noProof="0" dirty="0" err="1">
                <a:solidFill>
                  <a:schemeClr val="bg1"/>
                </a:solidFill>
                <a:latin typeface="Quicksand"/>
                <a:ea typeface="Quicksand"/>
                <a:cs typeface="Quicksand"/>
                <a:sym typeface="Quicksand"/>
              </a:rPr>
              <a:t>gehörlose</a:t>
            </a:r>
            <a:r>
              <a:rPr lang="en-GB" sz="3200" noProof="0" dirty="0">
                <a:solidFill>
                  <a:schemeClr val="bg1"/>
                </a:solidFill>
                <a:latin typeface="Quicksand"/>
                <a:ea typeface="Quicksand"/>
                <a:cs typeface="Quicksand"/>
                <a:sym typeface="Quicksand"/>
              </a:rPr>
              <a:t> </a:t>
            </a:r>
            <a:r>
              <a:rPr lang="en-GB" sz="3200" noProof="0" dirty="0" err="1">
                <a:solidFill>
                  <a:schemeClr val="bg1"/>
                </a:solidFill>
                <a:latin typeface="Quicksand"/>
                <a:ea typeface="Quicksand"/>
                <a:cs typeface="Quicksand"/>
                <a:sym typeface="Quicksand"/>
              </a:rPr>
              <a:t>Personen</a:t>
            </a:r>
            <a:endParaRPr lang="en-GB" sz="3200" noProof="0" dirty="0">
              <a:solidFill>
                <a:schemeClr val="bg1"/>
              </a:solidFill>
              <a:latin typeface="Quicksand"/>
              <a:ea typeface="Quicksand"/>
              <a:cs typeface="Quicksand"/>
              <a:sym typeface="Quicksand"/>
            </a:endParaRPr>
          </a:p>
          <a:p>
            <a:pPr marL="604511" lvl="1" indent="-302256">
              <a:lnSpc>
                <a:spcPct val="150000"/>
              </a:lnSpc>
              <a:buFont typeface="Arial"/>
              <a:buChar char="•"/>
            </a:pPr>
            <a:r>
              <a:rPr lang="de-DE" sz="3200" dirty="0">
                <a:solidFill>
                  <a:schemeClr val="bg1"/>
                </a:solidFill>
                <a:latin typeface="Quicksand"/>
                <a:ea typeface="Quicksand"/>
                <a:cs typeface="Quicksand"/>
                <a:sym typeface="Quicksand"/>
              </a:rPr>
              <a:t>Dokumente über gehörlose Menschen aus dieser Zeit befassen sich hauptsächlich mit </a:t>
            </a:r>
            <a:r>
              <a:rPr lang="de-DE" sz="3200" b="1" dirty="0">
                <a:solidFill>
                  <a:schemeClr val="bg1"/>
                </a:solidFill>
                <a:latin typeface="Quicksand"/>
                <a:ea typeface="Quicksand"/>
                <a:cs typeface="Quicksand"/>
                <a:sym typeface="Quicksand"/>
              </a:rPr>
              <a:t>Wunderberichten</a:t>
            </a:r>
            <a:r>
              <a:rPr lang="de-DE" sz="3200" dirty="0">
                <a:solidFill>
                  <a:schemeClr val="bg1"/>
                </a:solidFill>
                <a:latin typeface="Quicksand"/>
                <a:ea typeface="Quicksand"/>
                <a:cs typeface="Quicksand"/>
                <a:sym typeface="Quicksand"/>
              </a:rPr>
              <a:t> über </a:t>
            </a:r>
            <a:r>
              <a:rPr lang="de-DE" sz="3200" b="1" dirty="0">
                <a:solidFill>
                  <a:schemeClr val="bg1"/>
                </a:solidFill>
                <a:latin typeface="Quicksand"/>
                <a:ea typeface="Quicksand"/>
                <a:cs typeface="Quicksand"/>
                <a:sym typeface="Quicksand"/>
              </a:rPr>
              <a:t>religiöse Heilungen</a:t>
            </a:r>
            <a:r>
              <a:rPr lang="en-GB" sz="3200" noProof="0" dirty="0">
                <a:solidFill>
                  <a:schemeClr val="bg1"/>
                </a:solidFill>
                <a:latin typeface="Quicksand"/>
                <a:ea typeface="Quicksand"/>
                <a:cs typeface="Quicksand"/>
                <a:sym typeface="Quicksand"/>
              </a:rPr>
              <a:t>.</a:t>
            </a:r>
          </a:p>
          <a:p>
            <a:pPr marL="604511" lvl="1" indent="-302256">
              <a:lnSpc>
                <a:spcPct val="150000"/>
              </a:lnSpc>
              <a:buFont typeface="Arial"/>
              <a:buChar char="•"/>
            </a:pPr>
            <a:r>
              <a:rPr lang="de-DE" sz="3200" dirty="0">
                <a:solidFill>
                  <a:schemeClr val="bg1"/>
                </a:solidFill>
                <a:latin typeface="Quicksand"/>
                <a:ea typeface="Quicksand"/>
                <a:cs typeface="Quicksand"/>
                <a:sym typeface="Quicksand"/>
              </a:rPr>
              <a:t>Die damit verbundenen Vorstellungen über Gehörlosigkeit </a:t>
            </a:r>
            <a:r>
              <a:rPr lang="de-DE" sz="3200" b="1" dirty="0">
                <a:solidFill>
                  <a:schemeClr val="bg1"/>
                </a:solidFill>
                <a:latin typeface="Quicksand"/>
                <a:ea typeface="Quicksand"/>
                <a:cs typeface="Quicksand"/>
                <a:sym typeface="Quicksand"/>
              </a:rPr>
              <a:t>prägten das Bild von gehörlosen Menschen</a:t>
            </a:r>
            <a:r>
              <a:rPr lang="de-DE" sz="3200" dirty="0">
                <a:solidFill>
                  <a:schemeClr val="bg1"/>
                </a:solidFill>
                <a:latin typeface="Quicksand"/>
                <a:ea typeface="Quicksand"/>
                <a:cs typeface="Quicksand"/>
                <a:sym typeface="Quicksand"/>
              </a:rPr>
              <a:t> und ihrer </a:t>
            </a:r>
            <a:r>
              <a:rPr lang="de-DE" sz="3200" b="1" dirty="0">
                <a:solidFill>
                  <a:schemeClr val="bg1"/>
                </a:solidFill>
                <a:latin typeface="Quicksand"/>
                <a:ea typeface="Quicksand"/>
                <a:cs typeface="Quicksand"/>
                <a:sym typeface="Quicksand"/>
              </a:rPr>
              <a:t>Bildung</a:t>
            </a:r>
            <a:r>
              <a:rPr lang="de-DE" sz="3200" dirty="0">
                <a:solidFill>
                  <a:schemeClr val="bg1"/>
                </a:solidFill>
                <a:latin typeface="Quicksand"/>
                <a:ea typeface="Quicksand"/>
                <a:cs typeface="Quicksand"/>
                <a:sym typeface="Quicksand"/>
              </a:rPr>
              <a:t>.</a:t>
            </a:r>
            <a:endParaRPr lang="en-GB" sz="3200" noProof="0" dirty="0">
              <a:solidFill>
                <a:schemeClr val="bg1"/>
              </a:solidFill>
              <a:latin typeface="Quicksand"/>
              <a:ea typeface="Quicksand"/>
              <a:cs typeface="Quicksand"/>
              <a:sym typeface="Quicksand"/>
            </a:endParaRPr>
          </a:p>
        </p:txBody>
      </p:sp>
      <p:pic>
        <p:nvPicPr>
          <p:cNvPr id="2050" name="Picture 2" descr="undefined">
            <a:extLst>
              <a:ext uri="{FF2B5EF4-FFF2-40B4-BE49-F238E27FC236}">
                <a16:creationId xmlns:a16="http://schemas.microsoft.com/office/drawing/2014/main" id="{2C387AE3-E987-A28A-ACE6-1250E934A8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3513" y="3228249"/>
            <a:ext cx="5221537" cy="5155248"/>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75A5B0CF-C15D-A906-7057-C268B0150915}"/>
              </a:ext>
            </a:extLst>
          </p:cNvPr>
          <p:cNvSpPr txBox="1"/>
          <p:nvPr/>
        </p:nvSpPr>
        <p:spPr>
          <a:xfrm>
            <a:off x="1453513" y="8998743"/>
            <a:ext cx="9851796" cy="369332"/>
          </a:xfrm>
          <a:prstGeom prst="rect">
            <a:avLst/>
          </a:prstGeom>
          <a:noFill/>
        </p:spPr>
        <p:txBody>
          <a:bodyPr wrap="square">
            <a:spAutoFit/>
          </a:bodyPr>
          <a:lstStyle/>
          <a:p>
            <a:r>
              <a:rPr lang="en-GB" noProof="0" dirty="0">
                <a:solidFill>
                  <a:schemeClr val="bg1"/>
                </a:solidFill>
                <a:latin typeface="Quicksand" panose="020B0604020202020204" charset="0"/>
              </a:rPr>
              <a:t>Photo: </a:t>
            </a:r>
            <a:r>
              <a:rPr lang="en-GB" noProof="0" dirty="0">
                <a:solidFill>
                  <a:schemeClr val="bg1"/>
                </a:solidFill>
                <a:latin typeface="Quicksand" panose="020B0604020202020204" charset="0"/>
                <a:hlinkClick r:id="rId6">
                  <a:extLst>
                    <a:ext uri="{A12FA001-AC4F-418D-AE19-62706E023703}">
                      <ahyp:hlinkClr xmlns:ahyp="http://schemas.microsoft.com/office/drawing/2018/hyperlinkcolor" val="tx"/>
                    </a:ext>
                  </a:extLst>
                </a:hlinkClick>
              </a:rPr>
              <a:t>https://en.wikipedia.org/wiki/Middle_Ages#/media/File:Cleric-Knight-Workman.jpg</a:t>
            </a:r>
            <a:r>
              <a:rPr lang="en-GB" noProof="0" dirty="0">
                <a:solidFill>
                  <a:schemeClr val="bg1"/>
                </a:solidFill>
                <a:latin typeface="Quicksand" panose="020B0604020202020204" charset="0"/>
              </a:rPr>
              <a:t> </a:t>
            </a:r>
          </a:p>
        </p:txBody>
      </p:sp>
      <p:sp>
        <p:nvSpPr>
          <p:cNvPr id="6" name="Freeform 3">
            <a:extLst>
              <a:ext uri="{FF2B5EF4-FFF2-40B4-BE49-F238E27FC236}">
                <a16:creationId xmlns:a16="http://schemas.microsoft.com/office/drawing/2014/main" id="{F3BA36C6-3C36-9320-1A08-71189D614F5C}"/>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8" name="Freeform 2">
            <a:extLst>
              <a:ext uri="{FF2B5EF4-FFF2-40B4-BE49-F238E27FC236}">
                <a16:creationId xmlns:a16="http://schemas.microsoft.com/office/drawing/2014/main" id="{2240BE5A-6F1D-6BCD-0C7E-173F2C784E2A}"/>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0FC79C-2DB1-97D6-3680-15267F1BD06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2E10ACB-1238-A2AE-5241-60ADACB0810E}"/>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FF025D23-86A6-B9BE-A843-8BCC2B6B1D20}"/>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solidFill>
                <a:schemeClr val="bg1"/>
              </a:solidFill>
            </a:endParaRPr>
          </a:p>
        </p:txBody>
      </p:sp>
      <p:sp>
        <p:nvSpPr>
          <p:cNvPr id="4" name="TextBox 8">
            <a:extLst>
              <a:ext uri="{FF2B5EF4-FFF2-40B4-BE49-F238E27FC236}">
                <a16:creationId xmlns:a16="http://schemas.microsoft.com/office/drawing/2014/main" id="{E3BBB648-266D-F5E9-B3BA-02A9FEB4EA41}"/>
              </a:ext>
            </a:extLst>
          </p:cNvPr>
          <p:cNvSpPr txBox="1"/>
          <p:nvPr/>
        </p:nvSpPr>
        <p:spPr>
          <a:xfrm>
            <a:off x="1143000" y="2207713"/>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Renaissance</a:t>
            </a:r>
          </a:p>
        </p:txBody>
      </p:sp>
      <p:sp>
        <p:nvSpPr>
          <p:cNvPr id="5" name="TextBox 7">
            <a:extLst>
              <a:ext uri="{FF2B5EF4-FFF2-40B4-BE49-F238E27FC236}">
                <a16:creationId xmlns:a16="http://schemas.microsoft.com/office/drawing/2014/main" id="{67E3764A-EB23-1D4B-4A1A-337AEB496B99}"/>
              </a:ext>
            </a:extLst>
          </p:cNvPr>
          <p:cNvSpPr txBox="1"/>
          <p:nvPr/>
        </p:nvSpPr>
        <p:spPr>
          <a:xfrm>
            <a:off x="1143000" y="3836072"/>
            <a:ext cx="16916715" cy="6186309"/>
          </a:xfrm>
          <a:prstGeom prst="rect">
            <a:avLst/>
          </a:prstGeom>
        </p:spPr>
        <p:txBody>
          <a:bodyPr wrap="square" lIns="0" tIns="0" rIns="0" bIns="0" rtlCol="0" anchor="t">
            <a:spAutoFit/>
          </a:bodyPr>
          <a:lstStyle/>
          <a:p>
            <a:pPr marL="685800" indent="-685800">
              <a:buFont typeface="Arial" panose="020B0604020202020204" pitchFamily="34" charset="0"/>
              <a:buChar char="•"/>
            </a:pPr>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Es wurden Anstrengungen unternommen, </a:t>
            </a:r>
            <a:r>
              <a:rPr lang="de-DE" sz="4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Aristoteles' Theorie </a:t>
            </a:r>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zu </a:t>
            </a:r>
            <a:r>
              <a:rPr lang="de-DE" sz="4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widerlegen</a:t>
            </a:r>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marL="685800" indent="-685800">
              <a:buFont typeface="Arial" panose="020B0604020202020204" pitchFamily="34" charset="0"/>
              <a:buChar char="•"/>
            </a:pPr>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Es wurden aktive Versuche unternommen, gehörlose Menschen zu </a:t>
            </a:r>
            <a:r>
              <a:rPr lang="de-DE" sz="4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unterrichten</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b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GB" sz="4800" noProof="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manchmal</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sz="4800" noProof="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unter</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sz="4800" noProof="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Einbeziehung</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der </a:t>
            </a:r>
            <a:r>
              <a:rPr lang="en-GB" sz="4800" noProof="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Gebärdensprache</a:t>
            </a:r>
            <a:r>
              <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4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endParaRPr lang="en-GB" sz="48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r>
              <a:rPr lang="de-DE" sz="4800" dirty="0">
                <a:solidFill>
                  <a:schemeClr val="bg1"/>
                </a:solidFill>
                <a:latin typeface="Calibri" panose="020F0502020204030204" pitchFamily="34" charset="0"/>
                <a:ea typeface="Calibri" panose="020F0502020204030204" pitchFamily="34" charset="0"/>
                <a:cs typeface="Times New Roman" panose="02020603050405020304" pitchFamily="18" charset="0"/>
              </a:rPr>
              <a:t>Pädagogen entwickelten verschiedene Methoden für den Unterricht gehörloser Schüler.</a:t>
            </a:r>
            <a:endParaRPr lang="en-GB" sz="4800" dirty="0">
              <a:solidFill>
                <a:schemeClr val="bg1"/>
              </a:solidFill>
              <a:latin typeface="Calibri" panose="020F0502020204030204" pitchFamily="34" charset="0"/>
              <a:cs typeface="Times New Roman" panose="02020603050405020304" pitchFamily="18" charset="0"/>
            </a:endParaRPr>
          </a:p>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https://de.wikipedia.org/wiki/Sixtinische_Kapelle#/media/Datei:Creaci%C3%B3n_de_Ad%C3%A1n_(Miguel_%C3%81ngel).jpg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7" name="Grafik 6" descr="Ein Bild, das Bild, Kunst, Mythologie, Bildende Kunst enthält.&#10;&#10;Automatisch generierte Beschreibung">
            <a:extLst>
              <a:ext uri="{FF2B5EF4-FFF2-40B4-BE49-F238E27FC236}">
                <a16:creationId xmlns:a16="http://schemas.microsoft.com/office/drawing/2014/main" id="{A9949451-0AD9-DF76-0D1C-E7C8C9BEFF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22023" y="736322"/>
            <a:ext cx="6481717" cy="2942783"/>
          </a:xfrm>
          <a:prstGeom prst="rect">
            <a:avLst/>
          </a:prstGeom>
        </p:spPr>
      </p:pic>
      <p:sp>
        <p:nvSpPr>
          <p:cNvPr id="6" name="Freeform 3">
            <a:extLst>
              <a:ext uri="{FF2B5EF4-FFF2-40B4-BE49-F238E27FC236}">
                <a16:creationId xmlns:a16="http://schemas.microsoft.com/office/drawing/2014/main" id="{0EEF1A22-EEB2-3836-F1F6-29EB365BF343}"/>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8" name="Freeform 2">
            <a:extLst>
              <a:ext uri="{FF2B5EF4-FFF2-40B4-BE49-F238E27FC236}">
                <a16:creationId xmlns:a16="http://schemas.microsoft.com/office/drawing/2014/main" id="{D4DC64C1-069F-C6C5-459D-645B981A3A80}"/>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1350550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1C1597-FEDA-4B17-5200-6ABF1CE83D9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556959-45EE-073E-946A-EC0CAD686BDF}"/>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138FFC51-85D0-A4FE-DA33-864AFAD8CF21}"/>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2930241F-2C2A-3937-1272-BC5DAEA5CE3E}"/>
              </a:ext>
            </a:extLst>
          </p:cNvPr>
          <p:cNvSpPr txBox="1"/>
          <p:nvPr/>
        </p:nvSpPr>
        <p:spPr>
          <a:xfrm>
            <a:off x="1096108" y="2525851"/>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Renaissance</a:t>
            </a:r>
          </a:p>
        </p:txBody>
      </p:sp>
      <p:pic>
        <p:nvPicPr>
          <p:cNvPr id="8" name="Grafik 7" descr="Ein Bild, das Entwurf, Menschliches Gesicht, Mann, Zeichnung enthält.&#10;&#10;KI-generierte Inhalte können fehlerhaft sein.">
            <a:extLst>
              <a:ext uri="{FF2B5EF4-FFF2-40B4-BE49-F238E27FC236}">
                <a16:creationId xmlns:a16="http://schemas.microsoft.com/office/drawing/2014/main" id="{0C71057D-C988-737D-1F06-B97A9C7006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6200" y="2040791"/>
            <a:ext cx="4343400" cy="5212080"/>
          </a:xfrm>
          <a:prstGeom prst="rect">
            <a:avLst/>
          </a:prstGeom>
        </p:spPr>
      </p:pic>
      <p:sp>
        <p:nvSpPr>
          <p:cNvPr id="9" name="Textfeld 8">
            <a:extLst>
              <a:ext uri="{FF2B5EF4-FFF2-40B4-BE49-F238E27FC236}">
                <a16:creationId xmlns:a16="http://schemas.microsoft.com/office/drawing/2014/main" id="{C533E417-12B6-B382-0751-39E9FDB04C6A}"/>
              </a:ext>
            </a:extLst>
          </p:cNvPr>
          <p:cNvSpPr txBox="1"/>
          <p:nvPr/>
        </p:nvSpPr>
        <p:spPr>
          <a:xfrm>
            <a:off x="11154508" y="7351122"/>
            <a:ext cx="5664270" cy="523220"/>
          </a:xfrm>
          <a:prstGeom prst="rect">
            <a:avLst/>
          </a:prstGeom>
          <a:noFill/>
        </p:spPr>
        <p:txBody>
          <a:bodyPr wrap="square" rtlCol="0">
            <a:spAutoFit/>
          </a:bodyPr>
          <a:lstStyle/>
          <a:p>
            <a:r>
              <a:rPr lang="en-GB" sz="2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Pedro Ponce de Leon</a:t>
            </a:r>
            <a:r>
              <a:rPr lang="en-GB" sz="2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(1500-1584</a:t>
            </a:r>
            <a:r>
              <a:rPr lang="en-GB" sz="24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t>
            </a:r>
            <a:endParaRPr lang="de-AT" sz="2400" dirty="0">
              <a:solidFill>
                <a:schemeClr val="bg1"/>
              </a:solidFill>
            </a:endParaRPr>
          </a:p>
        </p:txBody>
      </p:sp>
      <p:sp>
        <p:nvSpPr>
          <p:cNvPr id="10" name="Textfeld 9">
            <a:extLst>
              <a:ext uri="{FF2B5EF4-FFF2-40B4-BE49-F238E27FC236}">
                <a16:creationId xmlns:a16="http://schemas.microsoft.com/office/drawing/2014/main" id="{1D1C989F-1F2E-FC98-447B-5BB654E1D950}"/>
              </a:ext>
            </a:extLst>
          </p:cNvPr>
          <p:cNvSpPr txBox="1"/>
          <p:nvPr/>
        </p:nvSpPr>
        <p:spPr>
          <a:xfrm>
            <a:off x="1096108" y="4015939"/>
            <a:ext cx="10058400" cy="1754326"/>
          </a:xfrm>
          <a:prstGeom prst="rect">
            <a:avLst/>
          </a:prstGeom>
          <a:noFill/>
        </p:spPr>
        <p:txBody>
          <a:bodyPr wrap="square" rtlCol="0">
            <a:spAutoFit/>
          </a:bodyPr>
          <a:lstStyle/>
          <a:p>
            <a:r>
              <a:rPr lang="de-DE" sz="3600" dirty="0">
                <a:solidFill>
                  <a:schemeClr val="bg1"/>
                </a:solidFill>
                <a:latin typeface="Quicksand"/>
              </a:rPr>
              <a:t>Der Benediktinermönch </a:t>
            </a:r>
            <a:r>
              <a:rPr lang="de-DE" sz="3600" b="1" dirty="0">
                <a:solidFill>
                  <a:schemeClr val="bg1"/>
                </a:solidFill>
                <a:latin typeface="Quicksand"/>
              </a:rPr>
              <a:t>Pedro Ponce de Leon </a:t>
            </a:r>
            <a:r>
              <a:rPr lang="de-DE" sz="3600" dirty="0">
                <a:solidFill>
                  <a:schemeClr val="bg1"/>
                </a:solidFill>
                <a:latin typeface="Quicksand"/>
              </a:rPr>
              <a:t>wird oft als „der erste Lehrer für Gehörlose“ bezeichnet</a:t>
            </a:r>
            <a:endParaRPr lang="de-AT" sz="3600" dirty="0">
              <a:solidFill>
                <a:schemeClr val="bg1"/>
              </a:solidFill>
              <a:latin typeface="Quicksand"/>
            </a:endParaRPr>
          </a:p>
        </p:txBody>
      </p:sp>
      <p:sp>
        <p:nvSpPr>
          <p:cNvPr id="12" name="Textfeld 11">
            <a:extLst>
              <a:ext uri="{FF2B5EF4-FFF2-40B4-BE49-F238E27FC236}">
                <a16:creationId xmlns:a16="http://schemas.microsoft.com/office/drawing/2014/main" id="{47FAA7B2-264B-24D9-1AF6-83693593D4A2}"/>
              </a:ext>
            </a:extLst>
          </p:cNvPr>
          <p:cNvSpPr txBox="1"/>
          <p:nvPr/>
        </p:nvSpPr>
        <p:spPr>
          <a:xfrm>
            <a:off x="1066800" y="9555439"/>
            <a:ext cx="10058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a:t>
            </a:r>
            <a:r>
              <a:rPr lang="en-GB" noProof="0" dirty="0">
                <a:latin typeface="Calibri" panose="020F0502020204030204" pitchFamily="34" charset="0"/>
                <a:cs typeface="Times New Roman" panose="02020603050405020304" pitchFamily="18" charset="0"/>
              </a:rPr>
              <a:t>: </a:t>
            </a:r>
            <a:r>
              <a:rPr lang="en-GB" noProof="0" dirty="0">
                <a:latin typeface="Calibri" panose="020F0502020204030204" pitchFamily="34" charset="0"/>
                <a:cs typeface="Times New Roman" panose="02020603050405020304" pitchFamily="18" charset="0"/>
                <a:hlinkClick r:id="rId6"/>
              </a:rPr>
              <a:t>https://en.wikipedia.org/wiki/Pedro_Ponce_de_Le%C3%B3n#/media/File:PedroPoncedeLeon.gif</a:t>
            </a:r>
            <a:r>
              <a:rPr lang="en-GB" noProof="0" dirty="0">
                <a:latin typeface="Calibri" panose="020F0502020204030204" pitchFamily="34" charset="0"/>
                <a:cs typeface="Times New Roman" panose="02020603050405020304" pitchFamily="18" charset="0"/>
              </a:rPr>
              <a:t> </a:t>
            </a:r>
            <a:endParaRPr lang="en-GB" noProof="0" dirty="0"/>
          </a:p>
        </p:txBody>
      </p:sp>
      <p:sp>
        <p:nvSpPr>
          <p:cNvPr id="5" name="Freeform 3">
            <a:extLst>
              <a:ext uri="{FF2B5EF4-FFF2-40B4-BE49-F238E27FC236}">
                <a16:creationId xmlns:a16="http://schemas.microsoft.com/office/drawing/2014/main" id="{06DC8578-919A-D695-2D41-9E3C12887463}"/>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6" name="Freeform 2">
            <a:extLst>
              <a:ext uri="{FF2B5EF4-FFF2-40B4-BE49-F238E27FC236}">
                <a16:creationId xmlns:a16="http://schemas.microsoft.com/office/drawing/2014/main" id="{D11972DE-8739-AC41-5F67-46341B71279C}"/>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698200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640FC5C-B8AE-94B7-6A2B-A07BB897D5FA}"/>
            </a:ext>
          </a:extLst>
        </p:cNvPr>
        <p:cNvGrpSpPr/>
        <p:nvPr/>
      </p:nvGrpSpPr>
      <p:grpSpPr>
        <a:xfrm>
          <a:off x="0" y="0"/>
          <a:ext cx="0" cy="0"/>
          <a:chOff x="0" y="0"/>
          <a:chExt cx="0" cy="0"/>
        </a:xfrm>
      </p:grpSpPr>
      <p:sp>
        <p:nvSpPr>
          <p:cNvPr id="9" name="Textfeld 8">
            <a:extLst>
              <a:ext uri="{FF2B5EF4-FFF2-40B4-BE49-F238E27FC236}">
                <a16:creationId xmlns:a16="http://schemas.microsoft.com/office/drawing/2014/main" id="{6C362E8E-7C8F-F973-D97F-3A9CFAF9ECA6}"/>
              </a:ext>
            </a:extLst>
          </p:cNvPr>
          <p:cNvSpPr txBox="1"/>
          <p:nvPr/>
        </p:nvSpPr>
        <p:spPr>
          <a:xfrm>
            <a:off x="7216654" y="885445"/>
            <a:ext cx="8573180" cy="646331"/>
          </a:xfrm>
          <a:prstGeom prst="rect">
            <a:avLst/>
          </a:prstGeom>
          <a:noFill/>
        </p:spPr>
        <p:txBody>
          <a:bodyPr wrap="square" rtlCol="0">
            <a:spAutoFit/>
          </a:bodyPr>
          <a:lstStyle/>
          <a:p>
            <a:pPr algn="ctr"/>
            <a:r>
              <a:rPr lang="de-AT" sz="3600" dirty="0">
                <a:solidFill>
                  <a:schemeClr val="bg1"/>
                </a:solidFill>
                <a:latin typeface="Anton" pitchFamily="2" charset="0"/>
              </a:rPr>
              <a:t>Juan Pablo Bonet </a:t>
            </a:r>
            <a:r>
              <a:rPr lang="en-GB" sz="3600" dirty="0">
                <a:solidFill>
                  <a:schemeClr val="bg1"/>
                </a:solidFill>
                <a:latin typeface="Anton" pitchFamily="2" charset="0"/>
                <a:ea typeface="Calibri" panose="020F0502020204030204" pitchFamily="34" charset="0"/>
                <a:cs typeface="Times New Roman" panose="02020603050405020304" pitchFamily="18" charset="0"/>
              </a:rPr>
              <a:t>(1579-1633)</a:t>
            </a:r>
            <a:endParaRPr lang="de-AT" sz="3600" dirty="0">
              <a:solidFill>
                <a:schemeClr val="bg1"/>
              </a:solidFill>
              <a:latin typeface="Anton" pitchFamily="2" charset="0"/>
            </a:endParaRPr>
          </a:p>
        </p:txBody>
      </p:sp>
      <p:sp>
        <p:nvSpPr>
          <p:cNvPr id="12" name="Textfeld 11">
            <a:extLst>
              <a:ext uri="{FF2B5EF4-FFF2-40B4-BE49-F238E27FC236}">
                <a16:creationId xmlns:a16="http://schemas.microsoft.com/office/drawing/2014/main" id="{8F15C008-E1A4-307E-8A79-6BB22DA9B97E}"/>
              </a:ext>
            </a:extLst>
          </p:cNvPr>
          <p:cNvSpPr txBox="1"/>
          <p:nvPr/>
        </p:nvSpPr>
        <p:spPr>
          <a:xfrm>
            <a:off x="740945" y="9241001"/>
            <a:ext cx="12192000" cy="923330"/>
          </a:xfrm>
          <a:prstGeom prst="rect">
            <a:avLst/>
          </a:prstGeom>
          <a:noFill/>
        </p:spPr>
        <p:txBody>
          <a:bodyPr wrap="square">
            <a:spAutoFit/>
          </a:bodyPr>
          <a:lstStyle/>
          <a:p>
            <a:r>
              <a:rPr lang="en-GB" dirty="0">
                <a:solidFill>
                  <a:schemeClr val="bg1"/>
                </a:solidFill>
                <a:latin typeface="Calibri" panose="020F0502020204030204" pitchFamily="34" charset="0"/>
                <a:cs typeface="Times New Roman" panose="02020603050405020304" pitchFamily="18" charset="0"/>
              </a:rPr>
              <a:t>Foto: https://</a:t>
            </a:r>
            <a:r>
              <a:rPr lang="en-GB" dirty="0" err="1">
                <a:solidFill>
                  <a:schemeClr val="bg1"/>
                </a:solidFill>
                <a:latin typeface="Calibri" panose="020F0502020204030204" pitchFamily="34" charset="0"/>
                <a:cs typeface="Times New Roman" panose="02020603050405020304" pitchFamily="18" charset="0"/>
              </a:rPr>
              <a:t>de.wikipedia.org</a:t>
            </a:r>
            <a:r>
              <a:rPr lang="en-GB" dirty="0">
                <a:solidFill>
                  <a:schemeClr val="bg1"/>
                </a:solidFill>
                <a:latin typeface="Calibri" panose="020F0502020204030204" pitchFamily="34" charset="0"/>
                <a:cs typeface="Times New Roman" panose="02020603050405020304" pitchFamily="18" charset="0"/>
              </a:rPr>
              <a:t>/wiki/Juan_Pablo_Bonet</a:t>
            </a:r>
          </a:p>
          <a:p>
            <a:r>
              <a:rPr lang="en-GB" dirty="0">
                <a:solidFill>
                  <a:schemeClr val="bg1"/>
                </a:solidFill>
                <a:latin typeface="Calibri" panose="020F0502020204030204" pitchFamily="34" charset="0"/>
                <a:cs typeface="Times New Roman" panose="02020603050405020304" pitchFamily="18" charset="0"/>
              </a:rPr>
              <a:t>Quelle: https://</a:t>
            </a:r>
            <a:r>
              <a:rPr lang="en-GB" dirty="0" err="1">
                <a:solidFill>
                  <a:schemeClr val="bg1"/>
                </a:solidFill>
                <a:latin typeface="Calibri" panose="020F0502020204030204" pitchFamily="34" charset="0"/>
                <a:cs typeface="Times New Roman" panose="02020603050405020304" pitchFamily="18" charset="0"/>
              </a:rPr>
              <a:t>deafhistory.eu</a:t>
            </a:r>
            <a:r>
              <a:rPr lang="en-GB" dirty="0">
                <a:solidFill>
                  <a:schemeClr val="bg1"/>
                </a:solidFill>
                <a:latin typeface="Calibri" panose="020F0502020204030204" pitchFamily="34" charset="0"/>
                <a:cs typeface="Times New Roman" panose="02020603050405020304" pitchFamily="18" charset="0"/>
              </a:rPr>
              <a:t>/</a:t>
            </a:r>
            <a:r>
              <a:rPr lang="en-GB" dirty="0" err="1">
                <a:solidFill>
                  <a:schemeClr val="bg1"/>
                </a:solidFill>
                <a:latin typeface="Calibri" panose="020F0502020204030204" pitchFamily="34" charset="0"/>
                <a:cs typeface="Times New Roman" panose="02020603050405020304" pitchFamily="18" charset="0"/>
              </a:rPr>
              <a:t>index.php</a:t>
            </a:r>
            <a:r>
              <a:rPr lang="en-GB" dirty="0">
                <a:solidFill>
                  <a:schemeClr val="bg1"/>
                </a:solidFill>
                <a:latin typeface="Calibri" panose="020F0502020204030204" pitchFamily="34" charset="0"/>
                <a:cs typeface="Times New Roman" panose="02020603050405020304" pitchFamily="18" charset="0"/>
              </a:rPr>
              <a:t>/component/zoo/item/1620?Itemid=144                 </a:t>
            </a:r>
          </a:p>
          <a:p>
            <a:r>
              <a:rPr lang="en-GB" dirty="0">
                <a:solidFill>
                  <a:schemeClr val="bg1"/>
                </a:solidFill>
                <a:latin typeface="Calibri" panose="020F0502020204030204" pitchFamily="34" charset="0"/>
                <a:cs typeface="Times New Roman" panose="02020603050405020304" pitchFamily="18" charset="0"/>
              </a:rPr>
              <a:t>              https://</a:t>
            </a:r>
            <a:r>
              <a:rPr lang="en-GB" dirty="0" err="1">
                <a:solidFill>
                  <a:schemeClr val="bg1"/>
                </a:solidFill>
                <a:latin typeface="Calibri" panose="020F0502020204030204" pitchFamily="34" charset="0"/>
                <a:cs typeface="Times New Roman" panose="02020603050405020304" pitchFamily="18" charset="0"/>
              </a:rPr>
              <a:t>blogs.uoregon.edu</a:t>
            </a:r>
            <a:r>
              <a:rPr lang="en-GB" dirty="0">
                <a:solidFill>
                  <a:schemeClr val="bg1"/>
                </a:solidFill>
                <a:latin typeface="Calibri" panose="020F0502020204030204" pitchFamily="34" charset="0"/>
                <a:cs typeface="Times New Roman" panose="02020603050405020304" pitchFamily="18" charset="0"/>
              </a:rPr>
              <a:t>/</a:t>
            </a:r>
            <a:r>
              <a:rPr lang="en-GB" dirty="0" err="1">
                <a:solidFill>
                  <a:schemeClr val="bg1"/>
                </a:solidFill>
                <a:latin typeface="Calibri" panose="020F0502020204030204" pitchFamily="34" charset="0"/>
                <a:cs typeface="Times New Roman" panose="02020603050405020304" pitchFamily="18" charset="0"/>
              </a:rPr>
              <a:t>scua</a:t>
            </a:r>
            <a:r>
              <a:rPr lang="en-GB" dirty="0">
                <a:solidFill>
                  <a:schemeClr val="bg1"/>
                </a:solidFill>
                <a:latin typeface="Calibri" panose="020F0502020204030204" pitchFamily="34" charset="0"/>
                <a:cs typeface="Times New Roman" panose="02020603050405020304" pitchFamily="18" charset="0"/>
              </a:rPr>
              <a:t>/2021/07/29/new-acquisition-seminal-work-on-deaf-education-in-17th-century-spain/</a:t>
            </a:r>
            <a:endParaRPr lang="en-GB" dirty="0">
              <a:solidFill>
                <a:schemeClr val="bg1"/>
              </a:solidFill>
            </a:endParaRPr>
          </a:p>
        </p:txBody>
      </p:sp>
      <p:pic>
        <p:nvPicPr>
          <p:cNvPr id="1026" name="Picture 2">
            <a:extLst>
              <a:ext uri="{FF2B5EF4-FFF2-40B4-BE49-F238E27FC236}">
                <a16:creationId xmlns:a16="http://schemas.microsoft.com/office/drawing/2014/main" id="{8B03DFFA-D9C4-7F3A-6B9A-42CB60113A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25600" y="495300"/>
            <a:ext cx="2893299" cy="39233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CEE3A08-A0D6-EB5B-0FC9-3AA907599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25600" y="4743032"/>
            <a:ext cx="2893298" cy="4296979"/>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3">
            <a:extLst>
              <a:ext uri="{FF2B5EF4-FFF2-40B4-BE49-F238E27FC236}">
                <a16:creationId xmlns:a16="http://schemas.microsoft.com/office/drawing/2014/main" id="{70056A41-6228-9DD7-07A8-181C69AB7746}"/>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p>
        </p:txBody>
      </p:sp>
      <p:sp>
        <p:nvSpPr>
          <p:cNvPr id="3" name="Freeform 2">
            <a:extLst>
              <a:ext uri="{FF2B5EF4-FFF2-40B4-BE49-F238E27FC236}">
                <a16:creationId xmlns:a16="http://schemas.microsoft.com/office/drawing/2014/main" id="{0419E241-3A46-01CC-F41F-E7E56D3E2674}"/>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
        <p:nvSpPr>
          <p:cNvPr id="6" name="Textfeld 5">
            <a:extLst>
              <a:ext uri="{FF2B5EF4-FFF2-40B4-BE49-F238E27FC236}">
                <a16:creationId xmlns:a16="http://schemas.microsoft.com/office/drawing/2014/main" id="{43C4F069-454E-6936-F735-9B651ADC6C31}"/>
              </a:ext>
            </a:extLst>
          </p:cNvPr>
          <p:cNvSpPr txBox="1"/>
          <p:nvPr/>
        </p:nvSpPr>
        <p:spPr>
          <a:xfrm>
            <a:off x="740945" y="2085697"/>
            <a:ext cx="13584656" cy="6986528"/>
          </a:xfrm>
          <a:prstGeom prst="rect">
            <a:avLst/>
          </a:prstGeom>
          <a:noFill/>
        </p:spPr>
        <p:txBody>
          <a:bodyPr wrap="square">
            <a:spAutoFit/>
          </a:bodyPr>
          <a:lstStyle/>
          <a:p>
            <a:r>
              <a:rPr lang="en-US" sz="3200" b="1" dirty="0">
                <a:solidFill>
                  <a:schemeClr val="bg1"/>
                </a:solidFill>
                <a:latin typeface="Quicksand" panose="020B0604020202020204" charset="0"/>
              </a:rPr>
              <a:t>1620 –</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erstes</a:t>
            </a:r>
            <a:r>
              <a:rPr lang="en-US" sz="3200" dirty="0">
                <a:solidFill>
                  <a:schemeClr val="bg1"/>
                </a:solidFill>
                <a:latin typeface="Quicksand" panose="020B0604020202020204" charset="0"/>
              </a:rPr>
              <a:t> Buch </a:t>
            </a:r>
            <a:r>
              <a:rPr lang="en-US" sz="3200" dirty="0" err="1">
                <a:solidFill>
                  <a:schemeClr val="bg1"/>
                </a:solidFill>
                <a:latin typeface="Quicksand" panose="020B0604020202020204" charset="0"/>
              </a:rPr>
              <a:t>über</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ein</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manuelles</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Fingeralphabet</a:t>
            </a:r>
            <a:endParaRPr lang="en-US" sz="3200" dirty="0">
              <a:solidFill>
                <a:schemeClr val="bg1"/>
              </a:solidFill>
              <a:latin typeface="Quicksand" panose="020B0604020202020204" charset="0"/>
            </a:endParaRPr>
          </a:p>
          <a:p>
            <a:endParaRPr lang="en-US" sz="3200" dirty="0">
              <a:solidFill>
                <a:schemeClr val="bg1"/>
              </a:solidFill>
              <a:latin typeface="Quicksand" panose="020B0604020202020204" charset="0"/>
            </a:endParaRPr>
          </a:p>
          <a:p>
            <a:r>
              <a:rPr lang="en-US" sz="3200" b="1" dirty="0">
                <a:solidFill>
                  <a:schemeClr val="bg1"/>
                </a:solidFill>
                <a:latin typeface="Quicksand" panose="020B0604020202020204" charset="0"/>
              </a:rPr>
              <a:t>1885 -</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Englische</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Ausgabe</a:t>
            </a:r>
            <a:r>
              <a:rPr lang="en-US" sz="3200" dirty="0">
                <a:solidFill>
                  <a:schemeClr val="bg1"/>
                </a:solidFill>
                <a:latin typeface="Quicksand" panose="020B0604020202020204" charset="0"/>
              </a:rPr>
              <a:t> → </a:t>
            </a:r>
            <a:r>
              <a:rPr lang="en-US" sz="3200" dirty="0" err="1">
                <a:solidFill>
                  <a:schemeClr val="bg1"/>
                </a:solidFill>
                <a:latin typeface="Quicksand" panose="020B0604020202020204" charset="0"/>
              </a:rPr>
              <a:t>wachsendes</a:t>
            </a:r>
            <a:r>
              <a:rPr lang="en-US" sz="3200" dirty="0">
                <a:solidFill>
                  <a:schemeClr val="bg1"/>
                </a:solidFill>
                <a:latin typeface="Quicksand" panose="020B0604020202020204" charset="0"/>
              </a:rPr>
              <a:t> Interesse an der </a:t>
            </a:r>
            <a:r>
              <a:rPr lang="en-US" sz="3200" dirty="0" err="1">
                <a:solidFill>
                  <a:schemeClr val="bg1"/>
                </a:solidFill>
                <a:latin typeface="Quicksand" panose="020B0604020202020204" charset="0"/>
              </a:rPr>
              <a:t>Bildung</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gehörloser</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Personen</a:t>
            </a:r>
            <a:endParaRPr lang="en-US" sz="3200" dirty="0">
              <a:solidFill>
                <a:schemeClr val="bg1"/>
              </a:solidFill>
              <a:latin typeface="Quicksand" panose="020B0604020202020204" charset="0"/>
            </a:endParaRPr>
          </a:p>
          <a:p>
            <a:endParaRPr lang="en-US" sz="3200" dirty="0">
              <a:solidFill>
                <a:schemeClr val="bg1"/>
              </a:solidFill>
              <a:latin typeface="Quicksand" panose="020B0604020202020204" charset="0"/>
            </a:endParaRPr>
          </a:p>
          <a:p>
            <a:r>
              <a:rPr lang="en-US" sz="3200" dirty="0">
                <a:solidFill>
                  <a:schemeClr val="bg1"/>
                </a:solidFill>
                <a:latin typeface="Quicksand" panose="020B0604020202020204" charset="0"/>
              </a:rPr>
              <a:t>Bonet’s </a:t>
            </a:r>
            <a:r>
              <a:rPr lang="en-US" sz="3200" dirty="0" err="1">
                <a:solidFill>
                  <a:schemeClr val="bg1"/>
                </a:solidFill>
                <a:latin typeface="Quicksand" panose="020B0604020202020204" charset="0"/>
              </a:rPr>
              <a:t>Methoden</a:t>
            </a:r>
            <a:r>
              <a:rPr lang="en-US" sz="3200" dirty="0">
                <a:solidFill>
                  <a:schemeClr val="bg1"/>
                </a:solidFill>
                <a:latin typeface="Quicksand" panose="020B0604020202020204" charset="0"/>
              </a:rPr>
              <a:t>: </a:t>
            </a:r>
          </a:p>
          <a:p>
            <a:pPr marL="571500" indent="-571500">
              <a:buFont typeface="Arial" panose="020B0604020202020204" pitchFamily="34" charset="0"/>
              <a:buChar char="•"/>
            </a:pPr>
            <a:r>
              <a:rPr lang="en-US" sz="3200" dirty="0" err="1">
                <a:solidFill>
                  <a:schemeClr val="bg1"/>
                </a:solidFill>
                <a:latin typeface="Quicksand" panose="020B0604020202020204" charset="0"/>
              </a:rPr>
              <a:t>Geschriebene</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Buchstaben</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Fingeralphabet</a:t>
            </a:r>
            <a:r>
              <a:rPr lang="en-US" sz="3200" dirty="0">
                <a:solidFill>
                  <a:schemeClr val="bg1"/>
                </a:solidFill>
                <a:latin typeface="Quicksand" panose="020B0604020202020204" charset="0"/>
              </a:rPr>
              <a:t> → </a:t>
            </a:r>
            <a:r>
              <a:rPr lang="en-US" sz="3200" dirty="0" err="1">
                <a:solidFill>
                  <a:schemeClr val="bg1"/>
                </a:solidFill>
                <a:latin typeface="Quicksand" panose="020B0604020202020204" charset="0"/>
              </a:rPr>
              <a:t>Artikulation</a:t>
            </a:r>
            <a:endParaRPr lang="en-US" sz="3200" dirty="0">
              <a:solidFill>
                <a:schemeClr val="bg1"/>
              </a:solidFill>
              <a:latin typeface="Quicksand" panose="020B0604020202020204" charset="0"/>
            </a:endParaRPr>
          </a:p>
          <a:p>
            <a:pPr marL="571500" indent="-571500">
              <a:buFont typeface="Arial" panose="020B0604020202020204" pitchFamily="34" charset="0"/>
              <a:buChar char="•"/>
            </a:pPr>
            <a:r>
              <a:rPr lang="en-US" sz="3200" dirty="0" err="1">
                <a:solidFill>
                  <a:schemeClr val="bg1"/>
                </a:solidFill>
                <a:latin typeface="Quicksand" panose="020B0604020202020204" charset="0"/>
              </a:rPr>
              <a:t>Lippenlesen</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entwicklet</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sich</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natürlich</a:t>
            </a:r>
            <a:r>
              <a:rPr lang="en-US" sz="3200" dirty="0">
                <a:solidFill>
                  <a:schemeClr val="bg1"/>
                </a:solidFill>
                <a:latin typeface="Quicksand" panose="020B0604020202020204" charset="0"/>
              </a:rPr>
              <a:t>” &amp; “</a:t>
            </a:r>
            <a:r>
              <a:rPr lang="en-US" sz="3200" dirty="0" err="1">
                <a:solidFill>
                  <a:schemeClr val="bg1"/>
                </a:solidFill>
                <a:latin typeface="Quicksand" panose="020B0604020202020204" charset="0"/>
              </a:rPr>
              <a:t>ohne</a:t>
            </a:r>
            <a:r>
              <a:rPr lang="en-US" sz="3200" dirty="0">
                <a:solidFill>
                  <a:schemeClr val="bg1"/>
                </a:solidFill>
                <a:latin typeface="Quicksand" panose="020B0604020202020204" charset="0"/>
              </a:rPr>
              <a:t> </a:t>
            </a:r>
            <a:r>
              <a:rPr lang="en-US" sz="3200" dirty="0" err="1">
                <a:solidFill>
                  <a:schemeClr val="bg1"/>
                </a:solidFill>
                <a:latin typeface="Quicksand" panose="020B0604020202020204" charset="0"/>
              </a:rPr>
              <a:t>Hilfe</a:t>
            </a:r>
            <a:r>
              <a:rPr lang="en-US" sz="3200" dirty="0">
                <a:solidFill>
                  <a:schemeClr val="bg1"/>
                </a:solidFill>
                <a:latin typeface="Quicksand" panose="020B0604020202020204" charset="0"/>
              </a:rPr>
              <a:t>”</a:t>
            </a:r>
          </a:p>
          <a:p>
            <a:pPr marL="571500" indent="-571500">
              <a:buFont typeface="Arial" panose="020B0604020202020204" pitchFamily="34" charset="0"/>
              <a:buChar char="•"/>
            </a:pPr>
            <a:endParaRPr lang="en-US" sz="3200" dirty="0">
              <a:solidFill>
                <a:schemeClr val="bg1"/>
              </a:solidFill>
              <a:latin typeface="Quicksand" panose="020B0604020202020204" charset="0"/>
            </a:endParaRPr>
          </a:p>
          <a:p>
            <a:r>
              <a:rPr lang="en-US" sz="3200" dirty="0" err="1">
                <a:solidFill>
                  <a:schemeClr val="bg1"/>
                </a:solidFill>
                <a:latin typeface="Quicksand" panose="020B0604020202020204" charset="0"/>
              </a:rPr>
              <a:t>Bedeutung</a:t>
            </a:r>
            <a:r>
              <a:rPr lang="en-US" sz="3200" dirty="0">
                <a:solidFill>
                  <a:schemeClr val="bg1"/>
                </a:solidFill>
                <a:latin typeface="Quicksand" panose="020B0604020202020204" charset="0"/>
              </a:rPr>
              <a:t>: </a:t>
            </a:r>
          </a:p>
          <a:p>
            <a:pPr marL="571500" indent="-571500">
              <a:buFont typeface="Arial" panose="020B0604020202020204" pitchFamily="34" charset="0"/>
              <a:buChar char="•"/>
            </a:pPr>
            <a:r>
              <a:rPr lang="de-DE" sz="3200" dirty="0">
                <a:solidFill>
                  <a:schemeClr val="bg1"/>
                </a:solidFill>
                <a:latin typeface="Quicksand" panose="020B0604020202020204" charset="0"/>
              </a:rPr>
              <a:t>Frühe gedruckte Dokumentation eines Fingeralphabets</a:t>
            </a:r>
          </a:p>
          <a:p>
            <a:pPr marL="571500" indent="-571500">
              <a:buFont typeface="Arial" panose="020B0604020202020204" pitchFamily="34" charset="0"/>
              <a:buChar char="•"/>
            </a:pPr>
            <a:r>
              <a:rPr lang="de-DE" sz="3200" dirty="0">
                <a:solidFill>
                  <a:schemeClr val="bg1"/>
                </a:solidFill>
                <a:latin typeface="Quicksand" panose="020B0604020202020204" charset="0"/>
              </a:rPr>
              <a:t>Beeinflusste die spätere Entwicklung von Gebärdensprachen</a:t>
            </a:r>
          </a:p>
          <a:p>
            <a:pPr marL="571500" indent="-571500">
              <a:buFont typeface="Arial" panose="020B0604020202020204" pitchFamily="34" charset="0"/>
              <a:buChar char="•"/>
            </a:pPr>
            <a:r>
              <a:rPr lang="de-DE" sz="3200" dirty="0">
                <a:solidFill>
                  <a:schemeClr val="bg1"/>
                </a:solidFill>
                <a:latin typeface="Quicksand" panose="020B0604020202020204" charset="0"/>
              </a:rPr>
              <a:t>Betrachtete Gebärden nur </a:t>
            </a:r>
            <a:r>
              <a:rPr lang="de-DE" sz="3200" b="1" dirty="0">
                <a:solidFill>
                  <a:schemeClr val="bg1"/>
                </a:solidFill>
                <a:latin typeface="Quicksand" panose="020B0604020202020204" charset="0"/>
              </a:rPr>
              <a:t>als Brücke zur gesprochenen Sprache</a:t>
            </a:r>
            <a:r>
              <a:rPr lang="de-DE" sz="3200" dirty="0">
                <a:solidFill>
                  <a:schemeClr val="bg1"/>
                </a:solidFill>
                <a:latin typeface="Quicksand" panose="020B0604020202020204" charset="0"/>
              </a:rPr>
              <a:t>, nicht als eigenständige Sprache</a:t>
            </a:r>
            <a:endParaRPr lang="de-DE" sz="3200" b="1" dirty="0">
              <a:solidFill>
                <a:schemeClr val="bg1"/>
              </a:solidFill>
              <a:latin typeface="Quicksand" panose="020B0604020202020204" charset="0"/>
            </a:endParaRPr>
          </a:p>
        </p:txBody>
      </p:sp>
      <p:sp>
        <p:nvSpPr>
          <p:cNvPr id="7" name="TextBox 8">
            <a:extLst>
              <a:ext uri="{FF2B5EF4-FFF2-40B4-BE49-F238E27FC236}">
                <a16:creationId xmlns:a16="http://schemas.microsoft.com/office/drawing/2014/main" id="{5BF975DD-08DE-2DB9-A181-24F3791AD828}"/>
              </a:ext>
            </a:extLst>
          </p:cNvPr>
          <p:cNvSpPr txBox="1"/>
          <p:nvPr/>
        </p:nvSpPr>
        <p:spPr>
          <a:xfrm>
            <a:off x="3352800" y="360824"/>
            <a:ext cx="13156918" cy="1346394"/>
          </a:xfrm>
          <a:prstGeom prst="rect">
            <a:avLst/>
          </a:prstGeom>
        </p:spPr>
        <p:txBody>
          <a:bodyPr wrap="square" lIns="0" tIns="0" rIns="0" bIns="0" rtlCol="0" anchor="t">
            <a:spAutoFit/>
          </a:bodyPr>
          <a:lstStyle/>
          <a:p>
            <a:pPr algn="l">
              <a:lnSpc>
                <a:spcPts val="11200"/>
              </a:lnSpc>
            </a:pPr>
            <a:r>
              <a:rPr lang="en-GB" sz="6600" noProof="0" dirty="0">
                <a:solidFill>
                  <a:schemeClr val="bg1"/>
                </a:solidFill>
                <a:latin typeface="Anton"/>
                <a:ea typeface="Anton"/>
                <a:cs typeface="Anton"/>
                <a:sym typeface="Anton"/>
              </a:rPr>
              <a:t>Renaissance</a:t>
            </a:r>
          </a:p>
        </p:txBody>
      </p:sp>
    </p:spTree>
    <p:extLst>
      <p:ext uri="{BB962C8B-B14F-4D97-AF65-F5344CB8AC3E}">
        <p14:creationId xmlns:p14="http://schemas.microsoft.com/office/powerpoint/2010/main" val="1124835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B0BDED-FC22-3DD6-D347-75A12BCC9A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FBF577-1DF2-9A82-5A96-1002C8B8BDAB}"/>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E69B0AE1-F1F4-0757-1A26-92BC8E137800}"/>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BDF0BC34-C156-70F1-FF01-082CAD1BCD41}"/>
              </a:ext>
            </a:extLst>
          </p:cNvPr>
          <p:cNvSpPr txBox="1"/>
          <p:nvPr/>
        </p:nvSpPr>
        <p:spPr>
          <a:xfrm>
            <a:off x="2469944" y="2204953"/>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Renaissance</a:t>
            </a:r>
          </a:p>
        </p:txBody>
      </p:sp>
      <p:sp>
        <p:nvSpPr>
          <p:cNvPr id="9" name="Textfeld 8">
            <a:extLst>
              <a:ext uri="{FF2B5EF4-FFF2-40B4-BE49-F238E27FC236}">
                <a16:creationId xmlns:a16="http://schemas.microsoft.com/office/drawing/2014/main" id="{A35AB784-1498-3C9E-162F-9F846BF9DE5F}"/>
              </a:ext>
            </a:extLst>
          </p:cNvPr>
          <p:cNvSpPr txBox="1"/>
          <p:nvPr/>
        </p:nvSpPr>
        <p:spPr>
          <a:xfrm>
            <a:off x="11400676" y="7409083"/>
            <a:ext cx="6858000" cy="461665"/>
          </a:xfrm>
          <a:prstGeom prst="rect">
            <a:avLst/>
          </a:prstGeom>
          <a:noFill/>
        </p:spPr>
        <p:txBody>
          <a:bodyPr wrap="square" rtlCol="0">
            <a:spAutoFit/>
          </a:bodyPr>
          <a:lstStyle/>
          <a:p>
            <a:r>
              <a:rPr lang="en-GB" sz="2400" b="1" kern="1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Johann Konrad Ammann</a:t>
            </a:r>
            <a:r>
              <a:rPr lang="en-GB" sz="2400" kern="1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(1669-1724)</a:t>
            </a:r>
            <a:endParaRPr lang="de-AT" sz="2400" dirty="0">
              <a:solidFill>
                <a:schemeClr val="bg1"/>
              </a:solidFill>
            </a:endParaRPr>
          </a:p>
        </p:txBody>
      </p:sp>
      <p:sp>
        <p:nvSpPr>
          <p:cNvPr id="10" name="Textfeld 9">
            <a:extLst>
              <a:ext uri="{FF2B5EF4-FFF2-40B4-BE49-F238E27FC236}">
                <a16:creationId xmlns:a16="http://schemas.microsoft.com/office/drawing/2014/main" id="{7E506CDA-A408-3037-476F-039170367FB8}"/>
              </a:ext>
            </a:extLst>
          </p:cNvPr>
          <p:cNvSpPr txBox="1"/>
          <p:nvPr/>
        </p:nvSpPr>
        <p:spPr>
          <a:xfrm>
            <a:off x="2469944" y="4000500"/>
            <a:ext cx="9305908" cy="2554545"/>
          </a:xfrm>
          <a:prstGeom prst="rect">
            <a:avLst/>
          </a:prstGeom>
          <a:noFill/>
        </p:spPr>
        <p:txBody>
          <a:bodyPr wrap="square" rtlCol="0">
            <a:spAutoFit/>
          </a:bodyPr>
          <a:lstStyle/>
          <a:p>
            <a:r>
              <a:rPr lang="de-DE" sz="3200" dirty="0">
                <a:solidFill>
                  <a:schemeClr val="bg1"/>
                </a:solidFill>
                <a:latin typeface="Quicksand"/>
              </a:rPr>
              <a:t>Erster Erfinder einer oralen Methode:</a:t>
            </a:r>
          </a:p>
          <a:p>
            <a:endParaRPr lang="de-DE" sz="3200" dirty="0">
              <a:solidFill>
                <a:schemeClr val="bg1"/>
              </a:solidFill>
              <a:latin typeface="Quicksand"/>
            </a:endParaRPr>
          </a:p>
          <a:p>
            <a:r>
              <a:rPr lang="de-DE" sz="3200" b="1" dirty="0">
                <a:solidFill>
                  <a:schemeClr val="bg1"/>
                </a:solidFill>
                <a:latin typeface="Quicksand"/>
              </a:rPr>
              <a:t>Johann Konrad Ammann</a:t>
            </a:r>
          </a:p>
          <a:p>
            <a:r>
              <a:rPr lang="de-DE" sz="3200" dirty="0">
                <a:solidFill>
                  <a:schemeClr val="bg1"/>
                </a:solidFill>
                <a:latin typeface="Quicksand"/>
              </a:rPr>
              <a:t>Schweizerisch-niederländischer Arzt und Lehrer für Gehörlose </a:t>
            </a:r>
            <a:endParaRPr lang="en-US" sz="3200" b="1" dirty="0">
              <a:solidFill>
                <a:schemeClr val="bg1"/>
              </a:solidFill>
              <a:latin typeface="Quicksand"/>
            </a:endParaRPr>
          </a:p>
        </p:txBody>
      </p:sp>
      <p:sp>
        <p:nvSpPr>
          <p:cNvPr id="12" name="Textfeld 11">
            <a:extLst>
              <a:ext uri="{FF2B5EF4-FFF2-40B4-BE49-F238E27FC236}">
                <a16:creationId xmlns:a16="http://schemas.microsoft.com/office/drawing/2014/main" id="{1D3DE125-FC8D-6488-ADD8-F682F04F627C}"/>
              </a:ext>
            </a:extLst>
          </p:cNvPr>
          <p:cNvSpPr txBox="1"/>
          <p:nvPr/>
        </p:nvSpPr>
        <p:spPr>
          <a:xfrm>
            <a:off x="1066800" y="9555439"/>
            <a:ext cx="10058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https://en.wikipedia.org/wiki/Johann_Konrad_Ammann#/media/File:Amman_J_C.jpg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Text, Menschliches Gesicht, Porträt, Retrostyle enthält.&#10;&#10;KI-generierte Inhalte können fehlerhaft sein.">
            <a:extLst>
              <a:ext uri="{FF2B5EF4-FFF2-40B4-BE49-F238E27FC236}">
                <a16:creationId xmlns:a16="http://schemas.microsoft.com/office/drawing/2014/main" id="{67AC7C31-12E6-9DC3-2D88-0DF883B9F2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81714" y="2309778"/>
            <a:ext cx="3839286" cy="5062421"/>
          </a:xfrm>
          <a:prstGeom prst="rect">
            <a:avLst/>
          </a:prstGeom>
        </p:spPr>
      </p:pic>
      <p:sp>
        <p:nvSpPr>
          <p:cNvPr id="5" name="Freeform 3">
            <a:extLst>
              <a:ext uri="{FF2B5EF4-FFF2-40B4-BE49-F238E27FC236}">
                <a16:creationId xmlns:a16="http://schemas.microsoft.com/office/drawing/2014/main" id="{83EFCEBA-5DBF-CC15-883E-A4527CB7D44F}"/>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7" name="Freeform 2">
            <a:extLst>
              <a:ext uri="{FF2B5EF4-FFF2-40B4-BE49-F238E27FC236}">
                <a16:creationId xmlns:a16="http://schemas.microsoft.com/office/drawing/2014/main" id="{5D25A19C-90A4-1557-27BF-BC9FCAB7EC82}"/>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4226836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2B46E26-608B-9C40-B080-D377D3ECBB9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EBE0F2-CBD3-5BDE-9882-BBB6108647BA}"/>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35892FFF-7DEA-F3BD-4557-1DC9A3A2271F}"/>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9B849805-5F83-63AA-EFF1-BCF1CE3757FF}"/>
              </a:ext>
            </a:extLst>
          </p:cNvPr>
          <p:cNvSpPr txBox="1"/>
          <p:nvPr/>
        </p:nvSpPr>
        <p:spPr>
          <a:xfrm>
            <a:off x="3969776" y="2215163"/>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Renaissance</a:t>
            </a:r>
          </a:p>
        </p:txBody>
      </p:sp>
      <p:sp>
        <p:nvSpPr>
          <p:cNvPr id="9" name="Textfeld 8">
            <a:extLst>
              <a:ext uri="{FF2B5EF4-FFF2-40B4-BE49-F238E27FC236}">
                <a16:creationId xmlns:a16="http://schemas.microsoft.com/office/drawing/2014/main" id="{8E712B12-F181-1470-5480-2494C7601558}"/>
              </a:ext>
            </a:extLst>
          </p:cNvPr>
          <p:cNvSpPr txBox="1"/>
          <p:nvPr/>
        </p:nvSpPr>
        <p:spPr>
          <a:xfrm>
            <a:off x="11887200" y="7408850"/>
            <a:ext cx="3733800" cy="369332"/>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Jacob Rodrigues Pereira</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(1715–1780) </a:t>
            </a:r>
            <a:endParaRPr lang="de-AT" dirty="0">
              <a:solidFill>
                <a:schemeClr val="bg1"/>
              </a:solidFill>
            </a:endParaRPr>
          </a:p>
        </p:txBody>
      </p:sp>
      <p:sp>
        <p:nvSpPr>
          <p:cNvPr id="10" name="Textfeld 9">
            <a:extLst>
              <a:ext uri="{FF2B5EF4-FFF2-40B4-BE49-F238E27FC236}">
                <a16:creationId xmlns:a16="http://schemas.microsoft.com/office/drawing/2014/main" id="{2F7484D0-17CF-7F10-8988-A9B34A9E1C1B}"/>
              </a:ext>
            </a:extLst>
          </p:cNvPr>
          <p:cNvSpPr txBox="1"/>
          <p:nvPr/>
        </p:nvSpPr>
        <p:spPr>
          <a:xfrm>
            <a:off x="3963914" y="3805056"/>
            <a:ext cx="6705600" cy="2676887"/>
          </a:xfrm>
          <a:prstGeom prst="rect">
            <a:avLst/>
          </a:prstGeom>
          <a:noFill/>
        </p:spPr>
        <p:txBody>
          <a:bodyPr wrap="square" rtlCol="0">
            <a:spAutoFit/>
          </a:bodyPr>
          <a:lstStyle/>
          <a:p>
            <a:r>
              <a:rPr lang="en-US" sz="2799" dirty="0" err="1">
                <a:solidFill>
                  <a:schemeClr val="bg1"/>
                </a:solidFill>
                <a:latin typeface="Quicksand"/>
              </a:rPr>
              <a:t>Erster</a:t>
            </a:r>
            <a:r>
              <a:rPr lang="en-US" sz="2799" dirty="0">
                <a:solidFill>
                  <a:schemeClr val="bg1"/>
                </a:solidFill>
                <a:latin typeface="Quicksand"/>
              </a:rPr>
              <a:t> Lehrer der </a:t>
            </a:r>
            <a:r>
              <a:rPr lang="en-US" sz="2799" dirty="0" err="1">
                <a:solidFill>
                  <a:schemeClr val="bg1"/>
                </a:solidFill>
                <a:latin typeface="Quicksand"/>
              </a:rPr>
              <a:t>Gehörlosen</a:t>
            </a:r>
            <a:r>
              <a:rPr lang="en-US" sz="2799" dirty="0">
                <a:solidFill>
                  <a:schemeClr val="bg1"/>
                </a:solidFill>
                <a:latin typeface="Quicksand"/>
              </a:rPr>
              <a:t>: </a:t>
            </a:r>
          </a:p>
          <a:p>
            <a:endParaRPr lang="en-US" sz="2799" b="1" dirty="0">
              <a:solidFill>
                <a:schemeClr val="bg1"/>
              </a:solidFill>
              <a:latin typeface="Quicksand"/>
            </a:endParaRPr>
          </a:p>
          <a:p>
            <a:r>
              <a:rPr lang="en-US" sz="2799" b="1" dirty="0">
                <a:solidFill>
                  <a:schemeClr val="bg1"/>
                </a:solidFill>
                <a:latin typeface="Quicksand"/>
              </a:rPr>
              <a:t>Jacob Rodrigues Pereira </a:t>
            </a:r>
          </a:p>
          <a:p>
            <a:endParaRPr lang="en-US" sz="2799" b="1" dirty="0">
              <a:solidFill>
                <a:schemeClr val="bg1"/>
              </a:solidFill>
              <a:latin typeface="Quicksand"/>
            </a:endParaRPr>
          </a:p>
          <a:p>
            <a:r>
              <a:rPr lang="en-US" sz="2799" b="1" dirty="0">
                <a:solidFill>
                  <a:schemeClr val="bg1"/>
                </a:solidFill>
                <a:latin typeface="Quicksand"/>
              </a:rPr>
              <a:t>Oral Methode + </a:t>
            </a:r>
            <a:r>
              <a:rPr lang="en-US" sz="2799" b="1" dirty="0" err="1">
                <a:solidFill>
                  <a:schemeClr val="bg1"/>
                </a:solidFill>
                <a:latin typeface="Quicksand"/>
              </a:rPr>
              <a:t>Gebärdensprache</a:t>
            </a:r>
            <a:endParaRPr lang="en-US" sz="2799" b="1" dirty="0">
              <a:solidFill>
                <a:schemeClr val="bg1"/>
              </a:solidFill>
              <a:latin typeface="Quicksand"/>
            </a:endParaRPr>
          </a:p>
          <a:p>
            <a:r>
              <a:rPr lang="en-US" sz="2799" dirty="0" err="1">
                <a:solidFill>
                  <a:schemeClr val="bg1"/>
                </a:solidFill>
                <a:latin typeface="Quicksand"/>
              </a:rPr>
              <a:t>Frankreich</a:t>
            </a:r>
            <a:r>
              <a:rPr lang="en-US" sz="2799" dirty="0">
                <a:solidFill>
                  <a:schemeClr val="bg1"/>
                </a:solidFill>
                <a:latin typeface="Quicksand"/>
              </a:rPr>
              <a:t> 1744</a:t>
            </a:r>
          </a:p>
        </p:txBody>
      </p:sp>
      <p:sp>
        <p:nvSpPr>
          <p:cNvPr id="12" name="Textfeld 11">
            <a:extLst>
              <a:ext uri="{FF2B5EF4-FFF2-40B4-BE49-F238E27FC236}">
                <a16:creationId xmlns:a16="http://schemas.microsoft.com/office/drawing/2014/main" id="{6D267D44-4E9B-88EE-2EE8-BA67BE292D9B}"/>
              </a:ext>
            </a:extLst>
          </p:cNvPr>
          <p:cNvSpPr txBox="1"/>
          <p:nvPr/>
        </p:nvSpPr>
        <p:spPr>
          <a:xfrm>
            <a:off x="1066800" y="9555439"/>
            <a:ext cx="10058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https://en.wikipedia.org/wiki/Jacob_Rodrigues_Pereira#/media/File:Jacob_Rodrigues_Pereira.png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7" name="Grafik 6" descr="Ein Bild, das Kleidung, Menschliches Gesicht, Bild, Person enthält.&#10;&#10;KI-generierte Inhalte können fehlerhaft sein.">
            <a:extLst>
              <a:ext uri="{FF2B5EF4-FFF2-40B4-BE49-F238E27FC236}">
                <a16:creationId xmlns:a16="http://schemas.microsoft.com/office/drawing/2014/main" id="{BAF06329-278B-AE5E-C7C3-46BDA98C67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90121" y="2153181"/>
            <a:ext cx="4059479" cy="5238693"/>
          </a:xfrm>
          <a:prstGeom prst="rect">
            <a:avLst/>
          </a:prstGeom>
        </p:spPr>
      </p:pic>
      <p:sp>
        <p:nvSpPr>
          <p:cNvPr id="5" name="Freeform 3">
            <a:extLst>
              <a:ext uri="{FF2B5EF4-FFF2-40B4-BE49-F238E27FC236}">
                <a16:creationId xmlns:a16="http://schemas.microsoft.com/office/drawing/2014/main" id="{85EFB943-6F41-FFD4-5CBC-18100FC42B25}"/>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6" name="Freeform 2">
            <a:extLst>
              <a:ext uri="{FF2B5EF4-FFF2-40B4-BE49-F238E27FC236}">
                <a16:creationId xmlns:a16="http://schemas.microsoft.com/office/drawing/2014/main" id="{6523248C-F60A-CE39-D3DC-564D2D78CBE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1065092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B174930-C1B7-F0D8-8E01-E4330D07B1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C282D4B-48DB-927B-AB36-F7A47AE49436}"/>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B9C6D7AF-C06D-4751-6778-A91C6C5E0DB1}"/>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3CFB530E-02E2-75A9-42F8-8D87DC8D3FDC}"/>
              </a:ext>
            </a:extLst>
          </p:cNvPr>
          <p:cNvSpPr txBox="1"/>
          <p:nvPr/>
        </p:nvSpPr>
        <p:spPr>
          <a:xfrm>
            <a:off x="1672758" y="1860982"/>
            <a:ext cx="13156918" cy="1346394"/>
          </a:xfrm>
          <a:prstGeom prst="rect">
            <a:avLst/>
          </a:prstGeom>
        </p:spPr>
        <p:txBody>
          <a:bodyPr wrap="square" lIns="0" tIns="0" rIns="0" bIns="0" rtlCol="0" anchor="t">
            <a:spAutoFit/>
          </a:bodyPr>
          <a:lstStyle/>
          <a:p>
            <a:pPr algn="l">
              <a:lnSpc>
                <a:spcPts val="11200"/>
              </a:lnSpc>
            </a:pPr>
            <a:r>
              <a:rPr lang="en-GB" sz="8000" dirty="0" err="1">
                <a:solidFill>
                  <a:schemeClr val="bg1"/>
                </a:solidFill>
                <a:latin typeface="Anton"/>
                <a:ea typeface="Anton"/>
                <a:cs typeface="Anton"/>
                <a:sym typeface="Anton"/>
              </a:rPr>
              <a:t>Zeitalter</a:t>
            </a:r>
            <a:r>
              <a:rPr lang="en-GB" sz="8000" dirty="0">
                <a:solidFill>
                  <a:schemeClr val="bg1"/>
                </a:solidFill>
                <a:latin typeface="Anton"/>
                <a:ea typeface="Anton"/>
                <a:cs typeface="Anton"/>
                <a:sym typeface="Anton"/>
              </a:rPr>
              <a:t> der Aufklärung</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D49F8A6A-32CE-B10B-F4A5-648A95666032}"/>
              </a:ext>
            </a:extLst>
          </p:cNvPr>
          <p:cNvSpPr txBox="1"/>
          <p:nvPr/>
        </p:nvSpPr>
        <p:spPr>
          <a:xfrm>
            <a:off x="11887200" y="7408850"/>
            <a:ext cx="4648200" cy="369332"/>
          </a:xfrm>
          <a:prstGeom prst="rect">
            <a:avLst/>
          </a:prstGeom>
          <a:noFill/>
        </p:spPr>
        <p:txBody>
          <a:bodyPr wrap="square" rtlCol="0">
            <a:spAutoFit/>
          </a:bodyPr>
          <a:lstStyle/>
          <a:p>
            <a:r>
              <a:rPr lang="en-GB"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Abbé Charles-Michel de </a:t>
            </a:r>
            <a:r>
              <a:rPr lang="en-GB" sz="1800" b="1" dirty="0" err="1">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l’Épée</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(1712-1789)</a:t>
            </a:r>
            <a:endParaRPr lang="de-AT" dirty="0">
              <a:solidFill>
                <a:schemeClr val="bg1"/>
              </a:solidFill>
            </a:endParaRPr>
          </a:p>
        </p:txBody>
      </p:sp>
      <p:sp>
        <p:nvSpPr>
          <p:cNvPr id="10" name="Textfeld 9">
            <a:extLst>
              <a:ext uri="{FF2B5EF4-FFF2-40B4-BE49-F238E27FC236}">
                <a16:creationId xmlns:a16="http://schemas.microsoft.com/office/drawing/2014/main" id="{B41BF31E-F577-10F8-9DD0-4F78A0CB7BE8}"/>
              </a:ext>
            </a:extLst>
          </p:cNvPr>
          <p:cNvSpPr txBox="1"/>
          <p:nvPr/>
        </p:nvSpPr>
        <p:spPr>
          <a:xfrm>
            <a:off x="1793316" y="3734858"/>
            <a:ext cx="6705600" cy="3969163"/>
          </a:xfrm>
          <a:prstGeom prst="rect">
            <a:avLst/>
          </a:prstGeom>
          <a:noFill/>
        </p:spPr>
        <p:txBody>
          <a:bodyPr wrap="square" rtlCol="0">
            <a:spAutoFit/>
          </a:bodyPr>
          <a:lstStyle/>
          <a:p>
            <a:r>
              <a:rPr lang="en-US" sz="2799" b="1" dirty="0">
                <a:solidFill>
                  <a:schemeClr val="bg1"/>
                </a:solidFill>
                <a:latin typeface="Quicksand"/>
              </a:rPr>
              <a:t>“</a:t>
            </a:r>
            <a:r>
              <a:rPr lang="en-US" sz="2799" b="1" dirty="0" err="1">
                <a:solidFill>
                  <a:schemeClr val="bg1"/>
                </a:solidFill>
                <a:latin typeface="Quicksand"/>
              </a:rPr>
              <a:t>Französische</a:t>
            </a:r>
            <a:r>
              <a:rPr lang="en-US" sz="2799" b="1" dirty="0">
                <a:solidFill>
                  <a:schemeClr val="bg1"/>
                </a:solidFill>
                <a:latin typeface="Quicksand"/>
              </a:rPr>
              <a:t> Methode" </a:t>
            </a:r>
          </a:p>
          <a:p>
            <a:endParaRPr lang="en-US" sz="2799" b="1" dirty="0">
              <a:solidFill>
                <a:schemeClr val="bg1"/>
              </a:solidFill>
              <a:latin typeface="Quicksand"/>
            </a:endParaRPr>
          </a:p>
          <a:p>
            <a:r>
              <a:rPr lang="en-US" sz="2799" b="1" dirty="0">
                <a:solidFill>
                  <a:schemeClr val="bg1"/>
                </a:solidFill>
                <a:latin typeface="Quicksand"/>
              </a:rPr>
              <a:t>Abbé de </a:t>
            </a:r>
            <a:r>
              <a:rPr lang="en-US" sz="2799" b="1" dirty="0" err="1">
                <a:solidFill>
                  <a:schemeClr val="bg1"/>
                </a:solidFill>
                <a:latin typeface="Quicksand"/>
              </a:rPr>
              <a:t>l’Épée</a:t>
            </a:r>
            <a:endParaRPr lang="en-US" sz="2799" b="1" dirty="0">
              <a:solidFill>
                <a:schemeClr val="bg1"/>
              </a:solidFill>
              <a:latin typeface="Quicksand"/>
            </a:endParaRPr>
          </a:p>
          <a:p>
            <a:r>
              <a:rPr lang="en-US" sz="2799" b="1" dirty="0" err="1">
                <a:solidFill>
                  <a:schemeClr val="bg1"/>
                </a:solidFill>
                <a:latin typeface="Quicksand"/>
              </a:rPr>
              <a:t>Gebärdensprache</a:t>
            </a:r>
            <a:endParaRPr lang="en-US" sz="2799" b="1" dirty="0">
              <a:solidFill>
                <a:schemeClr val="bg1"/>
              </a:solidFill>
              <a:latin typeface="Quicksand"/>
            </a:endParaRPr>
          </a:p>
          <a:p>
            <a:r>
              <a:rPr lang="en-US" sz="2799" dirty="0" err="1">
                <a:solidFill>
                  <a:schemeClr val="bg1"/>
                </a:solidFill>
                <a:latin typeface="Quicksand"/>
              </a:rPr>
              <a:t>Französischer</a:t>
            </a:r>
            <a:r>
              <a:rPr lang="en-US" sz="2799" dirty="0">
                <a:solidFill>
                  <a:schemeClr val="bg1"/>
                </a:solidFill>
                <a:latin typeface="Quicksand"/>
              </a:rPr>
              <a:t> Priester</a:t>
            </a:r>
          </a:p>
          <a:p>
            <a:endParaRPr lang="en-US" sz="2799" dirty="0">
              <a:solidFill>
                <a:schemeClr val="bg1"/>
              </a:solidFill>
              <a:latin typeface="Quicksand"/>
            </a:endParaRPr>
          </a:p>
          <a:p>
            <a:r>
              <a:rPr lang="en-US" sz="2799" b="1" dirty="0">
                <a:solidFill>
                  <a:schemeClr val="bg1"/>
                </a:solidFill>
                <a:latin typeface="Quicksand"/>
              </a:rPr>
              <a:t>Methode:</a:t>
            </a:r>
          </a:p>
          <a:p>
            <a:r>
              <a:rPr lang="en-US" sz="2799" dirty="0" err="1">
                <a:solidFill>
                  <a:schemeClr val="bg1"/>
                </a:solidFill>
                <a:latin typeface="Quicksand"/>
              </a:rPr>
              <a:t>kombinierte</a:t>
            </a:r>
            <a:r>
              <a:rPr lang="en-US" sz="2799" dirty="0">
                <a:solidFill>
                  <a:schemeClr val="bg1"/>
                </a:solidFill>
                <a:latin typeface="Quicksand"/>
              </a:rPr>
              <a:t> </a:t>
            </a:r>
            <a:r>
              <a:rPr lang="de-DE" sz="2799" dirty="0">
                <a:solidFill>
                  <a:schemeClr val="bg1"/>
                </a:solidFill>
                <a:latin typeface="Quicksand"/>
              </a:rPr>
              <a:t>Gesten, Schreiben, Fingeralphabet und Gebärden</a:t>
            </a:r>
            <a:endParaRPr lang="de-AT" sz="2799" dirty="0">
              <a:solidFill>
                <a:schemeClr val="bg1"/>
              </a:solidFill>
              <a:latin typeface="Quicksand"/>
            </a:endParaRPr>
          </a:p>
        </p:txBody>
      </p:sp>
      <p:sp>
        <p:nvSpPr>
          <p:cNvPr id="12" name="Textfeld 11">
            <a:extLst>
              <a:ext uri="{FF2B5EF4-FFF2-40B4-BE49-F238E27FC236}">
                <a16:creationId xmlns:a16="http://schemas.microsoft.com/office/drawing/2014/main" id="{343C7D72-8554-5BED-7630-FC87FA868CFA}"/>
              </a:ext>
            </a:extLst>
          </p:cNvPr>
          <p:cNvSpPr txBox="1"/>
          <p:nvPr/>
        </p:nvSpPr>
        <p:spPr>
          <a:xfrm>
            <a:off x="1066800" y="9555439"/>
            <a:ext cx="10058400" cy="646331"/>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https://en.wikipedia.org/wiki/Charles-Michel_de_l%27%C3%89p%C3%A9e#/media/File:Charles-Michel_de_L'%C3%89p%C3%A9e.jpg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Menschliches Gesicht, Porträt, Kleidung, Person enthält.&#10;&#10;KI-generierte Inhalte können fehlerhaft sein.">
            <a:extLst>
              <a:ext uri="{FF2B5EF4-FFF2-40B4-BE49-F238E27FC236}">
                <a16:creationId xmlns:a16="http://schemas.microsoft.com/office/drawing/2014/main" id="{0A61F621-AEA0-9E37-2E22-504A26389F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4800" y="1333500"/>
            <a:ext cx="4648201" cy="5972939"/>
          </a:xfrm>
          <a:prstGeom prst="rect">
            <a:avLst/>
          </a:prstGeom>
        </p:spPr>
      </p:pic>
      <p:sp>
        <p:nvSpPr>
          <p:cNvPr id="5" name="Freeform 3">
            <a:extLst>
              <a:ext uri="{FF2B5EF4-FFF2-40B4-BE49-F238E27FC236}">
                <a16:creationId xmlns:a16="http://schemas.microsoft.com/office/drawing/2014/main" id="{6BA33E0A-03A9-8CC1-3949-D033402BB116}"/>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C1F03165-0544-3951-48AF-44BC1FF5EEA8}"/>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781992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4"/>
            <a:stretch>
              <a:fillRect/>
            </a:stretch>
          </a:blipFill>
        </p:spPr>
        <p:txBody>
          <a:bodyPr/>
          <a:lstStyle/>
          <a:p>
            <a:endParaRPr lang="en-GB" noProof="0" dirty="0"/>
          </a:p>
        </p:txBody>
      </p:sp>
      <p:sp>
        <p:nvSpPr>
          <p:cNvPr id="6" name="TextBox 8">
            <a:extLst>
              <a:ext uri="{FF2B5EF4-FFF2-40B4-BE49-F238E27FC236}">
                <a16:creationId xmlns:a16="http://schemas.microsoft.com/office/drawing/2014/main" id="{92167FBC-828B-02AF-838F-19F6B863FAE0}"/>
              </a:ext>
            </a:extLst>
          </p:cNvPr>
          <p:cNvSpPr txBox="1"/>
          <p:nvPr/>
        </p:nvSpPr>
        <p:spPr>
          <a:xfrm>
            <a:off x="9374416" y="6194323"/>
            <a:ext cx="7706891" cy="2674963"/>
          </a:xfrm>
          <a:prstGeom prst="rect">
            <a:avLst/>
          </a:prstGeom>
        </p:spPr>
        <p:txBody>
          <a:bodyPr wrap="square" lIns="0" tIns="0" rIns="0" bIns="0" rtlCol="0" anchor="t">
            <a:spAutoFit/>
          </a:bodyPr>
          <a:lstStyle/>
          <a:p>
            <a:pPr algn="l">
              <a:lnSpc>
                <a:spcPts val="11200"/>
              </a:lnSpc>
            </a:pPr>
            <a:r>
              <a:rPr lang="en-GB" sz="4800" noProof="0" dirty="0">
                <a:solidFill>
                  <a:schemeClr val="bg1"/>
                </a:solidFill>
                <a:latin typeface="Anton"/>
              </a:rPr>
              <a:t>Charles-Michel Abbé de </a:t>
            </a:r>
            <a:r>
              <a:rPr lang="en-GB" sz="4800" noProof="0" dirty="0" err="1">
                <a:solidFill>
                  <a:schemeClr val="bg1"/>
                </a:solidFill>
                <a:latin typeface="Anton"/>
              </a:rPr>
              <a:t>l’Épée</a:t>
            </a:r>
            <a:r>
              <a:rPr lang="en-GB" sz="4800" noProof="0" dirty="0">
                <a:solidFill>
                  <a:schemeClr val="bg1"/>
                </a:solidFill>
                <a:latin typeface="Anton"/>
              </a:rPr>
              <a:t> </a:t>
            </a:r>
          </a:p>
          <a:p>
            <a:pPr algn="l">
              <a:lnSpc>
                <a:spcPts val="11200"/>
              </a:lnSpc>
            </a:pPr>
            <a:r>
              <a:rPr lang="en-GB" sz="4800" noProof="0" dirty="0">
                <a:solidFill>
                  <a:schemeClr val="bg1"/>
                </a:solidFill>
                <a:latin typeface="Anton"/>
              </a:rPr>
              <a:t>(1712-1789)</a:t>
            </a:r>
            <a:endParaRPr lang="en-GB" sz="4800" noProof="0" dirty="0">
              <a:solidFill>
                <a:schemeClr val="bg1"/>
              </a:solidFill>
              <a:latin typeface="Anton"/>
              <a:sym typeface="Anton"/>
            </a:endParaRPr>
          </a:p>
        </p:txBody>
      </p:sp>
      <p:sp>
        <p:nvSpPr>
          <p:cNvPr id="8" name="TextBox 7">
            <a:extLst>
              <a:ext uri="{FF2B5EF4-FFF2-40B4-BE49-F238E27FC236}">
                <a16:creationId xmlns:a16="http://schemas.microsoft.com/office/drawing/2014/main" id="{3524E882-FCD4-3AE5-0133-996B9E360D3A}"/>
              </a:ext>
            </a:extLst>
          </p:cNvPr>
          <p:cNvSpPr txBox="1"/>
          <p:nvPr/>
        </p:nvSpPr>
        <p:spPr>
          <a:xfrm>
            <a:off x="927333" y="2026321"/>
            <a:ext cx="7971504" cy="5539978"/>
          </a:xfrm>
          <a:prstGeom prst="rect">
            <a:avLst/>
          </a:prstGeom>
        </p:spPr>
        <p:txBody>
          <a:bodyPr wrap="square" lIns="0" tIns="0" rIns="0" bIns="0" rtlCol="0" anchor="t">
            <a:spAutoFit/>
          </a:bodyPr>
          <a:lstStyle/>
          <a:p>
            <a:r>
              <a:rPr lang="en-US" sz="3600" b="1" dirty="0">
                <a:solidFill>
                  <a:schemeClr val="bg1"/>
                </a:solidFill>
              </a:rPr>
              <a:t>1760 and 1771:</a:t>
            </a:r>
          </a:p>
          <a:p>
            <a:r>
              <a:rPr lang="en-US" sz="3600" dirty="0">
                <a:solidFill>
                  <a:schemeClr val="bg1"/>
                </a:solidFill>
              </a:rPr>
              <a:t>Institution </a:t>
            </a:r>
            <a:r>
              <a:rPr lang="en-US" sz="3600" dirty="0" err="1">
                <a:solidFill>
                  <a:schemeClr val="bg1"/>
                </a:solidFill>
              </a:rPr>
              <a:t>Nationale</a:t>
            </a:r>
            <a:r>
              <a:rPr lang="en-US" sz="3600" dirty="0">
                <a:solidFill>
                  <a:schemeClr val="bg1"/>
                </a:solidFill>
              </a:rPr>
              <a:t> </a:t>
            </a:r>
          </a:p>
          <a:p>
            <a:r>
              <a:rPr lang="en-US" sz="3600" dirty="0">
                <a:solidFill>
                  <a:schemeClr val="bg1"/>
                </a:solidFill>
              </a:rPr>
              <a:t>des </a:t>
            </a:r>
            <a:r>
              <a:rPr lang="en-US" sz="3600" dirty="0" err="1">
                <a:solidFill>
                  <a:schemeClr val="bg1"/>
                </a:solidFill>
              </a:rPr>
              <a:t>Sourds-Muets</a:t>
            </a:r>
            <a:r>
              <a:rPr lang="en-US" sz="3600" dirty="0">
                <a:solidFill>
                  <a:schemeClr val="bg1"/>
                </a:solidFill>
              </a:rPr>
              <a:t> de Paris</a:t>
            </a:r>
          </a:p>
          <a:p>
            <a:endParaRPr lang="en-US" sz="3600" dirty="0">
              <a:solidFill>
                <a:schemeClr val="bg1"/>
              </a:solidFill>
            </a:endParaRPr>
          </a:p>
          <a:p>
            <a:pPr marL="571500" indent="-571500">
              <a:buFont typeface="Wingdings" panose="05000000000000000000" pitchFamily="2" charset="2"/>
              <a:buChar char="à"/>
            </a:pPr>
            <a:r>
              <a:rPr lang="en-US" sz="3600" dirty="0">
                <a:solidFill>
                  <a:schemeClr val="bg1"/>
                </a:solidFill>
              </a:rPr>
              <a:t>die </a:t>
            </a:r>
            <a:r>
              <a:rPr lang="en-US" sz="3600" b="1" dirty="0" err="1">
                <a:solidFill>
                  <a:schemeClr val="bg1"/>
                </a:solidFill>
              </a:rPr>
              <a:t>erste</a:t>
            </a:r>
            <a:r>
              <a:rPr lang="en-US" sz="3600" b="1" dirty="0">
                <a:solidFill>
                  <a:schemeClr val="bg1"/>
                </a:solidFill>
              </a:rPr>
              <a:t> </a:t>
            </a:r>
            <a:r>
              <a:rPr lang="en-US" sz="3600" b="1" dirty="0" err="1">
                <a:solidFill>
                  <a:schemeClr val="bg1"/>
                </a:solidFill>
              </a:rPr>
              <a:t>gehörlose</a:t>
            </a:r>
            <a:r>
              <a:rPr lang="en-US" sz="3600" b="1" dirty="0">
                <a:solidFill>
                  <a:schemeClr val="bg1"/>
                </a:solidFill>
              </a:rPr>
              <a:t> Schule </a:t>
            </a:r>
            <a:r>
              <a:rPr lang="en-US" sz="3600" dirty="0">
                <a:solidFill>
                  <a:schemeClr val="bg1"/>
                </a:solidFill>
              </a:rPr>
              <a:t>in der Welt</a:t>
            </a:r>
          </a:p>
          <a:p>
            <a:endParaRPr lang="en-US" sz="3600" dirty="0">
              <a:solidFill>
                <a:schemeClr val="bg1"/>
              </a:solidFill>
            </a:endParaRPr>
          </a:p>
          <a:p>
            <a:pPr marL="571500" indent="-571500">
              <a:buFont typeface="Wingdings" panose="05000000000000000000" pitchFamily="2" charset="2"/>
              <a:buChar char="à"/>
            </a:pPr>
            <a:r>
              <a:rPr lang="de-DE" sz="3600" dirty="0">
                <a:solidFill>
                  <a:schemeClr val="bg1"/>
                </a:solidFill>
              </a:rPr>
              <a:t>Gehörlosenschulen wurden gegründet, Unterricht in Gebärdensprache</a:t>
            </a:r>
          </a:p>
          <a:p>
            <a:endParaRPr lang="en-US" sz="3600" dirty="0">
              <a:solidFill>
                <a:schemeClr val="bg1"/>
              </a:solidFill>
            </a:endParaRPr>
          </a:p>
          <a:p>
            <a:pPr marL="571500" indent="-571500">
              <a:buFont typeface="Wingdings" panose="05000000000000000000" pitchFamily="2" charset="2"/>
              <a:buChar char="à"/>
            </a:pPr>
            <a:r>
              <a:rPr lang="en-US" sz="3600" b="1" dirty="0">
                <a:solidFill>
                  <a:schemeClr val="bg1"/>
                </a:solidFill>
              </a:rPr>
              <a:t>"goldene Jahre“</a:t>
            </a:r>
          </a:p>
        </p:txBody>
      </p:sp>
      <p:pic>
        <p:nvPicPr>
          <p:cNvPr id="5" name="Grafik 4" descr="Ein Bild, das Kleidung, Bild, Person, Wand enthält.&#10;&#10;KI-generierte Inhalte können fehlerhaft sein.">
            <a:extLst>
              <a:ext uri="{FF2B5EF4-FFF2-40B4-BE49-F238E27FC236}">
                <a16:creationId xmlns:a16="http://schemas.microsoft.com/office/drawing/2014/main" id="{57C63F22-DAFE-E664-1FC5-EB0CECBD1C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0" y="1366740"/>
            <a:ext cx="7706892" cy="4827583"/>
          </a:xfrm>
          <a:prstGeom prst="rect">
            <a:avLst/>
          </a:prstGeom>
        </p:spPr>
      </p:pic>
      <p:sp>
        <p:nvSpPr>
          <p:cNvPr id="4" name="Freeform 3">
            <a:extLst>
              <a:ext uri="{FF2B5EF4-FFF2-40B4-BE49-F238E27FC236}">
                <a16:creationId xmlns:a16="http://schemas.microsoft.com/office/drawing/2014/main" id="{5A7AA11E-53D4-DF38-21EE-576314DFADAA}"/>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6"/>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11875436-A7C6-8540-F86E-AA0395D39D13}"/>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7"/>
            <a:stretch>
              <a:fillRect/>
            </a:stretch>
          </a:blipFill>
        </p:spPr>
        <p:txBody>
          <a:bodyPr/>
          <a:lstStyle/>
          <a:p>
            <a:endParaRPr lang="en-GB" noProof="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5995148-BACD-2B1A-0CD7-8031EE411DD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16C3CDA-027A-D1A5-37CD-86E714499C5B}"/>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6FA825A6-1B75-7310-ACCE-F1B8DADAE828}"/>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213E9D65-B41C-7664-6AD8-1462C163D184}"/>
              </a:ext>
            </a:extLst>
          </p:cNvPr>
          <p:cNvSpPr txBox="1"/>
          <p:nvPr/>
        </p:nvSpPr>
        <p:spPr>
          <a:xfrm>
            <a:off x="1219200" y="1987198"/>
            <a:ext cx="13156918" cy="1346394"/>
          </a:xfrm>
          <a:prstGeom prst="rect">
            <a:avLst/>
          </a:prstGeom>
        </p:spPr>
        <p:txBody>
          <a:bodyPr wrap="square" lIns="0" tIns="0" rIns="0" bIns="0" rtlCol="0" anchor="t">
            <a:spAutoFit/>
          </a:bodyPr>
          <a:lstStyle/>
          <a:p>
            <a:pPr algn="l">
              <a:lnSpc>
                <a:spcPts val="11200"/>
              </a:lnSpc>
            </a:pPr>
            <a:r>
              <a:rPr lang="en-GB" sz="8000" dirty="0">
                <a:solidFill>
                  <a:schemeClr val="bg1"/>
                </a:solidFill>
                <a:latin typeface="Anton"/>
                <a:ea typeface="Anton"/>
                <a:cs typeface="Anton"/>
                <a:sym typeface="Anton"/>
              </a:rPr>
              <a:t>Aufklärung</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0A8A494E-313A-0454-FA4B-9CB2E059E65B}"/>
              </a:ext>
            </a:extLst>
          </p:cNvPr>
          <p:cNvSpPr txBox="1"/>
          <p:nvPr/>
        </p:nvSpPr>
        <p:spPr>
          <a:xfrm>
            <a:off x="11887200" y="7408850"/>
            <a:ext cx="4648200" cy="369332"/>
          </a:xfrm>
          <a:prstGeom prst="rect">
            <a:avLst/>
          </a:prstGeom>
          <a:noFill/>
        </p:spPr>
        <p:txBody>
          <a:bodyPr wrap="square" rtlCol="0">
            <a:spAutoFit/>
          </a:bodyPr>
          <a:lstStyle/>
          <a:p>
            <a:r>
              <a:rPr lang="en-GB"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Étienne Bonnot de Condillac</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(1714-1780)</a:t>
            </a:r>
            <a:endParaRPr lang="de-AT" dirty="0">
              <a:solidFill>
                <a:schemeClr val="bg1"/>
              </a:solidFill>
            </a:endParaRPr>
          </a:p>
        </p:txBody>
      </p:sp>
      <p:sp>
        <p:nvSpPr>
          <p:cNvPr id="10" name="Textfeld 9">
            <a:extLst>
              <a:ext uri="{FF2B5EF4-FFF2-40B4-BE49-F238E27FC236}">
                <a16:creationId xmlns:a16="http://schemas.microsoft.com/office/drawing/2014/main" id="{08CB6F4E-BF9F-88E9-97D8-EF58B8B0BDB8}"/>
              </a:ext>
            </a:extLst>
          </p:cNvPr>
          <p:cNvSpPr txBox="1"/>
          <p:nvPr/>
        </p:nvSpPr>
        <p:spPr>
          <a:xfrm>
            <a:off x="1219200" y="3390900"/>
            <a:ext cx="10375958" cy="5261440"/>
          </a:xfrm>
          <a:prstGeom prst="rect">
            <a:avLst/>
          </a:prstGeom>
          <a:noFill/>
        </p:spPr>
        <p:txBody>
          <a:bodyPr wrap="square" rtlCol="0">
            <a:spAutoFit/>
          </a:bodyPr>
          <a:lstStyle/>
          <a:p>
            <a:endParaRPr lang="en-US" sz="2799" b="1" dirty="0">
              <a:solidFill>
                <a:schemeClr val="bg1"/>
              </a:solidFill>
              <a:latin typeface="Quicksand"/>
            </a:endParaRPr>
          </a:p>
          <a:p>
            <a:r>
              <a:rPr lang="en-US" sz="2799" b="1" dirty="0">
                <a:solidFill>
                  <a:schemeClr val="bg1"/>
                </a:solidFill>
                <a:latin typeface="Quicksand"/>
              </a:rPr>
              <a:t>Condillac (1714-1780)</a:t>
            </a:r>
            <a:br>
              <a:rPr lang="en-US" sz="2799" b="1" dirty="0">
                <a:solidFill>
                  <a:schemeClr val="bg1"/>
                </a:solidFill>
                <a:latin typeface="Quicksand"/>
              </a:rPr>
            </a:br>
            <a:r>
              <a:rPr lang="en-US" sz="2799" b="1" dirty="0" err="1">
                <a:solidFill>
                  <a:schemeClr val="bg1"/>
                </a:solidFill>
                <a:latin typeface="Quicksand"/>
              </a:rPr>
              <a:t>Philosoph</a:t>
            </a:r>
            <a:endParaRPr lang="en-US" sz="2799" b="1" dirty="0">
              <a:solidFill>
                <a:schemeClr val="bg1"/>
              </a:solidFill>
              <a:latin typeface="Quicksand"/>
            </a:endParaRPr>
          </a:p>
          <a:p>
            <a:endParaRPr lang="en-US" sz="2799" b="1"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en-US" sz="2799" dirty="0" err="1">
                <a:solidFill>
                  <a:schemeClr val="bg1"/>
                </a:solidFill>
                <a:latin typeface="Quicksand"/>
                <a:sym typeface="Wingdings" panose="05000000000000000000" pitchFamily="2" charset="2"/>
              </a:rPr>
              <a:t>Besuchte</a:t>
            </a:r>
            <a:r>
              <a:rPr lang="en-US" sz="2799" dirty="0">
                <a:solidFill>
                  <a:schemeClr val="bg1"/>
                </a:solidFill>
                <a:latin typeface="Quicksand"/>
                <a:sym typeface="Wingdings" panose="05000000000000000000" pitchFamily="2" charset="2"/>
              </a:rPr>
              <a:t> den</a:t>
            </a:r>
            <a:r>
              <a:rPr lang="en-US" sz="2799" dirty="0">
                <a:solidFill>
                  <a:schemeClr val="bg1"/>
                </a:solidFill>
                <a:latin typeface="Quicksand"/>
              </a:rPr>
              <a:t> de </a:t>
            </a:r>
            <a:r>
              <a:rPr lang="en-US" sz="2799" dirty="0" err="1">
                <a:solidFill>
                  <a:schemeClr val="bg1"/>
                </a:solidFill>
                <a:latin typeface="Quicksand"/>
              </a:rPr>
              <a:t>l'Épée’s</a:t>
            </a:r>
            <a:r>
              <a:rPr lang="en-US" sz="2799" dirty="0">
                <a:solidFill>
                  <a:schemeClr val="bg1"/>
                </a:solidFill>
                <a:latin typeface="Quicksand"/>
              </a:rPr>
              <a:t> </a:t>
            </a:r>
            <a:r>
              <a:rPr lang="en-US" sz="2799" dirty="0" err="1">
                <a:solidFill>
                  <a:schemeClr val="bg1"/>
                </a:solidFill>
                <a:latin typeface="Quicksand"/>
              </a:rPr>
              <a:t>Unterricht</a:t>
            </a:r>
            <a:endParaRPr lang="en-US" sz="2799" dirty="0">
              <a:solidFill>
                <a:schemeClr val="bg1"/>
              </a:solidFill>
              <a:latin typeface="Quicksand"/>
            </a:endParaRPr>
          </a:p>
          <a:p>
            <a:endParaRPr lang="en-US" sz="2799" dirty="0">
              <a:solidFill>
                <a:schemeClr val="bg1"/>
              </a:solidFill>
              <a:latin typeface="Quicksand"/>
            </a:endParaRPr>
          </a:p>
          <a:p>
            <a:pPr marL="457200" indent="-457200">
              <a:buFont typeface="Wingdings" panose="05000000000000000000" pitchFamily="2" charset="2"/>
              <a:buChar char="à"/>
            </a:pPr>
            <a:r>
              <a:rPr lang="de-DE" sz="2799" dirty="0">
                <a:solidFill>
                  <a:schemeClr val="bg1"/>
                </a:solidFill>
                <a:latin typeface="Quicksand"/>
              </a:rPr>
              <a:t>lobte die Gebärdensprache und die Methode von de </a:t>
            </a:r>
            <a:r>
              <a:rPr lang="de-DE" sz="2799" dirty="0" err="1">
                <a:solidFill>
                  <a:schemeClr val="bg1"/>
                </a:solidFill>
                <a:latin typeface="Quicksand"/>
              </a:rPr>
              <a:t>l'Épée</a:t>
            </a:r>
            <a:endParaRPr lang="de-DE" sz="2799" dirty="0">
              <a:solidFill>
                <a:schemeClr val="bg1"/>
              </a:solidFill>
              <a:latin typeface="Quicksand"/>
            </a:endParaRPr>
          </a:p>
          <a:p>
            <a:endParaRPr lang="en-US" sz="2799"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de-DE" sz="2799" dirty="0">
                <a:solidFill>
                  <a:schemeClr val="bg1"/>
                </a:solidFill>
                <a:latin typeface="Quicksand"/>
              </a:rPr>
              <a:t>Debatten über das Wesen der Sprache, einschließlich Diskussionen über die Verwendung von Gebärdensprache im Vergleich zu mündlichen Methoden in der Gehörlosenpädagogik</a:t>
            </a:r>
            <a:endParaRPr lang="en-US" sz="2799" dirty="0">
              <a:solidFill>
                <a:schemeClr val="bg1"/>
              </a:solidFill>
              <a:latin typeface="Quicksand"/>
            </a:endParaRPr>
          </a:p>
        </p:txBody>
      </p:sp>
      <p:sp>
        <p:nvSpPr>
          <p:cNvPr id="12" name="Textfeld 11">
            <a:extLst>
              <a:ext uri="{FF2B5EF4-FFF2-40B4-BE49-F238E27FC236}">
                <a16:creationId xmlns:a16="http://schemas.microsoft.com/office/drawing/2014/main" id="{074268AB-60C5-51B1-CC00-0BE105AE083B}"/>
              </a:ext>
            </a:extLst>
          </p:cNvPr>
          <p:cNvSpPr txBox="1"/>
          <p:nvPr/>
        </p:nvSpPr>
        <p:spPr>
          <a:xfrm>
            <a:off x="1066800" y="9555439"/>
            <a:ext cx="10820400" cy="369332"/>
          </a:xfrm>
          <a:prstGeom prst="rect">
            <a:avLst/>
          </a:prstGeom>
          <a:noFill/>
        </p:spPr>
        <p:txBody>
          <a:bodyPr wrap="square">
            <a:spAutoFit/>
          </a:bodyPr>
          <a:lstStyle/>
          <a:p>
            <a:r>
              <a:rPr lang="en-GB" noProof="0" dirty="0" err="1">
                <a:solidFill>
                  <a:schemeClr val="bg1"/>
                </a:solidFill>
                <a:latin typeface="Calibri" panose="020F0502020204030204" pitchFamily="34" charset="0"/>
                <a:cs typeface="Times New Roman" panose="02020603050405020304" pitchFamily="18" charset="0"/>
              </a:rPr>
              <a:t>Photo:</a:t>
            </a:r>
            <a:r>
              <a:rPr lang="en-GB" noProof="0" dirty="0" err="1">
                <a:solidFill>
                  <a:srgbClr val="0000FF"/>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a:t>
            </a:r>
            <a:r>
              <a:rPr lang="en-GB" noProof="0" dirty="0">
                <a:solidFill>
                  <a:srgbClr val="0000FF"/>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://en.wikipedia.org/wiki/%C3%89tienne_Bonnot_de_Condillac#/media/</a:t>
            </a:r>
            <a:r>
              <a:rPr lang="en-GB" noProof="0" dirty="0" err="1">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File:Etienne_de_Condillac.jpg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Menschliches Gesicht, Porträt, Oval, Kinn enthält.&#10;&#10;KI-generierte Inhalte können fehlerhaft sein.">
            <a:extLst>
              <a:ext uri="{FF2B5EF4-FFF2-40B4-BE49-F238E27FC236}">
                <a16:creationId xmlns:a16="http://schemas.microsoft.com/office/drawing/2014/main" id="{F0D1C4D3-3494-FE76-6229-D5DDBA60EC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95158" y="1409700"/>
            <a:ext cx="4767651" cy="5816535"/>
          </a:xfrm>
          <a:prstGeom prst="rect">
            <a:avLst/>
          </a:prstGeom>
        </p:spPr>
      </p:pic>
      <p:sp>
        <p:nvSpPr>
          <p:cNvPr id="5" name="Freeform 3">
            <a:extLst>
              <a:ext uri="{FF2B5EF4-FFF2-40B4-BE49-F238E27FC236}">
                <a16:creationId xmlns:a16="http://schemas.microsoft.com/office/drawing/2014/main" id="{85109F17-50BF-4A03-5D22-C9A6287977ED}"/>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EFA29BC2-3A40-9D6F-FC4A-E4AC464A7CAF}"/>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444786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4"/>
            <a:stretch>
              <a:fillRect/>
            </a:stretch>
          </a:blipFill>
        </p:spPr>
        <p:txBody>
          <a:bodyPr/>
          <a:lstStyle/>
          <a:p>
            <a:endParaRPr lang="en-GB" noProof="0" dirty="0"/>
          </a:p>
        </p:txBody>
      </p:sp>
      <p:sp>
        <p:nvSpPr>
          <p:cNvPr id="4" name="TextBox 7">
            <a:extLst>
              <a:ext uri="{FF2B5EF4-FFF2-40B4-BE49-F238E27FC236}">
                <a16:creationId xmlns:a16="http://schemas.microsoft.com/office/drawing/2014/main" id="{66D02390-59CE-5F2B-DFEE-837CDB9DE2D3}"/>
              </a:ext>
            </a:extLst>
          </p:cNvPr>
          <p:cNvSpPr txBox="1"/>
          <p:nvPr/>
        </p:nvSpPr>
        <p:spPr>
          <a:xfrm>
            <a:off x="1133475" y="3497501"/>
            <a:ext cx="9601200" cy="6093848"/>
          </a:xfrm>
          <a:prstGeom prst="rect">
            <a:avLst/>
          </a:prstGeom>
        </p:spPr>
        <p:txBody>
          <a:bodyPr wrap="square" lIns="0" tIns="0" rIns="0" bIns="0" rtlCol="0" anchor="t">
            <a:spAutoFit/>
          </a:bodyPr>
          <a:lstStyle/>
          <a:p>
            <a:r>
              <a:rPr lang="en-GB" sz="3200" dirty="0" err="1">
                <a:solidFill>
                  <a:schemeClr val="bg1"/>
                </a:solidFill>
                <a:latin typeface="Quicksand"/>
              </a:rPr>
              <a:t>Gleiche</a:t>
            </a:r>
            <a:r>
              <a:rPr lang="en-GB" sz="3200" dirty="0">
                <a:solidFill>
                  <a:schemeClr val="bg1"/>
                </a:solidFill>
                <a:latin typeface="Quicksand"/>
              </a:rPr>
              <a:t> Zeit </a:t>
            </a:r>
            <a:r>
              <a:rPr lang="en-GB" sz="3200" dirty="0" err="1">
                <a:solidFill>
                  <a:schemeClr val="bg1"/>
                </a:solidFill>
                <a:latin typeface="Quicksand"/>
              </a:rPr>
              <a:t>wie</a:t>
            </a:r>
            <a:r>
              <a:rPr lang="en-GB" sz="3200" dirty="0">
                <a:solidFill>
                  <a:schemeClr val="bg1"/>
                </a:solidFill>
                <a:latin typeface="Quicksand"/>
              </a:rPr>
              <a:t> de </a:t>
            </a:r>
            <a:r>
              <a:rPr lang="en-GB" sz="3200" dirty="0" err="1">
                <a:solidFill>
                  <a:schemeClr val="bg1"/>
                </a:solidFill>
                <a:latin typeface="Quicksand"/>
              </a:rPr>
              <a:t>l’Épée</a:t>
            </a:r>
            <a:r>
              <a:rPr lang="en-GB" sz="3200" dirty="0">
                <a:solidFill>
                  <a:schemeClr val="bg1"/>
                </a:solidFill>
                <a:latin typeface="Quicksand"/>
              </a:rPr>
              <a:t>:</a:t>
            </a:r>
          </a:p>
          <a:p>
            <a:endParaRPr lang="en-GB" sz="3200" dirty="0">
              <a:solidFill>
                <a:schemeClr val="bg1"/>
              </a:solidFill>
              <a:latin typeface="Quicksand"/>
            </a:endParaRPr>
          </a:p>
          <a:p>
            <a:r>
              <a:rPr lang="en-GB" sz="3200" b="1" dirty="0">
                <a:solidFill>
                  <a:schemeClr val="bg1"/>
                </a:solidFill>
                <a:latin typeface="Quicksand"/>
                <a:sym typeface="Wingdings" panose="05000000000000000000" pitchFamily="2" charset="2"/>
              </a:rPr>
              <a:t> </a:t>
            </a:r>
            <a:r>
              <a:rPr lang="en-GB" sz="3200" b="1" dirty="0">
                <a:solidFill>
                  <a:schemeClr val="bg1"/>
                </a:solidFill>
                <a:latin typeface="Quicksand"/>
              </a:rPr>
              <a:t>Samuel Heinicke </a:t>
            </a:r>
          </a:p>
          <a:p>
            <a:r>
              <a:rPr lang="en-GB" sz="3200" dirty="0">
                <a:solidFill>
                  <a:schemeClr val="bg1"/>
                </a:solidFill>
                <a:latin typeface="Quicksand"/>
              </a:rPr>
              <a:t>Deutscher </a:t>
            </a:r>
            <a:r>
              <a:rPr lang="en-GB" sz="3200" dirty="0" err="1">
                <a:solidFill>
                  <a:schemeClr val="bg1"/>
                </a:solidFill>
                <a:latin typeface="Quicksand"/>
              </a:rPr>
              <a:t>Gehörlosenpädagoge</a:t>
            </a:r>
            <a:endParaRPr lang="en-GB" sz="3200" dirty="0">
              <a:solidFill>
                <a:schemeClr val="bg1"/>
              </a:solidFill>
              <a:latin typeface="Quicksand"/>
            </a:endParaRPr>
          </a:p>
          <a:p>
            <a:r>
              <a:rPr lang="de-DE" sz="3200" dirty="0">
                <a:solidFill>
                  <a:schemeClr val="bg1"/>
                </a:solidFill>
                <a:latin typeface="Quicksand"/>
              </a:rPr>
              <a:t>begann mit dem Unterrichten nach der mündlichen Methode die mündliche Methode wurde als </a:t>
            </a:r>
            <a:r>
              <a:rPr lang="de-DE" sz="3200" b="1" dirty="0">
                <a:solidFill>
                  <a:schemeClr val="bg1"/>
                </a:solidFill>
                <a:latin typeface="Quicksand"/>
              </a:rPr>
              <a:t>„deutsche Methode” </a:t>
            </a:r>
            <a:r>
              <a:rPr lang="de-DE" sz="3200" dirty="0">
                <a:solidFill>
                  <a:schemeClr val="bg1"/>
                </a:solidFill>
                <a:latin typeface="Quicksand"/>
              </a:rPr>
              <a:t>bekannt</a:t>
            </a:r>
          </a:p>
          <a:p>
            <a:br>
              <a:rPr lang="en-US" sz="3200" dirty="0">
                <a:solidFill>
                  <a:schemeClr val="bg1"/>
                </a:solidFill>
                <a:latin typeface="Quicksand"/>
              </a:rPr>
            </a:br>
            <a:r>
              <a:rPr lang="en-US" sz="3200" dirty="0">
                <a:solidFill>
                  <a:schemeClr val="bg1"/>
                </a:solidFill>
                <a:latin typeface="Quicksand"/>
                <a:sym typeface="Wingdings" panose="05000000000000000000" pitchFamily="2" charset="2"/>
              </a:rPr>
              <a:t></a:t>
            </a:r>
            <a:r>
              <a:rPr lang="en-US" sz="3200" b="1" dirty="0">
                <a:solidFill>
                  <a:schemeClr val="bg1"/>
                </a:solidFill>
                <a:latin typeface="Quicksand"/>
                <a:sym typeface="Wingdings" panose="05000000000000000000" pitchFamily="2" charset="2"/>
              </a:rPr>
              <a:t> </a:t>
            </a:r>
            <a:r>
              <a:rPr lang="de-DE" sz="3200" dirty="0">
                <a:solidFill>
                  <a:schemeClr val="bg1"/>
                </a:solidFill>
                <a:latin typeface="Quicksand"/>
              </a:rPr>
              <a:t>Kontroverse zwischen </a:t>
            </a:r>
            <a:r>
              <a:rPr lang="de-DE" sz="3200" b="1" dirty="0">
                <a:solidFill>
                  <a:schemeClr val="bg1"/>
                </a:solidFill>
                <a:latin typeface="Quicksand"/>
              </a:rPr>
              <a:t>Heinicke und de </a:t>
            </a:r>
            <a:r>
              <a:rPr lang="de-DE" sz="3200" b="1" dirty="0" err="1">
                <a:solidFill>
                  <a:schemeClr val="bg1"/>
                </a:solidFill>
                <a:latin typeface="Quicksand"/>
              </a:rPr>
              <a:t>l’Épée</a:t>
            </a:r>
            <a:r>
              <a:rPr lang="de-DE" sz="3200" b="1" dirty="0">
                <a:solidFill>
                  <a:schemeClr val="bg1"/>
                </a:solidFill>
                <a:latin typeface="Quicksand"/>
              </a:rPr>
              <a:t> </a:t>
            </a:r>
            <a:r>
              <a:rPr lang="de-DE" sz="3200" dirty="0">
                <a:solidFill>
                  <a:schemeClr val="bg1"/>
                </a:solidFill>
                <a:latin typeface="Quicksand"/>
              </a:rPr>
              <a:t>„</a:t>
            </a:r>
            <a:r>
              <a:rPr lang="de-DE" sz="3200" b="1" dirty="0">
                <a:solidFill>
                  <a:schemeClr val="bg1"/>
                </a:solidFill>
                <a:latin typeface="Quicksand"/>
              </a:rPr>
              <a:t>Methodenkontroverse</a:t>
            </a:r>
            <a:r>
              <a:rPr lang="de-DE" sz="3200" dirty="0">
                <a:solidFill>
                  <a:schemeClr val="bg1"/>
                </a:solidFill>
                <a:latin typeface="Quicksand"/>
              </a:rPr>
              <a:t>“ dauert bis heute an</a:t>
            </a:r>
            <a:endParaRPr lang="en-US" sz="2799" dirty="0">
              <a:solidFill>
                <a:schemeClr val="bg1"/>
              </a:solidFill>
              <a:latin typeface="Quicksand"/>
            </a:endParaRPr>
          </a:p>
          <a:p>
            <a:endParaRPr lang="en-GB" sz="2799" dirty="0">
              <a:solidFill>
                <a:schemeClr val="bg1"/>
              </a:solidFill>
              <a:latin typeface="Quicksand"/>
            </a:endParaRPr>
          </a:p>
          <a:p>
            <a:r>
              <a:rPr lang="en-GB" sz="24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Photo: </a:t>
            </a:r>
            <a:r>
              <a:rPr lang="en-GB" sz="24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https://deafhistory.eu/index.php/component/zoo/item/samuel-heinicke-de</a:t>
            </a:r>
            <a:r>
              <a:rPr lang="en-GB" sz="2400" noProof="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8">
            <a:extLst>
              <a:ext uri="{FF2B5EF4-FFF2-40B4-BE49-F238E27FC236}">
                <a16:creationId xmlns:a16="http://schemas.microsoft.com/office/drawing/2014/main" id="{F05B78A4-6AE4-7627-A44F-1782B929A248}"/>
              </a:ext>
            </a:extLst>
          </p:cNvPr>
          <p:cNvSpPr txBox="1"/>
          <p:nvPr/>
        </p:nvSpPr>
        <p:spPr>
          <a:xfrm>
            <a:off x="1110029" y="1998561"/>
            <a:ext cx="13156918" cy="1346394"/>
          </a:xfrm>
          <a:prstGeom prst="rect">
            <a:avLst/>
          </a:prstGeom>
        </p:spPr>
        <p:txBody>
          <a:bodyPr wrap="square" lIns="0" tIns="0" rIns="0" bIns="0" rtlCol="0" anchor="t">
            <a:spAutoFit/>
          </a:bodyPr>
          <a:lstStyle/>
          <a:p>
            <a:pPr algn="l">
              <a:lnSpc>
                <a:spcPts val="11200"/>
              </a:lnSpc>
            </a:pPr>
            <a:r>
              <a:rPr lang="en-GB" sz="8000" noProof="0" dirty="0" err="1">
                <a:solidFill>
                  <a:schemeClr val="bg1"/>
                </a:solidFill>
                <a:latin typeface="Anton"/>
              </a:rPr>
              <a:t>Methodenkontroverse</a:t>
            </a:r>
            <a:endParaRPr lang="en-GB" sz="8000" noProof="0" dirty="0">
              <a:solidFill>
                <a:schemeClr val="bg1"/>
              </a:solidFill>
              <a:latin typeface="Anton"/>
              <a:sym typeface="Anton"/>
            </a:endParaRPr>
          </a:p>
        </p:txBody>
      </p:sp>
      <p:pic>
        <p:nvPicPr>
          <p:cNvPr id="6" name="Grafik 5">
            <a:extLst>
              <a:ext uri="{FF2B5EF4-FFF2-40B4-BE49-F238E27FC236}">
                <a16:creationId xmlns:a16="http://schemas.microsoft.com/office/drawing/2014/main" id="{478660D4-544F-51FB-E672-3255F18729DE}"/>
              </a:ext>
            </a:extLst>
          </p:cNvPr>
          <p:cNvPicPr>
            <a:picLocks noChangeAspect="1"/>
          </p:cNvPicPr>
          <p:nvPr/>
        </p:nvPicPr>
        <p:blipFill>
          <a:blip r:embed="rId6"/>
          <a:stretch>
            <a:fillRect/>
          </a:stretch>
        </p:blipFill>
        <p:spPr>
          <a:xfrm>
            <a:off x="12573000" y="1181100"/>
            <a:ext cx="4100547" cy="5758990"/>
          </a:xfrm>
          <a:prstGeom prst="rect">
            <a:avLst/>
          </a:prstGeom>
        </p:spPr>
      </p:pic>
      <p:sp>
        <p:nvSpPr>
          <p:cNvPr id="7" name="Textfeld 6">
            <a:extLst>
              <a:ext uri="{FF2B5EF4-FFF2-40B4-BE49-F238E27FC236}">
                <a16:creationId xmlns:a16="http://schemas.microsoft.com/office/drawing/2014/main" id="{24FC2D94-32E2-05DC-5D77-FBFF7064E6CD}"/>
              </a:ext>
            </a:extLst>
          </p:cNvPr>
          <p:cNvSpPr txBox="1"/>
          <p:nvPr/>
        </p:nvSpPr>
        <p:spPr>
          <a:xfrm>
            <a:off x="12868275" y="7045014"/>
            <a:ext cx="4286250" cy="369332"/>
          </a:xfrm>
          <a:prstGeom prst="rect">
            <a:avLst/>
          </a:prstGeom>
          <a:noFill/>
        </p:spPr>
        <p:txBody>
          <a:bodyPr wrap="square" rtlCol="0">
            <a:spAutoFit/>
          </a:bodyPr>
          <a:lstStyle/>
          <a:p>
            <a:r>
              <a:rPr lang="en-GB" b="1"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Samuel Heinicke </a:t>
            </a:r>
            <a:r>
              <a:rPr lang="en-GB"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(1727-1790)</a:t>
            </a:r>
            <a:endParaRPr lang="de-AT" dirty="0">
              <a:solidFill>
                <a:schemeClr val="bg1"/>
              </a:solidFill>
              <a:latin typeface="Aptos Display" panose="020B0004020202020204" pitchFamily="34" charset="0"/>
              <a:ea typeface="Calibri" panose="020F0502020204030204" pitchFamily="34" charset="0"/>
              <a:cs typeface="Times New Roman" panose="02020603050405020304" pitchFamily="18" charset="0"/>
            </a:endParaRPr>
          </a:p>
        </p:txBody>
      </p:sp>
      <p:sp>
        <p:nvSpPr>
          <p:cNvPr id="8" name="Freeform 3">
            <a:extLst>
              <a:ext uri="{FF2B5EF4-FFF2-40B4-BE49-F238E27FC236}">
                <a16:creationId xmlns:a16="http://schemas.microsoft.com/office/drawing/2014/main" id="{7093ED39-FDD3-53FF-7782-1993168D501C}"/>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9" name="Freeform 2">
            <a:extLst>
              <a:ext uri="{FF2B5EF4-FFF2-40B4-BE49-F238E27FC236}">
                <a16:creationId xmlns:a16="http://schemas.microsoft.com/office/drawing/2014/main" id="{5819740F-999E-ED77-A0B6-2CEBFA9658CD}"/>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F256AE-B625-1D76-4DF5-29247B0443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4236CC-32C9-D744-B62B-80C8AF8BF256}"/>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54176A46-5759-4D07-687C-4CE9A13E6535}"/>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53B3D2FC-B86D-8F4A-DD2D-650B631C18C9}"/>
              </a:ext>
            </a:extLst>
          </p:cNvPr>
          <p:cNvSpPr txBox="1"/>
          <p:nvPr/>
        </p:nvSpPr>
        <p:spPr>
          <a:xfrm>
            <a:off x="2133600" y="1859160"/>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Aufklärung</a:t>
            </a:r>
          </a:p>
        </p:txBody>
      </p:sp>
      <p:sp>
        <p:nvSpPr>
          <p:cNvPr id="9" name="Textfeld 8">
            <a:extLst>
              <a:ext uri="{FF2B5EF4-FFF2-40B4-BE49-F238E27FC236}">
                <a16:creationId xmlns:a16="http://schemas.microsoft.com/office/drawing/2014/main" id="{C408A1AC-DD24-362B-21C8-C28EA0DD7DF4}"/>
              </a:ext>
            </a:extLst>
          </p:cNvPr>
          <p:cNvSpPr txBox="1"/>
          <p:nvPr/>
        </p:nvSpPr>
        <p:spPr>
          <a:xfrm>
            <a:off x="12192000" y="7332344"/>
            <a:ext cx="4648200" cy="369332"/>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Thomas Braidwood</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(1730–1806) </a:t>
            </a:r>
            <a:endParaRPr lang="de-AT" dirty="0">
              <a:solidFill>
                <a:schemeClr val="bg1"/>
              </a:solidFill>
            </a:endParaRPr>
          </a:p>
        </p:txBody>
      </p:sp>
      <p:sp>
        <p:nvSpPr>
          <p:cNvPr id="10" name="Textfeld 9">
            <a:extLst>
              <a:ext uri="{FF2B5EF4-FFF2-40B4-BE49-F238E27FC236}">
                <a16:creationId xmlns:a16="http://schemas.microsoft.com/office/drawing/2014/main" id="{221FDFF0-EFDB-9438-AA0E-787CC3D02BDD}"/>
              </a:ext>
            </a:extLst>
          </p:cNvPr>
          <p:cNvSpPr txBox="1"/>
          <p:nvPr/>
        </p:nvSpPr>
        <p:spPr>
          <a:xfrm>
            <a:off x="2390775" y="3574964"/>
            <a:ext cx="7896226" cy="4399922"/>
          </a:xfrm>
          <a:prstGeom prst="rect">
            <a:avLst/>
          </a:prstGeom>
          <a:noFill/>
        </p:spPr>
        <p:txBody>
          <a:bodyPr wrap="square" rtlCol="0">
            <a:spAutoFit/>
          </a:bodyPr>
          <a:lstStyle/>
          <a:p>
            <a:r>
              <a:rPr lang="en-US" sz="2799" b="1" dirty="0">
                <a:solidFill>
                  <a:schemeClr val="bg1"/>
                </a:solidFill>
                <a:latin typeface="Quicksand"/>
              </a:rPr>
              <a:t>Thomas Braidwood </a:t>
            </a:r>
            <a:r>
              <a:rPr lang="en-US" sz="2799" dirty="0">
                <a:solidFill>
                  <a:schemeClr val="bg1"/>
                </a:solidFill>
                <a:latin typeface="Quicksand"/>
              </a:rPr>
              <a:t>(1730–1806) </a:t>
            </a:r>
          </a:p>
          <a:p>
            <a:r>
              <a:rPr lang="en-US" sz="2799" dirty="0" err="1">
                <a:solidFill>
                  <a:schemeClr val="bg1"/>
                </a:solidFill>
                <a:latin typeface="Quicksand"/>
              </a:rPr>
              <a:t>Schottischer</a:t>
            </a:r>
            <a:r>
              <a:rPr lang="en-US" sz="2799" dirty="0">
                <a:solidFill>
                  <a:schemeClr val="bg1"/>
                </a:solidFill>
                <a:latin typeface="Quicksand"/>
              </a:rPr>
              <a:t> </a:t>
            </a:r>
            <a:r>
              <a:rPr lang="en-US" sz="2799" dirty="0" err="1">
                <a:solidFill>
                  <a:schemeClr val="bg1"/>
                </a:solidFill>
                <a:latin typeface="Quicksand"/>
              </a:rPr>
              <a:t>Pädagoge</a:t>
            </a:r>
            <a:r>
              <a:rPr lang="en-US" sz="2799" dirty="0">
                <a:solidFill>
                  <a:schemeClr val="bg1"/>
                </a:solidFill>
                <a:latin typeface="Quicksand"/>
              </a:rPr>
              <a:t>: </a:t>
            </a:r>
            <a:r>
              <a:rPr lang="en-US" sz="2799" dirty="0" err="1">
                <a:solidFill>
                  <a:schemeClr val="bg1"/>
                </a:solidFill>
                <a:latin typeface="Quicksand"/>
              </a:rPr>
              <a:t>Pionier</a:t>
            </a:r>
            <a:endParaRPr lang="en-US" sz="2799" dirty="0">
              <a:solidFill>
                <a:schemeClr val="bg1"/>
              </a:solidFill>
              <a:latin typeface="Quicksand"/>
            </a:endParaRPr>
          </a:p>
          <a:p>
            <a:endParaRPr lang="en-US" sz="2799" dirty="0">
              <a:solidFill>
                <a:schemeClr val="bg1"/>
              </a:solidFill>
              <a:latin typeface="Quicksand"/>
            </a:endParaRPr>
          </a:p>
          <a:p>
            <a:pPr marL="457200" indent="-457200">
              <a:buFont typeface="Wingdings" panose="05000000000000000000" pitchFamily="2" charset="2"/>
              <a:buChar char="à"/>
            </a:pPr>
            <a:r>
              <a:rPr lang="de-DE" sz="2799" dirty="0">
                <a:solidFill>
                  <a:schemeClr val="bg1"/>
                </a:solidFill>
                <a:latin typeface="Quicksand"/>
              </a:rPr>
              <a:t>Gründung der </a:t>
            </a:r>
            <a:r>
              <a:rPr lang="de-DE" sz="2799" b="1" dirty="0" err="1">
                <a:solidFill>
                  <a:schemeClr val="bg1"/>
                </a:solidFill>
                <a:latin typeface="Quicksand"/>
              </a:rPr>
              <a:t>Braidwood’s</a:t>
            </a:r>
            <a:r>
              <a:rPr lang="de-DE" sz="2799" b="1" dirty="0">
                <a:solidFill>
                  <a:schemeClr val="bg1"/>
                </a:solidFill>
                <a:latin typeface="Quicksand"/>
              </a:rPr>
              <a:t> Academy </a:t>
            </a:r>
            <a:r>
              <a:rPr lang="de-DE" sz="2799" b="1" dirty="0" err="1">
                <a:solidFill>
                  <a:schemeClr val="bg1"/>
                </a:solidFill>
                <a:latin typeface="Quicksand"/>
              </a:rPr>
              <a:t>for</a:t>
            </a:r>
            <a:r>
              <a:rPr lang="de-DE" sz="2799" b="1" dirty="0">
                <a:solidFill>
                  <a:schemeClr val="bg1"/>
                </a:solidFill>
                <a:latin typeface="Quicksand"/>
              </a:rPr>
              <a:t> </a:t>
            </a:r>
            <a:r>
              <a:rPr lang="de-DE" sz="2799" b="1" dirty="0" err="1">
                <a:solidFill>
                  <a:schemeClr val="bg1"/>
                </a:solidFill>
                <a:latin typeface="Quicksand"/>
              </a:rPr>
              <a:t>the</a:t>
            </a:r>
            <a:r>
              <a:rPr lang="de-DE" sz="2799" b="1" dirty="0">
                <a:solidFill>
                  <a:schemeClr val="bg1"/>
                </a:solidFill>
                <a:latin typeface="Quicksand"/>
              </a:rPr>
              <a:t> </a:t>
            </a:r>
            <a:r>
              <a:rPr lang="de-DE" sz="2799" b="1" dirty="0" err="1">
                <a:solidFill>
                  <a:schemeClr val="bg1"/>
                </a:solidFill>
                <a:latin typeface="Quicksand"/>
              </a:rPr>
              <a:t>Deaf</a:t>
            </a:r>
            <a:r>
              <a:rPr lang="de-DE" sz="2799" b="1" dirty="0">
                <a:solidFill>
                  <a:schemeClr val="bg1"/>
                </a:solidFill>
                <a:latin typeface="Quicksand"/>
              </a:rPr>
              <a:t> and </a:t>
            </a:r>
            <a:r>
              <a:rPr lang="de-DE" sz="2799" b="1" dirty="0" err="1">
                <a:solidFill>
                  <a:schemeClr val="bg1"/>
                </a:solidFill>
                <a:latin typeface="Quicksand"/>
              </a:rPr>
              <a:t>Dumb</a:t>
            </a:r>
            <a:r>
              <a:rPr lang="de-DE" sz="2799" b="1" dirty="0">
                <a:solidFill>
                  <a:schemeClr val="bg1"/>
                </a:solidFill>
                <a:latin typeface="Quicksand"/>
              </a:rPr>
              <a:t> </a:t>
            </a:r>
            <a:r>
              <a:rPr lang="de-DE" sz="2799" dirty="0">
                <a:solidFill>
                  <a:schemeClr val="bg1"/>
                </a:solidFill>
                <a:latin typeface="Quicksand"/>
              </a:rPr>
              <a:t>= die erste Schule dieser Art in Großbritannien. </a:t>
            </a:r>
          </a:p>
          <a:p>
            <a:endParaRPr lang="en-US" sz="2799" dirty="0">
              <a:solidFill>
                <a:schemeClr val="bg1"/>
              </a:solidFill>
              <a:latin typeface="Quicksand"/>
            </a:endParaRPr>
          </a:p>
          <a:p>
            <a:pPr marL="457200" indent="-457200">
              <a:buFont typeface="Wingdings" panose="05000000000000000000" pitchFamily="2" charset="2"/>
              <a:buChar char="à"/>
            </a:pPr>
            <a:r>
              <a:rPr lang="de-DE" sz="2799" dirty="0">
                <a:solidFill>
                  <a:schemeClr val="bg1"/>
                </a:solidFill>
                <a:latin typeface="Quicksand"/>
              </a:rPr>
              <a:t>Seine Methoden konzentrierten sich darauf, gehörlosen Schülern das Sprechen und Lippenlesen beizubringen: </a:t>
            </a:r>
            <a:r>
              <a:rPr lang="de-DE" sz="2799" b="1" dirty="0" err="1">
                <a:solidFill>
                  <a:schemeClr val="bg1"/>
                </a:solidFill>
                <a:latin typeface="Quicksand"/>
              </a:rPr>
              <a:t>Oralismus</a:t>
            </a:r>
            <a:r>
              <a:rPr lang="de-DE" sz="2799" dirty="0">
                <a:solidFill>
                  <a:schemeClr val="bg1"/>
                </a:solidFill>
                <a:latin typeface="Quicksand"/>
              </a:rPr>
              <a:t>.</a:t>
            </a:r>
            <a:endParaRPr lang="en-US" sz="2799" b="1" dirty="0">
              <a:solidFill>
                <a:schemeClr val="bg1"/>
              </a:solidFill>
              <a:latin typeface="Quicksand"/>
            </a:endParaRPr>
          </a:p>
        </p:txBody>
      </p:sp>
      <p:sp>
        <p:nvSpPr>
          <p:cNvPr id="12" name="Textfeld 11">
            <a:extLst>
              <a:ext uri="{FF2B5EF4-FFF2-40B4-BE49-F238E27FC236}">
                <a16:creationId xmlns:a16="http://schemas.microsoft.com/office/drawing/2014/main" id="{60FF14AB-7D30-223F-946F-8E91881E33EE}"/>
              </a:ext>
            </a:extLst>
          </p:cNvPr>
          <p:cNvSpPr txBox="1"/>
          <p:nvPr/>
        </p:nvSpPr>
        <p:spPr>
          <a:xfrm>
            <a:off x="1066800" y="9555439"/>
            <a:ext cx="10820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https://deafhistory.eu/index.php/component/zoo/item/17</a:t>
            </a:r>
            <a:endParaRPr lang="en-GB" noProof="0" dirty="0">
              <a:solidFill>
                <a:schemeClr val="bg1"/>
              </a:solidFill>
            </a:endParaRPr>
          </a:p>
        </p:txBody>
      </p:sp>
      <p:pic>
        <p:nvPicPr>
          <p:cNvPr id="7" name="Grafik 6" descr="Ein Bild, das Porträt, Menschliches Gesicht, Entwurf, Kleidung enthält.&#10;&#10;KI-generierte Inhalte können fehlerhaft sein.">
            <a:extLst>
              <a:ext uri="{FF2B5EF4-FFF2-40B4-BE49-F238E27FC236}">
                <a16:creationId xmlns:a16="http://schemas.microsoft.com/office/drawing/2014/main" id="{7C75BBBD-4D05-C505-945A-71CFB88F10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39600" y="1638300"/>
            <a:ext cx="3857625" cy="5657850"/>
          </a:xfrm>
          <a:prstGeom prst="rect">
            <a:avLst/>
          </a:prstGeom>
        </p:spPr>
      </p:pic>
      <p:sp>
        <p:nvSpPr>
          <p:cNvPr id="5" name="Freeform 3">
            <a:extLst>
              <a:ext uri="{FF2B5EF4-FFF2-40B4-BE49-F238E27FC236}">
                <a16:creationId xmlns:a16="http://schemas.microsoft.com/office/drawing/2014/main" id="{BBBE5677-58E5-29E1-04C8-B1B8A43E629D}"/>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D1BE2165-3D0E-77AC-1EAC-E8CA069492F7}"/>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1817487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870384-998A-6F90-DBD3-AF4620D85B0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D7831C1-BC1A-3E76-2F9C-09A5A2B8ED17}"/>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FA3DD9B4-3BCF-91CB-1C01-A8FE5BFC1825}"/>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B0203094-3280-BD4C-AC66-354482FAC0FB}"/>
              </a:ext>
            </a:extLst>
          </p:cNvPr>
          <p:cNvSpPr txBox="1"/>
          <p:nvPr/>
        </p:nvSpPr>
        <p:spPr>
          <a:xfrm>
            <a:off x="4038600" y="651930"/>
            <a:ext cx="13156918" cy="2782685"/>
          </a:xfrm>
          <a:prstGeom prst="rect">
            <a:avLst/>
          </a:prstGeom>
        </p:spPr>
        <p:txBody>
          <a:bodyPr wrap="square" lIns="0" tIns="0" rIns="0" bIns="0" rtlCol="0" anchor="t">
            <a:spAutoFit/>
          </a:bodyPr>
          <a:lstStyle/>
          <a:p>
            <a:pPr algn="l">
              <a:lnSpc>
                <a:spcPts val="11200"/>
              </a:lnSpc>
            </a:pPr>
            <a:r>
              <a:rPr lang="en-GB" sz="8000" noProof="0" dirty="0" err="1">
                <a:solidFill>
                  <a:schemeClr val="bg1"/>
                </a:solidFill>
                <a:latin typeface="Anton"/>
                <a:ea typeface="Anton"/>
                <a:cs typeface="Anton"/>
                <a:sym typeface="Anton"/>
              </a:rPr>
              <a:t>Frankreich</a:t>
            </a:r>
            <a:r>
              <a:rPr lang="en-GB" sz="8000" noProof="0" dirty="0">
                <a:solidFill>
                  <a:schemeClr val="bg1"/>
                </a:solidFill>
                <a:latin typeface="Anton"/>
                <a:ea typeface="Anton"/>
                <a:cs typeface="Anton"/>
                <a:sym typeface="Anton"/>
              </a:rPr>
              <a:t>: </a:t>
            </a:r>
            <a:r>
              <a:rPr lang="en-GB" sz="8000" noProof="0" dirty="0" err="1">
                <a:solidFill>
                  <a:schemeClr val="bg1"/>
                </a:solidFill>
                <a:latin typeface="Anton"/>
                <a:ea typeface="Anton"/>
                <a:cs typeface="Anton"/>
                <a:sym typeface="Anton"/>
              </a:rPr>
              <a:t>erste</a:t>
            </a:r>
            <a:r>
              <a:rPr lang="en-GB" sz="8000" noProof="0" dirty="0">
                <a:solidFill>
                  <a:schemeClr val="bg1"/>
                </a:solidFill>
                <a:latin typeface="Anton"/>
                <a:ea typeface="Anton"/>
                <a:cs typeface="Anton"/>
                <a:sym typeface="Anton"/>
              </a:rPr>
              <a:t> </a:t>
            </a:r>
            <a:r>
              <a:rPr lang="en-GB" sz="8000" noProof="0" dirty="0" err="1">
                <a:solidFill>
                  <a:schemeClr val="bg1"/>
                </a:solidFill>
                <a:latin typeface="Anton"/>
                <a:ea typeface="Anton"/>
                <a:cs typeface="Anton"/>
                <a:sym typeface="Anton"/>
              </a:rPr>
              <a:t>Gehörlosenschule</a:t>
            </a:r>
            <a:r>
              <a:rPr lang="en-GB" sz="8000" noProof="0" dirty="0">
                <a:solidFill>
                  <a:schemeClr val="bg1"/>
                </a:solidFill>
                <a:latin typeface="Anton"/>
                <a:ea typeface="Anton"/>
                <a:cs typeface="Anton"/>
                <a:sym typeface="Anton"/>
              </a:rPr>
              <a:t> in Paris</a:t>
            </a:r>
          </a:p>
        </p:txBody>
      </p:sp>
      <p:pic>
        <p:nvPicPr>
          <p:cNvPr id="6" name="Grafik 5">
            <a:extLst>
              <a:ext uri="{FF2B5EF4-FFF2-40B4-BE49-F238E27FC236}">
                <a16:creationId xmlns:a16="http://schemas.microsoft.com/office/drawing/2014/main" id="{8CDD3D1E-7E54-8492-F995-98470A0032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966239"/>
            <a:ext cx="6248400" cy="4686300"/>
          </a:xfrm>
          <a:prstGeom prst="rect">
            <a:avLst/>
          </a:prstGeom>
          <a:noFill/>
        </p:spPr>
      </p:pic>
      <p:sp>
        <p:nvSpPr>
          <p:cNvPr id="8" name="Textfeld 7">
            <a:extLst>
              <a:ext uri="{FF2B5EF4-FFF2-40B4-BE49-F238E27FC236}">
                <a16:creationId xmlns:a16="http://schemas.microsoft.com/office/drawing/2014/main" id="{85D5E06D-0140-8981-015C-3309D97695AA}"/>
              </a:ext>
            </a:extLst>
          </p:cNvPr>
          <p:cNvSpPr txBox="1"/>
          <p:nvPr/>
        </p:nvSpPr>
        <p:spPr>
          <a:xfrm>
            <a:off x="4038600" y="8716278"/>
            <a:ext cx="9144000" cy="467885"/>
          </a:xfrm>
          <a:prstGeom prst="rect">
            <a:avLst/>
          </a:prstGeom>
          <a:noFill/>
        </p:spPr>
        <p:txBody>
          <a:bodyPr wrap="square">
            <a:spAutoFit/>
          </a:bodyPr>
          <a:lstStyle/>
          <a:p>
            <a:pPr algn="just">
              <a:lnSpc>
                <a:spcPct val="150000"/>
              </a:lnSpc>
              <a:spcAft>
                <a:spcPts val="800"/>
              </a:spcAft>
            </a:pPr>
            <a:r>
              <a:rPr lang="en-GB" sz="1800" kern="100" noProof="0" dirty="0">
                <a:solidFill>
                  <a:schemeClr val="bg1"/>
                </a:solidFill>
                <a:effectLst/>
                <a:latin typeface="Aptos Display" panose="020B0004020202020204" pitchFamily="34" charset="0"/>
                <a:ea typeface="Calibri" panose="020F0502020204030204" pitchFamily="34" charset="0"/>
                <a:cs typeface="Calibri" panose="020F0502020204030204" pitchFamily="34" charset="0"/>
              </a:rPr>
              <a:t>Photo: Wikipedia</a:t>
            </a:r>
            <a:endParaRPr lang="en-GB" sz="1800" kern="100" noProof="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8FC713EC-65B4-66B5-5549-C8A4689F0A6D}"/>
              </a:ext>
            </a:extLst>
          </p:cNvPr>
          <p:cNvSpPr txBox="1"/>
          <p:nvPr/>
        </p:nvSpPr>
        <p:spPr>
          <a:xfrm>
            <a:off x="10972800" y="6134100"/>
            <a:ext cx="5715000" cy="2308324"/>
          </a:xfrm>
          <a:prstGeom prst="rect">
            <a:avLst/>
          </a:prstGeom>
          <a:noFill/>
        </p:spPr>
        <p:txBody>
          <a:bodyPr wrap="square" rtlCol="0">
            <a:spAutoFit/>
          </a:bodyPr>
          <a:lstStyle/>
          <a:p>
            <a:r>
              <a:rPr kumimoji="0" lang="en-US" sz="3600" b="0" i="0" u="none" strike="noStrike" kern="1200" cap="none" spc="0" normalizeH="0" baseline="0" noProof="0" dirty="0" err="1">
                <a:ln>
                  <a:noFill/>
                </a:ln>
                <a:solidFill>
                  <a:schemeClr val="bg1"/>
                </a:solidFill>
                <a:effectLst/>
                <a:uLnTx/>
                <a:uFillTx/>
                <a:latin typeface="Calibri"/>
                <a:ea typeface="+mn-ea"/>
                <a:cs typeface="+mn-cs"/>
              </a:rPr>
              <a:t>L’Institut</a:t>
            </a:r>
            <a:r>
              <a:rPr kumimoji="0" lang="en-US" sz="3600" b="0" i="0" u="none" strike="noStrike" kern="1200" cap="none" spc="0" normalizeH="0" baseline="0" noProof="0" dirty="0">
                <a:ln>
                  <a:noFill/>
                </a:ln>
                <a:solidFill>
                  <a:schemeClr val="bg1"/>
                </a:solidFill>
                <a:effectLst/>
                <a:uLnTx/>
                <a:uFillTx/>
                <a:latin typeface="Calibri"/>
                <a:ea typeface="+mn-ea"/>
                <a:cs typeface="+mn-cs"/>
              </a:rPr>
              <a:t> National de </a:t>
            </a:r>
            <a:r>
              <a:rPr kumimoji="0" lang="en-US" sz="3600" b="0" i="0" u="none" strike="noStrike" kern="1200" cap="none" spc="0" normalizeH="0" baseline="0" noProof="0" dirty="0" err="1">
                <a:ln>
                  <a:noFill/>
                </a:ln>
                <a:solidFill>
                  <a:schemeClr val="bg1"/>
                </a:solidFill>
                <a:effectLst/>
                <a:uLnTx/>
                <a:uFillTx/>
                <a:latin typeface="Calibri"/>
                <a:ea typeface="+mn-ea"/>
                <a:cs typeface="+mn-cs"/>
              </a:rPr>
              <a:t>Jeunes</a:t>
            </a:r>
            <a:r>
              <a:rPr kumimoji="0" lang="en-US" sz="3600" b="0" i="0" u="none" strike="noStrike" kern="1200" cap="none" spc="0" normalizeH="0" baseline="0" noProof="0" dirty="0">
                <a:ln>
                  <a:noFill/>
                </a:ln>
                <a:solidFill>
                  <a:schemeClr val="bg1"/>
                </a:solidFill>
                <a:effectLst/>
                <a:uLnTx/>
                <a:uFillTx/>
                <a:latin typeface="Calibri"/>
                <a:ea typeface="+mn-ea"/>
                <a:cs typeface="+mn-cs"/>
              </a:rPr>
              <a:t> </a:t>
            </a:r>
            <a:r>
              <a:rPr kumimoji="0" lang="en-US" sz="3600" b="0" i="0" u="none" strike="noStrike" kern="1200" cap="none" spc="0" normalizeH="0" baseline="0" noProof="0" dirty="0" err="1">
                <a:ln>
                  <a:noFill/>
                </a:ln>
                <a:solidFill>
                  <a:schemeClr val="bg1"/>
                </a:solidFill>
                <a:effectLst/>
                <a:uLnTx/>
                <a:uFillTx/>
                <a:latin typeface="Calibri"/>
                <a:ea typeface="+mn-ea"/>
                <a:cs typeface="+mn-cs"/>
              </a:rPr>
              <a:t>Sourds</a:t>
            </a:r>
            <a:r>
              <a:rPr kumimoji="0" lang="en-US" sz="3600" b="0" i="0" u="none" strike="noStrike" kern="1200" cap="none" spc="0" normalizeH="0" baseline="0" noProof="0" dirty="0">
                <a:ln>
                  <a:noFill/>
                </a:ln>
                <a:solidFill>
                  <a:schemeClr val="bg1"/>
                </a:solidFill>
                <a:effectLst/>
                <a:uLnTx/>
                <a:uFillTx/>
                <a:latin typeface="Calibri"/>
                <a:ea typeface="+mn-ea"/>
                <a:cs typeface="+mn-cs"/>
              </a:rPr>
              <a:t> de Paris</a:t>
            </a:r>
            <a:br>
              <a:rPr kumimoji="0" lang="en-US" sz="3600" b="0" i="0" u="none" strike="noStrike" kern="1200" cap="none" spc="0" normalizeH="0" baseline="0" noProof="0" dirty="0">
                <a:ln>
                  <a:noFill/>
                </a:ln>
                <a:solidFill>
                  <a:schemeClr val="bg1"/>
                </a:solidFill>
                <a:effectLst/>
                <a:uLnTx/>
                <a:uFillTx/>
                <a:latin typeface="Calibri"/>
                <a:ea typeface="+mn-ea"/>
                <a:cs typeface="+mn-cs"/>
              </a:rPr>
            </a:br>
            <a:r>
              <a:rPr kumimoji="0" lang="en-US" sz="3600" b="0" i="0" u="none" strike="noStrike" kern="1200" cap="none" spc="0" normalizeH="0" baseline="0" noProof="0" dirty="0">
                <a:ln>
                  <a:noFill/>
                </a:ln>
                <a:solidFill>
                  <a:schemeClr val="bg1"/>
                </a:solidFill>
                <a:effectLst/>
                <a:uLnTx/>
                <a:uFillTx/>
                <a:latin typeface="Calibri"/>
                <a:ea typeface="+mn-ea"/>
                <a:cs typeface="+mn-cs"/>
              </a:rPr>
              <a:t>(Institute for Deaf Youths, Paris).</a:t>
            </a:r>
            <a:endParaRPr lang="de-AT" dirty="0">
              <a:solidFill>
                <a:schemeClr val="bg1"/>
              </a:solidFill>
            </a:endParaRPr>
          </a:p>
        </p:txBody>
      </p:sp>
      <p:sp>
        <p:nvSpPr>
          <p:cNvPr id="7" name="Freeform 3">
            <a:extLst>
              <a:ext uri="{FF2B5EF4-FFF2-40B4-BE49-F238E27FC236}">
                <a16:creationId xmlns:a16="http://schemas.microsoft.com/office/drawing/2014/main" id="{504A7192-BA37-78E4-F8D4-7AB571778CCA}"/>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9" name="Freeform 2">
            <a:extLst>
              <a:ext uri="{FF2B5EF4-FFF2-40B4-BE49-F238E27FC236}">
                <a16:creationId xmlns:a16="http://schemas.microsoft.com/office/drawing/2014/main" id="{6EEA80CD-DEF8-1BA5-6A96-7D82972106C5}"/>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691114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22FB204-FD1B-94D5-5DA9-4706E21263A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167D284-A7E9-E30F-81D0-41C954E8F9C8}"/>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1F4DC14D-E8C3-6AED-0991-23D83B778661}"/>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A5850382-910C-5E4F-D508-A3AF5DCAFAA3}"/>
              </a:ext>
            </a:extLst>
          </p:cNvPr>
          <p:cNvSpPr txBox="1"/>
          <p:nvPr/>
        </p:nvSpPr>
        <p:spPr>
          <a:xfrm>
            <a:off x="3610308" y="731109"/>
            <a:ext cx="14220491" cy="2782685"/>
          </a:xfrm>
          <a:prstGeom prst="rect">
            <a:avLst/>
          </a:prstGeom>
        </p:spPr>
        <p:txBody>
          <a:bodyPr wrap="square" lIns="0" tIns="0" rIns="0" bIns="0" rtlCol="0" anchor="t">
            <a:spAutoFit/>
          </a:bodyPr>
          <a:lstStyle/>
          <a:p>
            <a:pPr algn="l">
              <a:lnSpc>
                <a:spcPts val="11200"/>
              </a:lnSpc>
            </a:pPr>
            <a:r>
              <a:rPr lang="en-GB" sz="8000" noProof="0" dirty="0" err="1">
                <a:solidFill>
                  <a:schemeClr val="bg1"/>
                </a:solidFill>
                <a:latin typeface="Anton"/>
                <a:ea typeface="Anton"/>
                <a:cs typeface="Anton"/>
                <a:sym typeface="Anton"/>
              </a:rPr>
              <a:t>Älteste</a:t>
            </a:r>
            <a:r>
              <a:rPr lang="en-GB" sz="8000" noProof="0" dirty="0">
                <a:solidFill>
                  <a:schemeClr val="bg1"/>
                </a:solidFill>
                <a:latin typeface="Anton"/>
                <a:ea typeface="Anton"/>
                <a:cs typeface="Anton"/>
                <a:sym typeface="Anton"/>
              </a:rPr>
              <a:t> </a:t>
            </a:r>
            <a:r>
              <a:rPr lang="en-GB" sz="8000" noProof="0" dirty="0" err="1">
                <a:solidFill>
                  <a:schemeClr val="bg1"/>
                </a:solidFill>
                <a:latin typeface="Anton"/>
                <a:ea typeface="Anton"/>
                <a:cs typeface="Anton"/>
                <a:sym typeface="Anton"/>
              </a:rPr>
              <a:t>Gehörlosenschule</a:t>
            </a:r>
            <a:r>
              <a:rPr lang="en-GB" sz="8000" noProof="0" dirty="0">
                <a:solidFill>
                  <a:schemeClr val="bg1"/>
                </a:solidFill>
                <a:latin typeface="Anton"/>
                <a:ea typeface="Anton"/>
                <a:cs typeface="Anton"/>
                <a:sym typeface="Anton"/>
              </a:rPr>
              <a:t> in Deutschland (Sachsen / Heinicke)</a:t>
            </a:r>
          </a:p>
        </p:txBody>
      </p:sp>
      <p:pic>
        <p:nvPicPr>
          <p:cNvPr id="6" name="Grafik 5">
            <a:extLst>
              <a:ext uri="{FF2B5EF4-FFF2-40B4-BE49-F238E27FC236}">
                <a16:creationId xmlns:a16="http://schemas.microsoft.com/office/drawing/2014/main" id="{3238EA5C-60C0-91A5-A37F-E714EB77959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0308" y="3733253"/>
            <a:ext cx="6573520" cy="4930140"/>
          </a:xfrm>
          <a:prstGeom prst="rect">
            <a:avLst/>
          </a:prstGeom>
          <a:noFill/>
        </p:spPr>
      </p:pic>
      <p:sp>
        <p:nvSpPr>
          <p:cNvPr id="8" name="Textfeld 7">
            <a:extLst>
              <a:ext uri="{FF2B5EF4-FFF2-40B4-BE49-F238E27FC236}">
                <a16:creationId xmlns:a16="http://schemas.microsoft.com/office/drawing/2014/main" id="{417D4273-DD65-57DA-2964-D74B8220EB67}"/>
              </a:ext>
            </a:extLst>
          </p:cNvPr>
          <p:cNvSpPr txBox="1"/>
          <p:nvPr/>
        </p:nvSpPr>
        <p:spPr>
          <a:xfrm>
            <a:off x="3581733" y="8882853"/>
            <a:ext cx="9144000" cy="467885"/>
          </a:xfrm>
          <a:prstGeom prst="rect">
            <a:avLst/>
          </a:prstGeom>
          <a:noFill/>
        </p:spPr>
        <p:txBody>
          <a:bodyPr wrap="square">
            <a:spAutoFit/>
          </a:bodyPr>
          <a:lstStyle/>
          <a:p>
            <a:pPr algn="just">
              <a:lnSpc>
                <a:spcPct val="150000"/>
              </a:lnSpc>
              <a:spcAft>
                <a:spcPts val="800"/>
              </a:spcAft>
            </a:pPr>
            <a:r>
              <a:rPr lang="en-GB" sz="1800" kern="100" noProof="0" dirty="0">
                <a:solidFill>
                  <a:schemeClr val="bg1"/>
                </a:solidFill>
                <a:effectLst/>
                <a:latin typeface="Aptos Display" panose="020B0004020202020204" pitchFamily="34" charset="0"/>
                <a:ea typeface="Calibri" panose="020F0502020204030204" pitchFamily="34" charset="0"/>
                <a:cs typeface="Calibri" panose="020F0502020204030204" pitchFamily="34" charset="0"/>
              </a:rPr>
              <a:t>Photo: Wikipedia</a:t>
            </a:r>
            <a:endParaRPr lang="en-GB" sz="1800" kern="100" noProof="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017F2942-99C2-B330-62C3-9D752EEC750E}"/>
              </a:ext>
            </a:extLst>
          </p:cNvPr>
          <p:cNvSpPr txBox="1"/>
          <p:nvPr/>
        </p:nvSpPr>
        <p:spPr>
          <a:xfrm>
            <a:off x="11049000" y="4251627"/>
            <a:ext cx="5562600" cy="4524315"/>
          </a:xfrm>
          <a:prstGeom prst="rect">
            <a:avLst/>
          </a:prstGeom>
          <a:noFill/>
        </p:spPr>
        <p:txBody>
          <a:bodyPr wrap="square" rtlCol="0">
            <a:spAutoFit/>
          </a:bodyPr>
          <a:lstStyle/>
          <a:p>
            <a:r>
              <a:rPr lang="de-DE" sz="3600" dirty="0">
                <a:solidFill>
                  <a:schemeClr val="bg1"/>
                </a:solidFill>
                <a:latin typeface="Calibri"/>
              </a:rPr>
              <a:t>Sächsische Landesschule mit dem Förderschwerpunkt Hören, Förderzentrum Samuel Heinicke</a:t>
            </a:r>
            <a:br>
              <a:rPr lang="de-DE" sz="3600" dirty="0">
                <a:solidFill>
                  <a:schemeClr val="bg1"/>
                </a:solidFill>
                <a:latin typeface="Calibri"/>
              </a:rPr>
            </a:br>
            <a:r>
              <a:rPr lang="de-DE" sz="3600" dirty="0">
                <a:solidFill>
                  <a:schemeClr val="bg1"/>
                </a:solidFill>
                <a:latin typeface="Calibri"/>
              </a:rPr>
              <a:t>(</a:t>
            </a:r>
            <a:r>
              <a:rPr lang="en-US" sz="3600" dirty="0">
                <a:solidFill>
                  <a:schemeClr val="bg1"/>
                </a:solidFill>
              </a:rPr>
              <a:t>Saxon State School with a Special Focus on Hearing, Support Center Samuel Heinicke)</a:t>
            </a:r>
            <a:endParaRPr lang="de-AT" sz="3600" dirty="0">
              <a:solidFill>
                <a:schemeClr val="bg1"/>
              </a:solidFill>
              <a:latin typeface="Calibri"/>
            </a:endParaRPr>
          </a:p>
        </p:txBody>
      </p:sp>
      <p:sp>
        <p:nvSpPr>
          <p:cNvPr id="7" name="Freeform 3">
            <a:extLst>
              <a:ext uri="{FF2B5EF4-FFF2-40B4-BE49-F238E27FC236}">
                <a16:creationId xmlns:a16="http://schemas.microsoft.com/office/drawing/2014/main" id="{639C829D-F2C5-28AD-BA7F-CC29B5260EB3}"/>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9" name="Freeform 2">
            <a:extLst>
              <a:ext uri="{FF2B5EF4-FFF2-40B4-BE49-F238E27FC236}">
                <a16:creationId xmlns:a16="http://schemas.microsoft.com/office/drawing/2014/main" id="{475930EF-8210-9FA6-5AC3-2E23C5F77848}"/>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2990318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89255CD-6E18-3D89-A08A-7E40F6DA6F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683B6A0-5E8F-59AE-5D1A-BCA7234A76C2}"/>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B419B165-849D-14F9-2E26-DCF6F7F6C8F9}"/>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2B929838-78FE-7DAA-0B3C-803AB8DE0C16}"/>
              </a:ext>
            </a:extLst>
          </p:cNvPr>
          <p:cNvSpPr txBox="1"/>
          <p:nvPr/>
        </p:nvSpPr>
        <p:spPr>
          <a:xfrm>
            <a:off x="3962400" y="888402"/>
            <a:ext cx="13156918" cy="2782685"/>
          </a:xfrm>
          <a:prstGeom prst="rect">
            <a:avLst/>
          </a:prstGeom>
        </p:spPr>
        <p:txBody>
          <a:bodyPr wrap="square" lIns="0" tIns="0" rIns="0" bIns="0" rtlCol="0" anchor="t">
            <a:spAutoFit/>
          </a:bodyPr>
          <a:lstStyle/>
          <a:p>
            <a:pPr>
              <a:lnSpc>
                <a:spcPts val="11200"/>
              </a:lnSpc>
            </a:pPr>
            <a:r>
              <a:rPr lang="en-GB" sz="8000" noProof="0" dirty="0">
                <a:solidFill>
                  <a:schemeClr val="bg1"/>
                </a:solidFill>
                <a:latin typeface="Anton"/>
                <a:ea typeface="Anton"/>
                <a:cs typeface="Anton"/>
                <a:sym typeface="Anton"/>
              </a:rPr>
              <a:t>Wien: </a:t>
            </a:r>
            <a:r>
              <a:rPr lang="en-GB" sz="8000" noProof="0" dirty="0" err="1">
                <a:solidFill>
                  <a:schemeClr val="bg1"/>
                </a:solidFill>
                <a:latin typeface="Anton"/>
                <a:ea typeface="Anton"/>
                <a:cs typeface="Anton"/>
                <a:sym typeface="Anton"/>
              </a:rPr>
              <a:t>Taubstummen-Institut</a:t>
            </a:r>
            <a:br>
              <a:rPr lang="en-GB" sz="8000" noProof="0" dirty="0">
                <a:solidFill>
                  <a:schemeClr val="bg1"/>
                </a:solidFill>
                <a:latin typeface="Anton"/>
                <a:ea typeface="Anton"/>
                <a:cs typeface="Anton"/>
                <a:sym typeface="Anton"/>
              </a:rPr>
            </a:br>
            <a:r>
              <a:rPr lang="en-GB" sz="8000" noProof="0" dirty="0">
                <a:solidFill>
                  <a:schemeClr val="bg1"/>
                </a:solidFill>
                <a:latin typeface="Anton"/>
                <a:ea typeface="Anton"/>
                <a:cs typeface="Anton"/>
                <a:sym typeface="Anton"/>
              </a:rPr>
              <a:t>Joseph II - 1779</a:t>
            </a:r>
          </a:p>
        </p:txBody>
      </p:sp>
      <p:pic>
        <p:nvPicPr>
          <p:cNvPr id="7" name="Grafik 6" descr="Ein Bild, das Text, Gebäude, draußen, Pferd enthält.&#10;&#10;Automatisch generierte Beschreibung">
            <a:extLst>
              <a:ext uri="{FF2B5EF4-FFF2-40B4-BE49-F238E27FC236}">
                <a16:creationId xmlns:a16="http://schemas.microsoft.com/office/drawing/2014/main" id="{2093D495-E7E2-59B3-A73B-579956123A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2400" y="3873650"/>
            <a:ext cx="5515618" cy="5129525"/>
          </a:xfrm>
          <a:prstGeom prst="rect">
            <a:avLst/>
          </a:prstGeom>
        </p:spPr>
      </p:pic>
      <p:sp>
        <p:nvSpPr>
          <p:cNvPr id="9" name="Textfeld 8">
            <a:extLst>
              <a:ext uri="{FF2B5EF4-FFF2-40B4-BE49-F238E27FC236}">
                <a16:creationId xmlns:a16="http://schemas.microsoft.com/office/drawing/2014/main" id="{BC1D4E6E-D8E9-1AC6-48A8-0006F4B1925F}"/>
              </a:ext>
            </a:extLst>
          </p:cNvPr>
          <p:cNvSpPr txBox="1"/>
          <p:nvPr/>
        </p:nvSpPr>
        <p:spPr>
          <a:xfrm>
            <a:off x="3962400" y="9213932"/>
            <a:ext cx="9144000" cy="369332"/>
          </a:xfrm>
          <a:prstGeom prst="rect">
            <a:avLst/>
          </a:prstGeom>
          <a:noFill/>
        </p:spPr>
        <p:txBody>
          <a:bodyPr wrap="square">
            <a:spAutoFit/>
          </a:bodyPr>
          <a:lstStyle/>
          <a:p>
            <a:r>
              <a:rPr lang="en-GB" noProof="0" dirty="0">
                <a:solidFill>
                  <a:schemeClr val="bg1"/>
                </a:solidFill>
              </a:rPr>
              <a:t>Foto: https://www.geschichtewiki.wien.gv.at/Taubstummeninstitut</a:t>
            </a:r>
          </a:p>
        </p:txBody>
      </p:sp>
      <p:sp>
        <p:nvSpPr>
          <p:cNvPr id="4" name="Freeform 3">
            <a:extLst>
              <a:ext uri="{FF2B5EF4-FFF2-40B4-BE49-F238E27FC236}">
                <a16:creationId xmlns:a16="http://schemas.microsoft.com/office/drawing/2014/main" id="{497F962B-ED87-C9CB-C1D2-DF7466581257}"/>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F1BC0FAB-3371-CAA8-407D-A17E84CE6C6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581687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0930204-5A4F-0DE5-4B57-E119D0B2A8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1552BB3-853D-9E57-837E-D67F1B2082D1}"/>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0B862BF6-2846-FBD5-61B3-71027B6DA403}"/>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4" name="TextBox 7">
            <a:extLst>
              <a:ext uri="{FF2B5EF4-FFF2-40B4-BE49-F238E27FC236}">
                <a16:creationId xmlns:a16="http://schemas.microsoft.com/office/drawing/2014/main" id="{1C8A3479-2277-33FE-3DED-39B38FD5F6A5}"/>
              </a:ext>
            </a:extLst>
          </p:cNvPr>
          <p:cNvSpPr txBox="1"/>
          <p:nvPr/>
        </p:nvSpPr>
        <p:spPr>
          <a:xfrm>
            <a:off x="555543" y="1638300"/>
            <a:ext cx="17176914" cy="7927427"/>
          </a:xfrm>
          <a:prstGeom prst="rect">
            <a:avLst/>
          </a:prstGeom>
        </p:spPr>
        <p:txBody>
          <a:bodyPr wrap="square" lIns="0" tIns="0" rIns="0" bIns="0" rtlCol="0" anchor="t">
            <a:spAutoFit/>
          </a:bodyPr>
          <a:lstStyle/>
          <a:p>
            <a:pPr>
              <a:lnSpc>
                <a:spcPct val="150000"/>
              </a:lnSpc>
              <a:spcAft>
                <a:spcPts val="800"/>
              </a:spcAft>
              <a:buSzPts val="1000"/>
              <a:tabLst>
                <a:tab pos="457200" algn="l"/>
              </a:tabLst>
            </a:pPr>
            <a:r>
              <a:rPr lang="en-GB" sz="4300" b="1" u="sng" spc="300" noProof="0" dirty="0">
                <a:solidFill>
                  <a:schemeClr val="bg1"/>
                </a:solidFill>
                <a:latin typeface="Anton" pitchFamily="2" charset="0"/>
                <a:cs typeface="Times New Roman" panose="02020603050405020304" pitchFamily="18" charset="0"/>
              </a:rPr>
              <a:t>"</a:t>
            </a:r>
            <a:r>
              <a:rPr lang="en-GB" sz="4300" b="1" u="sng" spc="300" noProof="0" dirty="0" err="1">
                <a:solidFill>
                  <a:schemeClr val="bg1"/>
                </a:solidFill>
                <a:latin typeface="Anton" pitchFamily="2" charset="0"/>
                <a:cs typeface="Times New Roman" panose="02020603050405020304" pitchFamily="18" charset="0"/>
              </a:rPr>
              <a:t>Taubstummeninstitut</a:t>
            </a:r>
            <a:r>
              <a:rPr lang="en-GB" sz="4300" b="1" u="sng" spc="300" noProof="0" dirty="0">
                <a:solidFill>
                  <a:schemeClr val="bg1"/>
                </a:solidFill>
                <a:latin typeface="Anton" pitchFamily="2" charset="0"/>
                <a:cs typeface="Times New Roman" panose="02020603050405020304" pitchFamily="18" charset="0"/>
              </a:rPr>
              <a:t>" </a:t>
            </a:r>
            <a:br>
              <a:rPr lang="en-GB" sz="4300" b="1" u="sng" spc="300" noProof="0" dirty="0">
                <a:solidFill>
                  <a:schemeClr val="bg1"/>
                </a:solidFill>
                <a:latin typeface="Anton" pitchFamily="2" charset="0"/>
                <a:cs typeface="Times New Roman" panose="02020603050405020304" pitchFamily="18" charset="0"/>
              </a:rPr>
            </a:br>
            <a:r>
              <a:rPr lang="en-GB" sz="4300" b="1" u="sng" spc="300" noProof="0" dirty="0">
                <a:solidFill>
                  <a:schemeClr val="bg1"/>
                </a:solidFill>
                <a:latin typeface="Anton" pitchFamily="2" charset="0"/>
                <a:cs typeface="Times New Roman" panose="02020603050405020304" pitchFamily="18" charset="0"/>
              </a:rPr>
              <a:t>Maria Theresia/Joseph II:</a:t>
            </a:r>
            <a:r>
              <a:rPr lang="en-GB" sz="4300" u="sng" spc="300" noProof="0" dirty="0">
                <a:solidFill>
                  <a:schemeClr val="bg1"/>
                </a:solidFill>
                <a:latin typeface="Anton" pitchFamily="2" charset="0"/>
                <a:cs typeface="Times New Roman" panose="02020603050405020304" pitchFamily="18" charset="0"/>
              </a:rPr>
              <a:t> </a:t>
            </a:r>
          </a:p>
          <a:p>
            <a:pPr>
              <a:lnSpc>
                <a:spcPct val="150000"/>
              </a:lnSpc>
              <a:spcAft>
                <a:spcPts val="800"/>
              </a:spcAft>
              <a:buSzPts val="1000"/>
              <a:tabLst>
                <a:tab pos="457200" algn="l"/>
              </a:tabLst>
            </a:pPr>
            <a:r>
              <a:rPr lang="de-DE" sz="4300" dirty="0">
                <a:solidFill>
                  <a:schemeClr val="bg1"/>
                </a:solidFill>
                <a:latin typeface="Quicksand" panose="020B0604020202020204" charset="0"/>
                <a:cs typeface="Times New Roman" panose="02020603050405020304" pitchFamily="18" charset="0"/>
              </a:rPr>
              <a:t>Kaiser Joseph II. (1741–1790) besuchte Paris während der Regierungszeit seiner Mutter Maria Theresia (1717–1780) und besichtigte die von </a:t>
            </a:r>
            <a:r>
              <a:rPr lang="de-DE" sz="4300" b="1" dirty="0">
                <a:solidFill>
                  <a:schemeClr val="bg1"/>
                </a:solidFill>
                <a:latin typeface="Quicksand" panose="020B0604020202020204" charset="0"/>
                <a:cs typeface="Times New Roman" panose="02020603050405020304" pitchFamily="18" charset="0"/>
              </a:rPr>
              <a:t>Abbé Charles-Michel de </a:t>
            </a:r>
            <a:r>
              <a:rPr lang="de-DE" sz="4300" b="1" dirty="0" err="1">
                <a:solidFill>
                  <a:schemeClr val="bg1"/>
                </a:solidFill>
                <a:latin typeface="Quicksand" panose="020B0604020202020204" charset="0"/>
                <a:cs typeface="Times New Roman" panose="02020603050405020304" pitchFamily="18" charset="0"/>
              </a:rPr>
              <a:t>l'Épée</a:t>
            </a:r>
            <a:r>
              <a:rPr lang="de-DE" sz="4300" b="1" dirty="0">
                <a:solidFill>
                  <a:schemeClr val="bg1"/>
                </a:solidFill>
                <a:latin typeface="Quicksand" panose="020B0604020202020204" charset="0"/>
                <a:cs typeface="Times New Roman" panose="02020603050405020304" pitchFamily="18" charset="0"/>
              </a:rPr>
              <a:t> </a:t>
            </a:r>
            <a:r>
              <a:rPr lang="de-DE" sz="4300" dirty="0">
                <a:solidFill>
                  <a:schemeClr val="bg1"/>
                </a:solidFill>
                <a:latin typeface="Quicksand" panose="020B0604020202020204" charset="0"/>
                <a:cs typeface="Times New Roman" panose="02020603050405020304" pitchFamily="18" charset="0"/>
              </a:rPr>
              <a:t>gegründete Schule für </a:t>
            </a:r>
            <a:r>
              <a:rPr lang="de-DE" sz="4300" dirty="0" err="1">
                <a:solidFill>
                  <a:schemeClr val="bg1"/>
                </a:solidFill>
                <a:latin typeface="Quicksand" panose="020B0604020202020204" charset="0"/>
                <a:cs typeface="Times New Roman" panose="02020603050405020304" pitchFamily="18" charset="0"/>
              </a:rPr>
              <a:t>Gehörlose.Nach</a:t>
            </a:r>
            <a:r>
              <a:rPr lang="de-DE" sz="4300" dirty="0">
                <a:solidFill>
                  <a:schemeClr val="bg1"/>
                </a:solidFill>
                <a:latin typeface="Quicksand" panose="020B0604020202020204" charset="0"/>
                <a:cs typeface="Times New Roman" panose="02020603050405020304" pitchFamily="18" charset="0"/>
              </a:rPr>
              <a:t> seiner Rückkehr nach Wien beauftragte Joseph II. Johann Friedrich Stork (1746–1823) mit der Gründung einer ähnlichen Einrichtung. </a:t>
            </a:r>
            <a:endParaRPr lang="en-GB" sz="4300" noProof="0" dirty="0">
              <a:solidFill>
                <a:schemeClr val="bg1"/>
              </a:solidFill>
              <a:latin typeface="Quicksand" panose="020B0604020202020204" charset="0"/>
              <a:cs typeface="Times New Roman" panose="02020603050405020304" pitchFamily="18" charset="0"/>
            </a:endParaRPr>
          </a:p>
        </p:txBody>
      </p:sp>
      <p:sp>
        <p:nvSpPr>
          <p:cNvPr id="5" name="Freeform 3">
            <a:extLst>
              <a:ext uri="{FF2B5EF4-FFF2-40B4-BE49-F238E27FC236}">
                <a16:creationId xmlns:a16="http://schemas.microsoft.com/office/drawing/2014/main" id="{5777F0E6-0953-4FA4-60AE-DACE359DDF9A}"/>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4"/>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F0C08FC7-A44B-C8E8-A222-2E56548FB26C}"/>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5"/>
            <a:stretch>
              <a:fillRect/>
            </a:stretch>
          </a:blipFill>
        </p:spPr>
        <p:txBody>
          <a:bodyPr/>
          <a:lstStyle/>
          <a:p>
            <a:endParaRPr lang="en-GB" noProof="0" dirty="0"/>
          </a:p>
        </p:txBody>
      </p:sp>
    </p:spTree>
    <p:extLst>
      <p:ext uri="{BB962C8B-B14F-4D97-AF65-F5344CB8AC3E}">
        <p14:creationId xmlns:p14="http://schemas.microsoft.com/office/powerpoint/2010/main" val="857764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DB4265-18E6-334A-2FF6-6B88D0F25B4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249472-9874-8C7F-0D56-E777C3DA92AC}"/>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443F5570-625E-8DFA-EBD1-7D01CB8D2064}"/>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548C8E0D-CF90-422C-C818-FD7B28260E8B}"/>
              </a:ext>
            </a:extLst>
          </p:cNvPr>
          <p:cNvSpPr txBox="1"/>
          <p:nvPr/>
        </p:nvSpPr>
        <p:spPr>
          <a:xfrm>
            <a:off x="3658241" y="667646"/>
            <a:ext cx="13156918" cy="1279068"/>
          </a:xfrm>
          <a:prstGeom prst="rect">
            <a:avLst/>
          </a:prstGeom>
        </p:spPr>
        <p:txBody>
          <a:bodyPr wrap="square" lIns="0" tIns="0" rIns="0" bIns="0" rtlCol="0" anchor="t">
            <a:spAutoFit/>
          </a:bodyPr>
          <a:lstStyle/>
          <a:p>
            <a:pPr>
              <a:lnSpc>
                <a:spcPts val="11200"/>
              </a:lnSpc>
            </a:pPr>
            <a:r>
              <a:rPr lang="en-GB" sz="6000" noProof="0" dirty="0">
                <a:solidFill>
                  <a:schemeClr val="bg1"/>
                </a:solidFill>
                <a:latin typeface="Anton"/>
                <a:ea typeface="Anton"/>
                <a:cs typeface="Anton"/>
                <a:sym typeface="Anton"/>
              </a:rPr>
              <a:t>Wien: </a:t>
            </a:r>
            <a:r>
              <a:rPr lang="en-GB" sz="6000" noProof="0" dirty="0" err="1">
                <a:solidFill>
                  <a:schemeClr val="bg1"/>
                </a:solidFill>
                <a:latin typeface="Anton"/>
                <a:ea typeface="Anton"/>
                <a:cs typeface="Anton"/>
                <a:sym typeface="Anton"/>
              </a:rPr>
              <a:t>Josefsplatz</a:t>
            </a:r>
            <a:endParaRPr lang="en-GB" sz="6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16ED1EFD-E525-A280-902A-CF58B7FDC9B3}"/>
              </a:ext>
            </a:extLst>
          </p:cNvPr>
          <p:cNvSpPr txBox="1"/>
          <p:nvPr/>
        </p:nvSpPr>
        <p:spPr>
          <a:xfrm>
            <a:off x="3648409" y="8610488"/>
            <a:ext cx="9144000" cy="369332"/>
          </a:xfrm>
          <a:prstGeom prst="rect">
            <a:avLst/>
          </a:prstGeom>
          <a:noFill/>
        </p:spPr>
        <p:txBody>
          <a:bodyPr wrap="square">
            <a:spAutoFit/>
          </a:bodyPr>
          <a:lstStyle/>
          <a:p>
            <a:r>
              <a:rPr lang="en-GB" noProof="0" dirty="0">
                <a:solidFill>
                  <a:schemeClr val="bg1"/>
                </a:solidFill>
              </a:rPr>
              <a:t>Foto: https://www.geschichtewiki.wien.gv.at/Josefsplatz</a:t>
            </a:r>
          </a:p>
        </p:txBody>
      </p:sp>
      <p:pic>
        <p:nvPicPr>
          <p:cNvPr id="7" name="Grafik 6" descr="Ein Bild, das draußen, Gebäude, Himmel, Regierungsgebäude enthält.&#10;&#10;KI-generierte Inhalte können fehlerhaft sein.">
            <a:extLst>
              <a:ext uri="{FF2B5EF4-FFF2-40B4-BE49-F238E27FC236}">
                <a16:creationId xmlns:a16="http://schemas.microsoft.com/office/drawing/2014/main" id="{6C00E677-47AF-05EC-0785-E1321E0553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2574819"/>
            <a:ext cx="7772400" cy="5831672"/>
          </a:xfrm>
          <a:prstGeom prst="rect">
            <a:avLst/>
          </a:prstGeom>
        </p:spPr>
      </p:pic>
      <p:pic>
        <p:nvPicPr>
          <p:cNvPr id="1026" name="Picture 2">
            <a:extLst>
              <a:ext uri="{FF2B5EF4-FFF2-40B4-BE49-F238E27FC236}">
                <a16:creationId xmlns:a16="http://schemas.microsoft.com/office/drawing/2014/main" id="{13AF6C57-5B54-BCE7-4FC9-686894581E9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82400" y="1843607"/>
            <a:ext cx="4750282" cy="37988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9A413E7-98A7-4DF5-FC34-B90AD1DD6E1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582400" y="5827910"/>
            <a:ext cx="4750282" cy="3162300"/>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3">
            <a:extLst>
              <a:ext uri="{FF2B5EF4-FFF2-40B4-BE49-F238E27FC236}">
                <a16:creationId xmlns:a16="http://schemas.microsoft.com/office/drawing/2014/main" id="{459681CE-8BE8-C597-BE52-A1D3F1C18696}"/>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72F3EFE2-7F75-B224-6737-EB21F18939F2}"/>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1584410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779AEDA-5CD8-5785-8BD3-48B3BCAB7F8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447804-4147-71C1-44BA-21A05D4740D0}"/>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A5B2DA3A-3540-78CF-E557-C01E4D6346FD}"/>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4"/>
            <a:stretch>
              <a:fillRect/>
            </a:stretch>
          </a:blipFill>
        </p:spPr>
        <p:txBody>
          <a:bodyPr/>
          <a:lstStyle/>
          <a:p>
            <a:endParaRPr lang="en-GB" noProof="0" dirty="0"/>
          </a:p>
        </p:txBody>
      </p:sp>
      <p:sp>
        <p:nvSpPr>
          <p:cNvPr id="9" name="Textfeld 8">
            <a:extLst>
              <a:ext uri="{FF2B5EF4-FFF2-40B4-BE49-F238E27FC236}">
                <a16:creationId xmlns:a16="http://schemas.microsoft.com/office/drawing/2014/main" id="{FE30D635-E1CF-8658-981B-92240B76AA54}"/>
              </a:ext>
            </a:extLst>
          </p:cNvPr>
          <p:cNvSpPr txBox="1"/>
          <p:nvPr/>
        </p:nvSpPr>
        <p:spPr>
          <a:xfrm>
            <a:off x="914400" y="9551991"/>
            <a:ext cx="9144000" cy="369332"/>
          </a:xfrm>
          <a:prstGeom prst="rect">
            <a:avLst/>
          </a:prstGeom>
          <a:noFill/>
        </p:spPr>
        <p:txBody>
          <a:bodyPr wrap="square">
            <a:spAutoFit/>
          </a:bodyPr>
          <a:lstStyle/>
          <a:p>
            <a:r>
              <a:rPr lang="en-GB" noProof="0" dirty="0">
                <a:solidFill>
                  <a:schemeClr val="bg1"/>
                </a:solidFill>
              </a:rPr>
              <a:t>source : http://www.viennatouristguide.at/Ring/Denkmal_Bild/z_josefII.htm</a:t>
            </a:r>
          </a:p>
        </p:txBody>
      </p:sp>
      <p:pic>
        <p:nvPicPr>
          <p:cNvPr id="1028" name="Picture 4">
            <a:extLst>
              <a:ext uri="{FF2B5EF4-FFF2-40B4-BE49-F238E27FC236}">
                <a16:creationId xmlns:a16="http://schemas.microsoft.com/office/drawing/2014/main" id="{8CBFE410-3C58-5D9A-094D-D0ECA4C005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4400" y="2933700"/>
            <a:ext cx="7744086" cy="51552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7">
            <a:extLst>
              <a:ext uri="{FF2B5EF4-FFF2-40B4-BE49-F238E27FC236}">
                <a16:creationId xmlns:a16="http://schemas.microsoft.com/office/drawing/2014/main" id="{9B96A43F-97F9-5CAB-C6D2-B4119A98F151}"/>
              </a:ext>
            </a:extLst>
          </p:cNvPr>
          <p:cNvSpPr txBox="1"/>
          <p:nvPr/>
        </p:nvSpPr>
        <p:spPr>
          <a:xfrm>
            <a:off x="9067800" y="2933699"/>
            <a:ext cx="8839201" cy="4801314"/>
          </a:xfrm>
          <a:prstGeom prst="rect">
            <a:avLst/>
          </a:prstGeom>
        </p:spPr>
        <p:txBody>
          <a:bodyPr wrap="square" lIns="0" tIns="0" rIns="0" bIns="0" rtlCol="0" anchor="t">
            <a:spAutoFit/>
          </a:bodyPr>
          <a:lstStyle/>
          <a:p>
            <a:r>
              <a:rPr lang="de-DE" sz="2400" b="1" dirty="0">
                <a:solidFill>
                  <a:schemeClr val="bg1"/>
                </a:solidFill>
              </a:rPr>
              <a:t>Kaiser Joseph II. entfernt die Fesseln von den Ohren und Mündern zweier taubstummer Menschen.</a:t>
            </a:r>
          </a:p>
          <a:p>
            <a:endParaRPr lang="en-GB" sz="2400" noProof="0" dirty="0">
              <a:solidFill>
                <a:schemeClr val="bg1"/>
              </a:solidFill>
            </a:endParaRPr>
          </a:p>
          <a:p>
            <a:r>
              <a:rPr lang="de-DE" sz="2400" dirty="0">
                <a:solidFill>
                  <a:schemeClr val="bg1"/>
                </a:solidFill>
              </a:rPr>
              <a:t>1779 wurde das Institut für Gehörlose gegründet (neben dem Theresianum).</a:t>
            </a:r>
          </a:p>
          <a:p>
            <a:endParaRPr lang="de-DE" sz="2400" dirty="0">
              <a:solidFill>
                <a:schemeClr val="bg1"/>
              </a:solidFill>
            </a:endParaRPr>
          </a:p>
          <a:p>
            <a:r>
              <a:rPr lang="de-DE" sz="2400" dirty="0">
                <a:solidFill>
                  <a:schemeClr val="bg1"/>
                </a:solidFill>
              </a:rPr>
              <a:t>Das Relief zeigt Allegorien, die das Bildungspotenzial gehörloser Menschen darstellen: Auf dem Tisch hinter dem Kaiser steht ein Tintenfass mit einer Feder. </a:t>
            </a:r>
          </a:p>
          <a:p>
            <a:endParaRPr lang="de-DE" sz="2400" dirty="0">
              <a:solidFill>
                <a:schemeClr val="bg1"/>
              </a:solidFill>
            </a:endParaRPr>
          </a:p>
          <a:p>
            <a:r>
              <a:rPr lang="de-DE" sz="2400" dirty="0">
                <a:solidFill>
                  <a:schemeClr val="bg1"/>
                </a:solidFill>
              </a:rPr>
              <a:t>Auf dem Boden liegt ein Buch. </a:t>
            </a:r>
          </a:p>
          <a:p>
            <a:r>
              <a:rPr lang="de-DE" sz="2400" dirty="0">
                <a:solidFill>
                  <a:schemeClr val="bg1"/>
                </a:solidFill>
              </a:rPr>
              <a:t>Ein Kind hält eine Schiefertafel mit dem Buchstaben „A“ in der Hand, darunter zeigt eine Hand das entsprechende Fingeralphabet.</a:t>
            </a:r>
            <a:endParaRPr lang="en-GB" noProof="0" dirty="0">
              <a:solidFill>
                <a:schemeClr val="bg1"/>
              </a:solidFill>
              <a:latin typeface="Calibri" panose="020F0502020204030204" pitchFamily="34" charset="0"/>
              <a:cs typeface="Times New Roman" panose="02020603050405020304" pitchFamily="18" charset="0"/>
            </a:endParaRPr>
          </a:p>
        </p:txBody>
      </p:sp>
      <p:sp>
        <p:nvSpPr>
          <p:cNvPr id="8" name="TextBox 8">
            <a:extLst>
              <a:ext uri="{FF2B5EF4-FFF2-40B4-BE49-F238E27FC236}">
                <a16:creationId xmlns:a16="http://schemas.microsoft.com/office/drawing/2014/main" id="{28025038-BE42-D50F-F893-22FD22F8E8F6}"/>
              </a:ext>
            </a:extLst>
          </p:cNvPr>
          <p:cNvSpPr txBox="1"/>
          <p:nvPr/>
        </p:nvSpPr>
        <p:spPr>
          <a:xfrm>
            <a:off x="3962400" y="193569"/>
            <a:ext cx="13156918" cy="1279068"/>
          </a:xfrm>
          <a:prstGeom prst="rect">
            <a:avLst/>
          </a:prstGeom>
        </p:spPr>
        <p:txBody>
          <a:bodyPr wrap="square" lIns="0" tIns="0" rIns="0" bIns="0" rtlCol="0" anchor="t">
            <a:spAutoFit/>
          </a:bodyPr>
          <a:lstStyle/>
          <a:p>
            <a:pPr>
              <a:lnSpc>
                <a:spcPts val="11200"/>
              </a:lnSpc>
            </a:pPr>
            <a:r>
              <a:rPr lang="en-GB" sz="6000" noProof="0" dirty="0">
                <a:solidFill>
                  <a:schemeClr val="bg1"/>
                </a:solidFill>
                <a:latin typeface="Anton"/>
                <a:ea typeface="Anton"/>
                <a:cs typeface="Anton"/>
                <a:sym typeface="Anton"/>
              </a:rPr>
              <a:t>Vienna: </a:t>
            </a:r>
            <a:r>
              <a:rPr lang="en-GB" sz="6000" noProof="0" dirty="0" err="1">
                <a:solidFill>
                  <a:schemeClr val="bg1"/>
                </a:solidFill>
                <a:latin typeface="Anton"/>
                <a:ea typeface="Anton"/>
                <a:cs typeface="Anton"/>
                <a:sym typeface="Anton"/>
              </a:rPr>
              <a:t>Josefsplatz</a:t>
            </a:r>
            <a:endParaRPr lang="en-GB" sz="6000" noProof="0" dirty="0">
              <a:solidFill>
                <a:schemeClr val="bg1"/>
              </a:solidFill>
              <a:latin typeface="Anton"/>
              <a:ea typeface="Anton"/>
              <a:cs typeface="Anton"/>
              <a:sym typeface="Anton"/>
            </a:endParaRPr>
          </a:p>
        </p:txBody>
      </p:sp>
      <p:sp>
        <p:nvSpPr>
          <p:cNvPr id="5" name="Freeform 3">
            <a:extLst>
              <a:ext uri="{FF2B5EF4-FFF2-40B4-BE49-F238E27FC236}">
                <a16:creationId xmlns:a16="http://schemas.microsoft.com/office/drawing/2014/main" id="{051F6A4E-1C5F-0A32-B800-19D37108F2F2}"/>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6"/>
            <a:stretch>
              <a:fillRect/>
            </a:stretch>
          </a:blipFill>
        </p:spPr>
        <p:txBody>
          <a:bodyPr/>
          <a:lstStyle/>
          <a:p>
            <a:endParaRPr lang="en-GB" noProof="0" dirty="0"/>
          </a:p>
        </p:txBody>
      </p:sp>
      <p:sp>
        <p:nvSpPr>
          <p:cNvPr id="6" name="Freeform 2">
            <a:extLst>
              <a:ext uri="{FF2B5EF4-FFF2-40B4-BE49-F238E27FC236}">
                <a16:creationId xmlns:a16="http://schemas.microsoft.com/office/drawing/2014/main" id="{FE96DFEA-2018-245D-9681-9E4245622AB1}"/>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7"/>
            <a:stretch>
              <a:fillRect/>
            </a:stretch>
          </a:blipFill>
        </p:spPr>
        <p:txBody>
          <a:bodyPr/>
          <a:lstStyle/>
          <a:p>
            <a:endParaRPr lang="en-GB" noProof="0" dirty="0"/>
          </a:p>
        </p:txBody>
      </p:sp>
    </p:spTree>
    <p:extLst>
      <p:ext uri="{BB962C8B-B14F-4D97-AF65-F5344CB8AC3E}">
        <p14:creationId xmlns:p14="http://schemas.microsoft.com/office/powerpoint/2010/main" val="2509810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5B6798-87B8-4BE3-F1D3-41F22B34CF7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9F2031-9382-CB53-2333-36FEF90CE6B8}"/>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66D8ECA8-73EC-FB9E-EF57-F92574B1B508}"/>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5AB618E3-02B3-DBF5-454A-25519E9EAFA4}"/>
              </a:ext>
            </a:extLst>
          </p:cNvPr>
          <p:cNvSpPr txBox="1"/>
          <p:nvPr/>
        </p:nvSpPr>
        <p:spPr>
          <a:xfrm>
            <a:off x="1225062" y="1959058"/>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19. </a:t>
            </a:r>
            <a:r>
              <a:rPr lang="en-GB" sz="8000" noProof="0" dirty="0" err="1">
                <a:solidFill>
                  <a:schemeClr val="bg1"/>
                </a:solidFill>
                <a:latin typeface="Anton"/>
                <a:ea typeface="Anton"/>
                <a:cs typeface="Anton"/>
                <a:sym typeface="Anton"/>
              </a:rPr>
              <a:t>Jahrhundert</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C4D36EB5-1D53-CBA3-CE4A-542311C21BE6}"/>
              </a:ext>
            </a:extLst>
          </p:cNvPr>
          <p:cNvSpPr txBox="1"/>
          <p:nvPr/>
        </p:nvSpPr>
        <p:spPr>
          <a:xfrm>
            <a:off x="11914414" y="7051222"/>
            <a:ext cx="4648200" cy="646331"/>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Thomas Hopkins Gallaudet </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(1787-1851) and </a:t>
            </a:r>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Alice Cogswell </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(1805-1830)</a:t>
            </a:r>
            <a:endParaRPr lang="de-AT" dirty="0">
              <a:solidFill>
                <a:schemeClr val="bg1"/>
              </a:solidFill>
            </a:endParaRPr>
          </a:p>
        </p:txBody>
      </p:sp>
      <p:sp>
        <p:nvSpPr>
          <p:cNvPr id="10" name="Textfeld 9">
            <a:extLst>
              <a:ext uri="{FF2B5EF4-FFF2-40B4-BE49-F238E27FC236}">
                <a16:creationId xmlns:a16="http://schemas.microsoft.com/office/drawing/2014/main" id="{5FE68B5C-5834-43CC-9345-725EE1CCD907}"/>
              </a:ext>
            </a:extLst>
          </p:cNvPr>
          <p:cNvSpPr txBox="1"/>
          <p:nvPr/>
        </p:nvSpPr>
        <p:spPr>
          <a:xfrm>
            <a:off x="1219200" y="3390900"/>
            <a:ext cx="9601200" cy="5261440"/>
          </a:xfrm>
          <a:prstGeom prst="rect">
            <a:avLst/>
          </a:prstGeom>
          <a:noFill/>
        </p:spPr>
        <p:txBody>
          <a:bodyPr wrap="square" rtlCol="0">
            <a:spAutoFit/>
          </a:bodyPr>
          <a:lstStyle/>
          <a:p>
            <a:r>
              <a:rPr lang="de-DE" sz="2799" dirty="0">
                <a:solidFill>
                  <a:schemeClr val="bg1"/>
                </a:solidFill>
                <a:latin typeface="Quicksand"/>
              </a:rPr>
              <a:t>Im Jahr 1815 lernte der amerikanische Geistliche Thomas </a:t>
            </a:r>
            <a:r>
              <a:rPr lang="de-DE" sz="2799" b="1" dirty="0">
                <a:solidFill>
                  <a:schemeClr val="bg1"/>
                </a:solidFill>
                <a:latin typeface="Quicksand"/>
              </a:rPr>
              <a:t>Hopkins Gallaudet </a:t>
            </a:r>
            <a:r>
              <a:rPr lang="de-DE" sz="2799" dirty="0">
                <a:solidFill>
                  <a:schemeClr val="bg1"/>
                </a:solidFill>
                <a:latin typeface="Quicksand"/>
              </a:rPr>
              <a:t>die neunjährige gehörlose Tochter seines Nachbarn, </a:t>
            </a:r>
            <a:r>
              <a:rPr lang="de-DE" sz="2799" b="1" dirty="0">
                <a:solidFill>
                  <a:schemeClr val="bg1"/>
                </a:solidFill>
                <a:latin typeface="Quicksand"/>
              </a:rPr>
              <a:t>Alice </a:t>
            </a:r>
            <a:r>
              <a:rPr lang="de-DE" sz="2799" b="1" dirty="0" err="1">
                <a:solidFill>
                  <a:schemeClr val="bg1"/>
                </a:solidFill>
                <a:latin typeface="Quicksand"/>
              </a:rPr>
              <a:t>Cogswell</a:t>
            </a:r>
            <a:r>
              <a:rPr lang="de-DE" sz="2799" dirty="0">
                <a:solidFill>
                  <a:schemeClr val="bg1"/>
                </a:solidFill>
                <a:latin typeface="Quicksand"/>
              </a:rPr>
              <a:t>, kennen. Er beobachtete, wie Alice abseits der anderen Kinder spielte, und versuchte daher, Wege der Kommunikation zu finden. Er begann, ihr beizubringen, indem er die Namen von Gegenständen schrieb und mit einem Stock Bilder in den Sand zeichnete.</a:t>
            </a:r>
          </a:p>
          <a:p>
            <a:endParaRPr lang="de-DE" sz="2799" dirty="0">
              <a:solidFill>
                <a:schemeClr val="bg1"/>
              </a:solidFill>
              <a:latin typeface="Quicksand"/>
            </a:endParaRPr>
          </a:p>
          <a:p>
            <a:r>
              <a:rPr lang="de-DE" sz="2799" dirty="0">
                <a:solidFill>
                  <a:schemeClr val="bg1"/>
                </a:solidFill>
                <a:latin typeface="Quicksand"/>
              </a:rPr>
              <a:t>Da es in Amerika keine Schulen für Gehörlose gab, reiste Gallaudet nach Europa, um eine geeignete Unterrichtsmethode zu finden.</a:t>
            </a:r>
            <a:endParaRPr lang="en-US" sz="2799" dirty="0">
              <a:solidFill>
                <a:schemeClr val="bg1"/>
              </a:solidFill>
              <a:latin typeface="Quicksand"/>
            </a:endParaRPr>
          </a:p>
        </p:txBody>
      </p:sp>
      <p:sp>
        <p:nvSpPr>
          <p:cNvPr id="12" name="Textfeld 11">
            <a:extLst>
              <a:ext uri="{FF2B5EF4-FFF2-40B4-BE49-F238E27FC236}">
                <a16:creationId xmlns:a16="http://schemas.microsoft.com/office/drawing/2014/main" id="{3E14158D-33A3-7304-9923-2A985FA12053}"/>
              </a:ext>
            </a:extLst>
          </p:cNvPr>
          <p:cNvSpPr txBox="1"/>
          <p:nvPr/>
        </p:nvSpPr>
        <p:spPr>
          <a:xfrm>
            <a:off x="1066800" y="9555439"/>
            <a:ext cx="10820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https://americacomesalive.com/alice-cogswell-bright-child-who-inspired-education-for-deaf-in-u-s/</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Baum, draußen, Menschliches Gesicht, Monument enthält.&#10;&#10;KI-generierte Inhalte können fehlerhaft sein.">
            <a:extLst>
              <a:ext uri="{FF2B5EF4-FFF2-40B4-BE49-F238E27FC236}">
                <a16:creationId xmlns:a16="http://schemas.microsoft.com/office/drawing/2014/main" id="{97BA32B1-2123-4058-D30B-B2484204CA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83686" y="2308325"/>
            <a:ext cx="6096000" cy="4572000"/>
          </a:xfrm>
          <a:prstGeom prst="rect">
            <a:avLst/>
          </a:prstGeom>
        </p:spPr>
      </p:pic>
      <p:sp>
        <p:nvSpPr>
          <p:cNvPr id="5" name="Freeform 3">
            <a:extLst>
              <a:ext uri="{FF2B5EF4-FFF2-40B4-BE49-F238E27FC236}">
                <a16:creationId xmlns:a16="http://schemas.microsoft.com/office/drawing/2014/main" id="{6C2480E2-BCBD-E617-2D37-FFFCE46CC9D2}"/>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E087BE3A-C19D-923E-067E-C8CEDDBCA16A}"/>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2027602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209A4EF-C6E8-3699-82BC-F63677D9B3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7C0FE0-C8B8-EF78-88AD-8A47BDD07468}"/>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20917B2D-3566-1928-1141-62A74F7C1590}"/>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881BB395-DA3B-AD3B-733A-9F421D3DB7DF}"/>
              </a:ext>
            </a:extLst>
          </p:cNvPr>
          <p:cNvSpPr txBox="1"/>
          <p:nvPr/>
        </p:nvSpPr>
        <p:spPr>
          <a:xfrm>
            <a:off x="1430783" y="1859159"/>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19. </a:t>
            </a:r>
            <a:r>
              <a:rPr lang="en-GB" sz="8000" noProof="0" dirty="0" err="1">
                <a:solidFill>
                  <a:schemeClr val="bg1"/>
                </a:solidFill>
                <a:latin typeface="Anton"/>
                <a:ea typeface="Anton"/>
                <a:cs typeface="Anton"/>
                <a:sym typeface="Anton"/>
              </a:rPr>
              <a:t>Jahrhundert</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6DD0EFEF-AD44-3D14-3AF9-35CBCF27CD3B}"/>
              </a:ext>
            </a:extLst>
          </p:cNvPr>
          <p:cNvSpPr txBox="1"/>
          <p:nvPr/>
        </p:nvSpPr>
        <p:spPr>
          <a:xfrm>
            <a:off x="10208690" y="7081447"/>
            <a:ext cx="4648200" cy="369332"/>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Thomas Hopkins Gallaudet </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(1787-1851)</a:t>
            </a:r>
            <a:endParaRPr lang="de-AT" dirty="0">
              <a:solidFill>
                <a:schemeClr val="bg1"/>
              </a:solidFill>
            </a:endParaRPr>
          </a:p>
        </p:txBody>
      </p:sp>
      <p:sp>
        <p:nvSpPr>
          <p:cNvPr id="10" name="Textfeld 9">
            <a:extLst>
              <a:ext uri="{FF2B5EF4-FFF2-40B4-BE49-F238E27FC236}">
                <a16:creationId xmlns:a16="http://schemas.microsoft.com/office/drawing/2014/main" id="{5522EBDB-E7EB-BC02-6FEC-A841D9558884}"/>
              </a:ext>
            </a:extLst>
          </p:cNvPr>
          <p:cNvSpPr txBox="1"/>
          <p:nvPr/>
        </p:nvSpPr>
        <p:spPr>
          <a:xfrm>
            <a:off x="1219200" y="3390900"/>
            <a:ext cx="8534400" cy="3969163"/>
          </a:xfrm>
          <a:prstGeom prst="rect">
            <a:avLst/>
          </a:prstGeom>
          <a:noFill/>
        </p:spPr>
        <p:txBody>
          <a:bodyPr wrap="square" rtlCol="0">
            <a:spAutoFit/>
          </a:bodyPr>
          <a:lstStyle/>
          <a:p>
            <a:r>
              <a:rPr lang="en-US" sz="2799" dirty="0">
                <a:solidFill>
                  <a:schemeClr val="bg1"/>
                </a:solidFill>
                <a:latin typeface="Quicksand"/>
              </a:rPr>
              <a:t>Gallaudet </a:t>
            </a:r>
            <a:r>
              <a:rPr lang="en-US" sz="2799" dirty="0" err="1">
                <a:solidFill>
                  <a:schemeClr val="bg1"/>
                </a:solidFill>
                <a:latin typeface="Quicksand"/>
              </a:rPr>
              <a:t>ging</a:t>
            </a:r>
            <a:r>
              <a:rPr lang="en-US" sz="2799" dirty="0">
                <a:solidFill>
                  <a:schemeClr val="bg1"/>
                </a:solidFill>
                <a:latin typeface="Quicksand"/>
              </a:rPr>
              <a:t> </a:t>
            </a:r>
            <a:r>
              <a:rPr lang="en-US" sz="2799" dirty="0" err="1">
                <a:solidFill>
                  <a:schemeClr val="bg1"/>
                </a:solidFill>
                <a:latin typeface="Quicksand"/>
              </a:rPr>
              <a:t>nach</a:t>
            </a:r>
            <a:r>
              <a:rPr lang="en-US" sz="2799" dirty="0">
                <a:solidFill>
                  <a:schemeClr val="bg1"/>
                </a:solidFill>
                <a:latin typeface="Quicksand"/>
              </a:rPr>
              <a:t> Paris, wo er </a:t>
            </a:r>
            <a:r>
              <a:rPr lang="en-US" sz="2799" b="1" dirty="0">
                <a:solidFill>
                  <a:schemeClr val="bg1"/>
                </a:solidFill>
                <a:latin typeface="Quicksand"/>
              </a:rPr>
              <a:t>Laurent Clerc </a:t>
            </a:r>
            <a:r>
              <a:rPr lang="en-US" sz="2799" b="1" dirty="0" err="1">
                <a:solidFill>
                  <a:schemeClr val="bg1"/>
                </a:solidFill>
                <a:latin typeface="Quicksand"/>
              </a:rPr>
              <a:t>traf</a:t>
            </a:r>
            <a:r>
              <a:rPr lang="en-US" sz="2799" b="1" dirty="0">
                <a:solidFill>
                  <a:schemeClr val="bg1"/>
                </a:solidFill>
                <a:latin typeface="Quicksand"/>
              </a:rPr>
              <a:t>, </a:t>
            </a:r>
            <a:r>
              <a:rPr lang="en-US" sz="2799" dirty="0" err="1">
                <a:solidFill>
                  <a:schemeClr val="bg1"/>
                </a:solidFill>
                <a:latin typeface="Quicksand"/>
              </a:rPr>
              <a:t>einen</a:t>
            </a:r>
            <a:r>
              <a:rPr lang="en-US" sz="2799" dirty="0">
                <a:solidFill>
                  <a:schemeClr val="bg1"/>
                </a:solidFill>
                <a:latin typeface="Quicksand"/>
              </a:rPr>
              <a:t> </a:t>
            </a:r>
            <a:r>
              <a:rPr lang="en-US" sz="2799" dirty="0" err="1">
                <a:solidFill>
                  <a:schemeClr val="bg1"/>
                </a:solidFill>
                <a:latin typeface="Quicksand"/>
              </a:rPr>
              <a:t>Gehörlosenlehrer</a:t>
            </a:r>
            <a:r>
              <a:rPr lang="en-US" sz="2799" dirty="0">
                <a:solidFill>
                  <a:schemeClr val="bg1"/>
                </a:solidFill>
                <a:latin typeface="Quicksand"/>
              </a:rPr>
              <a:t> an der Schule von de </a:t>
            </a:r>
            <a:r>
              <a:rPr lang="en-US" sz="2799" dirty="0" err="1">
                <a:solidFill>
                  <a:schemeClr val="bg1"/>
                </a:solidFill>
                <a:latin typeface="Quicksand"/>
              </a:rPr>
              <a:t>l’Épée</a:t>
            </a:r>
            <a:r>
              <a:rPr lang="en-US" sz="2799" dirty="0">
                <a:solidFill>
                  <a:schemeClr val="bg1"/>
                </a:solidFill>
                <a:latin typeface="Quicksand"/>
              </a:rPr>
              <a:t>. </a:t>
            </a:r>
          </a:p>
          <a:p>
            <a:endParaRPr lang="en-US" sz="2799"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en-US" sz="2799" dirty="0" err="1">
                <a:solidFill>
                  <a:schemeClr val="bg1"/>
                </a:solidFill>
                <a:latin typeface="Quicksand"/>
              </a:rPr>
              <a:t>Gebärdensprach-basierte</a:t>
            </a:r>
            <a:r>
              <a:rPr lang="en-US" sz="2799" dirty="0">
                <a:solidFill>
                  <a:schemeClr val="bg1"/>
                </a:solidFill>
                <a:latin typeface="Quicksand"/>
              </a:rPr>
              <a:t> </a:t>
            </a:r>
            <a:r>
              <a:rPr lang="en-US" sz="2799" dirty="0" err="1">
                <a:solidFill>
                  <a:schemeClr val="bg1"/>
                </a:solidFill>
                <a:latin typeface="Quicksand"/>
              </a:rPr>
              <a:t>Lehrmethode</a:t>
            </a:r>
            <a:r>
              <a:rPr lang="en-US" sz="2799" dirty="0">
                <a:solidFill>
                  <a:schemeClr val="bg1"/>
                </a:solidFill>
                <a:latin typeface="Quicksand"/>
              </a:rPr>
              <a:t>, </a:t>
            </a:r>
          </a:p>
          <a:p>
            <a:endParaRPr lang="en-US" sz="2799"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en-US" sz="2799" dirty="0">
                <a:solidFill>
                  <a:schemeClr val="bg1"/>
                </a:solidFill>
                <a:latin typeface="Quicksand"/>
              </a:rPr>
              <a:t>Clerc </a:t>
            </a:r>
            <a:r>
              <a:rPr lang="en-US" sz="2799" dirty="0" err="1">
                <a:solidFill>
                  <a:schemeClr val="bg1"/>
                </a:solidFill>
                <a:latin typeface="Quicksand"/>
              </a:rPr>
              <a:t>lehrte</a:t>
            </a:r>
            <a:r>
              <a:rPr lang="en-US" sz="2799" dirty="0">
                <a:solidFill>
                  <a:schemeClr val="bg1"/>
                </a:solidFill>
                <a:latin typeface="Quicksand"/>
              </a:rPr>
              <a:t> Gallaudet </a:t>
            </a:r>
            <a:r>
              <a:rPr lang="en-US" sz="2799" dirty="0" err="1">
                <a:solidFill>
                  <a:schemeClr val="bg1"/>
                </a:solidFill>
                <a:latin typeface="Quicksand"/>
              </a:rPr>
              <a:t>Gebärdensprache</a:t>
            </a:r>
            <a:endParaRPr lang="en-US" sz="2799" dirty="0">
              <a:solidFill>
                <a:schemeClr val="bg1"/>
              </a:solidFill>
              <a:latin typeface="Quicksand"/>
            </a:endParaRPr>
          </a:p>
          <a:p>
            <a:endParaRPr lang="en-US" sz="2799" dirty="0">
              <a:solidFill>
                <a:schemeClr val="bg1"/>
              </a:solidFill>
              <a:latin typeface="Quicksand"/>
            </a:endParaRPr>
          </a:p>
          <a:p>
            <a:r>
              <a:rPr lang="en-US" sz="2799" dirty="0">
                <a:solidFill>
                  <a:schemeClr val="bg1"/>
                </a:solidFill>
                <a:latin typeface="Quicksand"/>
                <a:sym typeface="Wingdings" panose="05000000000000000000" pitchFamily="2" charset="2"/>
              </a:rPr>
              <a:t> </a:t>
            </a:r>
            <a:r>
              <a:rPr lang="en-US" sz="2799" dirty="0">
                <a:solidFill>
                  <a:schemeClr val="bg1"/>
                </a:solidFill>
                <a:latin typeface="Quicksand"/>
              </a:rPr>
              <a:t>Gallaudet </a:t>
            </a:r>
            <a:r>
              <a:rPr lang="en-US" sz="2799" dirty="0" err="1">
                <a:solidFill>
                  <a:schemeClr val="bg1"/>
                </a:solidFill>
                <a:latin typeface="Quicksand"/>
              </a:rPr>
              <a:t>lehre</a:t>
            </a:r>
            <a:r>
              <a:rPr lang="en-US" sz="2799" dirty="0">
                <a:solidFill>
                  <a:schemeClr val="bg1"/>
                </a:solidFill>
                <a:latin typeface="Quicksand"/>
              </a:rPr>
              <a:t> </a:t>
            </a:r>
            <a:r>
              <a:rPr lang="en-US" sz="2799" dirty="0" err="1">
                <a:solidFill>
                  <a:schemeClr val="bg1"/>
                </a:solidFill>
                <a:latin typeface="Quicksand"/>
              </a:rPr>
              <a:t>ihm</a:t>
            </a:r>
            <a:r>
              <a:rPr lang="en-US" sz="2799" dirty="0">
                <a:solidFill>
                  <a:schemeClr val="bg1"/>
                </a:solidFill>
                <a:latin typeface="Quicksand"/>
              </a:rPr>
              <a:t> Englisch. </a:t>
            </a:r>
          </a:p>
        </p:txBody>
      </p:sp>
      <p:sp>
        <p:nvSpPr>
          <p:cNvPr id="12" name="Textfeld 11">
            <a:extLst>
              <a:ext uri="{FF2B5EF4-FFF2-40B4-BE49-F238E27FC236}">
                <a16:creationId xmlns:a16="http://schemas.microsoft.com/office/drawing/2014/main" id="{20A5EDFF-BBD8-0C16-99FB-47B4A4BC0BE3}"/>
              </a:ext>
            </a:extLst>
          </p:cNvPr>
          <p:cNvSpPr txBox="1"/>
          <p:nvPr/>
        </p:nvSpPr>
        <p:spPr>
          <a:xfrm>
            <a:off x="1066800" y="9001441"/>
            <a:ext cx="10820400" cy="1477328"/>
          </a:xfrm>
          <a:prstGeom prst="rect">
            <a:avLst/>
          </a:prstGeom>
          <a:noFill/>
        </p:spPr>
        <p:txBody>
          <a:bodyPr wrap="square">
            <a:spAutoFit/>
          </a:bodyPr>
          <a:lstStyle/>
          <a:p>
            <a:r>
              <a:rPr lang="en-GB" noProof="0" dirty="0">
                <a:latin typeface="Calibri" panose="020F0502020204030204" pitchFamily="34" charset="0"/>
                <a:cs typeface="Times New Roman" panose="02020603050405020304" pitchFamily="18" charset="0"/>
              </a:rPr>
              <a:t>Photos: </a:t>
            </a:r>
            <a:r>
              <a:rPr lang="en-GB" noProof="0" dirty="0">
                <a:latin typeface="Calibri" panose="020F0502020204030204" pitchFamily="34" charset="0"/>
                <a:cs typeface="Times New Roman" panose="02020603050405020304" pitchFamily="18" charset="0"/>
                <a:hlinkClick r:id="rId5"/>
              </a:rPr>
              <a:t>https://upload.wikimedia.org/wikipedia/commons/4/41/Thomas_hopkins_gallaudet_posthumous_oil_painting_by_george_f_wright_1851.jpg</a:t>
            </a:r>
            <a:endParaRPr lang="en-GB" dirty="0">
              <a:latin typeface="Calibri" panose="020F0502020204030204" pitchFamily="34" charset="0"/>
              <a:cs typeface="Times New Roman" panose="02020603050405020304" pitchFamily="18" charset="0"/>
            </a:endParaRPr>
          </a:p>
          <a:p>
            <a:r>
              <a:rPr lang="en-GB" noProof="0" dirty="0">
                <a:latin typeface="Calibri" panose="020F0502020204030204" pitchFamily="34" charset="0"/>
                <a:cs typeface="Times New Roman" panose="02020603050405020304" pitchFamily="18" charset="0"/>
                <a:hlinkClick r:id="rId6"/>
              </a:rPr>
              <a:t>https://deafhistory.eu/index.php/component/zoo/item/laurent-clerc-2</a:t>
            </a:r>
            <a:r>
              <a:rPr lang="en-GB" noProof="0" dirty="0">
                <a:latin typeface="Calibri" panose="020F0502020204030204" pitchFamily="34" charset="0"/>
                <a:cs typeface="Times New Roman" panose="02020603050405020304" pitchFamily="18" charset="0"/>
              </a:rPr>
              <a:t> </a:t>
            </a:r>
          </a:p>
          <a:p>
            <a:endParaRPr lang="en-GB" noProof="0" dirty="0"/>
          </a:p>
        </p:txBody>
      </p:sp>
      <p:pic>
        <p:nvPicPr>
          <p:cNvPr id="6" name="Grafik 5" descr="Ein Bild, das Person, Menschliches Gesicht, Kleidung, Porträt enthält.&#10;&#10;KI-generierte Inhalte können fehlerhaft sein.">
            <a:extLst>
              <a:ext uri="{FF2B5EF4-FFF2-40B4-BE49-F238E27FC236}">
                <a16:creationId xmlns:a16="http://schemas.microsoft.com/office/drawing/2014/main" id="{13D72CBA-980F-8362-4EE9-431FAC8088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36399" y="3091681"/>
            <a:ext cx="3337838" cy="3946066"/>
          </a:xfrm>
          <a:prstGeom prst="rect">
            <a:avLst/>
          </a:prstGeom>
        </p:spPr>
      </p:pic>
      <p:pic>
        <p:nvPicPr>
          <p:cNvPr id="8" name="Grafik 7" descr="Ein Bild, das Porträt, Menschliches Gesicht, Entwurf, Mann enthält.&#10;&#10;KI-generierte Inhalte können fehlerhaft sein.">
            <a:extLst>
              <a:ext uri="{FF2B5EF4-FFF2-40B4-BE49-F238E27FC236}">
                <a16:creationId xmlns:a16="http://schemas.microsoft.com/office/drawing/2014/main" id="{0986EBE3-6239-D5DB-67D4-13AC00AD7F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4510" y="3091681"/>
            <a:ext cx="3355596" cy="3946066"/>
          </a:xfrm>
          <a:prstGeom prst="rect">
            <a:avLst/>
          </a:prstGeom>
        </p:spPr>
      </p:pic>
      <p:sp>
        <p:nvSpPr>
          <p:cNvPr id="11" name="Textfeld 10">
            <a:extLst>
              <a:ext uri="{FF2B5EF4-FFF2-40B4-BE49-F238E27FC236}">
                <a16:creationId xmlns:a16="http://schemas.microsoft.com/office/drawing/2014/main" id="{2CC3A196-16D1-C21B-D80A-959828B73FBD}"/>
              </a:ext>
            </a:extLst>
          </p:cNvPr>
          <p:cNvSpPr txBox="1"/>
          <p:nvPr/>
        </p:nvSpPr>
        <p:spPr>
          <a:xfrm>
            <a:off x="14605286" y="7081447"/>
            <a:ext cx="3085280" cy="369332"/>
          </a:xfrm>
          <a:prstGeom prst="rect">
            <a:avLst/>
          </a:prstGeom>
          <a:noFill/>
        </p:spPr>
        <p:txBody>
          <a:bodyPr wrap="square" rtlCol="0">
            <a:spAutoFit/>
          </a:bodyPr>
          <a:lstStyle/>
          <a:p>
            <a:r>
              <a:rPr lang="de-DE"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Laurent Clerc </a:t>
            </a:r>
            <a:r>
              <a:rPr lang="de-DE"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(1785-1869)</a:t>
            </a:r>
            <a:endParaRPr lang="de-AT" dirty="0">
              <a:solidFill>
                <a:schemeClr val="bg1"/>
              </a:solidFill>
            </a:endParaRPr>
          </a:p>
        </p:txBody>
      </p:sp>
      <p:sp>
        <p:nvSpPr>
          <p:cNvPr id="5" name="Freeform 3">
            <a:extLst>
              <a:ext uri="{FF2B5EF4-FFF2-40B4-BE49-F238E27FC236}">
                <a16:creationId xmlns:a16="http://schemas.microsoft.com/office/drawing/2014/main" id="{23298556-898A-89A8-919C-3F1888D46FCF}"/>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9"/>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6BBF4526-3659-FF1C-8437-CAC810B80A2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10"/>
            <a:stretch>
              <a:fillRect/>
            </a:stretch>
          </a:blipFill>
        </p:spPr>
        <p:txBody>
          <a:bodyPr/>
          <a:lstStyle/>
          <a:p>
            <a:endParaRPr lang="en-GB" noProof="0" dirty="0"/>
          </a:p>
        </p:txBody>
      </p:sp>
    </p:spTree>
    <p:extLst>
      <p:ext uri="{BB962C8B-B14F-4D97-AF65-F5344CB8AC3E}">
        <p14:creationId xmlns:p14="http://schemas.microsoft.com/office/powerpoint/2010/main" val="1990536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9D558D1-D712-557A-2749-F5954A4702B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C8D177-37DC-7153-49EA-85766BA1AD31}"/>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4547A30E-57F6-C908-41B8-E6BF5365129E}"/>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E1206254-90C0-C6B2-41D7-FC9553A07CA8}"/>
              </a:ext>
            </a:extLst>
          </p:cNvPr>
          <p:cNvSpPr txBox="1"/>
          <p:nvPr/>
        </p:nvSpPr>
        <p:spPr>
          <a:xfrm>
            <a:off x="1236785" y="1822981"/>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19. </a:t>
            </a:r>
            <a:r>
              <a:rPr lang="en-GB" sz="8000" noProof="0" dirty="0" err="1">
                <a:solidFill>
                  <a:schemeClr val="bg1"/>
                </a:solidFill>
                <a:latin typeface="Anton"/>
                <a:ea typeface="Anton"/>
                <a:cs typeface="Anton"/>
                <a:sym typeface="Anton"/>
              </a:rPr>
              <a:t>Jahrhundert</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FCB309EF-4410-A60E-5101-F68C7FF962AF}"/>
              </a:ext>
            </a:extLst>
          </p:cNvPr>
          <p:cNvSpPr txBox="1"/>
          <p:nvPr/>
        </p:nvSpPr>
        <p:spPr>
          <a:xfrm>
            <a:off x="10372221" y="7316151"/>
            <a:ext cx="7162800" cy="923330"/>
          </a:xfrm>
          <a:prstGeom prst="rect">
            <a:avLst/>
          </a:prstGeom>
          <a:noFill/>
        </p:spPr>
        <p:txBody>
          <a:bodyPr wrap="square" rtlCol="0">
            <a:spAutoFit/>
          </a:bodyPr>
          <a:lstStyle/>
          <a:p>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Thomas Hopkins Gallaudet </a:t>
            </a:r>
            <a:r>
              <a:rPr lang="en-GB"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(1787-1851) and  </a:t>
            </a:r>
            <a:r>
              <a:rPr lang="en-GB"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a:t>
            </a:r>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lice Cogswell </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(1805-1830)</a:t>
            </a:r>
            <a:endParaRPr lang="de-AT" dirty="0">
              <a:solidFill>
                <a:schemeClr val="bg1"/>
              </a:solidFill>
            </a:endParaRPr>
          </a:p>
          <a:p>
            <a:endPar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endParaRPr lang="de-AT" dirty="0">
              <a:solidFill>
                <a:schemeClr val="bg1"/>
              </a:solidFill>
            </a:endParaRPr>
          </a:p>
        </p:txBody>
      </p:sp>
      <p:sp>
        <p:nvSpPr>
          <p:cNvPr id="10" name="Textfeld 9">
            <a:extLst>
              <a:ext uri="{FF2B5EF4-FFF2-40B4-BE49-F238E27FC236}">
                <a16:creationId xmlns:a16="http://schemas.microsoft.com/office/drawing/2014/main" id="{3009B2C3-5A64-B046-840A-C244653D6A66}"/>
              </a:ext>
            </a:extLst>
          </p:cNvPr>
          <p:cNvSpPr txBox="1"/>
          <p:nvPr/>
        </p:nvSpPr>
        <p:spPr>
          <a:xfrm>
            <a:off x="1219200" y="3390900"/>
            <a:ext cx="8933442" cy="3969163"/>
          </a:xfrm>
          <a:prstGeom prst="rect">
            <a:avLst/>
          </a:prstGeom>
          <a:noFill/>
        </p:spPr>
        <p:txBody>
          <a:bodyPr wrap="square" rtlCol="0">
            <a:spAutoFit/>
          </a:bodyPr>
          <a:lstStyle/>
          <a:p>
            <a:r>
              <a:rPr lang="de-DE" sz="2799" b="1" dirty="0">
                <a:solidFill>
                  <a:schemeClr val="bg1"/>
                </a:solidFill>
                <a:latin typeface="Quicksand"/>
              </a:rPr>
              <a:t>1817: </a:t>
            </a:r>
            <a:r>
              <a:rPr lang="de-DE" sz="2799" dirty="0">
                <a:solidFill>
                  <a:schemeClr val="bg1"/>
                </a:solidFill>
                <a:latin typeface="Quicksand"/>
              </a:rPr>
              <a:t>Amerikanische Schule für Gehörlose in Hartford</a:t>
            </a:r>
          </a:p>
          <a:p>
            <a:endParaRPr lang="de-DE" sz="2799" dirty="0">
              <a:solidFill>
                <a:schemeClr val="bg1"/>
              </a:solidFill>
              <a:latin typeface="Quicksand"/>
            </a:endParaRPr>
          </a:p>
          <a:p>
            <a:r>
              <a:rPr lang="de-DE" sz="2799" dirty="0">
                <a:solidFill>
                  <a:schemeClr val="bg1"/>
                </a:solidFill>
                <a:latin typeface="Quicksand"/>
              </a:rPr>
              <a:t>Die von Clerc nach Amerika gebrachte französische Gebärdensprache vermischte sich schnell mit der </a:t>
            </a:r>
            <a:r>
              <a:rPr lang="de-DE" sz="2799" b="1" dirty="0">
                <a:solidFill>
                  <a:schemeClr val="bg1"/>
                </a:solidFill>
                <a:latin typeface="Quicksand"/>
              </a:rPr>
              <a:t>amerikanischen Gebärdensprache (ASL)</a:t>
            </a:r>
          </a:p>
          <a:p>
            <a:endParaRPr lang="de-DE" sz="2799" dirty="0">
              <a:solidFill>
                <a:schemeClr val="bg1"/>
              </a:solidFill>
              <a:latin typeface="Quicksand"/>
            </a:endParaRPr>
          </a:p>
          <a:p>
            <a:r>
              <a:rPr lang="de-DE" sz="2799" dirty="0">
                <a:solidFill>
                  <a:schemeClr val="bg1"/>
                </a:solidFill>
                <a:latin typeface="Quicksand"/>
              </a:rPr>
              <a:t>Es bestehen weiterhin starke Ähnlichkeiten zwischen der französischen Gebärdensprache (LSF) und der ASL.</a:t>
            </a:r>
            <a:endParaRPr lang="en-US" sz="2799" dirty="0">
              <a:solidFill>
                <a:schemeClr val="bg1"/>
              </a:solidFill>
              <a:latin typeface="Quicksand"/>
            </a:endParaRPr>
          </a:p>
        </p:txBody>
      </p:sp>
      <p:sp>
        <p:nvSpPr>
          <p:cNvPr id="12" name="Textfeld 11">
            <a:extLst>
              <a:ext uri="{FF2B5EF4-FFF2-40B4-BE49-F238E27FC236}">
                <a16:creationId xmlns:a16="http://schemas.microsoft.com/office/drawing/2014/main" id="{9189862C-11A0-002F-9F57-FE63CF26851D}"/>
              </a:ext>
            </a:extLst>
          </p:cNvPr>
          <p:cNvSpPr txBox="1"/>
          <p:nvPr/>
        </p:nvSpPr>
        <p:spPr>
          <a:xfrm>
            <a:off x="1066800" y="9555439"/>
            <a:ext cx="10820400" cy="369332"/>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 </a:t>
            </a:r>
            <a:r>
              <a:rPr lang="en-GB" noProof="0" dirty="0">
                <a:solidFill>
                  <a:schemeClr val="bg1"/>
                </a:solidFill>
                <a:latin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https://abilitymagazine.com/gallaudet-universitys-virtual-challenge/</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pic>
        <p:nvPicPr>
          <p:cNvPr id="6" name="Grafik 5" descr="Ein Bild, das draußen, Skulptur, Baum, Himmel enthält.&#10;&#10;KI-generierte Inhalte können fehlerhaft sein.">
            <a:extLst>
              <a:ext uri="{FF2B5EF4-FFF2-40B4-BE49-F238E27FC236}">
                <a16:creationId xmlns:a16="http://schemas.microsoft.com/office/drawing/2014/main" id="{EA37349C-A0FC-FDDB-4359-45AD24B9CA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2642" y="2171700"/>
            <a:ext cx="7601958" cy="5067972"/>
          </a:xfrm>
          <a:prstGeom prst="rect">
            <a:avLst/>
          </a:prstGeom>
        </p:spPr>
      </p:pic>
      <p:sp>
        <p:nvSpPr>
          <p:cNvPr id="5" name="Freeform 3">
            <a:extLst>
              <a:ext uri="{FF2B5EF4-FFF2-40B4-BE49-F238E27FC236}">
                <a16:creationId xmlns:a16="http://schemas.microsoft.com/office/drawing/2014/main" id="{EDD5ADD1-332B-A060-EDC1-940B29625F80}"/>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39F6B595-A8EE-B14E-A8B5-C61BFABD1AB7}"/>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239380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EA0065-F703-0AE0-3E87-BC9577FEBB49}"/>
            </a:ext>
          </a:extLst>
        </p:cNvPr>
        <p:cNvGrpSpPr/>
        <p:nvPr/>
      </p:nvGrpSpPr>
      <p:grpSpPr>
        <a:xfrm>
          <a:off x="0" y="0"/>
          <a:ext cx="0" cy="0"/>
          <a:chOff x="0" y="0"/>
          <a:chExt cx="0" cy="0"/>
        </a:xfrm>
      </p:grpSpPr>
      <p:pic>
        <p:nvPicPr>
          <p:cNvPr id="6" name="Grafik 5" descr="Ein Bild, das Gebäude, draußen, Himmel, Haus enthält.&#10;&#10;KI-generierte Inhalte können fehlerhaft sein.">
            <a:extLst>
              <a:ext uri="{FF2B5EF4-FFF2-40B4-BE49-F238E27FC236}">
                <a16:creationId xmlns:a16="http://schemas.microsoft.com/office/drawing/2014/main" id="{E5517409-1BD3-9E17-4E6C-DB65F1B9C7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475" y="4555520"/>
            <a:ext cx="5289567" cy="4592212"/>
          </a:xfrm>
          <a:prstGeom prst="rect">
            <a:avLst/>
          </a:prstGeom>
        </p:spPr>
      </p:pic>
      <p:sp>
        <p:nvSpPr>
          <p:cNvPr id="2" name="Freeform 2">
            <a:extLst>
              <a:ext uri="{FF2B5EF4-FFF2-40B4-BE49-F238E27FC236}">
                <a16:creationId xmlns:a16="http://schemas.microsoft.com/office/drawing/2014/main" id="{9178AECC-1045-F009-7567-678D0F4123F1}"/>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4"/>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C08B6362-0DE8-4F67-495C-B146D8C87BC2}"/>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5"/>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4BAF1367-18D7-B6C0-C80C-451FC1CD5CAE}"/>
              </a:ext>
            </a:extLst>
          </p:cNvPr>
          <p:cNvSpPr txBox="1"/>
          <p:nvPr/>
        </p:nvSpPr>
        <p:spPr>
          <a:xfrm>
            <a:off x="2269939" y="1340235"/>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ea typeface="Anton"/>
                <a:cs typeface="Anton"/>
                <a:sym typeface="Anton"/>
              </a:rPr>
              <a:t>19. </a:t>
            </a:r>
            <a:r>
              <a:rPr lang="en-GB" sz="8000" noProof="0" dirty="0" err="1">
                <a:solidFill>
                  <a:schemeClr val="bg1"/>
                </a:solidFill>
                <a:latin typeface="Anton"/>
                <a:ea typeface="Anton"/>
                <a:cs typeface="Anton"/>
                <a:sym typeface="Anton"/>
              </a:rPr>
              <a:t>Jahrhundert</a:t>
            </a:r>
            <a:endParaRPr lang="en-GB" sz="8000" noProof="0" dirty="0">
              <a:solidFill>
                <a:schemeClr val="bg1"/>
              </a:solidFill>
              <a:latin typeface="Anton"/>
              <a:ea typeface="Anton"/>
              <a:cs typeface="Anton"/>
              <a:sym typeface="Anton"/>
            </a:endParaRPr>
          </a:p>
        </p:txBody>
      </p:sp>
      <p:sp>
        <p:nvSpPr>
          <p:cNvPr id="9" name="Textfeld 8">
            <a:extLst>
              <a:ext uri="{FF2B5EF4-FFF2-40B4-BE49-F238E27FC236}">
                <a16:creationId xmlns:a16="http://schemas.microsoft.com/office/drawing/2014/main" id="{FE46C0A3-94AE-3CEA-CEA7-9522C2259C25}"/>
              </a:ext>
            </a:extLst>
          </p:cNvPr>
          <p:cNvSpPr txBox="1"/>
          <p:nvPr/>
        </p:nvSpPr>
        <p:spPr>
          <a:xfrm>
            <a:off x="14113375" y="4445962"/>
            <a:ext cx="3820887" cy="646331"/>
          </a:xfrm>
          <a:prstGeom prst="rect">
            <a:avLst/>
          </a:prstGeom>
          <a:noFill/>
        </p:spPr>
        <p:txBody>
          <a:bodyPr wrap="square" rtlCol="0">
            <a:spAutoFit/>
          </a:bodyPr>
          <a:lstStyle/>
          <a:p>
            <a:r>
              <a:rPr lang="en-US" b="1"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Edward Miner Gallaudet</a:t>
            </a:r>
            <a:r>
              <a:rPr lang="en-US" sz="1800" b="1"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a:t>
            </a:r>
            <a:r>
              <a:rPr lang="en-US" sz="18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(1837-1917)</a:t>
            </a:r>
          </a:p>
          <a:p>
            <a:endParaRPr lang="de-AT" dirty="0">
              <a:solidFill>
                <a:schemeClr val="bg1"/>
              </a:solidFill>
            </a:endParaRPr>
          </a:p>
        </p:txBody>
      </p:sp>
      <p:sp>
        <p:nvSpPr>
          <p:cNvPr id="10" name="Textfeld 9">
            <a:extLst>
              <a:ext uri="{FF2B5EF4-FFF2-40B4-BE49-F238E27FC236}">
                <a16:creationId xmlns:a16="http://schemas.microsoft.com/office/drawing/2014/main" id="{DD467668-F846-FE95-65E4-C510F6AB9CDE}"/>
              </a:ext>
            </a:extLst>
          </p:cNvPr>
          <p:cNvSpPr txBox="1"/>
          <p:nvPr/>
        </p:nvSpPr>
        <p:spPr>
          <a:xfrm>
            <a:off x="2190597" y="2814618"/>
            <a:ext cx="8015539" cy="5692199"/>
          </a:xfrm>
          <a:prstGeom prst="rect">
            <a:avLst/>
          </a:prstGeom>
          <a:noFill/>
        </p:spPr>
        <p:txBody>
          <a:bodyPr wrap="square" rtlCol="0">
            <a:spAutoFit/>
          </a:bodyPr>
          <a:lstStyle/>
          <a:p>
            <a:r>
              <a:rPr lang="de-DE" sz="2799" dirty="0">
                <a:solidFill>
                  <a:schemeClr val="bg1"/>
                </a:solidFill>
                <a:latin typeface="Quicksand"/>
              </a:rPr>
              <a:t>Im Jahr </a:t>
            </a:r>
            <a:r>
              <a:rPr lang="de-DE" sz="2799" b="1" dirty="0">
                <a:solidFill>
                  <a:schemeClr val="bg1"/>
                </a:solidFill>
                <a:latin typeface="Quicksand"/>
              </a:rPr>
              <a:t>1864</a:t>
            </a:r>
            <a:r>
              <a:rPr lang="de-DE" sz="2799" dirty="0">
                <a:solidFill>
                  <a:schemeClr val="bg1"/>
                </a:solidFill>
                <a:latin typeface="Quicksand"/>
              </a:rPr>
              <a:t> verabschiedete der Kongress ein Gesetz, mit dem die „Columbia Institution </a:t>
            </a:r>
            <a:r>
              <a:rPr lang="de-DE" sz="2799" dirty="0" err="1">
                <a:solidFill>
                  <a:schemeClr val="bg1"/>
                </a:solidFill>
                <a:latin typeface="Quicksand"/>
              </a:rPr>
              <a:t>for</a:t>
            </a:r>
            <a:r>
              <a:rPr lang="de-DE" sz="2799" dirty="0">
                <a:solidFill>
                  <a:schemeClr val="bg1"/>
                </a:solidFill>
                <a:latin typeface="Quicksand"/>
              </a:rPr>
              <a:t> </a:t>
            </a:r>
            <a:r>
              <a:rPr lang="de-DE" sz="2799" dirty="0" err="1">
                <a:solidFill>
                  <a:schemeClr val="bg1"/>
                </a:solidFill>
                <a:latin typeface="Quicksand"/>
              </a:rPr>
              <a:t>the</a:t>
            </a:r>
            <a:r>
              <a:rPr lang="de-DE" sz="2799" dirty="0">
                <a:solidFill>
                  <a:schemeClr val="bg1"/>
                </a:solidFill>
                <a:latin typeface="Quicksand"/>
              </a:rPr>
              <a:t> </a:t>
            </a:r>
            <a:r>
              <a:rPr lang="de-DE" sz="2799" dirty="0" err="1">
                <a:solidFill>
                  <a:schemeClr val="bg1"/>
                </a:solidFill>
                <a:latin typeface="Quicksand"/>
              </a:rPr>
              <a:t>Deaf</a:t>
            </a:r>
            <a:r>
              <a:rPr lang="de-DE" sz="2799" dirty="0">
                <a:solidFill>
                  <a:schemeClr val="bg1"/>
                </a:solidFill>
                <a:latin typeface="Quicksand"/>
              </a:rPr>
              <a:t> and </a:t>
            </a:r>
            <a:r>
              <a:rPr lang="de-DE" sz="2799" dirty="0" err="1">
                <a:solidFill>
                  <a:schemeClr val="bg1"/>
                </a:solidFill>
                <a:latin typeface="Quicksand"/>
              </a:rPr>
              <a:t>the</a:t>
            </a:r>
            <a:r>
              <a:rPr lang="de-DE" sz="2799" dirty="0">
                <a:solidFill>
                  <a:schemeClr val="bg1"/>
                </a:solidFill>
                <a:latin typeface="Quicksand"/>
              </a:rPr>
              <a:t> Blind” in Washington zum National College </a:t>
            </a:r>
            <a:r>
              <a:rPr lang="de-DE" sz="2799" dirty="0" err="1">
                <a:solidFill>
                  <a:schemeClr val="bg1"/>
                </a:solidFill>
                <a:latin typeface="Quicksand"/>
              </a:rPr>
              <a:t>for</a:t>
            </a:r>
            <a:r>
              <a:rPr lang="de-DE" sz="2799" dirty="0">
                <a:solidFill>
                  <a:schemeClr val="bg1"/>
                </a:solidFill>
                <a:latin typeface="Quicksand"/>
              </a:rPr>
              <a:t> </a:t>
            </a:r>
            <a:r>
              <a:rPr lang="de-DE" sz="2799" dirty="0" err="1">
                <a:solidFill>
                  <a:schemeClr val="bg1"/>
                </a:solidFill>
                <a:latin typeface="Quicksand"/>
              </a:rPr>
              <a:t>the</a:t>
            </a:r>
            <a:r>
              <a:rPr lang="de-DE" sz="2799" dirty="0">
                <a:solidFill>
                  <a:schemeClr val="bg1"/>
                </a:solidFill>
                <a:latin typeface="Quicksand"/>
              </a:rPr>
              <a:t> </a:t>
            </a:r>
            <a:r>
              <a:rPr lang="de-DE" sz="2799" dirty="0" err="1">
                <a:solidFill>
                  <a:schemeClr val="bg1"/>
                </a:solidFill>
                <a:latin typeface="Quicksand"/>
              </a:rPr>
              <a:t>Deaf</a:t>
            </a:r>
            <a:r>
              <a:rPr lang="de-DE" sz="2799" dirty="0">
                <a:solidFill>
                  <a:schemeClr val="bg1"/>
                </a:solidFill>
                <a:latin typeface="Quicksand"/>
              </a:rPr>
              <a:t> (Nationales College für Gehörlose) wurde.</a:t>
            </a:r>
          </a:p>
          <a:p>
            <a:endParaRPr lang="de-DE" sz="2799" dirty="0">
              <a:solidFill>
                <a:schemeClr val="bg1"/>
              </a:solidFill>
              <a:latin typeface="Quicksand"/>
            </a:endParaRPr>
          </a:p>
          <a:p>
            <a:r>
              <a:rPr lang="de-DE" sz="2799" dirty="0">
                <a:solidFill>
                  <a:schemeClr val="bg1"/>
                </a:solidFill>
                <a:latin typeface="Quicksand"/>
              </a:rPr>
              <a:t>Dies war </a:t>
            </a:r>
            <a:r>
              <a:rPr lang="de-DE" sz="2799" b="1" dirty="0">
                <a:solidFill>
                  <a:schemeClr val="bg1"/>
                </a:solidFill>
                <a:latin typeface="Quicksand"/>
              </a:rPr>
              <a:t>die erste Hochschule </a:t>
            </a:r>
            <a:r>
              <a:rPr lang="de-DE" sz="2799" dirty="0">
                <a:solidFill>
                  <a:schemeClr val="bg1"/>
                </a:solidFill>
                <a:latin typeface="Quicksand"/>
              </a:rPr>
              <a:t>Edward Miner Gallaudet: Der Sohn von Thomas Hopkins Gallaudet wurde ihr erster Präsident.</a:t>
            </a:r>
          </a:p>
          <a:p>
            <a:endParaRPr lang="de-DE" sz="2799" dirty="0">
              <a:solidFill>
                <a:schemeClr val="bg1"/>
              </a:solidFill>
              <a:latin typeface="Quicksand"/>
            </a:endParaRPr>
          </a:p>
          <a:p>
            <a:r>
              <a:rPr lang="de-DE" sz="2799" dirty="0">
                <a:solidFill>
                  <a:schemeClr val="bg1"/>
                </a:solidFill>
                <a:latin typeface="Quicksand"/>
              </a:rPr>
              <a:t>Heute  die berühmte </a:t>
            </a:r>
            <a:r>
              <a:rPr lang="de-DE" sz="2799" b="1" dirty="0">
                <a:solidFill>
                  <a:schemeClr val="bg1"/>
                </a:solidFill>
                <a:latin typeface="Quicksand"/>
              </a:rPr>
              <a:t>Gallaudet University</a:t>
            </a:r>
            <a:r>
              <a:rPr lang="de-DE" sz="2799" dirty="0">
                <a:solidFill>
                  <a:schemeClr val="bg1"/>
                </a:solidFill>
                <a:latin typeface="Quicksand"/>
              </a:rPr>
              <a:t>, </a:t>
            </a:r>
            <a:r>
              <a:rPr lang="de-DE" sz="2799" b="1" dirty="0">
                <a:solidFill>
                  <a:schemeClr val="bg1"/>
                </a:solidFill>
                <a:latin typeface="Quicksand"/>
              </a:rPr>
              <a:t>die einzige Universität weltweit, </a:t>
            </a:r>
            <a:r>
              <a:rPr lang="de-DE" sz="2799" dirty="0">
                <a:solidFill>
                  <a:schemeClr val="bg1"/>
                </a:solidFill>
                <a:latin typeface="Quicksand"/>
              </a:rPr>
              <a:t>die sich in erster Linie an gehörlose Studenten richtet.</a:t>
            </a:r>
            <a:endParaRPr lang="en-US" sz="2799" dirty="0">
              <a:solidFill>
                <a:schemeClr val="bg1"/>
              </a:solidFill>
              <a:latin typeface="Quicksand"/>
            </a:endParaRPr>
          </a:p>
        </p:txBody>
      </p:sp>
      <p:sp>
        <p:nvSpPr>
          <p:cNvPr id="12" name="Textfeld 11">
            <a:extLst>
              <a:ext uri="{FF2B5EF4-FFF2-40B4-BE49-F238E27FC236}">
                <a16:creationId xmlns:a16="http://schemas.microsoft.com/office/drawing/2014/main" id="{80FF7D55-CDD9-42C2-2ACA-FC638D3C5BF6}"/>
              </a:ext>
            </a:extLst>
          </p:cNvPr>
          <p:cNvSpPr txBox="1"/>
          <p:nvPr/>
        </p:nvSpPr>
        <p:spPr>
          <a:xfrm>
            <a:off x="533399" y="8634807"/>
            <a:ext cx="8411324" cy="1477328"/>
          </a:xfrm>
          <a:prstGeom prst="rect">
            <a:avLst/>
          </a:prstGeom>
          <a:noFill/>
        </p:spPr>
        <p:txBody>
          <a:bodyPr wrap="square">
            <a:spAutoFit/>
          </a:bodyPr>
          <a:lstStyle/>
          <a:p>
            <a:r>
              <a:rPr lang="en-GB" noProof="0" dirty="0">
                <a:solidFill>
                  <a:schemeClr val="bg1"/>
                </a:solidFill>
                <a:latin typeface="Calibri" panose="020F0502020204030204" pitchFamily="34" charset="0"/>
                <a:cs typeface="Times New Roman" panose="02020603050405020304" pitchFamily="18" charset="0"/>
              </a:rPr>
              <a:t>Photos: </a:t>
            </a:r>
            <a:r>
              <a:rPr lang="en-GB" noProof="0" dirty="0">
                <a:solidFill>
                  <a:schemeClr val="bg1"/>
                </a:solidFill>
                <a:latin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https://de.wikipedia.org/wiki/Gallaudet_University#/media/Datei:College_Hall,_Gallaudet_University.jpg</a:t>
            </a:r>
            <a:br>
              <a:rPr lang="en-GB" noProof="0" dirty="0">
                <a:solidFill>
                  <a:schemeClr val="bg1"/>
                </a:solidFill>
                <a:latin typeface="Calibri" panose="020F0502020204030204" pitchFamily="34" charset="0"/>
                <a:cs typeface="Times New Roman" panose="02020603050405020304" pitchFamily="18" charset="0"/>
              </a:rPr>
            </a:br>
            <a:r>
              <a:rPr lang="en-GB" noProof="0" dirty="0">
                <a:solidFill>
                  <a:schemeClr val="bg1"/>
                </a:solidFill>
                <a:latin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https://de.wikipedia.org/wiki/Edward_Miner_Gallaudet#/media/Datei:Edward_Miner_Gallaudet_-_Brady-Handy.jpg</a:t>
            </a:r>
            <a:r>
              <a:rPr lang="en-GB" noProof="0" dirty="0">
                <a:solidFill>
                  <a:schemeClr val="bg1"/>
                </a:solidFill>
                <a:latin typeface="Calibri" panose="020F0502020204030204" pitchFamily="34" charset="0"/>
                <a:cs typeface="Times New Roman" panose="02020603050405020304" pitchFamily="18" charset="0"/>
              </a:rPr>
              <a:t> </a:t>
            </a:r>
            <a:endParaRPr lang="en-GB" noProof="0" dirty="0">
              <a:solidFill>
                <a:schemeClr val="bg1"/>
              </a:solidFill>
            </a:endParaRPr>
          </a:p>
        </p:txBody>
      </p:sp>
      <p:sp>
        <p:nvSpPr>
          <p:cNvPr id="8" name="Textfeld 7">
            <a:extLst>
              <a:ext uri="{FF2B5EF4-FFF2-40B4-BE49-F238E27FC236}">
                <a16:creationId xmlns:a16="http://schemas.microsoft.com/office/drawing/2014/main" id="{8541CC72-2AE5-A526-CF71-CF927160723C}"/>
              </a:ext>
            </a:extLst>
          </p:cNvPr>
          <p:cNvSpPr txBox="1"/>
          <p:nvPr/>
        </p:nvSpPr>
        <p:spPr>
          <a:xfrm>
            <a:off x="10612827" y="9221447"/>
            <a:ext cx="3733800" cy="369332"/>
          </a:xfrm>
          <a:prstGeom prst="rect">
            <a:avLst/>
          </a:prstGeom>
          <a:noFill/>
        </p:spPr>
        <p:txBody>
          <a:bodyPr wrap="square">
            <a:spAutoFit/>
          </a:bodyPr>
          <a:lstStyle/>
          <a:p>
            <a:r>
              <a:rPr lang="de-AT" b="1" dirty="0">
                <a:solidFill>
                  <a:schemeClr val="bg1"/>
                </a:solidFill>
              </a:rPr>
              <a:t>College Hall, Gallaudet University</a:t>
            </a:r>
          </a:p>
        </p:txBody>
      </p:sp>
      <p:pic>
        <p:nvPicPr>
          <p:cNvPr id="13" name="Grafik 12" descr="Ein Bild, das Kleidung, Person, Menschliches Gesicht, Mann enthält.&#10;&#10;KI-generierte Inhalte können fehlerhaft sein.">
            <a:extLst>
              <a:ext uri="{FF2B5EF4-FFF2-40B4-BE49-F238E27FC236}">
                <a16:creationId xmlns:a16="http://schemas.microsoft.com/office/drawing/2014/main" id="{6E8F1208-1905-8A63-4C0F-1F7EA2CFA7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46627" y="174865"/>
            <a:ext cx="3354385" cy="4251683"/>
          </a:xfrm>
          <a:prstGeom prst="rect">
            <a:avLst/>
          </a:prstGeom>
        </p:spPr>
      </p:pic>
      <p:sp>
        <p:nvSpPr>
          <p:cNvPr id="5" name="Freeform 3">
            <a:extLst>
              <a:ext uri="{FF2B5EF4-FFF2-40B4-BE49-F238E27FC236}">
                <a16:creationId xmlns:a16="http://schemas.microsoft.com/office/drawing/2014/main" id="{62500CDD-792B-F914-81FB-E731F8AF3B59}"/>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9"/>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C2259BCC-F7B5-9FA8-D5B1-BB2825B866D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10"/>
            <a:stretch>
              <a:fillRect/>
            </a:stretch>
          </a:blipFill>
        </p:spPr>
        <p:txBody>
          <a:bodyPr/>
          <a:lstStyle/>
          <a:p>
            <a:endParaRPr lang="en-GB" noProof="0" dirty="0"/>
          </a:p>
        </p:txBody>
      </p:sp>
    </p:spTree>
    <p:extLst>
      <p:ext uri="{BB962C8B-B14F-4D97-AF65-F5344CB8AC3E}">
        <p14:creationId xmlns:p14="http://schemas.microsoft.com/office/powerpoint/2010/main" val="3856803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01E89EE-F5CC-186B-B74F-23AEF58899EB}"/>
            </a:ext>
          </a:extLst>
        </p:cNvPr>
        <p:cNvGrpSpPr/>
        <p:nvPr/>
      </p:nvGrpSpPr>
      <p:grpSpPr>
        <a:xfrm>
          <a:off x="0" y="0"/>
          <a:ext cx="0" cy="0"/>
          <a:chOff x="0" y="0"/>
          <a:chExt cx="0" cy="0"/>
        </a:xfrm>
      </p:grpSpPr>
      <p:grpSp>
        <p:nvGrpSpPr>
          <p:cNvPr id="8" name="Group 2">
            <a:extLst>
              <a:ext uri="{FF2B5EF4-FFF2-40B4-BE49-F238E27FC236}">
                <a16:creationId xmlns:a16="http://schemas.microsoft.com/office/drawing/2014/main" id="{ABDD1B3D-C8C3-602D-B101-E34FAD245380}"/>
              </a:ext>
            </a:extLst>
          </p:cNvPr>
          <p:cNvGrpSpPr/>
          <p:nvPr/>
        </p:nvGrpSpPr>
        <p:grpSpPr>
          <a:xfrm>
            <a:off x="14260155" y="0"/>
            <a:ext cx="4033707" cy="11018711"/>
            <a:chOff x="0" y="0"/>
            <a:chExt cx="769602" cy="2709333"/>
          </a:xfrm>
        </p:grpSpPr>
        <p:sp>
          <p:nvSpPr>
            <p:cNvPr id="9" name="Freeform 3">
              <a:extLst>
                <a:ext uri="{FF2B5EF4-FFF2-40B4-BE49-F238E27FC236}">
                  <a16:creationId xmlns:a16="http://schemas.microsoft.com/office/drawing/2014/main" id="{80921FEC-F817-F4B2-ACCF-E98A4099B2F0}"/>
                </a:ext>
              </a:extLst>
            </p:cNvPr>
            <p:cNvSpPr/>
            <p:nvPr/>
          </p:nvSpPr>
          <p:spPr>
            <a:xfrm>
              <a:off x="0" y="0"/>
              <a:ext cx="769602" cy="2709333"/>
            </a:xfrm>
            <a:custGeom>
              <a:avLst/>
              <a:gdLst/>
              <a:ahLst/>
              <a:cxnLst/>
              <a:rect l="l" t="t" r="r" b="b"/>
              <a:pathLst>
                <a:path w="769602" h="2709333">
                  <a:moveTo>
                    <a:pt x="0" y="0"/>
                  </a:moveTo>
                  <a:lnTo>
                    <a:pt x="769602" y="0"/>
                  </a:lnTo>
                  <a:lnTo>
                    <a:pt x="769602" y="2709333"/>
                  </a:lnTo>
                  <a:lnTo>
                    <a:pt x="0" y="2709333"/>
                  </a:lnTo>
                  <a:close/>
                </a:path>
              </a:pathLst>
            </a:custGeom>
            <a:solidFill>
              <a:srgbClr val="039796"/>
            </a:solidFill>
          </p:spPr>
          <p:txBody>
            <a:bodyPr/>
            <a:lstStyle/>
            <a:p>
              <a:endParaRPr lang="en-GB" noProof="0" dirty="0"/>
            </a:p>
          </p:txBody>
        </p:sp>
        <p:sp>
          <p:nvSpPr>
            <p:cNvPr id="10" name="TextBox 4">
              <a:extLst>
                <a:ext uri="{FF2B5EF4-FFF2-40B4-BE49-F238E27FC236}">
                  <a16:creationId xmlns:a16="http://schemas.microsoft.com/office/drawing/2014/main" id="{9AA470A8-2E60-1595-4425-A220D39CA223}"/>
                </a:ext>
              </a:extLst>
            </p:cNvPr>
            <p:cNvSpPr txBox="1"/>
            <p:nvPr/>
          </p:nvSpPr>
          <p:spPr>
            <a:xfrm>
              <a:off x="0" y="-57150"/>
              <a:ext cx="769602" cy="2766483"/>
            </a:xfrm>
            <a:prstGeom prst="rect">
              <a:avLst/>
            </a:prstGeom>
          </p:spPr>
          <p:txBody>
            <a:bodyPr lIns="50800" tIns="50800" rIns="50800" bIns="50800" rtlCol="0" anchor="ctr"/>
            <a:lstStyle/>
            <a:p>
              <a:pPr algn="ctr">
                <a:lnSpc>
                  <a:spcPts val="2659"/>
                </a:lnSpc>
              </a:pPr>
              <a:endParaRPr lang="en-GB" noProof="0" dirty="0"/>
            </a:p>
            <a:p>
              <a:pPr algn="ctr">
                <a:lnSpc>
                  <a:spcPts val="2659"/>
                </a:lnSpc>
                <a:spcBef>
                  <a:spcPct val="0"/>
                </a:spcBef>
              </a:pPr>
              <a:endParaRPr lang="en-GB" noProof="0" dirty="0"/>
            </a:p>
          </p:txBody>
        </p:sp>
      </p:grpSp>
      <p:sp>
        <p:nvSpPr>
          <p:cNvPr id="2" name="Freeform 2">
            <a:extLst>
              <a:ext uri="{FF2B5EF4-FFF2-40B4-BE49-F238E27FC236}">
                <a16:creationId xmlns:a16="http://schemas.microsoft.com/office/drawing/2014/main" id="{A0504C3D-4CAC-3E6E-F2D0-2DD46BD00166}"/>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3042BC5F-D96A-FC84-07AE-DFE020740A0A}"/>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6" name="TextBox 8">
            <a:extLst>
              <a:ext uri="{FF2B5EF4-FFF2-40B4-BE49-F238E27FC236}">
                <a16:creationId xmlns:a16="http://schemas.microsoft.com/office/drawing/2014/main" id="{4719D457-B525-39FB-C369-2CC1405F9D8B}"/>
              </a:ext>
            </a:extLst>
          </p:cNvPr>
          <p:cNvSpPr txBox="1"/>
          <p:nvPr/>
        </p:nvSpPr>
        <p:spPr>
          <a:xfrm>
            <a:off x="1143000" y="4456869"/>
            <a:ext cx="12243712" cy="2809552"/>
          </a:xfrm>
          <a:prstGeom prst="rect">
            <a:avLst/>
          </a:prstGeom>
        </p:spPr>
        <p:txBody>
          <a:bodyPr wrap="square" lIns="0" tIns="0" rIns="0" bIns="0" rtlCol="0" anchor="t">
            <a:spAutoFit/>
          </a:bodyPr>
          <a:lstStyle/>
          <a:p>
            <a:pPr algn="l">
              <a:lnSpc>
                <a:spcPts val="11200"/>
              </a:lnSpc>
            </a:pPr>
            <a:r>
              <a:rPr lang="en-GB" sz="8800" noProof="0" dirty="0" err="1">
                <a:solidFill>
                  <a:schemeClr val="bg1"/>
                </a:solidFill>
                <a:latin typeface="Anton"/>
              </a:rPr>
              <a:t>Gehörlosenschulen</a:t>
            </a:r>
            <a:r>
              <a:rPr lang="en-GB" sz="8800" noProof="0" dirty="0">
                <a:solidFill>
                  <a:schemeClr val="bg1"/>
                </a:solidFill>
                <a:latin typeface="Anton"/>
              </a:rPr>
              <a:t>– Timeline</a:t>
            </a:r>
            <a:endParaRPr lang="en-GB" sz="8800" noProof="0" dirty="0">
              <a:solidFill>
                <a:schemeClr val="bg1"/>
              </a:solidFill>
              <a:latin typeface="Anton"/>
              <a:sym typeface="Anton"/>
            </a:endParaRPr>
          </a:p>
        </p:txBody>
      </p:sp>
      <p:sp>
        <p:nvSpPr>
          <p:cNvPr id="7" name="Textfeld 6">
            <a:extLst>
              <a:ext uri="{FF2B5EF4-FFF2-40B4-BE49-F238E27FC236}">
                <a16:creationId xmlns:a16="http://schemas.microsoft.com/office/drawing/2014/main" id="{FF23FD36-02F1-2187-2B16-C48798BACAB8}"/>
              </a:ext>
            </a:extLst>
          </p:cNvPr>
          <p:cNvSpPr txBox="1"/>
          <p:nvPr/>
        </p:nvSpPr>
        <p:spPr>
          <a:xfrm>
            <a:off x="304800" y="9860004"/>
            <a:ext cx="9851796" cy="369332"/>
          </a:xfrm>
          <a:prstGeom prst="rect">
            <a:avLst/>
          </a:prstGeom>
          <a:noFill/>
        </p:spPr>
        <p:txBody>
          <a:bodyPr wrap="square">
            <a:spAutoFit/>
          </a:bodyPr>
          <a:lstStyle/>
          <a:p>
            <a:r>
              <a:rPr lang="en-GB" noProof="0" dirty="0">
                <a:solidFill>
                  <a:schemeClr val="bg1"/>
                </a:solidFill>
                <a:latin typeface="Quicksand" panose="020B0604020202020204" charset="0"/>
              </a:rPr>
              <a:t>Photo: Book: The History of Deaf People: A Source Book</a:t>
            </a:r>
          </a:p>
        </p:txBody>
      </p:sp>
      <p:sp>
        <p:nvSpPr>
          <p:cNvPr id="5" name="Freeform 2">
            <a:extLst>
              <a:ext uri="{FF2B5EF4-FFF2-40B4-BE49-F238E27FC236}">
                <a16:creationId xmlns:a16="http://schemas.microsoft.com/office/drawing/2014/main" id="{D0A4B8FB-86E8-6CE5-5BDE-4971C52DFA56}"/>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spTree>
    <p:extLst>
      <p:ext uri="{BB962C8B-B14F-4D97-AF65-F5344CB8AC3E}">
        <p14:creationId xmlns:p14="http://schemas.microsoft.com/office/powerpoint/2010/main" val="765454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9BDD9EB-387F-2141-978B-19B0ADB0C1C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D1192C-BF4F-5F8E-38D1-6C409C68C3BE}"/>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BDA01E48-98F2-43A6-0841-8CA2C10802D8}"/>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6" name="TextBox 8">
            <a:extLst>
              <a:ext uri="{FF2B5EF4-FFF2-40B4-BE49-F238E27FC236}">
                <a16:creationId xmlns:a16="http://schemas.microsoft.com/office/drawing/2014/main" id="{4E6C8D51-DD9B-A917-D8A6-1B6384AEF85A}"/>
              </a:ext>
            </a:extLst>
          </p:cNvPr>
          <p:cNvSpPr txBox="1"/>
          <p:nvPr/>
        </p:nvSpPr>
        <p:spPr>
          <a:xfrm>
            <a:off x="3429000" y="-109717"/>
            <a:ext cx="14465340" cy="1279068"/>
          </a:xfrm>
          <a:prstGeom prst="rect">
            <a:avLst/>
          </a:prstGeom>
        </p:spPr>
        <p:txBody>
          <a:bodyPr wrap="square" lIns="0" tIns="0" rIns="0" bIns="0" rtlCol="0" anchor="t">
            <a:spAutoFit/>
          </a:bodyPr>
          <a:lstStyle/>
          <a:p>
            <a:pPr algn="l">
              <a:lnSpc>
                <a:spcPts val="11200"/>
              </a:lnSpc>
            </a:pPr>
            <a:r>
              <a:rPr lang="en-GB" sz="5400" noProof="0" dirty="0" err="1">
                <a:solidFill>
                  <a:schemeClr val="bg1"/>
                </a:solidFill>
                <a:latin typeface="Anton"/>
              </a:rPr>
              <a:t>Gehörlosenschulen</a:t>
            </a:r>
            <a:r>
              <a:rPr lang="en-GB" sz="5400" noProof="0" dirty="0">
                <a:solidFill>
                  <a:schemeClr val="bg1"/>
                </a:solidFill>
                <a:latin typeface="Anton"/>
              </a:rPr>
              <a:t>– Timeline</a:t>
            </a:r>
            <a:endParaRPr lang="en-GB" sz="5400" noProof="0" dirty="0">
              <a:solidFill>
                <a:schemeClr val="bg1"/>
              </a:solidFill>
              <a:latin typeface="Anton"/>
              <a:sym typeface="Anton"/>
            </a:endParaRPr>
          </a:p>
        </p:txBody>
      </p:sp>
      <p:pic>
        <p:nvPicPr>
          <p:cNvPr id="5" name="Grafik 4" descr="Ein Bild, das Diagramm, Text, Reihe, Karte enthält.&#10;&#10;KI-generierte Inhalte können fehlerhaft sein.">
            <a:extLst>
              <a:ext uri="{FF2B5EF4-FFF2-40B4-BE49-F238E27FC236}">
                <a16:creationId xmlns:a16="http://schemas.microsoft.com/office/drawing/2014/main" id="{6FE41CBB-537A-D8DF-3E27-22C4A1178F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1229" y="1224923"/>
            <a:ext cx="11963400" cy="8610428"/>
          </a:xfrm>
          <a:prstGeom prst="rect">
            <a:avLst/>
          </a:prstGeom>
        </p:spPr>
      </p:pic>
      <p:sp>
        <p:nvSpPr>
          <p:cNvPr id="7" name="Textfeld 6">
            <a:extLst>
              <a:ext uri="{FF2B5EF4-FFF2-40B4-BE49-F238E27FC236}">
                <a16:creationId xmlns:a16="http://schemas.microsoft.com/office/drawing/2014/main" id="{071A45D5-30C9-6D6D-DDCF-81E89FC31949}"/>
              </a:ext>
            </a:extLst>
          </p:cNvPr>
          <p:cNvSpPr txBox="1"/>
          <p:nvPr/>
        </p:nvSpPr>
        <p:spPr>
          <a:xfrm>
            <a:off x="304800" y="9860004"/>
            <a:ext cx="9851796" cy="369332"/>
          </a:xfrm>
          <a:prstGeom prst="rect">
            <a:avLst/>
          </a:prstGeom>
          <a:noFill/>
        </p:spPr>
        <p:txBody>
          <a:bodyPr wrap="square">
            <a:spAutoFit/>
          </a:bodyPr>
          <a:lstStyle/>
          <a:p>
            <a:r>
              <a:rPr lang="en-GB" noProof="0" dirty="0">
                <a:solidFill>
                  <a:schemeClr val="bg1"/>
                </a:solidFill>
                <a:latin typeface="Quicksand" panose="020B0604020202020204" charset="0"/>
              </a:rPr>
              <a:t>Photo: Book: The History of Deaf People: A Source Book</a:t>
            </a:r>
          </a:p>
        </p:txBody>
      </p:sp>
      <p:sp>
        <p:nvSpPr>
          <p:cNvPr id="4" name="Freeform 3">
            <a:extLst>
              <a:ext uri="{FF2B5EF4-FFF2-40B4-BE49-F238E27FC236}">
                <a16:creationId xmlns:a16="http://schemas.microsoft.com/office/drawing/2014/main" id="{C1EC2289-2A36-A2CB-2596-95403EBFC537}"/>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8" name="Freeform 2">
            <a:extLst>
              <a:ext uri="{FF2B5EF4-FFF2-40B4-BE49-F238E27FC236}">
                <a16:creationId xmlns:a16="http://schemas.microsoft.com/office/drawing/2014/main" id="{C520CCED-FE89-A29B-BBF9-173C620CAF9D}"/>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888418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676345D-1B68-5087-FF47-F27E7703B3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139CC4-CFF6-5A5A-C96D-5E5F61046AB8}"/>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138499CC-A8A0-8F7D-38B5-B6D4F5B0A2C5}"/>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7" name="Textfeld 6">
            <a:extLst>
              <a:ext uri="{FF2B5EF4-FFF2-40B4-BE49-F238E27FC236}">
                <a16:creationId xmlns:a16="http://schemas.microsoft.com/office/drawing/2014/main" id="{7025F252-32B3-C2CD-1F44-FED5F0DB84D6}"/>
              </a:ext>
            </a:extLst>
          </p:cNvPr>
          <p:cNvSpPr txBox="1"/>
          <p:nvPr/>
        </p:nvSpPr>
        <p:spPr>
          <a:xfrm>
            <a:off x="304800" y="9860004"/>
            <a:ext cx="9851796" cy="369332"/>
          </a:xfrm>
          <a:prstGeom prst="rect">
            <a:avLst/>
          </a:prstGeom>
          <a:noFill/>
        </p:spPr>
        <p:txBody>
          <a:bodyPr wrap="square">
            <a:spAutoFit/>
          </a:bodyPr>
          <a:lstStyle/>
          <a:p>
            <a:r>
              <a:rPr lang="en-GB" noProof="0" dirty="0">
                <a:solidFill>
                  <a:schemeClr val="bg1"/>
                </a:solidFill>
                <a:latin typeface="Quicksand" panose="020B0604020202020204" charset="0"/>
              </a:rPr>
              <a:t>Photo: Book: The History of Deaf People: A Source Book</a:t>
            </a:r>
          </a:p>
        </p:txBody>
      </p:sp>
      <p:pic>
        <p:nvPicPr>
          <p:cNvPr id="8" name="Grafik 7" descr="Ein Bild, das Text, Screenshot, Karte enthält.&#10;&#10;KI-generierte Inhalte können fehlerhaft sein.">
            <a:extLst>
              <a:ext uri="{FF2B5EF4-FFF2-40B4-BE49-F238E27FC236}">
                <a16:creationId xmlns:a16="http://schemas.microsoft.com/office/drawing/2014/main" id="{EAABF0E5-C319-92C6-395B-EDADFE36A6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3415" y="543475"/>
            <a:ext cx="11827306" cy="8801100"/>
          </a:xfrm>
          <a:prstGeom prst="rect">
            <a:avLst/>
          </a:prstGeom>
        </p:spPr>
      </p:pic>
      <p:sp>
        <p:nvSpPr>
          <p:cNvPr id="4" name="Freeform 3">
            <a:extLst>
              <a:ext uri="{FF2B5EF4-FFF2-40B4-BE49-F238E27FC236}">
                <a16:creationId xmlns:a16="http://schemas.microsoft.com/office/drawing/2014/main" id="{631D9067-6FF2-B635-58F2-98E51E270CB7}"/>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5" name="Freeform 2">
            <a:extLst>
              <a:ext uri="{FF2B5EF4-FFF2-40B4-BE49-F238E27FC236}">
                <a16:creationId xmlns:a16="http://schemas.microsoft.com/office/drawing/2014/main" id="{39E079FE-8832-3A35-34AF-C74DA9B7EED6}"/>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2676256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6BAC673-EAD3-28B4-5160-4825818BD9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0A55AE-B830-E989-AF31-E08B8FDD2176}"/>
              </a:ext>
            </a:extLst>
          </p:cNvPr>
          <p:cNvSpPr/>
          <p:nvPr/>
        </p:nvSpPr>
        <p:spPr>
          <a:xfrm>
            <a:off x="14829676" y="9368075"/>
            <a:ext cx="3337838" cy="744060"/>
          </a:xfrm>
          <a:custGeom>
            <a:avLst/>
            <a:gdLst/>
            <a:ahLst/>
            <a:cxnLst/>
            <a:rect l="l" t="t" r="r" b="b"/>
            <a:pathLst>
              <a:path w="3337838" h="744060">
                <a:moveTo>
                  <a:pt x="0" y="0"/>
                </a:moveTo>
                <a:lnTo>
                  <a:pt x="3337838" y="0"/>
                </a:lnTo>
                <a:lnTo>
                  <a:pt x="3337838" y="744060"/>
                </a:lnTo>
                <a:lnTo>
                  <a:pt x="0" y="744060"/>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2C1D91D4-DEFC-B69C-1AF4-F981B80FA8AC}"/>
              </a:ext>
            </a:extLst>
          </p:cNvPr>
          <p:cNvSpPr/>
          <p:nvPr/>
        </p:nvSpPr>
        <p:spPr>
          <a:xfrm>
            <a:off x="0" y="0"/>
            <a:ext cx="3645771" cy="2050746"/>
          </a:xfrm>
          <a:custGeom>
            <a:avLst/>
            <a:gdLst/>
            <a:ahLst/>
            <a:cxnLst/>
            <a:rect l="l" t="t" r="r" b="b"/>
            <a:pathLst>
              <a:path w="3645771" h="2050746">
                <a:moveTo>
                  <a:pt x="0" y="0"/>
                </a:moveTo>
                <a:lnTo>
                  <a:pt x="3645771" y="0"/>
                </a:lnTo>
                <a:lnTo>
                  <a:pt x="3645771" y="2050746"/>
                </a:lnTo>
                <a:lnTo>
                  <a:pt x="0" y="2050746"/>
                </a:lnTo>
                <a:lnTo>
                  <a:pt x="0" y="0"/>
                </a:lnTo>
                <a:close/>
              </a:path>
            </a:pathLst>
          </a:custGeom>
          <a:blipFill>
            <a:blip r:embed="rId4"/>
            <a:stretch>
              <a:fillRect/>
            </a:stretch>
          </a:blipFill>
        </p:spPr>
        <p:txBody>
          <a:bodyPr/>
          <a:lstStyle/>
          <a:p>
            <a:endParaRPr lang="en-GB" noProof="0" dirty="0"/>
          </a:p>
        </p:txBody>
      </p:sp>
      <p:sp>
        <p:nvSpPr>
          <p:cNvPr id="4" name="TextBox 8">
            <a:extLst>
              <a:ext uri="{FF2B5EF4-FFF2-40B4-BE49-F238E27FC236}">
                <a16:creationId xmlns:a16="http://schemas.microsoft.com/office/drawing/2014/main" id="{9D782E13-C133-5061-7DC7-FFDB7EB8E534}"/>
              </a:ext>
            </a:extLst>
          </p:cNvPr>
          <p:cNvSpPr txBox="1"/>
          <p:nvPr/>
        </p:nvSpPr>
        <p:spPr>
          <a:xfrm>
            <a:off x="1371600" y="1995672"/>
            <a:ext cx="13156918" cy="1346394"/>
          </a:xfrm>
          <a:prstGeom prst="rect">
            <a:avLst/>
          </a:prstGeom>
        </p:spPr>
        <p:txBody>
          <a:bodyPr wrap="square" lIns="0" tIns="0" rIns="0" bIns="0" rtlCol="0" anchor="t">
            <a:spAutoFit/>
          </a:bodyPr>
          <a:lstStyle/>
          <a:p>
            <a:pPr algn="l">
              <a:lnSpc>
                <a:spcPts val="11200"/>
              </a:lnSpc>
            </a:pPr>
            <a:r>
              <a:rPr lang="en-GB" sz="8000" noProof="0" dirty="0" err="1">
                <a:solidFill>
                  <a:schemeClr val="bg1"/>
                </a:solidFill>
                <a:latin typeface="Anton"/>
                <a:ea typeface="Anton"/>
                <a:cs typeface="Anton"/>
                <a:sym typeface="Anton"/>
              </a:rPr>
              <a:t>Methodenkontroverse</a:t>
            </a:r>
            <a:endParaRPr lang="en-GB" sz="8000" noProof="0" dirty="0">
              <a:solidFill>
                <a:schemeClr val="bg1"/>
              </a:solidFill>
              <a:latin typeface="Anton"/>
              <a:ea typeface="Anton"/>
              <a:cs typeface="Anton"/>
              <a:sym typeface="Anton"/>
            </a:endParaRPr>
          </a:p>
        </p:txBody>
      </p:sp>
      <p:sp>
        <p:nvSpPr>
          <p:cNvPr id="10" name="Textfeld 9">
            <a:extLst>
              <a:ext uri="{FF2B5EF4-FFF2-40B4-BE49-F238E27FC236}">
                <a16:creationId xmlns:a16="http://schemas.microsoft.com/office/drawing/2014/main" id="{AA400503-76D0-566D-1493-751C8C29BA02}"/>
              </a:ext>
            </a:extLst>
          </p:cNvPr>
          <p:cNvSpPr txBox="1"/>
          <p:nvPr/>
        </p:nvSpPr>
        <p:spPr>
          <a:xfrm>
            <a:off x="1219200" y="3390900"/>
            <a:ext cx="7391400" cy="6122958"/>
          </a:xfrm>
          <a:prstGeom prst="rect">
            <a:avLst/>
          </a:prstGeom>
          <a:noFill/>
        </p:spPr>
        <p:txBody>
          <a:bodyPr wrap="square" rtlCol="0">
            <a:spAutoFit/>
          </a:bodyPr>
          <a:lstStyle/>
          <a:p>
            <a:r>
              <a:rPr lang="de-DE" sz="2799" b="1" i="1" dirty="0">
                <a:solidFill>
                  <a:schemeClr val="bg1"/>
                </a:solidFill>
                <a:latin typeface="Quicksand"/>
              </a:rPr>
              <a:t>„So setzte sich der große Aufschwung der Gehörlosenbildung und -emanzipation, der sich zwischen 1770 und 1820 in Frankreich ausgebreitet hatte, in den Vereinigten Staaten fort, wo er bis 1870 Wirkung zeigte. […] Doch dann – und das ist der Wendepunkt in der Geschichte – kehrte sich alles um, alles wandte sich gegen die Gebärdensprache, gegen ihre Verwendung durch und für Gehörlose, und innerhalb von zwanzig Jahren wurde die Arbeit eines ganzen Jahrhunderts zunichte gemacht.“ </a:t>
            </a:r>
          </a:p>
          <a:p>
            <a:r>
              <a:rPr lang="en-US" sz="2799" b="1" dirty="0">
                <a:solidFill>
                  <a:schemeClr val="bg1"/>
                </a:solidFill>
                <a:latin typeface="Quicksand"/>
              </a:rPr>
              <a:t>(Oliver Sacks 49)</a:t>
            </a:r>
            <a:endParaRPr lang="en-US" sz="2799" dirty="0">
              <a:solidFill>
                <a:schemeClr val="bg1"/>
              </a:solidFill>
              <a:latin typeface="Quicksand"/>
            </a:endParaRPr>
          </a:p>
        </p:txBody>
      </p:sp>
      <p:sp>
        <p:nvSpPr>
          <p:cNvPr id="7" name="Textfeld 6">
            <a:extLst>
              <a:ext uri="{FF2B5EF4-FFF2-40B4-BE49-F238E27FC236}">
                <a16:creationId xmlns:a16="http://schemas.microsoft.com/office/drawing/2014/main" id="{AF5EDEEE-4676-3ABA-DD93-A1F9C5C45908}"/>
              </a:ext>
            </a:extLst>
          </p:cNvPr>
          <p:cNvSpPr txBox="1"/>
          <p:nvPr/>
        </p:nvSpPr>
        <p:spPr>
          <a:xfrm>
            <a:off x="9299812" y="3387752"/>
            <a:ext cx="7391400" cy="6122958"/>
          </a:xfrm>
          <a:prstGeom prst="rect">
            <a:avLst/>
          </a:prstGeom>
          <a:noFill/>
        </p:spPr>
        <p:txBody>
          <a:bodyPr wrap="square" rtlCol="0">
            <a:spAutoFit/>
          </a:bodyPr>
          <a:lstStyle/>
          <a:p>
            <a:r>
              <a:rPr lang="de-DE" sz="2799" b="1" i="1" dirty="0">
                <a:solidFill>
                  <a:schemeClr val="bg1"/>
                </a:solidFill>
                <a:latin typeface="Quicksand"/>
              </a:rPr>
              <a:t>„Fast 200 Jahre lang hatte sich unter Eltern und Lehrern gehörloser Kinder eine Gegenbewegung entwickelt, die sich für die Lautsprache einsetzte. „Was mit den Gehörlosen und ihrer Gebärdensprache geschah, war eigentlich Teil einer allgemeinen (und, wenn man so will, politischen) Bewegung jener Zeit: dem viktorianischen Trend zur Unterdrückung und Konformität, zur Intoleranz gegenüber Minderheiten und ihren Bräuchen, seien sie religiöser, sprachlicher oder ethnischer Natur.“</a:t>
            </a:r>
          </a:p>
          <a:p>
            <a:r>
              <a:rPr lang="en-US" sz="2799" b="1" i="1" dirty="0">
                <a:solidFill>
                  <a:schemeClr val="bg1"/>
                </a:solidFill>
                <a:latin typeface="Quicksand"/>
              </a:rPr>
              <a:t>(Sacks 49)</a:t>
            </a:r>
            <a:endParaRPr lang="de-AT" sz="2799" b="1" i="1" dirty="0">
              <a:solidFill>
                <a:schemeClr val="bg1"/>
              </a:solidFill>
              <a:latin typeface="Quicksand"/>
            </a:endParaRPr>
          </a:p>
        </p:txBody>
      </p:sp>
      <p:sp>
        <p:nvSpPr>
          <p:cNvPr id="5" name="Freeform 3">
            <a:extLst>
              <a:ext uri="{FF2B5EF4-FFF2-40B4-BE49-F238E27FC236}">
                <a16:creationId xmlns:a16="http://schemas.microsoft.com/office/drawing/2014/main" id="{363B2FDD-8909-67A8-783F-85DA8518C300}"/>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5"/>
            <a:stretch>
              <a:fillRect/>
            </a:stretch>
          </a:blipFill>
        </p:spPr>
        <p:txBody>
          <a:bodyPr/>
          <a:lstStyle/>
          <a:p>
            <a:endParaRPr lang="en-GB" noProof="0" dirty="0">
              <a:solidFill>
                <a:schemeClr val="bg1"/>
              </a:solidFill>
            </a:endParaRPr>
          </a:p>
        </p:txBody>
      </p:sp>
      <p:sp>
        <p:nvSpPr>
          <p:cNvPr id="6" name="Freeform 2">
            <a:extLst>
              <a:ext uri="{FF2B5EF4-FFF2-40B4-BE49-F238E27FC236}">
                <a16:creationId xmlns:a16="http://schemas.microsoft.com/office/drawing/2014/main" id="{55CB11B5-A806-BA20-8441-0D0FA2AFB019}"/>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6"/>
            <a:stretch>
              <a:fillRect/>
            </a:stretch>
          </a:blipFill>
        </p:spPr>
        <p:txBody>
          <a:bodyPr/>
          <a:lstStyle/>
          <a:p>
            <a:endParaRPr lang="en-GB" noProof="0" dirty="0"/>
          </a:p>
        </p:txBody>
      </p:sp>
    </p:spTree>
    <p:extLst>
      <p:ext uri="{BB962C8B-B14F-4D97-AF65-F5344CB8AC3E}">
        <p14:creationId xmlns:p14="http://schemas.microsoft.com/office/powerpoint/2010/main" val="3495838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25A699-4185-21A9-2AC3-51F720FD32F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795CEC-2A2F-9686-C486-15DA01CFA44E}"/>
              </a:ext>
            </a:extLst>
          </p:cNvPr>
          <p:cNvSpPr/>
          <p:nvPr/>
        </p:nvSpPr>
        <p:spPr>
          <a:xfrm>
            <a:off x="14794629" y="9360263"/>
            <a:ext cx="3372884" cy="751872"/>
          </a:xfrm>
          <a:custGeom>
            <a:avLst/>
            <a:gdLst/>
            <a:ahLst/>
            <a:cxnLst/>
            <a:rect l="l" t="t" r="r" b="b"/>
            <a:pathLst>
              <a:path w="3372884" h="751872">
                <a:moveTo>
                  <a:pt x="0" y="0"/>
                </a:moveTo>
                <a:lnTo>
                  <a:pt x="3372885" y="0"/>
                </a:lnTo>
                <a:lnTo>
                  <a:pt x="3372885" y="751872"/>
                </a:lnTo>
                <a:lnTo>
                  <a:pt x="0" y="751872"/>
                </a:lnTo>
                <a:lnTo>
                  <a:pt x="0" y="0"/>
                </a:lnTo>
                <a:close/>
              </a:path>
            </a:pathLst>
          </a:custGeom>
          <a:blipFill>
            <a:blip r:embed="rId3"/>
            <a:stretch>
              <a:fillRect/>
            </a:stretch>
          </a:blipFill>
        </p:spPr>
        <p:txBody>
          <a:bodyPr/>
          <a:lstStyle/>
          <a:p>
            <a:endParaRPr lang="en-GB" noProof="0" dirty="0"/>
          </a:p>
        </p:txBody>
      </p:sp>
      <p:sp>
        <p:nvSpPr>
          <p:cNvPr id="3" name="Freeform 3">
            <a:extLst>
              <a:ext uri="{FF2B5EF4-FFF2-40B4-BE49-F238E27FC236}">
                <a16:creationId xmlns:a16="http://schemas.microsoft.com/office/drawing/2014/main" id="{12816247-37D5-27C2-A310-2985FAA89D79}"/>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4"/>
            <a:stretch>
              <a:fillRect/>
            </a:stretch>
          </a:blipFill>
        </p:spPr>
        <p:txBody>
          <a:bodyPr/>
          <a:lstStyle/>
          <a:p>
            <a:endParaRPr lang="en-GB" noProof="0" dirty="0"/>
          </a:p>
        </p:txBody>
      </p:sp>
      <p:sp>
        <p:nvSpPr>
          <p:cNvPr id="4" name="TextBox 7">
            <a:extLst>
              <a:ext uri="{FF2B5EF4-FFF2-40B4-BE49-F238E27FC236}">
                <a16:creationId xmlns:a16="http://schemas.microsoft.com/office/drawing/2014/main" id="{84224B27-6FAA-048F-06A1-0796D8D46EFD}"/>
              </a:ext>
            </a:extLst>
          </p:cNvPr>
          <p:cNvSpPr txBox="1"/>
          <p:nvPr/>
        </p:nvSpPr>
        <p:spPr>
          <a:xfrm>
            <a:off x="1513858" y="3543300"/>
            <a:ext cx="8909070" cy="3077766"/>
          </a:xfrm>
          <a:prstGeom prst="rect">
            <a:avLst/>
          </a:prstGeom>
        </p:spPr>
        <p:txBody>
          <a:bodyPr wrap="square" lIns="0" tIns="0" rIns="0" bIns="0" rtlCol="0" anchor="t">
            <a:spAutoFit/>
          </a:bodyPr>
          <a:lstStyle/>
          <a:p>
            <a:r>
              <a:rPr lang="en-GB" sz="4000" noProof="0" dirty="0">
                <a:solidFill>
                  <a:schemeClr val="bg1"/>
                </a:solidFill>
                <a:latin typeface="Calibri" panose="020F0502020204030204" pitchFamily="34" charset="0"/>
                <a:cs typeface="Times New Roman" panose="02020603050405020304" pitchFamily="18" charset="0"/>
              </a:rPr>
              <a:t>Der </a:t>
            </a:r>
            <a:r>
              <a:rPr lang="en-GB" sz="4000" b="1" noProof="0" dirty="0">
                <a:solidFill>
                  <a:schemeClr val="bg1"/>
                </a:solidFill>
                <a:latin typeface="Calibri" panose="020F0502020204030204" pitchFamily="34" charset="0"/>
                <a:cs typeface="Times New Roman" panose="02020603050405020304" pitchFamily="18" charset="0"/>
              </a:rPr>
              <a:t>Milan </a:t>
            </a:r>
            <a:r>
              <a:rPr lang="en-GB" sz="4000" b="1" dirty="0">
                <a:solidFill>
                  <a:schemeClr val="bg1"/>
                </a:solidFill>
                <a:latin typeface="Calibri" panose="020F0502020204030204" pitchFamily="34" charset="0"/>
                <a:cs typeface="Times New Roman" panose="02020603050405020304" pitchFamily="18" charset="0"/>
              </a:rPr>
              <a:t>K</a:t>
            </a:r>
            <a:r>
              <a:rPr lang="en-GB" sz="4000" b="1" noProof="0" dirty="0" err="1">
                <a:solidFill>
                  <a:schemeClr val="bg1"/>
                </a:solidFill>
                <a:latin typeface="Calibri" panose="020F0502020204030204" pitchFamily="34" charset="0"/>
                <a:cs typeface="Times New Roman" panose="02020603050405020304" pitchFamily="18" charset="0"/>
              </a:rPr>
              <a:t>ongress</a:t>
            </a:r>
            <a:r>
              <a:rPr lang="en-GB" sz="4000" b="1" noProof="0" dirty="0">
                <a:solidFill>
                  <a:schemeClr val="bg1"/>
                </a:solidFill>
                <a:latin typeface="Calibri" panose="020F0502020204030204" pitchFamily="34" charset="0"/>
                <a:cs typeface="Times New Roman" panose="02020603050405020304" pitchFamily="18" charset="0"/>
              </a:rPr>
              <a:t> </a:t>
            </a:r>
            <a:r>
              <a:rPr lang="en-GB" sz="4000" noProof="0" dirty="0" err="1">
                <a:solidFill>
                  <a:schemeClr val="bg1"/>
                </a:solidFill>
                <a:latin typeface="Calibri" panose="020F0502020204030204" pitchFamily="34" charset="0"/>
                <a:cs typeface="Times New Roman" panose="02020603050405020304" pitchFamily="18" charset="0"/>
              </a:rPr>
              <a:t>markiert</a:t>
            </a:r>
            <a:r>
              <a:rPr lang="en-GB" sz="4000" noProof="0" dirty="0">
                <a:solidFill>
                  <a:schemeClr val="bg1"/>
                </a:solidFill>
                <a:latin typeface="Calibri" panose="020F0502020204030204" pitchFamily="34" charset="0"/>
                <a:cs typeface="Times New Roman" panose="02020603050405020304" pitchFamily="18" charset="0"/>
              </a:rPr>
              <a:t> den </a:t>
            </a:r>
            <a:r>
              <a:rPr lang="en-GB" sz="4000" noProof="0" dirty="0" err="1">
                <a:solidFill>
                  <a:schemeClr val="bg1"/>
                </a:solidFill>
                <a:latin typeface="Calibri" panose="020F0502020204030204" pitchFamily="34" charset="0"/>
                <a:cs typeface="Times New Roman" panose="02020603050405020304" pitchFamily="18" charset="0"/>
              </a:rPr>
              <a:t>Beginn</a:t>
            </a:r>
            <a:r>
              <a:rPr lang="en-GB" sz="4000" noProof="0" dirty="0">
                <a:solidFill>
                  <a:schemeClr val="bg1"/>
                </a:solidFill>
                <a:latin typeface="Calibri" panose="020F0502020204030204" pitchFamily="34" charset="0"/>
                <a:cs typeface="Times New Roman" panose="02020603050405020304" pitchFamily="18" charset="0"/>
              </a:rPr>
              <a:t> der </a:t>
            </a:r>
            <a:r>
              <a:rPr lang="en-GB" sz="4000" noProof="0" dirty="0" err="1">
                <a:solidFill>
                  <a:schemeClr val="bg1"/>
                </a:solidFill>
                <a:latin typeface="Calibri" panose="020F0502020204030204" pitchFamily="34" charset="0"/>
                <a:cs typeface="Times New Roman" panose="02020603050405020304" pitchFamily="18" charset="0"/>
              </a:rPr>
              <a:t>Verbreitung</a:t>
            </a:r>
            <a:r>
              <a:rPr lang="en-GB" sz="4000" noProof="0" dirty="0">
                <a:solidFill>
                  <a:schemeClr val="bg1"/>
                </a:solidFill>
                <a:latin typeface="Calibri" panose="020F0502020204030204" pitchFamily="34" charset="0"/>
                <a:cs typeface="Times New Roman" panose="02020603050405020304" pitchFamily="18" charset="0"/>
              </a:rPr>
              <a:t> </a:t>
            </a:r>
            <a:r>
              <a:rPr lang="en-GB" sz="4000" noProof="0" dirty="0">
                <a:solidFill>
                  <a:schemeClr val="bg1"/>
                </a:solidFill>
                <a:latin typeface="Calibri" panose="020F0502020204030204" pitchFamily="34" charset="0"/>
                <a:cs typeface="Times New Roman" panose="02020603050405020304" pitchFamily="18" charset="0"/>
                <a:sym typeface="Wingdings" panose="05000000000000000000" pitchFamily="2" charset="2"/>
              </a:rPr>
              <a:t> </a:t>
            </a:r>
          </a:p>
          <a:p>
            <a:endParaRPr lang="en-GB" sz="4000" b="1" dirty="0">
              <a:solidFill>
                <a:schemeClr val="bg1"/>
              </a:solidFill>
              <a:latin typeface="Calibri" panose="020F0502020204030204" pitchFamily="34" charset="0"/>
              <a:cs typeface="Times New Roman" panose="02020603050405020304" pitchFamily="18" charset="0"/>
              <a:sym typeface="Wingdings" panose="05000000000000000000" pitchFamily="2" charset="2"/>
            </a:endParaRPr>
          </a:p>
          <a:p>
            <a:r>
              <a:rPr lang="en-GB" sz="4000" b="1" dirty="0">
                <a:solidFill>
                  <a:schemeClr val="bg1"/>
                </a:solidFill>
                <a:latin typeface="Calibri" panose="020F0502020204030204" pitchFamily="34" charset="0"/>
                <a:cs typeface="Times New Roman" panose="02020603050405020304" pitchFamily="18" charset="0"/>
              </a:rPr>
              <a:t>d</a:t>
            </a:r>
            <a:r>
              <a:rPr lang="en-GB" sz="4000" b="1" noProof="0" dirty="0">
                <a:solidFill>
                  <a:schemeClr val="bg1"/>
                </a:solidFill>
                <a:latin typeface="Calibri" panose="020F0502020204030204" pitchFamily="34" charset="0"/>
                <a:cs typeface="Times New Roman" panose="02020603050405020304" pitchFamily="18" charset="0"/>
              </a:rPr>
              <a:t>es </a:t>
            </a:r>
            <a:r>
              <a:rPr lang="en-GB" sz="4000" b="1" noProof="0" dirty="0" err="1">
                <a:solidFill>
                  <a:schemeClr val="bg1"/>
                </a:solidFill>
                <a:latin typeface="Calibri" panose="020F0502020204030204" pitchFamily="34" charset="0"/>
                <a:cs typeface="Times New Roman" panose="02020603050405020304" pitchFamily="18" charset="0"/>
              </a:rPr>
              <a:t>Oralismus</a:t>
            </a:r>
            <a:r>
              <a:rPr lang="en-GB" sz="4000" b="1" noProof="0" dirty="0">
                <a:solidFill>
                  <a:schemeClr val="bg1"/>
                </a:solidFill>
                <a:latin typeface="Calibri" panose="020F0502020204030204" pitchFamily="34" charset="0"/>
                <a:cs typeface="Times New Roman" panose="02020603050405020304" pitchFamily="18" charset="0"/>
              </a:rPr>
              <a:t> in </a:t>
            </a:r>
            <a:r>
              <a:rPr lang="en-GB" sz="4000" b="1" noProof="0" dirty="0" err="1">
                <a:solidFill>
                  <a:schemeClr val="bg1"/>
                </a:solidFill>
                <a:latin typeface="Calibri" panose="020F0502020204030204" pitchFamily="34" charset="0"/>
                <a:cs typeface="Times New Roman" panose="02020603050405020304" pitchFamily="18" charset="0"/>
              </a:rPr>
              <a:t>Gehörlosenschulen</a:t>
            </a:r>
            <a:r>
              <a:rPr lang="en-GB" sz="4000" b="1" noProof="0" dirty="0">
                <a:solidFill>
                  <a:schemeClr val="bg1"/>
                </a:solidFill>
                <a:latin typeface="Calibri" panose="020F0502020204030204" pitchFamily="34" charset="0"/>
                <a:cs typeface="Times New Roman" panose="02020603050405020304" pitchFamily="18" charset="0"/>
              </a:rPr>
              <a:t> </a:t>
            </a:r>
            <a:r>
              <a:rPr lang="en-GB" sz="4000" noProof="0" dirty="0">
                <a:solidFill>
                  <a:schemeClr val="bg1"/>
                </a:solidFill>
                <a:latin typeface="Calibri" panose="020F0502020204030204" pitchFamily="34" charset="0"/>
                <a:cs typeface="Times New Roman" panose="02020603050405020304" pitchFamily="18" charset="0"/>
              </a:rPr>
              <a:t>in </a:t>
            </a:r>
          </a:p>
          <a:p>
            <a:r>
              <a:rPr lang="en-GB" sz="4000" noProof="0" dirty="0">
                <a:solidFill>
                  <a:schemeClr val="bg1"/>
                </a:solidFill>
                <a:latin typeface="Calibri" panose="020F0502020204030204" pitchFamily="34" charset="0"/>
                <a:cs typeface="Times New Roman" panose="02020603050405020304" pitchFamily="18" charset="0"/>
              </a:rPr>
              <a:t>Europa und den </a:t>
            </a:r>
            <a:r>
              <a:rPr lang="en-GB" sz="4000" noProof="0" dirty="0" err="1">
                <a:solidFill>
                  <a:schemeClr val="bg1"/>
                </a:solidFill>
                <a:latin typeface="Calibri" panose="020F0502020204030204" pitchFamily="34" charset="0"/>
                <a:cs typeface="Times New Roman" panose="02020603050405020304" pitchFamily="18" charset="0"/>
              </a:rPr>
              <a:t>Vereinigten</a:t>
            </a:r>
            <a:r>
              <a:rPr lang="en-GB" sz="4000" noProof="0" dirty="0">
                <a:solidFill>
                  <a:schemeClr val="bg1"/>
                </a:solidFill>
                <a:latin typeface="Calibri" panose="020F0502020204030204" pitchFamily="34" charset="0"/>
                <a:cs typeface="Times New Roman" panose="02020603050405020304" pitchFamily="18" charset="0"/>
              </a:rPr>
              <a:t> </a:t>
            </a:r>
            <a:r>
              <a:rPr lang="en-GB" sz="4000" noProof="0" dirty="0" err="1">
                <a:solidFill>
                  <a:schemeClr val="bg1"/>
                </a:solidFill>
                <a:latin typeface="Calibri" panose="020F0502020204030204" pitchFamily="34" charset="0"/>
                <a:cs typeface="Times New Roman" panose="02020603050405020304" pitchFamily="18" charset="0"/>
              </a:rPr>
              <a:t>Staaten</a:t>
            </a:r>
            <a:endParaRPr lang="en-GB" sz="4000" noProof="0" dirty="0">
              <a:solidFill>
                <a:schemeClr val="bg1"/>
              </a:solidFill>
              <a:latin typeface="Calibri" panose="020F0502020204030204" pitchFamily="34" charset="0"/>
              <a:cs typeface="Times New Roman" panose="02020603050405020304" pitchFamily="18" charset="0"/>
            </a:endParaRPr>
          </a:p>
        </p:txBody>
      </p:sp>
      <p:sp>
        <p:nvSpPr>
          <p:cNvPr id="5" name="TextBox 8">
            <a:extLst>
              <a:ext uri="{FF2B5EF4-FFF2-40B4-BE49-F238E27FC236}">
                <a16:creationId xmlns:a16="http://schemas.microsoft.com/office/drawing/2014/main" id="{04912358-4261-E65E-0E94-DA318AF05ED5}"/>
              </a:ext>
            </a:extLst>
          </p:cNvPr>
          <p:cNvSpPr txBox="1"/>
          <p:nvPr/>
        </p:nvSpPr>
        <p:spPr>
          <a:xfrm>
            <a:off x="1371600" y="1974320"/>
            <a:ext cx="13156918" cy="1346394"/>
          </a:xfrm>
          <a:prstGeom prst="rect">
            <a:avLst/>
          </a:prstGeom>
        </p:spPr>
        <p:txBody>
          <a:bodyPr wrap="square" lIns="0" tIns="0" rIns="0" bIns="0" rtlCol="0" anchor="t">
            <a:spAutoFit/>
          </a:bodyPr>
          <a:lstStyle/>
          <a:p>
            <a:pPr algn="l">
              <a:lnSpc>
                <a:spcPts val="11200"/>
              </a:lnSpc>
            </a:pPr>
            <a:r>
              <a:rPr lang="en-GB" sz="8000" noProof="0" dirty="0">
                <a:solidFill>
                  <a:schemeClr val="bg1"/>
                </a:solidFill>
                <a:latin typeface="Anton"/>
              </a:rPr>
              <a:t>Milan </a:t>
            </a:r>
            <a:r>
              <a:rPr lang="en-GB" sz="8000" noProof="0" dirty="0" err="1">
                <a:solidFill>
                  <a:schemeClr val="bg1"/>
                </a:solidFill>
                <a:latin typeface="Anton"/>
              </a:rPr>
              <a:t>Kongress</a:t>
            </a:r>
            <a:r>
              <a:rPr lang="en-GB" sz="8000" noProof="0" dirty="0">
                <a:solidFill>
                  <a:schemeClr val="bg1"/>
                </a:solidFill>
                <a:latin typeface="Anton"/>
              </a:rPr>
              <a:t> 1880</a:t>
            </a:r>
            <a:endParaRPr lang="en-GB" sz="8000" noProof="0" dirty="0">
              <a:solidFill>
                <a:schemeClr val="bg1"/>
              </a:solidFill>
              <a:latin typeface="Anton"/>
              <a:sym typeface="Anton"/>
            </a:endParaRPr>
          </a:p>
        </p:txBody>
      </p:sp>
      <p:pic>
        <p:nvPicPr>
          <p:cNvPr id="7" name="Grafik 6" descr="Ein Bild, das Text, Zeitung, Zeitungspapier, Veröffentlichung enthält.&#10;&#10;KI-generierte Inhalte können fehlerhaft sein.">
            <a:extLst>
              <a:ext uri="{FF2B5EF4-FFF2-40B4-BE49-F238E27FC236}">
                <a16:creationId xmlns:a16="http://schemas.microsoft.com/office/drawing/2014/main" id="{E33E4B6C-BF9A-E0FC-0462-3386A68F79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800" y="2004210"/>
            <a:ext cx="5815758" cy="7159844"/>
          </a:xfrm>
          <a:prstGeom prst="rect">
            <a:avLst/>
          </a:prstGeom>
        </p:spPr>
      </p:pic>
      <p:sp>
        <p:nvSpPr>
          <p:cNvPr id="8" name="Textfeld 7">
            <a:extLst>
              <a:ext uri="{FF2B5EF4-FFF2-40B4-BE49-F238E27FC236}">
                <a16:creationId xmlns:a16="http://schemas.microsoft.com/office/drawing/2014/main" id="{27468E99-8793-60CE-441A-787A0554337E}"/>
              </a:ext>
            </a:extLst>
          </p:cNvPr>
          <p:cNvSpPr txBox="1"/>
          <p:nvPr/>
        </p:nvSpPr>
        <p:spPr>
          <a:xfrm>
            <a:off x="1117212" y="9551533"/>
            <a:ext cx="8172050" cy="369332"/>
          </a:xfrm>
          <a:prstGeom prst="rect">
            <a:avLst/>
          </a:prstGeom>
          <a:noFill/>
        </p:spPr>
        <p:txBody>
          <a:bodyPr wrap="square" rtlCol="0">
            <a:spAutoFit/>
          </a:bodyPr>
          <a:lstStyle/>
          <a:p>
            <a:r>
              <a:rPr lang="de-DE" dirty="0" err="1">
                <a:solidFill>
                  <a:schemeClr val="bg1"/>
                </a:solidFill>
              </a:rPr>
              <a:t>Photo</a:t>
            </a:r>
            <a:r>
              <a:rPr lang="de-DE" dirty="0">
                <a:solidFill>
                  <a:schemeClr val="bg1"/>
                </a:solidFill>
              </a:rPr>
              <a:t>: </a:t>
            </a:r>
            <a:r>
              <a:rPr lang="de-DE" dirty="0">
                <a:solidFill>
                  <a:schemeClr val="bg1"/>
                </a:solidFill>
                <a:hlinkClick r:id="rId6">
                  <a:extLst>
                    <a:ext uri="{A12FA001-AC4F-418D-AE19-62706E023703}">
                      <ahyp:hlinkClr xmlns:ahyp="http://schemas.microsoft.com/office/drawing/2018/hyperlinkcolor" val="tx"/>
                    </a:ext>
                  </a:extLst>
                </a:hlinkClick>
              </a:rPr>
              <a:t>https://deafhistory.eu/index.php/component/zoo/item/1880?Itemid=144</a:t>
            </a:r>
            <a:r>
              <a:rPr lang="de-DE" dirty="0">
                <a:solidFill>
                  <a:schemeClr val="bg1"/>
                </a:solidFill>
              </a:rPr>
              <a:t> </a:t>
            </a:r>
            <a:endParaRPr lang="de-AT" dirty="0">
              <a:solidFill>
                <a:schemeClr val="bg1"/>
              </a:solidFill>
            </a:endParaRPr>
          </a:p>
        </p:txBody>
      </p:sp>
      <p:sp>
        <p:nvSpPr>
          <p:cNvPr id="6" name="Freeform 3">
            <a:extLst>
              <a:ext uri="{FF2B5EF4-FFF2-40B4-BE49-F238E27FC236}">
                <a16:creationId xmlns:a16="http://schemas.microsoft.com/office/drawing/2014/main" id="{00824A2C-58B4-050B-83D3-A2DA677225FE}"/>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7"/>
            <a:stretch>
              <a:fillRect/>
            </a:stretch>
          </a:blipFill>
        </p:spPr>
        <p:txBody>
          <a:bodyPr/>
          <a:lstStyle/>
          <a:p>
            <a:endParaRPr lang="en-GB" noProof="0" dirty="0"/>
          </a:p>
        </p:txBody>
      </p:sp>
      <p:sp>
        <p:nvSpPr>
          <p:cNvPr id="9" name="Freeform 2">
            <a:extLst>
              <a:ext uri="{FF2B5EF4-FFF2-40B4-BE49-F238E27FC236}">
                <a16:creationId xmlns:a16="http://schemas.microsoft.com/office/drawing/2014/main" id="{2ADBCF65-DEF5-F12B-E909-EC357B84DF75}"/>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8"/>
            <a:stretch>
              <a:fillRect/>
            </a:stretch>
          </a:blipFill>
        </p:spPr>
        <p:txBody>
          <a:bodyPr/>
          <a:lstStyle/>
          <a:p>
            <a:endParaRPr lang="en-GB" noProof="0" dirty="0"/>
          </a:p>
        </p:txBody>
      </p:sp>
    </p:spTree>
    <p:extLst>
      <p:ext uri="{BB962C8B-B14F-4D97-AF65-F5344CB8AC3E}">
        <p14:creationId xmlns:p14="http://schemas.microsoft.com/office/powerpoint/2010/main" val="3181741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F8D4E4-E7EF-405D-B024-B9ACF0155386}"/>
            </a:ext>
          </a:extLst>
        </p:cNvPr>
        <p:cNvGrpSpPr/>
        <p:nvPr/>
      </p:nvGrpSpPr>
      <p:grpSpPr>
        <a:xfrm>
          <a:off x="0" y="0"/>
          <a:ext cx="0" cy="0"/>
          <a:chOff x="0" y="0"/>
          <a:chExt cx="0" cy="0"/>
        </a:xfrm>
      </p:grpSpPr>
      <p:sp>
        <p:nvSpPr>
          <p:cNvPr id="8" name="Freeform 3">
            <a:extLst>
              <a:ext uri="{FF2B5EF4-FFF2-40B4-BE49-F238E27FC236}">
                <a16:creationId xmlns:a16="http://schemas.microsoft.com/office/drawing/2014/main" id="{9FB25BF2-7C66-92B7-47EC-DFA2EC641F2E}"/>
              </a:ext>
            </a:extLst>
          </p:cNvPr>
          <p:cNvSpPr/>
          <p:nvPr/>
        </p:nvSpPr>
        <p:spPr>
          <a:xfrm>
            <a:off x="0" y="0"/>
            <a:ext cx="3499232" cy="10287000"/>
          </a:xfrm>
          <a:custGeom>
            <a:avLst/>
            <a:gdLst/>
            <a:ahLst/>
            <a:cxnLst/>
            <a:rect l="l" t="t" r="r" b="b"/>
            <a:pathLst>
              <a:path w="769602" h="2709333">
                <a:moveTo>
                  <a:pt x="0" y="0"/>
                </a:moveTo>
                <a:lnTo>
                  <a:pt x="769602" y="0"/>
                </a:lnTo>
                <a:lnTo>
                  <a:pt x="769602" y="2709333"/>
                </a:lnTo>
                <a:lnTo>
                  <a:pt x="0" y="2709333"/>
                </a:lnTo>
                <a:close/>
              </a:path>
            </a:pathLst>
          </a:custGeom>
          <a:solidFill>
            <a:schemeClr val="accent4"/>
          </a:solidFill>
        </p:spPr>
        <p:txBody>
          <a:bodyPr/>
          <a:lstStyle/>
          <a:p>
            <a:endParaRPr lang="en-GB" noProof="0" dirty="0"/>
          </a:p>
        </p:txBody>
      </p:sp>
      <p:sp>
        <p:nvSpPr>
          <p:cNvPr id="2" name="Freeform 2">
            <a:extLst>
              <a:ext uri="{FF2B5EF4-FFF2-40B4-BE49-F238E27FC236}">
                <a16:creationId xmlns:a16="http://schemas.microsoft.com/office/drawing/2014/main" id="{E96F9C44-AB95-9052-9453-4222C42D3290}"/>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CB611ACC-D661-64BA-C784-7178858D9236}"/>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noFill/>
        </p:spPr>
        <p:txBody>
          <a:bodyPr/>
          <a:lstStyle/>
          <a:p>
            <a:endParaRPr lang="en-GB" noProof="0" dirty="0"/>
          </a:p>
        </p:txBody>
      </p:sp>
      <p:sp>
        <p:nvSpPr>
          <p:cNvPr id="5" name="TextBox 8">
            <a:extLst>
              <a:ext uri="{FF2B5EF4-FFF2-40B4-BE49-F238E27FC236}">
                <a16:creationId xmlns:a16="http://schemas.microsoft.com/office/drawing/2014/main" id="{3E1BFEC6-8E71-E39C-C085-E71BF595A752}"/>
              </a:ext>
            </a:extLst>
          </p:cNvPr>
          <p:cNvSpPr txBox="1"/>
          <p:nvPr/>
        </p:nvSpPr>
        <p:spPr>
          <a:xfrm>
            <a:off x="4114800" y="2400300"/>
            <a:ext cx="13156918" cy="2782685"/>
          </a:xfrm>
          <a:prstGeom prst="rect">
            <a:avLst/>
          </a:prstGeom>
        </p:spPr>
        <p:txBody>
          <a:bodyPr wrap="square" lIns="0" tIns="0" rIns="0" bIns="0" rtlCol="0" anchor="t">
            <a:spAutoFit/>
          </a:bodyPr>
          <a:lstStyle/>
          <a:p>
            <a:pPr>
              <a:lnSpc>
                <a:spcPts val="11200"/>
              </a:lnSpc>
            </a:pPr>
            <a:r>
              <a:rPr lang="en-GB" sz="8000" noProof="0" dirty="0" err="1">
                <a:solidFill>
                  <a:schemeClr val="bg1"/>
                </a:solidFill>
                <a:latin typeface="Anton"/>
                <a:ea typeface="Anton"/>
                <a:cs typeface="Anton"/>
                <a:sym typeface="Anton"/>
              </a:rPr>
              <a:t>Gehörlosenpädagogik</a:t>
            </a:r>
            <a:r>
              <a:rPr lang="en-GB" sz="8000" noProof="0" dirty="0">
                <a:solidFill>
                  <a:schemeClr val="bg1"/>
                </a:solidFill>
                <a:latin typeface="Anton"/>
                <a:ea typeface="Anton"/>
                <a:cs typeface="Anton"/>
                <a:sym typeface="Anton"/>
              </a:rPr>
              <a:t> in Europa Heute</a:t>
            </a:r>
          </a:p>
        </p:txBody>
      </p:sp>
      <p:sp>
        <p:nvSpPr>
          <p:cNvPr id="4" name="Freeform 3">
            <a:extLst>
              <a:ext uri="{FF2B5EF4-FFF2-40B4-BE49-F238E27FC236}">
                <a16:creationId xmlns:a16="http://schemas.microsoft.com/office/drawing/2014/main" id="{A637619C-435E-468F-075A-32200733C6A0}"/>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10" name="Freeform 2">
            <a:extLst>
              <a:ext uri="{FF2B5EF4-FFF2-40B4-BE49-F238E27FC236}">
                <a16:creationId xmlns:a16="http://schemas.microsoft.com/office/drawing/2014/main" id="{F2BC7818-42FC-E2CD-3271-605078237E8E}"/>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spTree>
    <p:extLst>
      <p:ext uri="{BB962C8B-B14F-4D97-AF65-F5344CB8AC3E}">
        <p14:creationId xmlns:p14="http://schemas.microsoft.com/office/powerpoint/2010/main" val="2088148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898487-60A8-2E1C-8489-711F20B776C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0CE9DD-E74D-535A-FC52-1840E0643612}"/>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59AC46D9-3203-60ED-70F4-07FE27D0AFB8}"/>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noFill/>
        </p:spPr>
        <p:txBody>
          <a:bodyPr/>
          <a:lstStyle/>
          <a:p>
            <a:endParaRPr lang="en-GB" noProof="0" dirty="0"/>
          </a:p>
        </p:txBody>
      </p:sp>
      <p:sp>
        <p:nvSpPr>
          <p:cNvPr id="5" name="TextBox 8">
            <a:extLst>
              <a:ext uri="{FF2B5EF4-FFF2-40B4-BE49-F238E27FC236}">
                <a16:creationId xmlns:a16="http://schemas.microsoft.com/office/drawing/2014/main" id="{5FE4E7B4-D679-0BC3-4C3F-BB32115DDEC3}"/>
              </a:ext>
            </a:extLst>
          </p:cNvPr>
          <p:cNvSpPr txBox="1"/>
          <p:nvPr/>
        </p:nvSpPr>
        <p:spPr>
          <a:xfrm>
            <a:off x="3774472" y="402761"/>
            <a:ext cx="13990586" cy="1346394"/>
          </a:xfrm>
          <a:prstGeom prst="rect">
            <a:avLst/>
          </a:prstGeom>
        </p:spPr>
        <p:txBody>
          <a:bodyPr wrap="square" lIns="0" tIns="0" rIns="0" bIns="0" rtlCol="0" anchor="t">
            <a:spAutoFit/>
          </a:bodyPr>
          <a:lstStyle/>
          <a:p>
            <a:pPr>
              <a:lnSpc>
                <a:spcPts val="11200"/>
              </a:lnSpc>
            </a:pPr>
            <a:r>
              <a:rPr lang="en-GB" sz="8000" dirty="0" err="1">
                <a:solidFill>
                  <a:schemeClr val="bg1"/>
                </a:solidFill>
                <a:latin typeface="Anton"/>
                <a:ea typeface="Anton"/>
                <a:cs typeface="Anton"/>
                <a:sym typeface="Anton"/>
              </a:rPr>
              <a:t>Schultypen</a:t>
            </a:r>
            <a:r>
              <a:rPr lang="en-GB" sz="8000" dirty="0">
                <a:solidFill>
                  <a:schemeClr val="bg1"/>
                </a:solidFill>
                <a:latin typeface="Anton"/>
                <a:ea typeface="Anton"/>
                <a:cs typeface="Anton"/>
                <a:sym typeface="Anton"/>
              </a:rPr>
              <a:t> in Europa</a:t>
            </a:r>
            <a:endParaRPr lang="en-GB" sz="8000" noProof="0" dirty="0">
              <a:solidFill>
                <a:schemeClr val="bg1"/>
              </a:solidFill>
              <a:latin typeface="Anton"/>
              <a:ea typeface="Anton"/>
              <a:cs typeface="Anton"/>
              <a:sym typeface="Anton"/>
            </a:endParaRPr>
          </a:p>
        </p:txBody>
      </p:sp>
      <p:sp>
        <p:nvSpPr>
          <p:cNvPr id="4" name="Freeform 3">
            <a:extLst>
              <a:ext uri="{FF2B5EF4-FFF2-40B4-BE49-F238E27FC236}">
                <a16:creationId xmlns:a16="http://schemas.microsoft.com/office/drawing/2014/main" id="{9004A5FD-9B1F-1AEC-C050-420E97B69CD0}"/>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10" name="Freeform 2">
            <a:extLst>
              <a:ext uri="{FF2B5EF4-FFF2-40B4-BE49-F238E27FC236}">
                <a16:creationId xmlns:a16="http://schemas.microsoft.com/office/drawing/2014/main" id="{4B2A6167-B4A4-ED15-E057-3379C6A99927}"/>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grpSp>
        <p:nvGrpSpPr>
          <p:cNvPr id="46" name="Gruppieren 45">
            <a:extLst>
              <a:ext uri="{FF2B5EF4-FFF2-40B4-BE49-F238E27FC236}">
                <a16:creationId xmlns:a16="http://schemas.microsoft.com/office/drawing/2014/main" id="{D006DC41-6811-AA40-8D0C-5C676AC7FD03}"/>
              </a:ext>
            </a:extLst>
          </p:cNvPr>
          <p:cNvGrpSpPr/>
          <p:nvPr/>
        </p:nvGrpSpPr>
        <p:grpSpPr>
          <a:xfrm>
            <a:off x="178493" y="3683539"/>
            <a:ext cx="17596376" cy="3693319"/>
            <a:chOff x="451616" y="4504408"/>
            <a:chExt cx="17596376" cy="3693319"/>
          </a:xfrm>
        </p:grpSpPr>
        <p:sp>
          <p:nvSpPr>
            <p:cNvPr id="12" name="TextBox 7">
              <a:extLst>
                <a:ext uri="{FF2B5EF4-FFF2-40B4-BE49-F238E27FC236}">
                  <a16:creationId xmlns:a16="http://schemas.microsoft.com/office/drawing/2014/main" id="{CDCF6E56-9692-28CE-0120-32BDCCE471C8}"/>
                </a:ext>
              </a:extLst>
            </p:cNvPr>
            <p:cNvSpPr txBox="1"/>
            <p:nvPr/>
          </p:nvSpPr>
          <p:spPr>
            <a:xfrm>
              <a:off x="451616" y="4504408"/>
              <a:ext cx="5175461" cy="3077766"/>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a)</a:t>
              </a:r>
            </a:p>
            <a:p>
              <a:pPr algn="ctr"/>
              <a:r>
                <a:rPr lang="de-DE" sz="4000" b="1" dirty="0">
                  <a:solidFill>
                    <a:schemeClr val="bg1"/>
                  </a:solidFill>
                  <a:latin typeface="Calibri" panose="020F0502020204030204" pitchFamily="34" charset="0"/>
                  <a:cs typeface="Times New Roman" panose="02020603050405020304" pitchFamily="18" charset="0"/>
                </a:rPr>
                <a:t>„Schulen für Gehörlose“ </a:t>
              </a:r>
              <a:r>
                <a:rPr lang="de-DE" sz="4000" dirty="0">
                  <a:solidFill>
                    <a:schemeClr val="bg1"/>
                  </a:solidFill>
                  <a:latin typeface="Calibri" panose="020F0502020204030204" pitchFamily="34" charset="0"/>
                  <a:cs typeface="Times New Roman" panose="02020603050405020304" pitchFamily="18" charset="0"/>
                </a:rPr>
                <a:t>Unterrichtssprache: hauptsächlich Gebärdensprache</a:t>
              </a:r>
              <a:endParaRPr lang="en-GB" sz="4000" noProof="0" dirty="0">
                <a:solidFill>
                  <a:schemeClr val="bg1"/>
                </a:solidFill>
                <a:latin typeface="Calibri" panose="020F0502020204030204" pitchFamily="34" charset="0"/>
                <a:cs typeface="Times New Roman" panose="02020603050405020304" pitchFamily="18" charset="0"/>
              </a:endParaRPr>
            </a:p>
          </p:txBody>
        </p:sp>
        <p:sp>
          <p:nvSpPr>
            <p:cNvPr id="13" name="TextBox 7">
              <a:extLst>
                <a:ext uri="{FF2B5EF4-FFF2-40B4-BE49-F238E27FC236}">
                  <a16:creationId xmlns:a16="http://schemas.microsoft.com/office/drawing/2014/main" id="{8D9B6969-675D-F21C-8CDF-3D6300CFCDD4}"/>
                </a:ext>
              </a:extLst>
            </p:cNvPr>
            <p:cNvSpPr txBox="1"/>
            <p:nvPr/>
          </p:nvSpPr>
          <p:spPr>
            <a:xfrm>
              <a:off x="6433801" y="4504408"/>
              <a:ext cx="5420398" cy="3693319"/>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b)</a:t>
              </a:r>
            </a:p>
            <a:p>
              <a:pPr algn="ctr"/>
              <a:r>
                <a:rPr lang="de-DE" sz="4000" b="1" dirty="0">
                  <a:solidFill>
                    <a:schemeClr val="bg1"/>
                  </a:solidFill>
                  <a:latin typeface="Calibri" panose="020F0502020204030204" pitchFamily="34" charset="0"/>
                  <a:cs typeface="Times New Roman" panose="02020603050405020304" pitchFamily="18" charset="0"/>
                </a:rPr>
                <a:t>Spezielle Schulen mit gemischter Unterrichtssprache </a:t>
              </a:r>
              <a:r>
                <a:rPr lang="de-DE" sz="4000" dirty="0">
                  <a:solidFill>
                    <a:schemeClr val="bg1"/>
                  </a:solidFill>
                  <a:latin typeface="Calibri" panose="020F0502020204030204" pitchFamily="34" charset="0"/>
                  <a:cs typeface="Times New Roman" panose="02020603050405020304" pitchFamily="18" charset="0"/>
                </a:rPr>
                <a:t>(Gebärdensprache, Lautsprache, Lippenlesen)</a:t>
              </a:r>
              <a:endParaRPr lang="en-GB" sz="4000" noProof="0" dirty="0">
                <a:solidFill>
                  <a:schemeClr val="bg1"/>
                </a:solidFill>
                <a:latin typeface="Calibri" panose="020F0502020204030204" pitchFamily="34" charset="0"/>
                <a:cs typeface="Times New Roman" panose="02020603050405020304" pitchFamily="18" charset="0"/>
              </a:endParaRPr>
            </a:p>
          </p:txBody>
        </p:sp>
        <p:sp>
          <p:nvSpPr>
            <p:cNvPr id="15" name="TextBox 7">
              <a:extLst>
                <a:ext uri="{FF2B5EF4-FFF2-40B4-BE49-F238E27FC236}">
                  <a16:creationId xmlns:a16="http://schemas.microsoft.com/office/drawing/2014/main" id="{71E6B22B-9F21-EA41-E81C-E28E82473B4C}"/>
                </a:ext>
              </a:extLst>
            </p:cNvPr>
            <p:cNvSpPr txBox="1"/>
            <p:nvPr/>
          </p:nvSpPr>
          <p:spPr>
            <a:xfrm>
              <a:off x="12332992" y="4504408"/>
              <a:ext cx="5715000" cy="3693319"/>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c)</a:t>
              </a:r>
            </a:p>
            <a:p>
              <a:pPr algn="ctr"/>
              <a:r>
                <a:rPr lang="en-GB" sz="4000" b="1" noProof="0" dirty="0" err="1">
                  <a:solidFill>
                    <a:schemeClr val="bg1"/>
                  </a:solidFill>
                  <a:latin typeface="Calibri" panose="020F0502020204030204" pitchFamily="34" charset="0"/>
                  <a:cs typeface="Times New Roman" panose="02020603050405020304" pitchFamily="18" charset="0"/>
                </a:rPr>
                <a:t>Inklusive</a:t>
              </a:r>
              <a:r>
                <a:rPr lang="en-GB" sz="4000" b="1" noProof="0" dirty="0">
                  <a:solidFill>
                    <a:schemeClr val="bg1"/>
                  </a:solidFill>
                  <a:latin typeface="Calibri" panose="020F0502020204030204" pitchFamily="34" charset="0"/>
                  <a:cs typeface="Times New Roman" panose="02020603050405020304" pitchFamily="18" charset="0"/>
                </a:rPr>
                <a:t>/integrative </a:t>
              </a:r>
              <a:r>
                <a:rPr lang="en-GB" sz="4000" b="1" noProof="0" dirty="0" err="1">
                  <a:solidFill>
                    <a:schemeClr val="bg1"/>
                  </a:solidFill>
                  <a:latin typeface="Calibri" panose="020F0502020204030204" pitchFamily="34" charset="0"/>
                  <a:cs typeface="Times New Roman" panose="02020603050405020304" pitchFamily="18" charset="0"/>
                </a:rPr>
                <a:t>Ansätze</a:t>
              </a:r>
              <a:r>
                <a:rPr lang="en-GB" sz="4000" b="1" noProof="0" dirty="0">
                  <a:solidFill>
                    <a:schemeClr val="bg1"/>
                  </a:solidFill>
                  <a:latin typeface="Calibri" panose="020F0502020204030204" pitchFamily="34" charset="0"/>
                  <a:cs typeface="Times New Roman" panose="02020603050405020304" pitchFamily="18" charset="0"/>
                </a:rPr>
                <a:t> </a:t>
              </a:r>
              <a:br>
                <a:rPr lang="en-GB" sz="4000" noProof="0" dirty="0">
                  <a:solidFill>
                    <a:schemeClr val="bg1"/>
                  </a:solidFill>
                  <a:latin typeface="Calibri" panose="020F0502020204030204" pitchFamily="34" charset="0"/>
                  <a:cs typeface="Times New Roman" panose="02020603050405020304" pitchFamily="18" charset="0"/>
                </a:rPr>
              </a:br>
              <a:r>
                <a:rPr lang="de-DE" sz="4000" dirty="0">
                  <a:solidFill>
                    <a:schemeClr val="bg1"/>
                  </a:solidFill>
                  <a:latin typeface="Calibri" panose="020F0502020204030204" pitchFamily="34" charset="0"/>
                  <a:cs typeface="Times New Roman" panose="02020603050405020304" pitchFamily="18" charset="0"/>
                </a:rPr>
                <a:t>Schüler*innen besuchen „reguläre“ Schulen mit Unterstützung</a:t>
              </a:r>
              <a:endParaRPr lang="en-GB" sz="4000" noProof="0" dirty="0">
                <a:solidFill>
                  <a:schemeClr val="bg1"/>
                </a:solidFill>
                <a:latin typeface="Calibri" panose="020F0502020204030204" pitchFamily="34" charset="0"/>
                <a:cs typeface="Times New Roman" panose="02020603050405020304" pitchFamily="18" charset="0"/>
              </a:endParaRPr>
            </a:p>
          </p:txBody>
        </p:sp>
      </p:grpSp>
      <p:grpSp>
        <p:nvGrpSpPr>
          <p:cNvPr id="45" name="Gruppieren 44">
            <a:extLst>
              <a:ext uri="{FF2B5EF4-FFF2-40B4-BE49-F238E27FC236}">
                <a16:creationId xmlns:a16="http://schemas.microsoft.com/office/drawing/2014/main" id="{E9687DC4-E85D-842A-F00B-E5028C77A867}"/>
              </a:ext>
            </a:extLst>
          </p:cNvPr>
          <p:cNvGrpSpPr/>
          <p:nvPr/>
        </p:nvGrpSpPr>
        <p:grpSpPr>
          <a:xfrm>
            <a:off x="700091" y="8089533"/>
            <a:ext cx="16887818" cy="967670"/>
            <a:chOff x="685800" y="1880587"/>
            <a:chExt cx="16592623" cy="1019204"/>
          </a:xfrm>
        </p:grpSpPr>
        <p:pic>
          <p:nvPicPr>
            <p:cNvPr id="37" name="Picture 2">
              <a:extLst>
                <a:ext uri="{FF2B5EF4-FFF2-40B4-BE49-F238E27FC236}">
                  <a16:creationId xmlns:a16="http://schemas.microsoft.com/office/drawing/2014/main" id="{60AE6734-A195-E4C1-EFB2-CA769588EE53}"/>
                </a:ext>
              </a:extLst>
            </p:cNvPr>
            <p:cNvPicPr>
              <a:picLocks noChangeAspect="1" noChangeArrowheads="1"/>
            </p:cNvPicPr>
            <p:nvPr/>
          </p:nvPicPr>
          <p:blipFill>
            <a:blip r:embed="rId5">
              <a:alphaModFix amt="45000"/>
              <a:extLst>
                <a:ext uri="{28A0092B-C50C-407E-A947-70E740481C1C}">
                  <a14:useLocalDpi xmlns:a14="http://schemas.microsoft.com/office/drawing/2010/main" val="0"/>
                </a:ext>
              </a:extLst>
            </a:blip>
            <a:srcRect/>
            <a:stretch>
              <a:fillRect/>
            </a:stretch>
          </p:blipFill>
          <p:spPr bwMode="auto">
            <a:xfrm>
              <a:off x="685800" y="1982410"/>
              <a:ext cx="1353538" cy="90416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A1029DB0-6FF0-4122-21F0-41CCA896A5F5}"/>
                </a:ext>
              </a:extLst>
            </p:cNvPr>
            <p:cNvPicPr>
              <a:picLocks noChangeAspect="1" noChangeArrowheads="1"/>
            </p:cNvPicPr>
            <p:nvPr/>
          </p:nvPicPr>
          <p:blipFill>
            <a:blip r:embed="rId6">
              <a:alphaModFix amt="45000"/>
              <a:extLst>
                <a:ext uri="{28A0092B-C50C-407E-A947-70E740481C1C}">
                  <a14:useLocalDpi xmlns:a14="http://schemas.microsoft.com/office/drawing/2010/main" val="0"/>
                </a:ext>
              </a:extLst>
            </a:blip>
            <a:srcRect/>
            <a:stretch>
              <a:fillRect/>
            </a:stretch>
          </p:blipFill>
          <p:spPr bwMode="auto">
            <a:xfrm>
              <a:off x="5652468" y="1962248"/>
              <a:ext cx="1403507" cy="93754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a:extLst>
                <a:ext uri="{FF2B5EF4-FFF2-40B4-BE49-F238E27FC236}">
                  <a16:creationId xmlns:a16="http://schemas.microsoft.com/office/drawing/2014/main" id="{A9300110-952B-6ACA-00FF-8F37A26156BB}"/>
                </a:ext>
              </a:extLst>
            </p:cNvPr>
            <p:cNvPicPr>
              <a:picLocks noChangeAspect="1" noChangeArrowheads="1"/>
            </p:cNvPicPr>
            <p:nvPr/>
          </p:nvPicPr>
          <p:blipFill>
            <a:blip r:embed="rId7">
              <a:alphaModFix amt="45000"/>
              <a:extLst>
                <a:ext uri="{28A0092B-C50C-407E-A947-70E740481C1C}">
                  <a14:useLocalDpi xmlns:a14="http://schemas.microsoft.com/office/drawing/2010/main" val="0"/>
                </a:ext>
              </a:extLst>
            </a:blip>
            <a:srcRect/>
            <a:stretch>
              <a:fillRect/>
            </a:stretch>
          </p:blipFill>
          <p:spPr bwMode="auto">
            <a:xfrm>
              <a:off x="3086705" y="1939965"/>
              <a:ext cx="1518396" cy="9110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a:extLst>
                <a:ext uri="{FF2B5EF4-FFF2-40B4-BE49-F238E27FC236}">
                  <a16:creationId xmlns:a16="http://schemas.microsoft.com/office/drawing/2014/main" id="{DF812CDE-7AD3-00D1-E762-74F39B1970BD}"/>
                </a:ext>
              </a:extLst>
            </p:cNvPr>
            <p:cNvPicPr>
              <a:picLocks noChangeAspect="1" noChangeArrowheads="1"/>
            </p:cNvPicPr>
            <p:nvPr/>
          </p:nvPicPr>
          <p:blipFill>
            <a:blip r:embed="rId8">
              <a:alphaModFix amt="45000"/>
              <a:extLst>
                <a:ext uri="{28A0092B-C50C-407E-A947-70E740481C1C}">
                  <a14:useLocalDpi xmlns:a14="http://schemas.microsoft.com/office/drawing/2010/main" val="0"/>
                </a:ext>
              </a:extLst>
            </a:blip>
            <a:srcRect/>
            <a:stretch>
              <a:fillRect/>
            </a:stretch>
          </p:blipFill>
          <p:spPr bwMode="auto">
            <a:xfrm>
              <a:off x="13066575" y="1880587"/>
              <a:ext cx="1621786" cy="101848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a:extLst>
                <a:ext uri="{FF2B5EF4-FFF2-40B4-BE49-F238E27FC236}">
                  <a16:creationId xmlns:a16="http://schemas.microsoft.com/office/drawing/2014/main" id="{055B4989-58A4-9219-BFE1-FD087AF0E96A}"/>
                </a:ext>
              </a:extLst>
            </p:cNvPr>
            <p:cNvPicPr>
              <a:picLocks noChangeAspect="1" noChangeArrowheads="1"/>
            </p:cNvPicPr>
            <p:nvPr/>
          </p:nvPicPr>
          <p:blipFill>
            <a:blip r:embed="rId9">
              <a:alphaModFix amt="45000"/>
              <a:extLst>
                <a:ext uri="{28A0092B-C50C-407E-A947-70E740481C1C}">
                  <a14:useLocalDpi xmlns:a14="http://schemas.microsoft.com/office/drawing/2010/main" val="0"/>
                </a:ext>
              </a:extLst>
            </a:blip>
            <a:srcRect/>
            <a:stretch>
              <a:fillRect/>
            </a:stretch>
          </p:blipFill>
          <p:spPr bwMode="auto">
            <a:xfrm>
              <a:off x="10579459" y="1894723"/>
              <a:ext cx="1439749" cy="9617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a:extLst>
                <a:ext uri="{FF2B5EF4-FFF2-40B4-BE49-F238E27FC236}">
                  <a16:creationId xmlns:a16="http://schemas.microsoft.com/office/drawing/2014/main" id="{CEF4DB64-7163-D11B-0DB4-65975EFE7E2F}"/>
                </a:ext>
              </a:extLst>
            </p:cNvPr>
            <p:cNvPicPr>
              <a:picLocks noChangeAspect="1" noChangeArrowheads="1"/>
            </p:cNvPicPr>
            <p:nvPr/>
          </p:nvPicPr>
          <p:blipFill>
            <a:blip r:embed="rId10">
              <a:alphaModFix amt="45000"/>
              <a:extLst>
                <a:ext uri="{28A0092B-C50C-407E-A947-70E740481C1C}">
                  <a14:useLocalDpi xmlns:a14="http://schemas.microsoft.com/office/drawing/2010/main" val="0"/>
                </a:ext>
              </a:extLst>
            </a:blip>
            <a:srcRect/>
            <a:stretch>
              <a:fillRect/>
            </a:stretch>
          </p:blipFill>
          <p:spPr bwMode="auto">
            <a:xfrm>
              <a:off x="8103342" y="1944664"/>
              <a:ext cx="1428750" cy="9544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4">
              <a:extLst>
                <a:ext uri="{FF2B5EF4-FFF2-40B4-BE49-F238E27FC236}">
                  <a16:creationId xmlns:a16="http://schemas.microsoft.com/office/drawing/2014/main" id="{E15D97C0-2570-E764-697F-2D1ACD296A5A}"/>
                </a:ext>
              </a:extLst>
            </p:cNvPr>
            <p:cNvPicPr>
              <a:picLocks noChangeAspect="1" noChangeArrowheads="1"/>
            </p:cNvPicPr>
            <p:nvPr/>
          </p:nvPicPr>
          <p:blipFill>
            <a:blip r:embed="rId11">
              <a:alphaModFix amt="45000"/>
              <a:extLst>
                <a:ext uri="{28A0092B-C50C-407E-A947-70E740481C1C}">
                  <a14:useLocalDpi xmlns:a14="http://schemas.microsoft.com/office/drawing/2010/main" val="0"/>
                </a:ext>
              </a:extLst>
            </a:blip>
            <a:srcRect/>
            <a:stretch>
              <a:fillRect/>
            </a:stretch>
          </p:blipFill>
          <p:spPr bwMode="auto">
            <a:xfrm>
              <a:off x="15771484" y="1946839"/>
              <a:ext cx="1506939" cy="904163"/>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Textfeld 43">
            <a:extLst>
              <a:ext uri="{FF2B5EF4-FFF2-40B4-BE49-F238E27FC236}">
                <a16:creationId xmlns:a16="http://schemas.microsoft.com/office/drawing/2014/main" id="{FD0BD261-E218-E0A5-BA75-5981B263A276}"/>
              </a:ext>
            </a:extLst>
          </p:cNvPr>
          <p:cNvSpPr txBox="1"/>
          <p:nvPr/>
        </p:nvSpPr>
        <p:spPr>
          <a:xfrm>
            <a:off x="1828800" y="1732128"/>
            <a:ext cx="16459199" cy="1323439"/>
          </a:xfrm>
          <a:prstGeom prst="rect">
            <a:avLst/>
          </a:prstGeom>
          <a:noFill/>
        </p:spPr>
        <p:txBody>
          <a:bodyPr wrap="square" rtlCol="0">
            <a:spAutoFit/>
          </a:bodyPr>
          <a:lstStyle/>
          <a:p>
            <a:pPr marL="457200" indent="-457200">
              <a:buFont typeface="Arial" panose="020B0604020202020204" pitchFamily="34" charset="0"/>
              <a:buChar char="•"/>
            </a:pPr>
            <a:r>
              <a:rPr lang="de-DE" sz="4000" dirty="0">
                <a:solidFill>
                  <a:schemeClr val="bg1"/>
                </a:solidFill>
                <a:latin typeface="Quicksand"/>
              </a:rPr>
              <a:t>Verschiedene Schultypen innerhalb jedes Landes und jeder Region</a:t>
            </a:r>
          </a:p>
          <a:p>
            <a:pPr marL="457200" indent="-457200">
              <a:buFont typeface="Arial" panose="020B0604020202020204" pitchFamily="34" charset="0"/>
              <a:buChar char="•"/>
            </a:pPr>
            <a:r>
              <a:rPr lang="de-DE" sz="4000" dirty="0">
                <a:solidFill>
                  <a:schemeClr val="bg1"/>
                </a:solidFill>
                <a:latin typeface="Quicksand"/>
              </a:rPr>
              <a:t>DREI übergeordnete Modelle: </a:t>
            </a:r>
            <a:endParaRPr lang="en-US" sz="4000" dirty="0">
              <a:solidFill>
                <a:schemeClr val="bg1"/>
              </a:solidFill>
              <a:latin typeface="Quicksand"/>
            </a:endParaRPr>
          </a:p>
        </p:txBody>
      </p:sp>
    </p:spTree>
    <p:extLst>
      <p:ext uri="{BB962C8B-B14F-4D97-AF65-F5344CB8AC3E}">
        <p14:creationId xmlns:p14="http://schemas.microsoft.com/office/powerpoint/2010/main" val="1949254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9C82E6E-5905-D05B-9B0B-8633F67D21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2F0752A-D15E-8804-B7E5-ED2B7FB368A1}"/>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3D52CA27-72E5-98D4-AC08-10FD3FF4CB7B}"/>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noFill/>
        </p:spPr>
        <p:txBody>
          <a:bodyPr/>
          <a:lstStyle/>
          <a:p>
            <a:endParaRPr lang="en-GB" noProof="0" dirty="0"/>
          </a:p>
        </p:txBody>
      </p:sp>
      <p:sp>
        <p:nvSpPr>
          <p:cNvPr id="5" name="TextBox 8">
            <a:extLst>
              <a:ext uri="{FF2B5EF4-FFF2-40B4-BE49-F238E27FC236}">
                <a16:creationId xmlns:a16="http://schemas.microsoft.com/office/drawing/2014/main" id="{C957FD64-5B38-17EF-B21B-340A03183EEB}"/>
              </a:ext>
            </a:extLst>
          </p:cNvPr>
          <p:cNvSpPr txBox="1"/>
          <p:nvPr/>
        </p:nvSpPr>
        <p:spPr>
          <a:xfrm>
            <a:off x="1388900" y="1651714"/>
            <a:ext cx="15146500" cy="1346394"/>
          </a:xfrm>
          <a:prstGeom prst="rect">
            <a:avLst/>
          </a:prstGeom>
        </p:spPr>
        <p:txBody>
          <a:bodyPr wrap="square" lIns="0" tIns="0" rIns="0" bIns="0" rtlCol="0" anchor="t">
            <a:spAutoFit/>
          </a:bodyPr>
          <a:lstStyle/>
          <a:p>
            <a:pPr>
              <a:lnSpc>
                <a:spcPts val="11200"/>
              </a:lnSpc>
            </a:pPr>
            <a:r>
              <a:rPr lang="en-GB" sz="8000" dirty="0">
                <a:solidFill>
                  <a:schemeClr val="bg1"/>
                </a:solidFill>
                <a:latin typeface="Anton"/>
                <a:ea typeface="Anton"/>
                <a:cs typeface="Anton"/>
                <a:sym typeface="Anton"/>
              </a:rPr>
              <a:t>Trend </a:t>
            </a:r>
            <a:r>
              <a:rPr lang="en-GB" sz="8000" dirty="0" err="1">
                <a:solidFill>
                  <a:schemeClr val="bg1"/>
                </a:solidFill>
                <a:latin typeface="Anton"/>
                <a:ea typeface="Anton"/>
                <a:cs typeface="Anton"/>
                <a:sym typeface="Anton"/>
              </a:rPr>
              <a:t>zur</a:t>
            </a:r>
            <a:r>
              <a:rPr lang="en-GB" sz="8000" dirty="0">
                <a:solidFill>
                  <a:schemeClr val="bg1"/>
                </a:solidFill>
                <a:latin typeface="Anton"/>
                <a:ea typeface="Anton"/>
                <a:cs typeface="Anton"/>
                <a:sym typeface="Anton"/>
              </a:rPr>
              <a:t> </a:t>
            </a:r>
            <a:r>
              <a:rPr lang="en-GB" sz="8000" dirty="0" err="1">
                <a:solidFill>
                  <a:schemeClr val="bg1"/>
                </a:solidFill>
                <a:latin typeface="Anton"/>
                <a:ea typeface="Anton"/>
                <a:cs typeface="Anton"/>
                <a:sym typeface="Anton"/>
              </a:rPr>
              <a:t>Inklusiven</a:t>
            </a:r>
            <a:r>
              <a:rPr lang="en-GB" sz="8000" dirty="0">
                <a:solidFill>
                  <a:schemeClr val="bg1"/>
                </a:solidFill>
                <a:latin typeface="Anton"/>
                <a:ea typeface="Anton"/>
                <a:cs typeface="Anton"/>
                <a:sym typeface="Anton"/>
              </a:rPr>
              <a:t> </a:t>
            </a:r>
            <a:r>
              <a:rPr lang="en-GB" sz="8000" dirty="0" err="1">
                <a:solidFill>
                  <a:schemeClr val="bg1"/>
                </a:solidFill>
                <a:latin typeface="Anton"/>
                <a:ea typeface="Anton"/>
                <a:cs typeface="Anton"/>
                <a:sym typeface="Anton"/>
              </a:rPr>
              <a:t>Bildung</a:t>
            </a:r>
            <a:endParaRPr lang="en-GB" sz="8000" noProof="0" dirty="0">
              <a:solidFill>
                <a:schemeClr val="bg1"/>
              </a:solidFill>
              <a:latin typeface="Anton"/>
              <a:ea typeface="Anton"/>
              <a:cs typeface="Anton"/>
              <a:sym typeface="Anton"/>
            </a:endParaRPr>
          </a:p>
        </p:txBody>
      </p:sp>
      <p:sp>
        <p:nvSpPr>
          <p:cNvPr id="4" name="Freeform 3">
            <a:extLst>
              <a:ext uri="{FF2B5EF4-FFF2-40B4-BE49-F238E27FC236}">
                <a16:creationId xmlns:a16="http://schemas.microsoft.com/office/drawing/2014/main" id="{9B26767F-D1B7-AF82-D14B-FC3E524B507D}"/>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10" name="Freeform 2">
            <a:extLst>
              <a:ext uri="{FF2B5EF4-FFF2-40B4-BE49-F238E27FC236}">
                <a16:creationId xmlns:a16="http://schemas.microsoft.com/office/drawing/2014/main" id="{C9780F8A-5F10-6526-859E-E9D750A9C573}"/>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grpSp>
        <p:nvGrpSpPr>
          <p:cNvPr id="45" name="Gruppieren 44">
            <a:extLst>
              <a:ext uri="{FF2B5EF4-FFF2-40B4-BE49-F238E27FC236}">
                <a16:creationId xmlns:a16="http://schemas.microsoft.com/office/drawing/2014/main" id="{D9AF2F53-330B-D004-05D6-B02AACC84CF6}"/>
              </a:ext>
            </a:extLst>
          </p:cNvPr>
          <p:cNvGrpSpPr/>
          <p:nvPr/>
        </p:nvGrpSpPr>
        <p:grpSpPr>
          <a:xfrm>
            <a:off x="700091" y="8089533"/>
            <a:ext cx="16887818" cy="967670"/>
            <a:chOff x="685800" y="1880587"/>
            <a:chExt cx="16592623" cy="1019204"/>
          </a:xfrm>
        </p:grpSpPr>
        <p:pic>
          <p:nvPicPr>
            <p:cNvPr id="37" name="Picture 2">
              <a:extLst>
                <a:ext uri="{FF2B5EF4-FFF2-40B4-BE49-F238E27FC236}">
                  <a16:creationId xmlns:a16="http://schemas.microsoft.com/office/drawing/2014/main" id="{0EB8ECA0-A52C-0439-7FAE-E9DA6FA34DA9}"/>
                </a:ext>
              </a:extLst>
            </p:cNvPr>
            <p:cNvPicPr>
              <a:picLocks noChangeAspect="1" noChangeArrowheads="1"/>
            </p:cNvPicPr>
            <p:nvPr/>
          </p:nvPicPr>
          <p:blipFill>
            <a:blip r:embed="rId5">
              <a:alphaModFix amt="45000"/>
              <a:extLst>
                <a:ext uri="{28A0092B-C50C-407E-A947-70E740481C1C}">
                  <a14:useLocalDpi xmlns:a14="http://schemas.microsoft.com/office/drawing/2010/main" val="0"/>
                </a:ext>
              </a:extLst>
            </a:blip>
            <a:srcRect/>
            <a:stretch>
              <a:fillRect/>
            </a:stretch>
          </p:blipFill>
          <p:spPr bwMode="auto">
            <a:xfrm>
              <a:off x="685800" y="1982410"/>
              <a:ext cx="1353538" cy="90416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608F331B-23EC-6179-2692-4248586F453B}"/>
                </a:ext>
              </a:extLst>
            </p:cNvPr>
            <p:cNvPicPr>
              <a:picLocks noChangeAspect="1" noChangeArrowheads="1"/>
            </p:cNvPicPr>
            <p:nvPr/>
          </p:nvPicPr>
          <p:blipFill>
            <a:blip r:embed="rId6">
              <a:alphaModFix amt="45000"/>
              <a:extLst>
                <a:ext uri="{28A0092B-C50C-407E-A947-70E740481C1C}">
                  <a14:useLocalDpi xmlns:a14="http://schemas.microsoft.com/office/drawing/2010/main" val="0"/>
                </a:ext>
              </a:extLst>
            </a:blip>
            <a:srcRect/>
            <a:stretch>
              <a:fillRect/>
            </a:stretch>
          </p:blipFill>
          <p:spPr bwMode="auto">
            <a:xfrm>
              <a:off x="5652468" y="1962248"/>
              <a:ext cx="1403507" cy="93754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a:extLst>
                <a:ext uri="{FF2B5EF4-FFF2-40B4-BE49-F238E27FC236}">
                  <a16:creationId xmlns:a16="http://schemas.microsoft.com/office/drawing/2014/main" id="{C425EEE9-004C-D6B8-D3D9-DA6D648890BB}"/>
                </a:ext>
              </a:extLst>
            </p:cNvPr>
            <p:cNvPicPr>
              <a:picLocks noChangeAspect="1" noChangeArrowheads="1"/>
            </p:cNvPicPr>
            <p:nvPr/>
          </p:nvPicPr>
          <p:blipFill>
            <a:blip r:embed="rId7">
              <a:alphaModFix amt="45000"/>
              <a:extLst>
                <a:ext uri="{28A0092B-C50C-407E-A947-70E740481C1C}">
                  <a14:useLocalDpi xmlns:a14="http://schemas.microsoft.com/office/drawing/2010/main" val="0"/>
                </a:ext>
              </a:extLst>
            </a:blip>
            <a:srcRect/>
            <a:stretch>
              <a:fillRect/>
            </a:stretch>
          </p:blipFill>
          <p:spPr bwMode="auto">
            <a:xfrm>
              <a:off x="3086705" y="1939965"/>
              <a:ext cx="1518396" cy="9110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a:extLst>
                <a:ext uri="{FF2B5EF4-FFF2-40B4-BE49-F238E27FC236}">
                  <a16:creationId xmlns:a16="http://schemas.microsoft.com/office/drawing/2014/main" id="{6F7F99AF-588A-9890-6A0F-A44122CF561A}"/>
                </a:ext>
              </a:extLst>
            </p:cNvPr>
            <p:cNvPicPr>
              <a:picLocks noChangeAspect="1" noChangeArrowheads="1"/>
            </p:cNvPicPr>
            <p:nvPr/>
          </p:nvPicPr>
          <p:blipFill>
            <a:blip r:embed="rId8">
              <a:alphaModFix amt="45000"/>
              <a:extLst>
                <a:ext uri="{28A0092B-C50C-407E-A947-70E740481C1C}">
                  <a14:useLocalDpi xmlns:a14="http://schemas.microsoft.com/office/drawing/2010/main" val="0"/>
                </a:ext>
              </a:extLst>
            </a:blip>
            <a:srcRect/>
            <a:stretch>
              <a:fillRect/>
            </a:stretch>
          </p:blipFill>
          <p:spPr bwMode="auto">
            <a:xfrm>
              <a:off x="13066575" y="1880587"/>
              <a:ext cx="1621786" cy="101848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a:extLst>
                <a:ext uri="{FF2B5EF4-FFF2-40B4-BE49-F238E27FC236}">
                  <a16:creationId xmlns:a16="http://schemas.microsoft.com/office/drawing/2014/main" id="{C1E0D315-5692-7263-1AA7-8CF8FC0DCF0D}"/>
                </a:ext>
              </a:extLst>
            </p:cNvPr>
            <p:cNvPicPr>
              <a:picLocks noChangeAspect="1" noChangeArrowheads="1"/>
            </p:cNvPicPr>
            <p:nvPr/>
          </p:nvPicPr>
          <p:blipFill>
            <a:blip r:embed="rId9">
              <a:alphaModFix amt="45000"/>
              <a:extLst>
                <a:ext uri="{28A0092B-C50C-407E-A947-70E740481C1C}">
                  <a14:useLocalDpi xmlns:a14="http://schemas.microsoft.com/office/drawing/2010/main" val="0"/>
                </a:ext>
              </a:extLst>
            </a:blip>
            <a:srcRect/>
            <a:stretch>
              <a:fillRect/>
            </a:stretch>
          </p:blipFill>
          <p:spPr bwMode="auto">
            <a:xfrm>
              <a:off x="10579459" y="1894723"/>
              <a:ext cx="1439749" cy="9617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a:extLst>
                <a:ext uri="{FF2B5EF4-FFF2-40B4-BE49-F238E27FC236}">
                  <a16:creationId xmlns:a16="http://schemas.microsoft.com/office/drawing/2014/main" id="{3A524DF8-6B43-6C58-AEE9-85F75FDCAA77}"/>
                </a:ext>
              </a:extLst>
            </p:cNvPr>
            <p:cNvPicPr>
              <a:picLocks noChangeAspect="1" noChangeArrowheads="1"/>
            </p:cNvPicPr>
            <p:nvPr/>
          </p:nvPicPr>
          <p:blipFill>
            <a:blip r:embed="rId10">
              <a:alphaModFix amt="45000"/>
              <a:extLst>
                <a:ext uri="{28A0092B-C50C-407E-A947-70E740481C1C}">
                  <a14:useLocalDpi xmlns:a14="http://schemas.microsoft.com/office/drawing/2010/main" val="0"/>
                </a:ext>
              </a:extLst>
            </a:blip>
            <a:srcRect/>
            <a:stretch>
              <a:fillRect/>
            </a:stretch>
          </p:blipFill>
          <p:spPr bwMode="auto">
            <a:xfrm>
              <a:off x="8103342" y="1944664"/>
              <a:ext cx="1428750" cy="9544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4">
              <a:extLst>
                <a:ext uri="{FF2B5EF4-FFF2-40B4-BE49-F238E27FC236}">
                  <a16:creationId xmlns:a16="http://schemas.microsoft.com/office/drawing/2014/main" id="{619ABF96-BF9D-E678-3A63-B0F4219F7234}"/>
                </a:ext>
              </a:extLst>
            </p:cNvPr>
            <p:cNvPicPr>
              <a:picLocks noChangeAspect="1" noChangeArrowheads="1"/>
            </p:cNvPicPr>
            <p:nvPr/>
          </p:nvPicPr>
          <p:blipFill>
            <a:blip r:embed="rId11">
              <a:alphaModFix amt="45000"/>
              <a:extLst>
                <a:ext uri="{28A0092B-C50C-407E-A947-70E740481C1C}">
                  <a14:useLocalDpi xmlns:a14="http://schemas.microsoft.com/office/drawing/2010/main" val="0"/>
                </a:ext>
              </a:extLst>
            </a:blip>
            <a:srcRect/>
            <a:stretch>
              <a:fillRect/>
            </a:stretch>
          </p:blipFill>
          <p:spPr bwMode="auto">
            <a:xfrm>
              <a:off x="15771484" y="1946839"/>
              <a:ext cx="1506939" cy="904163"/>
            </a:xfrm>
            <a:prstGeom prst="rect">
              <a:avLst/>
            </a:prstGeom>
            <a:noFill/>
            <a:extLst>
              <a:ext uri="{909E8E84-426E-40DD-AFC4-6F175D3DCCD1}">
                <a14:hiddenFill xmlns:a14="http://schemas.microsoft.com/office/drawing/2010/main">
                  <a:solidFill>
                    <a:srgbClr val="FFFFFF"/>
                  </a:solidFill>
                </a14:hiddenFill>
              </a:ext>
            </a:extLst>
          </p:spPr>
        </p:pic>
      </p:grpSp>
      <p:sp>
        <p:nvSpPr>
          <p:cNvPr id="47" name="Textfeld 46">
            <a:extLst>
              <a:ext uri="{FF2B5EF4-FFF2-40B4-BE49-F238E27FC236}">
                <a16:creationId xmlns:a16="http://schemas.microsoft.com/office/drawing/2014/main" id="{2D8BC6D0-6B0C-C5BC-3B11-4BA1321E93A4}"/>
              </a:ext>
            </a:extLst>
          </p:cNvPr>
          <p:cNvSpPr txBox="1"/>
          <p:nvPr/>
        </p:nvSpPr>
        <p:spPr>
          <a:xfrm>
            <a:off x="1323517" y="3029392"/>
            <a:ext cx="17116883" cy="4247317"/>
          </a:xfrm>
          <a:prstGeom prst="rect">
            <a:avLst/>
          </a:prstGeom>
          <a:noFill/>
        </p:spPr>
        <p:txBody>
          <a:bodyPr wrap="square" rtlCol="0">
            <a:spAutoFit/>
          </a:bodyPr>
          <a:lstStyle/>
          <a:p>
            <a:r>
              <a:rPr lang="de-DE" sz="5400" dirty="0">
                <a:solidFill>
                  <a:schemeClr val="bg1"/>
                </a:solidFill>
                <a:latin typeface="Quicksand"/>
              </a:rPr>
              <a:t>-&gt; Indikativ für </a:t>
            </a:r>
            <a:r>
              <a:rPr lang="de-DE" sz="5400" b="1" dirty="0">
                <a:solidFill>
                  <a:schemeClr val="bg1"/>
                </a:solidFill>
                <a:latin typeface="Quicksand"/>
              </a:rPr>
              <a:t>gesellschaftliche, wissenschaftliche und bildungspolitische Veränderungen</a:t>
            </a:r>
            <a:r>
              <a:rPr lang="de-DE" sz="5400" dirty="0">
                <a:solidFill>
                  <a:schemeClr val="bg1"/>
                </a:solidFill>
                <a:latin typeface="Quicksand"/>
              </a:rPr>
              <a:t>, die die Wahrnehmung und Unterstützung von gehörlosen Menschen in der Gesellschaft beeinflusst haben</a:t>
            </a:r>
            <a:br>
              <a:rPr lang="en-US" sz="5400" dirty="0">
                <a:solidFill>
                  <a:schemeClr val="bg1"/>
                </a:solidFill>
                <a:latin typeface="Quicksand"/>
              </a:rPr>
            </a:br>
            <a:endParaRPr lang="en-US" sz="5400" dirty="0">
              <a:solidFill>
                <a:schemeClr val="bg1"/>
              </a:solidFill>
              <a:latin typeface="Quicksand"/>
            </a:endParaRPr>
          </a:p>
        </p:txBody>
      </p:sp>
    </p:spTree>
    <p:extLst>
      <p:ext uri="{BB962C8B-B14F-4D97-AF65-F5344CB8AC3E}">
        <p14:creationId xmlns:p14="http://schemas.microsoft.com/office/powerpoint/2010/main" val="3468976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697F82-21F1-0F7A-2D8F-03EC2B7D02B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37B32DE-02F1-2AC3-7137-49E31EBAC412}"/>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EFA9C05F-D2E2-EAB7-5571-2C6B648E7658}"/>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noFill/>
        </p:spPr>
        <p:txBody>
          <a:bodyPr/>
          <a:lstStyle/>
          <a:p>
            <a:endParaRPr lang="en-GB" noProof="0" dirty="0"/>
          </a:p>
        </p:txBody>
      </p:sp>
      <p:sp>
        <p:nvSpPr>
          <p:cNvPr id="5" name="TextBox 8">
            <a:extLst>
              <a:ext uri="{FF2B5EF4-FFF2-40B4-BE49-F238E27FC236}">
                <a16:creationId xmlns:a16="http://schemas.microsoft.com/office/drawing/2014/main" id="{7DE041F1-DC3F-DDEC-7222-853828E74FE2}"/>
              </a:ext>
            </a:extLst>
          </p:cNvPr>
          <p:cNvSpPr txBox="1"/>
          <p:nvPr/>
        </p:nvSpPr>
        <p:spPr>
          <a:xfrm>
            <a:off x="3916414" y="384109"/>
            <a:ext cx="11409823" cy="1346394"/>
          </a:xfrm>
          <a:prstGeom prst="rect">
            <a:avLst/>
          </a:prstGeom>
        </p:spPr>
        <p:txBody>
          <a:bodyPr wrap="square" lIns="0" tIns="0" rIns="0" bIns="0" rtlCol="0" anchor="t">
            <a:spAutoFit/>
          </a:bodyPr>
          <a:lstStyle/>
          <a:p>
            <a:pPr>
              <a:lnSpc>
                <a:spcPts val="11200"/>
              </a:lnSpc>
            </a:pPr>
            <a:r>
              <a:rPr lang="en-GB" sz="8000" dirty="0" err="1">
                <a:solidFill>
                  <a:schemeClr val="bg1"/>
                </a:solidFill>
                <a:latin typeface="Anton"/>
                <a:ea typeface="Anton"/>
                <a:cs typeface="Anton"/>
                <a:sym typeface="Anton"/>
              </a:rPr>
              <a:t>Methoden</a:t>
            </a:r>
            <a:r>
              <a:rPr lang="en-GB" sz="8000" dirty="0">
                <a:solidFill>
                  <a:schemeClr val="bg1"/>
                </a:solidFill>
                <a:latin typeface="Anton"/>
                <a:ea typeface="Anton"/>
                <a:cs typeface="Anton"/>
                <a:sym typeface="Anton"/>
              </a:rPr>
              <a:t> in Europa</a:t>
            </a:r>
            <a:endParaRPr lang="en-GB" sz="8000" noProof="0" dirty="0">
              <a:solidFill>
                <a:schemeClr val="bg1"/>
              </a:solidFill>
              <a:latin typeface="Anton"/>
              <a:ea typeface="Anton"/>
              <a:cs typeface="Anton"/>
              <a:sym typeface="Anton"/>
            </a:endParaRPr>
          </a:p>
        </p:txBody>
      </p:sp>
      <p:sp>
        <p:nvSpPr>
          <p:cNvPr id="4" name="Freeform 3">
            <a:extLst>
              <a:ext uri="{FF2B5EF4-FFF2-40B4-BE49-F238E27FC236}">
                <a16:creationId xmlns:a16="http://schemas.microsoft.com/office/drawing/2014/main" id="{F3644FFF-6465-5E94-87FB-EF35FC7AB388}"/>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3"/>
            <a:stretch>
              <a:fillRect/>
            </a:stretch>
          </a:blipFill>
        </p:spPr>
        <p:txBody>
          <a:bodyPr/>
          <a:lstStyle/>
          <a:p>
            <a:endParaRPr lang="en-GB" noProof="0" dirty="0">
              <a:solidFill>
                <a:schemeClr val="bg1"/>
              </a:solidFill>
            </a:endParaRPr>
          </a:p>
        </p:txBody>
      </p:sp>
      <p:sp>
        <p:nvSpPr>
          <p:cNvPr id="10" name="Freeform 2">
            <a:extLst>
              <a:ext uri="{FF2B5EF4-FFF2-40B4-BE49-F238E27FC236}">
                <a16:creationId xmlns:a16="http://schemas.microsoft.com/office/drawing/2014/main" id="{E4E6D0C3-4F05-9197-FBE4-08556E4229C3}"/>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grpSp>
        <p:nvGrpSpPr>
          <p:cNvPr id="46" name="Gruppieren 45">
            <a:extLst>
              <a:ext uri="{FF2B5EF4-FFF2-40B4-BE49-F238E27FC236}">
                <a16:creationId xmlns:a16="http://schemas.microsoft.com/office/drawing/2014/main" id="{3EB5BAF8-F27F-F852-82F4-A73224BE495B}"/>
              </a:ext>
            </a:extLst>
          </p:cNvPr>
          <p:cNvGrpSpPr/>
          <p:nvPr/>
        </p:nvGrpSpPr>
        <p:grpSpPr>
          <a:xfrm>
            <a:off x="178493" y="3683539"/>
            <a:ext cx="17596376" cy="2831544"/>
            <a:chOff x="451616" y="4504408"/>
            <a:chExt cx="17596376" cy="2831544"/>
          </a:xfrm>
        </p:grpSpPr>
        <p:sp>
          <p:nvSpPr>
            <p:cNvPr id="12" name="TextBox 7">
              <a:extLst>
                <a:ext uri="{FF2B5EF4-FFF2-40B4-BE49-F238E27FC236}">
                  <a16:creationId xmlns:a16="http://schemas.microsoft.com/office/drawing/2014/main" id="{72B93E89-2C0A-CC91-E44C-A61C8E5E20B0}"/>
                </a:ext>
              </a:extLst>
            </p:cNvPr>
            <p:cNvSpPr txBox="1"/>
            <p:nvPr/>
          </p:nvSpPr>
          <p:spPr>
            <a:xfrm>
              <a:off x="451616" y="4504408"/>
              <a:ext cx="5175461" cy="2708434"/>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a)</a:t>
              </a:r>
            </a:p>
            <a:p>
              <a:pPr algn="ctr"/>
              <a:r>
                <a:rPr lang="en-GB" sz="4000" b="1" noProof="0" dirty="0" err="1">
                  <a:solidFill>
                    <a:schemeClr val="bg1"/>
                  </a:solidFill>
                  <a:latin typeface="Calibri" panose="020F0502020204030204" pitchFamily="34" charset="0"/>
                  <a:cs typeface="Times New Roman" panose="02020603050405020304" pitchFamily="18" charset="0"/>
                </a:rPr>
                <a:t>Gebärdensprache</a:t>
              </a:r>
              <a:br>
                <a:rPr lang="en-GB" sz="4000" b="1" noProof="0" dirty="0">
                  <a:solidFill>
                    <a:schemeClr val="bg1"/>
                  </a:solidFill>
                  <a:latin typeface="Calibri" panose="020F0502020204030204" pitchFamily="34" charset="0"/>
                  <a:cs typeface="Times New Roman" panose="02020603050405020304" pitchFamily="18" charset="0"/>
                </a:rPr>
              </a:br>
              <a:r>
                <a:rPr lang="en-GB" sz="3200" b="1" noProof="0" dirty="0">
                  <a:solidFill>
                    <a:schemeClr val="bg1"/>
                  </a:solidFill>
                  <a:latin typeface="Calibri" panose="020F0502020204030204" pitchFamily="34" charset="0"/>
                  <a:cs typeface="Times New Roman" panose="02020603050405020304" pitchFamily="18" charset="0"/>
                </a:rPr>
                <a:t>(</a:t>
              </a:r>
              <a:r>
                <a:rPr lang="de-DE" sz="3200" b="1" dirty="0">
                  <a:solidFill>
                    <a:schemeClr val="bg1"/>
                  </a:solidFill>
                  <a:latin typeface="Calibri" panose="020F0502020204030204" pitchFamily="34" charset="0"/>
                  <a:cs typeface="Times New Roman" panose="02020603050405020304" pitchFamily="18" charset="0"/>
                </a:rPr>
                <a:t>als wesentlicher Bestandteil der Gehörlosenkultur und -identität angesehen</a:t>
              </a:r>
              <a:r>
                <a:rPr lang="en-GB" sz="3200" b="1" noProof="0" dirty="0">
                  <a:solidFill>
                    <a:schemeClr val="bg1"/>
                  </a:solidFill>
                  <a:latin typeface="Calibri" panose="020F0502020204030204" pitchFamily="34" charset="0"/>
                  <a:cs typeface="Times New Roman" panose="02020603050405020304" pitchFamily="18" charset="0"/>
                </a:rPr>
                <a:t>)</a:t>
              </a:r>
              <a:endParaRPr lang="en-GB" sz="4000" noProof="0" dirty="0">
                <a:solidFill>
                  <a:schemeClr val="bg1"/>
                </a:solidFill>
                <a:latin typeface="Calibri" panose="020F0502020204030204" pitchFamily="34" charset="0"/>
                <a:cs typeface="Times New Roman" panose="02020603050405020304" pitchFamily="18" charset="0"/>
              </a:endParaRPr>
            </a:p>
          </p:txBody>
        </p:sp>
        <p:sp>
          <p:nvSpPr>
            <p:cNvPr id="13" name="TextBox 7">
              <a:extLst>
                <a:ext uri="{FF2B5EF4-FFF2-40B4-BE49-F238E27FC236}">
                  <a16:creationId xmlns:a16="http://schemas.microsoft.com/office/drawing/2014/main" id="{36BF4636-8050-B1B6-F2FC-FCAD702F8B5E}"/>
                </a:ext>
              </a:extLst>
            </p:cNvPr>
            <p:cNvSpPr txBox="1"/>
            <p:nvPr/>
          </p:nvSpPr>
          <p:spPr>
            <a:xfrm>
              <a:off x="6433801" y="4504408"/>
              <a:ext cx="5420398" cy="2831544"/>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b)</a:t>
              </a:r>
            </a:p>
            <a:p>
              <a:pPr algn="ctr"/>
              <a:r>
                <a:rPr lang="en-GB" sz="4000" b="1" noProof="0" dirty="0" err="1">
                  <a:solidFill>
                    <a:schemeClr val="bg1"/>
                  </a:solidFill>
                  <a:latin typeface="Calibri" panose="020F0502020204030204" pitchFamily="34" charset="0"/>
                  <a:cs typeface="Times New Roman" panose="02020603050405020304" pitchFamily="18" charset="0"/>
                </a:rPr>
                <a:t>Bimodale-Bilinguale</a:t>
              </a:r>
              <a:r>
                <a:rPr lang="en-GB" sz="4000" b="1" noProof="0" dirty="0">
                  <a:solidFill>
                    <a:schemeClr val="bg1"/>
                  </a:solidFill>
                  <a:latin typeface="Calibri" panose="020F0502020204030204" pitchFamily="34" charset="0"/>
                  <a:cs typeface="Times New Roman" panose="02020603050405020304" pitchFamily="18" charset="0"/>
                </a:rPr>
                <a:t> </a:t>
              </a:r>
              <a:r>
                <a:rPr lang="en-GB" sz="4000" b="1" noProof="0" dirty="0" err="1">
                  <a:solidFill>
                    <a:schemeClr val="bg1"/>
                  </a:solidFill>
                  <a:latin typeface="Calibri" panose="020F0502020204030204" pitchFamily="34" charset="0"/>
                  <a:cs typeface="Times New Roman" panose="02020603050405020304" pitchFamily="18" charset="0"/>
                </a:rPr>
                <a:t>Pädagogik</a:t>
              </a:r>
              <a:endParaRPr lang="en-GB" sz="4000" b="1" noProof="0" dirty="0">
                <a:solidFill>
                  <a:schemeClr val="bg1"/>
                </a:solidFill>
                <a:latin typeface="Calibri" panose="020F0502020204030204" pitchFamily="34" charset="0"/>
                <a:cs typeface="Times New Roman" panose="02020603050405020304" pitchFamily="18" charset="0"/>
              </a:endParaRPr>
            </a:p>
            <a:p>
              <a:pPr algn="ctr"/>
              <a:r>
                <a:rPr lang="en-GB" sz="3200" b="1" dirty="0">
                  <a:solidFill>
                    <a:schemeClr val="bg1"/>
                  </a:solidFill>
                  <a:latin typeface="Calibri" panose="020F0502020204030204" pitchFamily="34" charset="0"/>
                  <a:cs typeface="Times New Roman" panose="02020603050405020304" pitchFamily="18" charset="0"/>
                </a:rPr>
                <a:t>(</a:t>
              </a:r>
              <a:r>
                <a:rPr lang="en-GB" sz="3200" b="1" dirty="0" err="1">
                  <a:solidFill>
                    <a:schemeClr val="bg1"/>
                  </a:solidFill>
                  <a:latin typeface="Calibri" panose="020F0502020204030204" pitchFamily="34" charset="0"/>
                  <a:cs typeface="Times New Roman" panose="02020603050405020304" pitchFamily="18" charset="0"/>
                </a:rPr>
                <a:t>beide</a:t>
              </a:r>
              <a:r>
                <a:rPr lang="en-GB" sz="3200" b="1" dirty="0">
                  <a:solidFill>
                    <a:schemeClr val="bg1"/>
                  </a:solidFill>
                  <a:latin typeface="Calibri" panose="020F0502020204030204" pitchFamily="34" charset="0"/>
                  <a:cs typeface="Times New Roman" panose="02020603050405020304" pitchFamily="18" charset="0"/>
                </a:rPr>
                <a:t> </a:t>
              </a:r>
              <a:r>
                <a:rPr lang="en-GB" sz="3200" b="1" dirty="0" err="1">
                  <a:solidFill>
                    <a:schemeClr val="bg1"/>
                  </a:solidFill>
                  <a:latin typeface="Calibri" panose="020F0502020204030204" pitchFamily="34" charset="0"/>
                  <a:cs typeface="Times New Roman" panose="02020603050405020304" pitchFamily="18" charset="0"/>
                </a:rPr>
                <a:t>Sprachen</a:t>
              </a:r>
              <a:r>
                <a:rPr lang="en-GB" sz="3200" b="1" dirty="0">
                  <a:solidFill>
                    <a:schemeClr val="bg1"/>
                  </a:solidFill>
                  <a:latin typeface="Calibri" panose="020F0502020204030204" pitchFamily="34" charset="0"/>
                  <a:cs typeface="Times New Roman" panose="02020603050405020304" pitchFamily="18" charset="0"/>
                </a:rPr>
                <a:t> </a:t>
              </a:r>
              <a:r>
                <a:rPr lang="en-GB" sz="3200" b="1" dirty="0" err="1">
                  <a:solidFill>
                    <a:schemeClr val="bg1"/>
                  </a:solidFill>
                  <a:latin typeface="Calibri" panose="020F0502020204030204" pitchFamily="34" charset="0"/>
                  <a:cs typeface="Times New Roman" panose="02020603050405020304" pitchFamily="18" charset="0"/>
                </a:rPr>
                <a:t>werden</a:t>
              </a:r>
              <a:r>
                <a:rPr lang="en-GB" sz="3200" b="1" dirty="0">
                  <a:solidFill>
                    <a:schemeClr val="bg1"/>
                  </a:solidFill>
                  <a:latin typeface="Calibri" panose="020F0502020204030204" pitchFamily="34" charset="0"/>
                  <a:cs typeface="Times New Roman" panose="02020603050405020304" pitchFamily="18" charset="0"/>
                </a:rPr>
                <a:t> </a:t>
              </a:r>
              <a:r>
                <a:rPr lang="en-GB" sz="3200" b="1" dirty="0" err="1">
                  <a:solidFill>
                    <a:schemeClr val="bg1"/>
                  </a:solidFill>
                  <a:latin typeface="Calibri" panose="020F0502020204030204" pitchFamily="34" charset="0"/>
                  <a:cs typeface="Times New Roman" panose="02020603050405020304" pitchFamily="18" charset="0"/>
                </a:rPr>
                <a:t>simultan</a:t>
              </a:r>
              <a:r>
                <a:rPr lang="en-GB" sz="3200" b="1" dirty="0">
                  <a:solidFill>
                    <a:schemeClr val="bg1"/>
                  </a:solidFill>
                  <a:latin typeface="Calibri" panose="020F0502020204030204" pitchFamily="34" charset="0"/>
                  <a:cs typeface="Times New Roman" panose="02020603050405020304" pitchFamily="18" charset="0"/>
                </a:rPr>
                <a:t> </a:t>
              </a:r>
              <a:r>
                <a:rPr lang="en-GB" sz="3200" b="1" dirty="0" err="1">
                  <a:solidFill>
                    <a:schemeClr val="bg1"/>
                  </a:solidFill>
                  <a:latin typeface="Calibri" panose="020F0502020204030204" pitchFamily="34" charset="0"/>
                  <a:cs typeface="Times New Roman" panose="02020603050405020304" pitchFamily="18" charset="0"/>
                </a:rPr>
                <a:t>gelernt</a:t>
              </a:r>
              <a:r>
                <a:rPr lang="en-GB" sz="3200" b="1" dirty="0">
                  <a:solidFill>
                    <a:schemeClr val="bg1"/>
                  </a:solidFill>
                  <a:latin typeface="Calibri" panose="020F0502020204030204" pitchFamily="34" charset="0"/>
                  <a:cs typeface="Times New Roman" panose="02020603050405020304" pitchFamily="18" charset="0"/>
                </a:rPr>
                <a:t>)</a:t>
              </a:r>
              <a:endParaRPr lang="en-GB" sz="3200" noProof="0" dirty="0">
                <a:solidFill>
                  <a:schemeClr val="bg1"/>
                </a:solidFill>
                <a:latin typeface="Calibri" panose="020F0502020204030204" pitchFamily="34" charset="0"/>
                <a:cs typeface="Times New Roman" panose="02020603050405020304" pitchFamily="18" charset="0"/>
              </a:endParaRPr>
            </a:p>
          </p:txBody>
        </p:sp>
        <p:sp>
          <p:nvSpPr>
            <p:cNvPr id="15" name="TextBox 7">
              <a:extLst>
                <a:ext uri="{FF2B5EF4-FFF2-40B4-BE49-F238E27FC236}">
                  <a16:creationId xmlns:a16="http://schemas.microsoft.com/office/drawing/2014/main" id="{F946EE4F-10E0-D707-2EA1-417589BC4341}"/>
                </a:ext>
              </a:extLst>
            </p:cNvPr>
            <p:cNvSpPr txBox="1"/>
            <p:nvPr/>
          </p:nvSpPr>
          <p:spPr>
            <a:xfrm>
              <a:off x="12332992" y="4504408"/>
              <a:ext cx="5715000" cy="1846659"/>
            </a:xfrm>
            <a:prstGeom prst="rect">
              <a:avLst/>
            </a:prstGeom>
          </p:spPr>
          <p:txBody>
            <a:bodyPr wrap="square" lIns="0" tIns="0" rIns="0" bIns="0" rtlCol="0" anchor="t">
              <a:spAutoFit/>
            </a:bodyPr>
            <a:lstStyle/>
            <a:p>
              <a:pPr algn="ctr"/>
              <a:r>
                <a:rPr lang="en-GB" sz="4000" b="1" noProof="0" dirty="0">
                  <a:solidFill>
                    <a:schemeClr val="bg1"/>
                  </a:solidFill>
                  <a:latin typeface="Calibri" panose="020F0502020204030204" pitchFamily="34" charset="0"/>
                  <a:cs typeface="Times New Roman" panose="02020603050405020304" pitchFamily="18" charset="0"/>
                </a:rPr>
                <a:t>c)</a:t>
              </a:r>
            </a:p>
            <a:p>
              <a:pPr algn="ctr"/>
              <a:r>
                <a:rPr lang="en-GB" sz="4000" b="1" noProof="0" dirty="0" err="1">
                  <a:solidFill>
                    <a:schemeClr val="bg1"/>
                  </a:solidFill>
                  <a:latin typeface="Calibri" panose="020F0502020204030204" pitchFamily="34" charset="0"/>
                  <a:cs typeface="Times New Roman" panose="02020603050405020304" pitchFamily="18" charset="0"/>
                </a:rPr>
                <a:t>Oralismus</a:t>
              </a:r>
              <a:r>
                <a:rPr lang="en-GB" sz="4000" b="1" noProof="0" dirty="0">
                  <a:solidFill>
                    <a:schemeClr val="bg1"/>
                  </a:solidFill>
                  <a:latin typeface="Calibri" panose="020F0502020204030204" pitchFamily="34" charset="0"/>
                  <a:cs typeface="Times New Roman" panose="02020603050405020304" pitchFamily="18" charset="0"/>
                </a:rPr>
                <a:t>/ </a:t>
              </a:r>
              <a:r>
                <a:rPr lang="en-GB" sz="4000" b="1" noProof="0" dirty="0" err="1">
                  <a:solidFill>
                    <a:schemeClr val="bg1"/>
                  </a:solidFill>
                  <a:latin typeface="Calibri" panose="020F0502020204030204" pitchFamily="34" charset="0"/>
                  <a:cs typeface="Times New Roman" panose="02020603050405020304" pitchFamily="18" charset="0"/>
                </a:rPr>
                <a:t>Lautsprache</a:t>
              </a:r>
              <a:br>
                <a:rPr lang="en-GB" sz="4000" noProof="0" dirty="0">
                  <a:solidFill>
                    <a:schemeClr val="bg1"/>
                  </a:solidFill>
                  <a:latin typeface="Calibri" panose="020F0502020204030204" pitchFamily="34" charset="0"/>
                  <a:cs typeface="Times New Roman" panose="02020603050405020304" pitchFamily="18" charset="0"/>
                </a:rPr>
              </a:br>
              <a:endParaRPr lang="en-GB" sz="4000" noProof="0" dirty="0">
                <a:solidFill>
                  <a:schemeClr val="bg1"/>
                </a:solidFill>
                <a:latin typeface="Calibri" panose="020F0502020204030204" pitchFamily="34" charset="0"/>
                <a:cs typeface="Times New Roman" panose="02020603050405020304" pitchFamily="18" charset="0"/>
              </a:endParaRPr>
            </a:p>
          </p:txBody>
        </p:sp>
      </p:grpSp>
      <p:grpSp>
        <p:nvGrpSpPr>
          <p:cNvPr id="45" name="Gruppieren 44">
            <a:extLst>
              <a:ext uri="{FF2B5EF4-FFF2-40B4-BE49-F238E27FC236}">
                <a16:creationId xmlns:a16="http://schemas.microsoft.com/office/drawing/2014/main" id="{13FE1E70-0631-D718-B3D4-24EFCC71917C}"/>
              </a:ext>
            </a:extLst>
          </p:cNvPr>
          <p:cNvGrpSpPr/>
          <p:nvPr/>
        </p:nvGrpSpPr>
        <p:grpSpPr>
          <a:xfrm>
            <a:off x="700091" y="8089533"/>
            <a:ext cx="16887818" cy="967670"/>
            <a:chOff x="685800" y="1880587"/>
            <a:chExt cx="16592623" cy="1019204"/>
          </a:xfrm>
        </p:grpSpPr>
        <p:pic>
          <p:nvPicPr>
            <p:cNvPr id="37" name="Picture 2">
              <a:extLst>
                <a:ext uri="{FF2B5EF4-FFF2-40B4-BE49-F238E27FC236}">
                  <a16:creationId xmlns:a16="http://schemas.microsoft.com/office/drawing/2014/main" id="{D70E5D8D-FF01-BD32-F660-FFDE9F86A934}"/>
                </a:ext>
              </a:extLst>
            </p:cNvPr>
            <p:cNvPicPr>
              <a:picLocks noChangeAspect="1" noChangeArrowheads="1"/>
            </p:cNvPicPr>
            <p:nvPr/>
          </p:nvPicPr>
          <p:blipFill>
            <a:blip r:embed="rId5">
              <a:alphaModFix amt="45000"/>
              <a:extLst>
                <a:ext uri="{28A0092B-C50C-407E-A947-70E740481C1C}">
                  <a14:useLocalDpi xmlns:a14="http://schemas.microsoft.com/office/drawing/2010/main" val="0"/>
                </a:ext>
              </a:extLst>
            </a:blip>
            <a:srcRect/>
            <a:stretch>
              <a:fillRect/>
            </a:stretch>
          </p:blipFill>
          <p:spPr bwMode="auto">
            <a:xfrm>
              <a:off x="685800" y="1982410"/>
              <a:ext cx="1353538" cy="90416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514B3E41-3921-4851-6B26-C75A091938B8}"/>
                </a:ext>
              </a:extLst>
            </p:cNvPr>
            <p:cNvPicPr>
              <a:picLocks noChangeAspect="1" noChangeArrowheads="1"/>
            </p:cNvPicPr>
            <p:nvPr/>
          </p:nvPicPr>
          <p:blipFill>
            <a:blip r:embed="rId6">
              <a:alphaModFix amt="45000"/>
              <a:extLst>
                <a:ext uri="{28A0092B-C50C-407E-A947-70E740481C1C}">
                  <a14:useLocalDpi xmlns:a14="http://schemas.microsoft.com/office/drawing/2010/main" val="0"/>
                </a:ext>
              </a:extLst>
            </a:blip>
            <a:srcRect/>
            <a:stretch>
              <a:fillRect/>
            </a:stretch>
          </p:blipFill>
          <p:spPr bwMode="auto">
            <a:xfrm>
              <a:off x="5652468" y="1962248"/>
              <a:ext cx="1403507" cy="93754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a:extLst>
                <a:ext uri="{FF2B5EF4-FFF2-40B4-BE49-F238E27FC236}">
                  <a16:creationId xmlns:a16="http://schemas.microsoft.com/office/drawing/2014/main" id="{057C6B66-C703-269F-35C8-C3C8CC69091A}"/>
                </a:ext>
              </a:extLst>
            </p:cNvPr>
            <p:cNvPicPr>
              <a:picLocks noChangeAspect="1" noChangeArrowheads="1"/>
            </p:cNvPicPr>
            <p:nvPr/>
          </p:nvPicPr>
          <p:blipFill>
            <a:blip r:embed="rId7">
              <a:alphaModFix amt="45000"/>
              <a:extLst>
                <a:ext uri="{28A0092B-C50C-407E-A947-70E740481C1C}">
                  <a14:useLocalDpi xmlns:a14="http://schemas.microsoft.com/office/drawing/2010/main" val="0"/>
                </a:ext>
              </a:extLst>
            </a:blip>
            <a:srcRect/>
            <a:stretch>
              <a:fillRect/>
            </a:stretch>
          </p:blipFill>
          <p:spPr bwMode="auto">
            <a:xfrm>
              <a:off x="3086705" y="1939965"/>
              <a:ext cx="1518396" cy="9110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a:extLst>
                <a:ext uri="{FF2B5EF4-FFF2-40B4-BE49-F238E27FC236}">
                  <a16:creationId xmlns:a16="http://schemas.microsoft.com/office/drawing/2014/main" id="{1D939207-F36D-F402-196D-78DD597D8C76}"/>
                </a:ext>
              </a:extLst>
            </p:cNvPr>
            <p:cNvPicPr>
              <a:picLocks noChangeAspect="1" noChangeArrowheads="1"/>
            </p:cNvPicPr>
            <p:nvPr/>
          </p:nvPicPr>
          <p:blipFill>
            <a:blip r:embed="rId8">
              <a:alphaModFix amt="45000"/>
              <a:extLst>
                <a:ext uri="{28A0092B-C50C-407E-A947-70E740481C1C}">
                  <a14:useLocalDpi xmlns:a14="http://schemas.microsoft.com/office/drawing/2010/main" val="0"/>
                </a:ext>
              </a:extLst>
            </a:blip>
            <a:srcRect/>
            <a:stretch>
              <a:fillRect/>
            </a:stretch>
          </p:blipFill>
          <p:spPr bwMode="auto">
            <a:xfrm>
              <a:off x="13066575" y="1880587"/>
              <a:ext cx="1621786" cy="101848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a:extLst>
                <a:ext uri="{FF2B5EF4-FFF2-40B4-BE49-F238E27FC236}">
                  <a16:creationId xmlns:a16="http://schemas.microsoft.com/office/drawing/2014/main" id="{C272BAFD-7772-4A27-0640-27D1625D15E3}"/>
                </a:ext>
              </a:extLst>
            </p:cNvPr>
            <p:cNvPicPr>
              <a:picLocks noChangeAspect="1" noChangeArrowheads="1"/>
            </p:cNvPicPr>
            <p:nvPr/>
          </p:nvPicPr>
          <p:blipFill>
            <a:blip r:embed="rId9">
              <a:alphaModFix amt="45000"/>
              <a:extLst>
                <a:ext uri="{28A0092B-C50C-407E-A947-70E740481C1C}">
                  <a14:useLocalDpi xmlns:a14="http://schemas.microsoft.com/office/drawing/2010/main" val="0"/>
                </a:ext>
              </a:extLst>
            </a:blip>
            <a:srcRect/>
            <a:stretch>
              <a:fillRect/>
            </a:stretch>
          </p:blipFill>
          <p:spPr bwMode="auto">
            <a:xfrm>
              <a:off x="10579459" y="1894723"/>
              <a:ext cx="1439749" cy="9617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a:extLst>
                <a:ext uri="{FF2B5EF4-FFF2-40B4-BE49-F238E27FC236}">
                  <a16:creationId xmlns:a16="http://schemas.microsoft.com/office/drawing/2014/main" id="{8914F375-E239-9B02-1469-923E0B68A4EE}"/>
                </a:ext>
              </a:extLst>
            </p:cNvPr>
            <p:cNvPicPr>
              <a:picLocks noChangeAspect="1" noChangeArrowheads="1"/>
            </p:cNvPicPr>
            <p:nvPr/>
          </p:nvPicPr>
          <p:blipFill>
            <a:blip r:embed="rId10">
              <a:alphaModFix amt="45000"/>
              <a:extLst>
                <a:ext uri="{28A0092B-C50C-407E-A947-70E740481C1C}">
                  <a14:useLocalDpi xmlns:a14="http://schemas.microsoft.com/office/drawing/2010/main" val="0"/>
                </a:ext>
              </a:extLst>
            </a:blip>
            <a:srcRect/>
            <a:stretch>
              <a:fillRect/>
            </a:stretch>
          </p:blipFill>
          <p:spPr bwMode="auto">
            <a:xfrm>
              <a:off x="8103342" y="1944664"/>
              <a:ext cx="1428750" cy="95440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4">
              <a:extLst>
                <a:ext uri="{FF2B5EF4-FFF2-40B4-BE49-F238E27FC236}">
                  <a16:creationId xmlns:a16="http://schemas.microsoft.com/office/drawing/2014/main" id="{DB40D5C7-B254-4334-F9F8-8FF53791ABFA}"/>
                </a:ext>
              </a:extLst>
            </p:cNvPr>
            <p:cNvPicPr>
              <a:picLocks noChangeAspect="1" noChangeArrowheads="1"/>
            </p:cNvPicPr>
            <p:nvPr/>
          </p:nvPicPr>
          <p:blipFill>
            <a:blip r:embed="rId11">
              <a:alphaModFix amt="45000"/>
              <a:extLst>
                <a:ext uri="{28A0092B-C50C-407E-A947-70E740481C1C}">
                  <a14:useLocalDpi xmlns:a14="http://schemas.microsoft.com/office/drawing/2010/main" val="0"/>
                </a:ext>
              </a:extLst>
            </a:blip>
            <a:srcRect/>
            <a:stretch>
              <a:fillRect/>
            </a:stretch>
          </p:blipFill>
          <p:spPr bwMode="auto">
            <a:xfrm>
              <a:off x="15771484" y="1946839"/>
              <a:ext cx="1506939" cy="904163"/>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feld 5">
            <a:extLst>
              <a:ext uri="{FF2B5EF4-FFF2-40B4-BE49-F238E27FC236}">
                <a16:creationId xmlns:a16="http://schemas.microsoft.com/office/drawing/2014/main" id="{373BE53F-113F-E37B-9F28-48FFEB210EC2}"/>
              </a:ext>
            </a:extLst>
          </p:cNvPr>
          <p:cNvSpPr txBox="1"/>
          <p:nvPr/>
        </p:nvSpPr>
        <p:spPr>
          <a:xfrm>
            <a:off x="1840323" y="1696756"/>
            <a:ext cx="17317669" cy="1323439"/>
          </a:xfrm>
          <a:prstGeom prst="rect">
            <a:avLst/>
          </a:prstGeom>
          <a:noFill/>
        </p:spPr>
        <p:txBody>
          <a:bodyPr wrap="square" rtlCol="0">
            <a:spAutoFit/>
          </a:bodyPr>
          <a:lstStyle/>
          <a:p>
            <a:pPr marL="457200" indent="-457200">
              <a:buFont typeface="Arial" panose="020B0604020202020204" pitchFamily="34" charset="0"/>
              <a:buChar char="•"/>
            </a:pPr>
            <a:r>
              <a:rPr lang="de-DE" sz="4000" dirty="0">
                <a:solidFill>
                  <a:schemeClr val="bg1"/>
                </a:solidFill>
                <a:latin typeface="Quicksand"/>
              </a:rPr>
              <a:t>Unterschiedliche Ansätze innerhalb jedes Landes und jeder Region</a:t>
            </a:r>
          </a:p>
          <a:p>
            <a:pPr marL="457200" indent="-457200">
              <a:buFont typeface="Arial" panose="020B0604020202020204" pitchFamily="34" charset="0"/>
              <a:buChar char="•"/>
            </a:pPr>
            <a:r>
              <a:rPr lang="de-DE" sz="4000" dirty="0">
                <a:solidFill>
                  <a:schemeClr val="bg1"/>
                </a:solidFill>
                <a:latin typeface="Quicksand"/>
              </a:rPr>
              <a:t>DREI übergeordnete Modelle: </a:t>
            </a:r>
            <a:endParaRPr lang="en-US" sz="4000" dirty="0">
              <a:solidFill>
                <a:schemeClr val="bg1"/>
              </a:solidFill>
              <a:latin typeface="Quicksand"/>
            </a:endParaRPr>
          </a:p>
        </p:txBody>
      </p:sp>
    </p:spTree>
    <p:extLst>
      <p:ext uri="{BB962C8B-B14F-4D97-AF65-F5344CB8AC3E}">
        <p14:creationId xmlns:p14="http://schemas.microsoft.com/office/powerpoint/2010/main" val="1613427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C2284FC-E47A-CD3C-1712-0FCB981F70EB}"/>
            </a:ext>
          </a:extLst>
        </p:cNvPr>
        <p:cNvGrpSpPr/>
        <p:nvPr/>
      </p:nvGrpSpPr>
      <p:grpSpPr>
        <a:xfrm>
          <a:off x="0" y="0"/>
          <a:ext cx="0" cy="0"/>
          <a:chOff x="0" y="0"/>
          <a:chExt cx="0" cy="0"/>
        </a:xfrm>
      </p:grpSpPr>
      <p:sp>
        <p:nvSpPr>
          <p:cNvPr id="7" name="Freeform 3">
            <a:extLst>
              <a:ext uri="{FF2B5EF4-FFF2-40B4-BE49-F238E27FC236}">
                <a16:creationId xmlns:a16="http://schemas.microsoft.com/office/drawing/2014/main" id="{759EF315-217A-EEFC-40A6-014ED46B369D}"/>
              </a:ext>
            </a:extLst>
          </p:cNvPr>
          <p:cNvSpPr/>
          <p:nvPr/>
        </p:nvSpPr>
        <p:spPr>
          <a:xfrm>
            <a:off x="13944600" y="-26377"/>
            <a:ext cx="4343400" cy="10287000"/>
          </a:xfrm>
          <a:custGeom>
            <a:avLst/>
            <a:gdLst/>
            <a:ahLst/>
            <a:cxnLst/>
            <a:rect l="l" t="t" r="r" b="b"/>
            <a:pathLst>
              <a:path w="769602" h="2709333">
                <a:moveTo>
                  <a:pt x="0" y="0"/>
                </a:moveTo>
                <a:lnTo>
                  <a:pt x="769602" y="0"/>
                </a:lnTo>
                <a:lnTo>
                  <a:pt x="769602" y="2709333"/>
                </a:lnTo>
                <a:lnTo>
                  <a:pt x="0" y="2709333"/>
                </a:lnTo>
                <a:close/>
              </a:path>
            </a:pathLst>
          </a:custGeom>
          <a:solidFill>
            <a:schemeClr val="accent4"/>
          </a:solidFill>
        </p:spPr>
        <p:txBody>
          <a:bodyPr/>
          <a:lstStyle/>
          <a:p>
            <a:endParaRPr lang="en-GB" noProof="0" dirty="0"/>
          </a:p>
        </p:txBody>
      </p:sp>
      <p:sp>
        <p:nvSpPr>
          <p:cNvPr id="2" name="Freeform 2">
            <a:extLst>
              <a:ext uri="{FF2B5EF4-FFF2-40B4-BE49-F238E27FC236}">
                <a16:creationId xmlns:a16="http://schemas.microsoft.com/office/drawing/2014/main" id="{BD893528-028C-B350-5926-0F4C5BFEB6DA}"/>
              </a:ext>
            </a:extLst>
          </p:cNvPr>
          <p:cNvSpPr/>
          <p:nvPr/>
        </p:nvSpPr>
        <p:spPr>
          <a:xfrm>
            <a:off x="14431915" y="918210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047A79DD-FB58-B858-48DC-672D4C42A7BE}"/>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817DD59E-5E32-363A-0CF1-9A8F8888756D}"/>
              </a:ext>
            </a:extLst>
          </p:cNvPr>
          <p:cNvSpPr txBox="1"/>
          <p:nvPr/>
        </p:nvSpPr>
        <p:spPr>
          <a:xfrm>
            <a:off x="2565541" y="2628900"/>
            <a:ext cx="13156918" cy="1346394"/>
          </a:xfrm>
          <a:prstGeom prst="rect">
            <a:avLst/>
          </a:prstGeom>
        </p:spPr>
        <p:txBody>
          <a:bodyPr wrap="square" lIns="0" tIns="0" rIns="0" bIns="0" rtlCol="0" anchor="t">
            <a:spAutoFit/>
          </a:bodyPr>
          <a:lstStyle/>
          <a:p>
            <a:pPr>
              <a:lnSpc>
                <a:spcPts val="11200"/>
              </a:lnSpc>
            </a:pPr>
            <a:r>
              <a:rPr lang="en-GB" sz="8000" noProof="0" dirty="0">
                <a:solidFill>
                  <a:schemeClr val="bg1"/>
                </a:solidFill>
                <a:latin typeface="Anton"/>
                <a:ea typeface="Anton"/>
                <a:cs typeface="Anton"/>
                <a:sym typeface="Anton"/>
              </a:rPr>
              <a:t>Danke!</a:t>
            </a:r>
          </a:p>
        </p:txBody>
      </p:sp>
      <p:sp>
        <p:nvSpPr>
          <p:cNvPr id="6" name="Freeform 2">
            <a:extLst>
              <a:ext uri="{FF2B5EF4-FFF2-40B4-BE49-F238E27FC236}">
                <a16:creationId xmlns:a16="http://schemas.microsoft.com/office/drawing/2014/main" id="{373C6B6C-7562-AA84-BB97-62EAAA9682D2}"/>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4"/>
            <a:stretch>
              <a:fillRect/>
            </a:stretch>
          </a:blipFill>
        </p:spPr>
        <p:txBody>
          <a:bodyPr/>
          <a:lstStyle/>
          <a:p>
            <a:endParaRPr lang="en-GB" noProof="0" dirty="0"/>
          </a:p>
        </p:txBody>
      </p:sp>
    </p:spTree>
    <p:extLst>
      <p:ext uri="{BB962C8B-B14F-4D97-AF65-F5344CB8AC3E}">
        <p14:creationId xmlns:p14="http://schemas.microsoft.com/office/powerpoint/2010/main" val="3648779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A5F553-2935-4F00-4D80-A770067B85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065C46F-76BF-3FBE-8D8B-721F6F31D1AC}"/>
              </a:ext>
            </a:extLst>
          </p:cNvPr>
          <p:cNvSpPr/>
          <p:nvPr/>
        </p:nvSpPr>
        <p:spPr>
          <a:xfrm>
            <a:off x="14798745" y="9361180"/>
            <a:ext cx="3368769" cy="750955"/>
          </a:xfrm>
          <a:custGeom>
            <a:avLst/>
            <a:gdLst/>
            <a:ahLst/>
            <a:cxnLst/>
            <a:rect l="l" t="t" r="r" b="b"/>
            <a:pathLst>
              <a:path w="3368769" h="750955">
                <a:moveTo>
                  <a:pt x="0" y="0"/>
                </a:moveTo>
                <a:lnTo>
                  <a:pt x="3368769" y="0"/>
                </a:lnTo>
                <a:lnTo>
                  <a:pt x="3368769" y="750955"/>
                </a:lnTo>
                <a:lnTo>
                  <a:pt x="0" y="750955"/>
                </a:lnTo>
                <a:lnTo>
                  <a:pt x="0" y="0"/>
                </a:lnTo>
                <a:close/>
              </a:path>
            </a:pathLst>
          </a:custGeom>
          <a:blipFill>
            <a:blip r:embed="rId2"/>
            <a:stretch>
              <a:fillRect/>
            </a:stretch>
          </a:blipFill>
        </p:spPr>
        <p:txBody>
          <a:bodyPr/>
          <a:lstStyle/>
          <a:p>
            <a:endParaRPr lang="en-GB" noProof="0" dirty="0">
              <a:solidFill>
                <a:schemeClr val="bg1"/>
              </a:solidFill>
            </a:endParaRPr>
          </a:p>
        </p:txBody>
      </p:sp>
      <p:sp>
        <p:nvSpPr>
          <p:cNvPr id="3" name="Freeform 3">
            <a:extLst>
              <a:ext uri="{FF2B5EF4-FFF2-40B4-BE49-F238E27FC236}">
                <a16:creationId xmlns:a16="http://schemas.microsoft.com/office/drawing/2014/main" id="{6DBEE25E-C433-26B4-1F5D-40DDC41B6BB7}"/>
              </a:ext>
            </a:extLst>
          </p:cNvPr>
          <p:cNvSpPr/>
          <p:nvPr/>
        </p:nvSpPr>
        <p:spPr>
          <a:xfrm>
            <a:off x="0" y="0"/>
            <a:ext cx="3610309" cy="2030799"/>
          </a:xfrm>
          <a:custGeom>
            <a:avLst/>
            <a:gdLst/>
            <a:ahLst/>
            <a:cxnLst/>
            <a:rect l="l" t="t" r="r" b="b"/>
            <a:pathLst>
              <a:path w="3610309" h="2030799">
                <a:moveTo>
                  <a:pt x="0" y="0"/>
                </a:moveTo>
                <a:lnTo>
                  <a:pt x="3610309" y="0"/>
                </a:lnTo>
                <a:lnTo>
                  <a:pt x="3610309" y="2030799"/>
                </a:lnTo>
                <a:lnTo>
                  <a:pt x="0" y="2030799"/>
                </a:lnTo>
                <a:lnTo>
                  <a:pt x="0" y="0"/>
                </a:lnTo>
                <a:close/>
              </a:path>
            </a:pathLst>
          </a:custGeom>
          <a:blipFill>
            <a:blip r:embed="rId3"/>
            <a:stretch>
              <a:fillRect/>
            </a:stretch>
          </a:blipFill>
        </p:spPr>
        <p:txBody>
          <a:bodyPr/>
          <a:lstStyle/>
          <a:p>
            <a:endParaRPr lang="en-GB" noProof="0" dirty="0"/>
          </a:p>
        </p:txBody>
      </p:sp>
      <p:sp>
        <p:nvSpPr>
          <p:cNvPr id="5" name="TextBox 8">
            <a:extLst>
              <a:ext uri="{FF2B5EF4-FFF2-40B4-BE49-F238E27FC236}">
                <a16:creationId xmlns:a16="http://schemas.microsoft.com/office/drawing/2014/main" id="{428D40F3-6E1B-9C75-86FE-F85628F00B2F}"/>
              </a:ext>
            </a:extLst>
          </p:cNvPr>
          <p:cNvSpPr txBox="1"/>
          <p:nvPr/>
        </p:nvSpPr>
        <p:spPr>
          <a:xfrm>
            <a:off x="2133600" y="2476500"/>
            <a:ext cx="13156918" cy="1346394"/>
          </a:xfrm>
          <a:prstGeom prst="rect">
            <a:avLst/>
          </a:prstGeom>
        </p:spPr>
        <p:txBody>
          <a:bodyPr wrap="square" lIns="0" tIns="0" rIns="0" bIns="0" rtlCol="0" anchor="t">
            <a:spAutoFit/>
          </a:bodyPr>
          <a:lstStyle/>
          <a:p>
            <a:pPr>
              <a:lnSpc>
                <a:spcPts val="11200"/>
              </a:lnSpc>
            </a:pPr>
            <a:r>
              <a:rPr lang="en-GB" sz="8000" noProof="0">
                <a:solidFill>
                  <a:schemeClr val="bg1"/>
                </a:solidFill>
                <a:latin typeface="Anton"/>
                <a:ea typeface="Anton"/>
                <a:cs typeface="Anton"/>
                <a:sym typeface="Anton"/>
              </a:rPr>
              <a:t>Referenzen</a:t>
            </a:r>
            <a:endParaRPr lang="en-GB" sz="8000" noProof="0" dirty="0">
              <a:solidFill>
                <a:schemeClr val="bg1"/>
              </a:solidFill>
              <a:latin typeface="Anton"/>
              <a:ea typeface="Anton"/>
              <a:cs typeface="Anton"/>
              <a:sym typeface="Anton"/>
            </a:endParaRPr>
          </a:p>
        </p:txBody>
      </p:sp>
      <p:sp>
        <p:nvSpPr>
          <p:cNvPr id="6" name="Textfeld 5">
            <a:extLst>
              <a:ext uri="{FF2B5EF4-FFF2-40B4-BE49-F238E27FC236}">
                <a16:creationId xmlns:a16="http://schemas.microsoft.com/office/drawing/2014/main" id="{BD06CFED-21BE-8FA5-7DE2-B971D4F98D1F}"/>
              </a:ext>
            </a:extLst>
          </p:cNvPr>
          <p:cNvSpPr txBox="1"/>
          <p:nvPr/>
        </p:nvSpPr>
        <p:spPr>
          <a:xfrm>
            <a:off x="2133600" y="4135880"/>
            <a:ext cx="14782800" cy="4524315"/>
          </a:xfrm>
          <a:prstGeom prst="rect">
            <a:avLst/>
          </a:prstGeom>
          <a:noFill/>
        </p:spPr>
        <p:txBody>
          <a:bodyPr wrap="square">
            <a:spAutoFit/>
          </a:bodyPr>
          <a:lstStyle/>
          <a:p>
            <a:pPr indent="-457200"/>
            <a:r>
              <a:rPr lang="en-GB" sz="2400" noProof="0" dirty="0">
                <a:solidFill>
                  <a:schemeClr val="bg1"/>
                </a:solidFill>
                <a:latin typeface="Quicksand" panose="020B0604020202020204" charset="0"/>
              </a:rPr>
              <a:t>Dotter, F./</a:t>
            </a:r>
            <a:r>
              <a:rPr lang="en-GB" sz="2400" noProof="0" dirty="0" err="1">
                <a:solidFill>
                  <a:schemeClr val="bg1"/>
                </a:solidFill>
                <a:latin typeface="Quicksand" panose="020B0604020202020204" charset="0"/>
              </a:rPr>
              <a:t>Jarmer</a:t>
            </a:r>
            <a:r>
              <a:rPr lang="en-GB" sz="2400" noProof="0" dirty="0">
                <a:solidFill>
                  <a:schemeClr val="bg1"/>
                </a:solidFill>
                <a:latin typeface="Quicksand" panose="020B0604020202020204" charset="0"/>
              </a:rPr>
              <a:t>, H./Huber, L. (2019): Die </a:t>
            </a:r>
            <a:r>
              <a:rPr lang="en-GB" sz="2400" noProof="0" dirty="0" err="1">
                <a:solidFill>
                  <a:schemeClr val="bg1"/>
                </a:solidFill>
                <a:latin typeface="Quicksand" panose="020B0604020202020204" charset="0"/>
              </a:rPr>
              <a:t>Relikte</a:t>
            </a:r>
            <a:r>
              <a:rPr lang="en-GB" sz="2400" noProof="0" dirty="0">
                <a:solidFill>
                  <a:schemeClr val="bg1"/>
                </a:solidFill>
                <a:latin typeface="Quicksand" panose="020B0604020202020204" charset="0"/>
              </a:rPr>
              <a:t> von </a:t>
            </a:r>
            <a:r>
              <a:rPr lang="en-GB" sz="2400" noProof="0" dirty="0" err="1">
                <a:solidFill>
                  <a:schemeClr val="bg1"/>
                </a:solidFill>
                <a:latin typeface="Quicksand" panose="020B0604020202020204" charset="0"/>
              </a:rPr>
              <a:t>Oralismus</a:t>
            </a:r>
            <a:r>
              <a:rPr lang="en-GB" sz="2400" noProof="0" dirty="0">
                <a:solidFill>
                  <a:schemeClr val="bg1"/>
                </a:solidFill>
                <a:latin typeface="Quicksand" panose="020B0604020202020204" charset="0"/>
              </a:rPr>
              <a:t> und </a:t>
            </a:r>
            <a:r>
              <a:rPr lang="en-GB" sz="2400" noProof="0" dirty="0" err="1">
                <a:solidFill>
                  <a:schemeClr val="bg1"/>
                </a:solidFill>
                <a:latin typeface="Quicksand" panose="020B0604020202020204" charset="0"/>
              </a:rPr>
              <a:t>Behindertendiskriminierung</a:t>
            </a:r>
            <a:r>
              <a:rPr lang="en-GB" sz="2400" noProof="0" dirty="0">
                <a:solidFill>
                  <a:schemeClr val="bg1"/>
                </a:solidFill>
                <a:latin typeface="Quicksand" panose="020B0604020202020204" charset="0"/>
              </a:rPr>
              <a:t> in </a:t>
            </a:r>
            <a:r>
              <a:rPr lang="en-GB" sz="2400" noProof="0" dirty="0" err="1">
                <a:solidFill>
                  <a:schemeClr val="bg1"/>
                </a:solidFill>
                <a:latin typeface="Quicksand" panose="020B0604020202020204" charset="0"/>
              </a:rPr>
              <a:t>Österreich</a:t>
            </a:r>
            <a:r>
              <a:rPr lang="en-GB" sz="2400" noProof="0" dirty="0">
                <a:solidFill>
                  <a:schemeClr val="bg1"/>
                </a:solidFill>
                <a:latin typeface="Quicksand" panose="020B0604020202020204" charset="0"/>
              </a:rPr>
              <a:t>. In: Schmidt, M./Werner, A. (Hg.): </a:t>
            </a:r>
            <a:r>
              <a:rPr lang="en-GB" sz="2400" noProof="0" dirty="0" err="1">
                <a:solidFill>
                  <a:schemeClr val="bg1"/>
                </a:solidFill>
                <a:latin typeface="Quicksand" panose="020B0604020202020204" charset="0"/>
              </a:rPr>
              <a:t>Zwischen</a:t>
            </a:r>
            <a:r>
              <a:rPr lang="en-GB" sz="2400" noProof="0" dirty="0">
                <a:solidFill>
                  <a:schemeClr val="bg1"/>
                </a:solidFill>
                <a:latin typeface="Quicksand" panose="020B0604020202020204" charset="0"/>
              </a:rPr>
              <a:t> </a:t>
            </a:r>
            <a:r>
              <a:rPr lang="en-GB" sz="2400" noProof="0" dirty="0" err="1">
                <a:solidFill>
                  <a:schemeClr val="bg1"/>
                </a:solidFill>
                <a:latin typeface="Quicksand" panose="020B0604020202020204" charset="0"/>
              </a:rPr>
              <a:t>Fremdbestimmung</a:t>
            </a:r>
            <a:r>
              <a:rPr lang="en-GB" sz="2400" noProof="0" dirty="0">
                <a:solidFill>
                  <a:schemeClr val="bg1"/>
                </a:solidFill>
                <a:latin typeface="Quicksand" panose="020B0604020202020204" charset="0"/>
              </a:rPr>
              <a:t> und </a:t>
            </a:r>
            <a:r>
              <a:rPr lang="en-GB" sz="2400" noProof="0" dirty="0" err="1">
                <a:solidFill>
                  <a:schemeClr val="bg1"/>
                </a:solidFill>
                <a:latin typeface="Quicksand" panose="020B0604020202020204" charset="0"/>
              </a:rPr>
              <a:t>Autonomie</a:t>
            </a:r>
            <a:r>
              <a:rPr lang="en-GB" sz="2400" noProof="0" dirty="0">
                <a:solidFill>
                  <a:schemeClr val="bg1"/>
                </a:solidFill>
                <a:latin typeface="Quicksand" panose="020B0604020202020204" charset="0"/>
              </a:rPr>
              <a:t>. Neue Impulse </a:t>
            </a:r>
            <a:r>
              <a:rPr lang="en-GB" sz="2400" noProof="0" dirty="0" err="1">
                <a:solidFill>
                  <a:schemeClr val="bg1"/>
                </a:solidFill>
                <a:latin typeface="Quicksand" panose="020B0604020202020204" charset="0"/>
              </a:rPr>
              <a:t>zur</a:t>
            </a:r>
            <a:r>
              <a:rPr lang="en-GB" sz="2400" noProof="0" dirty="0">
                <a:solidFill>
                  <a:schemeClr val="bg1"/>
                </a:solidFill>
                <a:latin typeface="Quicksand" panose="020B0604020202020204" charset="0"/>
              </a:rPr>
              <a:t> </a:t>
            </a:r>
            <a:r>
              <a:rPr lang="en-GB" sz="2400" noProof="0" dirty="0" err="1">
                <a:solidFill>
                  <a:schemeClr val="bg1"/>
                </a:solidFill>
                <a:latin typeface="Quicksand" panose="020B0604020202020204" charset="0"/>
              </a:rPr>
              <a:t>Gehörlosengeschichte</a:t>
            </a:r>
            <a:r>
              <a:rPr lang="en-GB" sz="2400" noProof="0" dirty="0">
                <a:solidFill>
                  <a:schemeClr val="bg1"/>
                </a:solidFill>
                <a:latin typeface="Quicksand" panose="020B0604020202020204" charset="0"/>
              </a:rPr>
              <a:t> in Deutschland, </a:t>
            </a:r>
            <a:r>
              <a:rPr lang="en-GB" sz="2400" noProof="0" dirty="0" err="1">
                <a:solidFill>
                  <a:schemeClr val="bg1"/>
                </a:solidFill>
                <a:latin typeface="Quicksand" panose="020B0604020202020204" charset="0"/>
              </a:rPr>
              <a:t>Österreich</a:t>
            </a:r>
            <a:r>
              <a:rPr lang="en-GB" sz="2400" noProof="0" dirty="0">
                <a:solidFill>
                  <a:schemeClr val="bg1"/>
                </a:solidFill>
                <a:latin typeface="Quicksand" panose="020B0604020202020204" charset="0"/>
              </a:rPr>
              <a:t> und der Schweiz. Bielefeld: transcript, S. 371-421.</a:t>
            </a:r>
          </a:p>
          <a:p>
            <a:pPr indent="-457200"/>
            <a:r>
              <a:rPr lang="en-GB" sz="2400" noProof="0" dirty="0">
                <a:solidFill>
                  <a:schemeClr val="bg1"/>
                </a:solidFill>
                <a:latin typeface="Quicksand" panose="020B0604020202020204" charset="0"/>
              </a:rPr>
              <a:t>(title of the article: „The relicts of oralism and discrimination against disabled people“, title of the book: „ Between heteronomy and autonomy. New impulses for the history of the deaf in Germany, Austria and Switzerland”)</a:t>
            </a:r>
          </a:p>
          <a:p>
            <a:pPr indent="-457200"/>
            <a:endParaRPr lang="en-GB" sz="2400" noProof="0" dirty="0">
              <a:solidFill>
                <a:schemeClr val="bg1"/>
              </a:solidFill>
              <a:latin typeface="Quicksand" panose="020B0604020202020204" charset="0"/>
            </a:endParaRPr>
          </a:p>
          <a:p>
            <a:pPr indent="-457200"/>
            <a:r>
              <a:rPr lang="en-GB" sz="2400" noProof="0" dirty="0">
                <a:solidFill>
                  <a:schemeClr val="bg1"/>
                </a:solidFill>
                <a:latin typeface="Quicksand" panose="020B0604020202020204" charset="0"/>
              </a:rPr>
              <a:t>Monaghan, L. (2016): Deaf Education History. Milan 1880. In: In: Gertz, G./Boudreault, P. (Hg.): The Sage Deaf Studies </a:t>
            </a:r>
            <a:r>
              <a:rPr lang="en-GB" sz="2400" noProof="0" dirty="0" err="1">
                <a:solidFill>
                  <a:schemeClr val="bg1"/>
                </a:solidFill>
                <a:latin typeface="Quicksand" panose="020B0604020202020204" charset="0"/>
              </a:rPr>
              <a:t>Encyclopedia</a:t>
            </a:r>
            <a:r>
              <a:rPr lang="en-GB" sz="2400" noProof="0" dirty="0">
                <a:solidFill>
                  <a:schemeClr val="bg1"/>
                </a:solidFill>
                <a:latin typeface="Quicksand" panose="020B0604020202020204" charset="0"/>
              </a:rPr>
              <a:t>. Los Angeles: SAGE, S. 173-177.</a:t>
            </a:r>
          </a:p>
          <a:p>
            <a:pPr indent="-457200"/>
            <a:endParaRPr lang="en-GB" sz="2400" noProof="0" dirty="0">
              <a:solidFill>
                <a:schemeClr val="bg1"/>
              </a:solidFill>
              <a:latin typeface="Quicksand" panose="020B0604020202020204" charset="0"/>
            </a:endParaRPr>
          </a:p>
          <a:p>
            <a:pPr indent="-457200"/>
            <a:r>
              <a:rPr lang="en-GB" sz="2400" noProof="0" dirty="0">
                <a:solidFill>
                  <a:schemeClr val="bg1"/>
                </a:solidFill>
                <a:latin typeface="Quicksand" panose="020B0604020202020204" charset="0"/>
              </a:rPr>
              <a:t>Nieves, B. (2016): Deaf Education History. Pre-1880. In: Gertz, G./Boudreault, P. (Hg.): The Sage Deaf Studies </a:t>
            </a:r>
            <a:r>
              <a:rPr lang="en-GB" sz="2400" noProof="0" dirty="0" err="1">
                <a:solidFill>
                  <a:schemeClr val="bg1"/>
                </a:solidFill>
                <a:latin typeface="Quicksand" panose="020B0604020202020204" charset="0"/>
              </a:rPr>
              <a:t>Encyclopedia</a:t>
            </a:r>
            <a:r>
              <a:rPr lang="en-GB" sz="2400" noProof="0" dirty="0">
                <a:solidFill>
                  <a:schemeClr val="bg1"/>
                </a:solidFill>
                <a:latin typeface="Quicksand" panose="020B0604020202020204" charset="0"/>
              </a:rPr>
              <a:t>. Los Angeles: SAGE, S. 182-186.</a:t>
            </a:r>
          </a:p>
        </p:txBody>
      </p:sp>
      <p:sp>
        <p:nvSpPr>
          <p:cNvPr id="4" name="Freeform 3">
            <a:extLst>
              <a:ext uri="{FF2B5EF4-FFF2-40B4-BE49-F238E27FC236}">
                <a16:creationId xmlns:a16="http://schemas.microsoft.com/office/drawing/2014/main" id="{E9B29354-A9DC-461D-DB18-3D88AD678FF2}"/>
              </a:ext>
            </a:extLst>
          </p:cNvPr>
          <p:cNvSpPr/>
          <p:nvPr/>
        </p:nvSpPr>
        <p:spPr>
          <a:xfrm>
            <a:off x="14705525" y="9364430"/>
            <a:ext cx="3354190" cy="747705"/>
          </a:xfrm>
          <a:custGeom>
            <a:avLst/>
            <a:gdLst/>
            <a:ahLst/>
            <a:cxnLst/>
            <a:rect l="l" t="t" r="r" b="b"/>
            <a:pathLst>
              <a:path w="3354190" h="747705">
                <a:moveTo>
                  <a:pt x="0" y="0"/>
                </a:moveTo>
                <a:lnTo>
                  <a:pt x="3354190" y="0"/>
                </a:lnTo>
                <a:lnTo>
                  <a:pt x="3354190" y="747705"/>
                </a:lnTo>
                <a:lnTo>
                  <a:pt x="0" y="747705"/>
                </a:lnTo>
                <a:lnTo>
                  <a:pt x="0" y="0"/>
                </a:lnTo>
                <a:close/>
              </a:path>
            </a:pathLst>
          </a:custGeom>
          <a:blipFill>
            <a:blip r:embed="rId4"/>
            <a:stretch>
              <a:fillRect/>
            </a:stretch>
          </a:blipFill>
        </p:spPr>
        <p:txBody>
          <a:bodyPr/>
          <a:lstStyle/>
          <a:p>
            <a:endParaRPr lang="en-GB" noProof="0" dirty="0">
              <a:solidFill>
                <a:schemeClr val="bg1"/>
              </a:solidFill>
            </a:endParaRPr>
          </a:p>
        </p:txBody>
      </p:sp>
      <p:sp>
        <p:nvSpPr>
          <p:cNvPr id="7" name="Freeform 2">
            <a:extLst>
              <a:ext uri="{FF2B5EF4-FFF2-40B4-BE49-F238E27FC236}">
                <a16:creationId xmlns:a16="http://schemas.microsoft.com/office/drawing/2014/main" id="{3FF331EC-DEE8-BBBD-9576-C1A46CF1945B}"/>
              </a:ext>
            </a:extLst>
          </p:cNvPr>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5"/>
            <a:stretch>
              <a:fillRect/>
            </a:stretch>
          </a:blipFill>
        </p:spPr>
        <p:txBody>
          <a:bodyPr/>
          <a:lstStyle/>
          <a:p>
            <a:endParaRPr lang="en-GB" noProof="0" dirty="0"/>
          </a:p>
        </p:txBody>
      </p:sp>
    </p:spTree>
    <p:extLst>
      <p:ext uri="{BB962C8B-B14F-4D97-AF65-F5344CB8AC3E}">
        <p14:creationId xmlns:p14="http://schemas.microsoft.com/office/powerpoint/2010/main" val="1623313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reeform 2"/>
          <p:cNvSpPr/>
          <p:nvPr/>
        </p:nvSpPr>
        <p:spPr>
          <a:xfrm>
            <a:off x="0" y="4263"/>
            <a:ext cx="3586632" cy="2015986"/>
          </a:xfrm>
          <a:custGeom>
            <a:avLst/>
            <a:gdLst/>
            <a:ahLst/>
            <a:cxnLst/>
            <a:rect l="l" t="t" r="r" b="b"/>
            <a:pathLst>
              <a:path w="3586632" h="2015986">
                <a:moveTo>
                  <a:pt x="0" y="0"/>
                </a:moveTo>
                <a:lnTo>
                  <a:pt x="3586632" y="0"/>
                </a:lnTo>
                <a:lnTo>
                  <a:pt x="3586632" y="2015985"/>
                </a:lnTo>
                <a:lnTo>
                  <a:pt x="0" y="2015985"/>
                </a:lnTo>
                <a:lnTo>
                  <a:pt x="0" y="0"/>
                </a:lnTo>
                <a:close/>
              </a:path>
            </a:pathLst>
          </a:custGeom>
          <a:blipFill>
            <a:blip r:embed="rId2"/>
            <a:stretch>
              <a:fillRect/>
            </a:stretch>
          </a:blipFill>
        </p:spPr>
        <p:txBody>
          <a:bodyPr/>
          <a:lstStyle/>
          <a:p>
            <a:endParaRPr lang="en-GB" noProof="0" dirty="0"/>
          </a:p>
        </p:txBody>
      </p:sp>
      <p:sp>
        <p:nvSpPr>
          <p:cNvPr id="3" name="Freeform 3"/>
          <p:cNvSpPr/>
          <p:nvPr/>
        </p:nvSpPr>
        <p:spPr>
          <a:xfrm>
            <a:off x="14434201" y="639132"/>
            <a:ext cx="3347649" cy="746247"/>
          </a:xfrm>
          <a:custGeom>
            <a:avLst/>
            <a:gdLst/>
            <a:ahLst/>
            <a:cxnLst/>
            <a:rect l="l" t="t" r="r" b="b"/>
            <a:pathLst>
              <a:path w="3347649" h="746247">
                <a:moveTo>
                  <a:pt x="0" y="0"/>
                </a:moveTo>
                <a:lnTo>
                  <a:pt x="3347649" y="0"/>
                </a:lnTo>
                <a:lnTo>
                  <a:pt x="3347649" y="746247"/>
                </a:lnTo>
                <a:lnTo>
                  <a:pt x="0" y="746247"/>
                </a:lnTo>
                <a:lnTo>
                  <a:pt x="0" y="0"/>
                </a:lnTo>
                <a:close/>
              </a:path>
            </a:pathLst>
          </a:custGeom>
          <a:blipFill>
            <a:blip r:embed="rId3"/>
            <a:stretch>
              <a:fillRect/>
            </a:stretch>
          </a:blipFill>
        </p:spPr>
        <p:txBody>
          <a:bodyPr/>
          <a:lstStyle/>
          <a:p>
            <a:endParaRPr lang="en-GB" noProof="0" dirty="0"/>
          </a:p>
        </p:txBody>
      </p:sp>
      <p:sp>
        <p:nvSpPr>
          <p:cNvPr id="4" name="Freeform 4"/>
          <p:cNvSpPr/>
          <p:nvPr/>
        </p:nvSpPr>
        <p:spPr>
          <a:xfrm>
            <a:off x="3446958" y="3699228"/>
            <a:ext cx="1156015" cy="728290"/>
          </a:xfrm>
          <a:custGeom>
            <a:avLst/>
            <a:gdLst/>
            <a:ahLst/>
            <a:cxnLst/>
            <a:rect l="l" t="t" r="r" b="b"/>
            <a:pathLst>
              <a:path w="1156015" h="728290">
                <a:moveTo>
                  <a:pt x="0" y="0"/>
                </a:moveTo>
                <a:lnTo>
                  <a:pt x="1156016" y="0"/>
                </a:lnTo>
                <a:lnTo>
                  <a:pt x="1156016" y="728289"/>
                </a:lnTo>
                <a:lnTo>
                  <a:pt x="0" y="7282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noProof="0" dirty="0"/>
          </a:p>
        </p:txBody>
      </p:sp>
      <p:sp>
        <p:nvSpPr>
          <p:cNvPr id="5" name="Freeform 5"/>
          <p:cNvSpPr/>
          <p:nvPr/>
        </p:nvSpPr>
        <p:spPr>
          <a:xfrm>
            <a:off x="3891781" y="4535744"/>
            <a:ext cx="711193" cy="711193"/>
          </a:xfrm>
          <a:custGeom>
            <a:avLst/>
            <a:gdLst/>
            <a:ahLst/>
            <a:cxnLst/>
            <a:rect l="l" t="t" r="r" b="b"/>
            <a:pathLst>
              <a:path w="711193" h="711193">
                <a:moveTo>
                  <a:pt x="0" y="0"/>
                </a:moveTo>
                <a:lnTo>
                  <a:pt x="711193" y="0"/>
                </a:lnTo>
                <a:lnTo>
                  <a:pt x="711193" y="711193"/>
                </a:lnTo>
                <a:lnTo>
                  <a:pt x="0" y="711193"/>
                </a:lnTo>
                <a:lnTo>
                  <a:pt x="0" y="0"/>
                </a:lnTo>
                <a:close/>
              </a:path>
            </a:pathLst>
          </a:custGeom>
          <a:blipFill>
            <a:blip r:embed="rId5"/>
            <a:stretch>
              <a:fillRect/>
            </a:stretch>
          </a:blipFill>
        </p:spPr>
        <p:txBody>
          <a:bodyPr/>
          <a:lstStyle/>
          <a:p>
            <a:endParaRPr lang="en-GB" noProof="0" dirty="0"/>
          </a:p>
        </p:txBody>
      </p:sp>
      <p:sp>
        <p:nvSpPr>
          <p:cNvPr id="6" name="Freeform 6"/>
          <p:cNvSpPr/>
          <p:nvPr/>
        </p:nvSpPr>
        <p:spPr>
          <a:xfrm>
            <a:off x="3876881" y="5552822"/>
            <a:ext cx="726093" cy="726093"/>
          </a:xfrm>
          <a:custGeom>
            <a:avLst/>
            <a:gdLst/>
            <a:ahLst/>
            <a:cxnLst/>
            <a:rect l="l" t="t" r="r" b="b"/>
            <a:pathLst>
              <a:path w="726093" h="726093">
                <a:moveTo>
                  <a:pt x="0" y="0"/>
                </a:moveTo>
                <a:lnTo>
                  <a:pt x="726093" y="0"/>
                </a:lnTo>
                <a:lnTo>
                  <a:pt x="726093" y="726093"/>
                </a:lnTo>
                <a:lnTo>
                  <a:pt x="0" y="726093"/>
                </a:lnTo>
                <a:lnTo>
                  <a:pt x="0" y="0"/>
                </a:lnTo>
                <a:close/>
              </a:path>
            </a:pathLst>
          </a:custGeom>
          <a:blipFill>
            <a:blip r:embed="rId6"/>
            <a:stretch>
              <a:fillRect/>
            </a:stretch>
          </a:blipFill>
        </p:spPr>
        <p:txBody>
          <a:bodyPr/>
          <a:lstStyle/>
          <a:p>
            <a:endParaRPr lang="en-GB" noProof="0" dirty="0"/>
          </a:p>
        </p:txBody>
      </p:sp>
      <p:grpSp>
        <p:nvGrpSpPr>
          <p:cNvPr id="7" name="Group 7"/>
          <p:cNvGrpSpPr/>
          <p:nvPr/>
        </p:nvGrpSpPr>
        <p:grpSpPr>
          <a:xfrm>
            <a:off x="-228300" y="7161200"/>
            <a:ext cx="18940740" cy="4213749"/>
            <a:chOff x="0" y="0"/>
            <a:chExt cx="4988508" cy="1109794"/>
          </a:xfrm>
        </p:grpSpPr>
        <p:sp>
          <p:nvSpPr>
            <p:cNvPr id="8" name="Freeform 8"/>
            <p:cNvSpPr/>
            <p:nvPr/>
          </p:nvSpPr>
          <p:spPr>
            <a:xfrm>
              <a:off x="0" y="0"/>
              <a:ext cx="4988508" cy="1109794"/>
            </a:xfrm>
            <a:custGeom>
              <a:avLst/>
              <a:gdLst/>
              <a:ahLst/>
              <a:cxnLst/>
              <a:rect l="l" t="t" r="r" b="b"/>
              <a:pathLst>
                <a:path w="4988508" h="1109794">
                  <a:moveTo>
                    <a:pt x="0" y="0"/>
                  </a:moveTo>
                  <a:lnTo>
                    <a:pt x="4988508" y="0"/>
                  </a:lnTo>
                  <a:lnTo>
                    <a:pt x="4988508" y="1109794"/>
                  </a:lnTo>
                  <a:lnTo>
                    <a:pt x="0" y="1109794"/>
                  </a:lnTo>
                  <a:close/>
                </a:path>
              </a:pathLst>
            </a:custGeom>
            <a:solidFill>
              <a:srgbClr val="F7F1D5"/>
            </a:solidFill>
          </p:spPr>
          <p:txBody>
            <a:bodyPr/>
            <a:lstStyle/>
            <a:p>
              <a:endParaRPr lang="en-GB" noProof="0" dirty="0"/>
            </a:p>
          </p:txBody>
        </p:sp>
        <p:sp>
          <p:nvSpPr>
            <p:cNvPr id="9" name="TextBox 9"/>
            <p:cNvSpPr txBox="1"/>
            <p:nvPr/>
          </p:nvSpPr>
          <p:spPr>
            <a:xfrm>
              <a:off x="0" y="-57150"/>
              <a:ext cx="4988508" cy="1166944"/>
            </a:xfrm>
            <a:prstGeom prst="rect">
              <a:avLst/>
            </a:prstGeom>
          </p:spPr>
          <p:txBody>
            <a:bodyPr lIns="50800" tIns="50800" rIns="50800" bIns="50800" rtlCol="0" anchor="ctr"/>
            <a:lstStyle/>
            <a:p>
              <a:pPr algn="ctr">
                <a:lnSpc>
                  <a:spcPts val="2659"/>
                </a:lnSpc>
              </a:pPr>
              <a:endParaRPr lang="en-GB" noProof="0" dirty="0"/>
            </a:p>
          </p:txBody>
        </p:sp>
      </p:grpSp>
      <p:sp>
        <p:nvSpPr>
          <p:cNvPr id="10" name="Freeform 10"/>
          <p:cNvSpPr/>
          <p:nvPr/>
        </p:nvSpPr>
        <p:spPr>
          <a:xfrm>
            <a:off x="15692648" y="7710148"/>
            <a:ext cx="1489130" cy="1938541"/>
          </a:xfrm>
          <a:custGeom>
            <a:avLst/>
            <a:gdLst/>
            <a:ahLst/>
            <a:cxnLst/>
            <a:rect l="l" t="t" r="r" b="b"/>
            <a:pathLst>
              <a:path w="1489130" h="1938541">
                <a:moveTo>
                  <a:pt x="0" y="0"/>
                </a:moveTo>
                <a:lnTo>
                  <a:pt x="1489129" y="0"/>
                </a:lnTo>
                <a:lnTo>
                  <a:pt x="1489129" y="1938541"/>
                </a:lnTo>
                <a:lnTo>
                  <a:pt x="0" y="1938541"/>
                </a:lnTo>
                <a:lnTo>
                  <a:pt x="0" y="0"/>
                </a:lnTo>
                <a:close/>
              </a:path>
            </a:pathLst>
          </a:custGeom>
          <a:blipFill>
            <a:blip r:embed="rId7"/>
            <a:stretch>
              <a:fillRect/>
            </a:stretch>
          </a:blipFill>
        </p:spPr>
        <p:txBody>
          <a:bodyPr/>
          <a:lstStyle/>
          <a:p>
            <a:endParaRPr lang="en-GB" noProof="0" dirty="0"/>
          </a:p>
        </p:txBody>
      </p:sp>
      <p:sp>
        <p:nvSpPr>
          <p:cNvPr id="11" name="Freeform 11"/>
          <p:cNvSpPr/>
          <p:nvPr/>
        </p:nvSpPr>
        <p:spPr>
          <a:xfrm>
            <a:off x="8989462" y="7963384"/>
            <a:ext cx="3063250" cy="1432070"/>
          </a:xfrm>
          <a:custGeom>
            <a:avLst/>
            <a:gdLst/>
            <a:ahLst/>
            <a:cxnLst/>
            <a:rect l="l" t="t" r="r" b="b"/>
            <a:pathLst>
              <a:path w="3063250" h="1432070">
                <a:moveTo>
                  <a:pt x="0" y="0"/>
                </a:moveTo>
                <a:lnTo>
                  <a:pt x="3063251" y="0"/>
                </a:lnTo>
                <a:lnTo>
                  <a:pt x="3063251" y="1432069"/>
                </a:lnTo>
                <a:lnTo>
                  <a:pt x="0" y="1432069"/>
                </a:lnTo>
                <a:lnTo>
                  <a:pt x="0" y="0"/>
                </a:lnTo>
                <a:close/>
              </a:path>
            </a:pathLst>
          </a:custGeom>
          <a:blipFill>
            <a:blip r:embed="rId8"/>
            <a:stretch>
              <a:fillRect/>
            </a:stretch>
          </a:blipFill>
        </p:spPr>
        <p:txBody>
          <a:bodyPr/>
          <a:lstStyle/>
          <a:p>
            <a:endParaRPr lang="en-GB" noProof="0" dirty="0"/>
          </a:p>
        </p:txBody>
      </p:sp>
      <p:sp>
        <p:nvSpPr>
          <p:cNvPr id="12" name="Freeform 12"/>
          <p:cNvSpPr/>
          <p:nvPr/>
        </p:nvSpPr>
        <p:spPr>
          <a:xfrm>
            <a:off x="12957588" y="7710148"/>
            <a:ext cx="1831642" cy="1834741"/>
          </a:xfrm>
          <a:custGeom>
            <a:avLst/>
            <a:gdLst/>
            <a:ahLst/>
            <a:cxnLst/>
            <a:rect l="l" t="t" r="r" b="b"/>
            <a:pathLst>
              <a:path w="1831642" h="1834741">
                <a:moveTo>
                  <a:pt x="0" y="0"/>
                </a:moveTo>
                <a:lnTo>
                  <a:pt x="1831642" y="0"/>
                </a:lnTo>
                <a:lnTo>
                  <a:pt x="1831642" y="1834741"/>
                </a:lnTo>
                <a:lnTo>
                  <a:pt x="0" y="1834741"/>
                </a:lnTo>
                <a:lnTo>
                  <a:pt x="0" y="0"/>
                </a:lnTo>
                <a:close/>
              </a:path>
            </a:pathLst>
          </a:custGeom>
          <a:blipFill>
            <a:blip r:embed="rId9"/>
            <a:stretch>
              <a:fillRect/>
            </a:stretch>
          </a:blipFill>
        </p:spPr>
        <p:txBody>
          <a:bodyPr/>
          <a:lstStyle/>
          <a:p>
            <a:endParaRPr lang="en-GB" noProof="0" dirty="0"/>
          </a:p>
        </p:txBody>
      </p:sp>
      <p:sp>
        <p:nvSpPr>
          <p:cNvPr id="13" name="Freeform 13"/>
          <p:cNvSpPr/>
          <p:nvPr/>
        </p:nvSpPr>
        <p:spPr>
          <a:xfrm>
            <a:off x="1106223" y="8346748"/>
            <a:ext cx="3002948" cy="645634"/>
          </a:xfrm>
          <a:custGeom>
            <a:avLst/>
            <a:gdLst/>
            <a:ahLst/>
            <a:cxnLst/>
            <a:rect l="l" t="t" r="r" b="b"/>
            <a:pathLst>
              <a:path w="3002948" h="645634">
                <a:moveTo>
                  <a:pt x="0" y="0"/>
                </a:moveTo>
                <a:lnTo>
                  <a:pt x="3002947" y="0"/>
                </a:lnTo>
                <a:lnTo>
                  <a:pt x="3002947" y="645634"/>
                </a:lnTo>
                <a:lnTo>
                  <a:pt x="0" y="645634"/>
                </a:lnTo>
                <a:lnTo>
                  <a:pt x="0" y="0"/>
                </a:lnTo>
                <a:close/>
              </a:path>
            </a:pathLst>
          </a:custGeom>
          <a:blipFill>
            <a:blip r:embed="rId10"/>
            <a:stretch>
              <a:fillRect/>
            </a:stretch>
          </a:blipFill>
        </p:spPr>
        <p:txBody>
          <a:bodyPr/>
          <a:lstStyle/>
          <a:p>
            <a:endParaRPr lang="en-GB" noProof="0" dirty="0"/>
          </a:p>
        </p:txBody>
      </p:sp>
      <p:sp>
        <p:nvSpPr>
          <p:cNvPr id="14" name="Freeform 14"/>
          <p:cNvSpPr/>
          <p:nvPr/>
        </p:nvSpPr>
        <p:spPr>
          <a:xfrm>
            <a:off x="5014045" y="8047954"/>
            <a:ext cx="3070542" cy="1159130"/>
          </a:xfrm>
          <a:custGeom>
            <a:avLst/>
            <a:gdLst/>
            <a:ahLst/>
            <a:cxnLst/>
            <a:rect l="l" t="t" r="r" b="b"/>
            <a:pathLst>
              <a:path w="3070542" h="1159130">
                <a:moveTo>
                  <a:pt x="0" y="0"/>
                </a:moveTo>
                <a:lnTo>
                  <a:pt x="3070542" y="0"/>
                </a:lnTo>
                <a:lnTo>
                  <a:pt x="3070542" y="1159129"/>
                </a:lnTo>
                <a:lnTo>
                  <a:pt x="0" y="1159129"/>
                </a:lnTo>
                <a:lnTo>
                  <a:pt x="0" y="0"/>
                </a:lnTo>
                <a:close/>
              </a:path>
            </a:pathLst>
          </a:custGeom>
          <a:blipFill>
            <a:blip r:embed="rId11"/>
            <a:stretch>
              <a:fillRect/>
            </a:stretch>
          </a:blipFill>
        </p:spPr>
        <p:txBody>
          <a:bodyPr/>
          <a:lstStyle/>
          <a:p>
            <a:endParaRPr lang="en-GB" noProof="0" dirty="0"/>
          </a:p>
        </p:txBody>
      </p:sp>
      <p:sp>
        <p:nvSpPr>
          <p:cNvPr id="15" name="TextBox 15"/>
          <p:cNvSpPr txBox="1"/>
          <p:nvPr/>
        </p:nvSpPr>
        <p:spPr>
          <a:xfrm>
            <a:off x="2157043" y="1867848"/>
            <a:ext cx="3102769" cy="1346394"/>
          </a:xfrm>
          <a:prstGeom prst="rect">
            <a:avLst/>
          </a:prstGeom>
        </p:spPr>
        <p:txBody>
          <a:bodyPr lIns="0" tIns="0" rIns="0" bIns="0" rtlCol="0" anchor="t">
            <a:spAutoFit/>
          </a:bodyPr>
          <a:lstStyle/>
          <a:p>
            <a:pPr algn="l">
              <a:lnSpc>
                <a:spcPts val="11200"/>
              </a:lnSpc>
            </a:pPr>
            <a:r>
              <a:rPr lang="en-GB" sz="8000" dirty="0">
                <a:solidFill>
                  <a:srgbClr val="FFFFFF"/>
                </a:solidFill>
                <a:latin typeface="Anton"/>
                <a:ea typeface="Anton"/>
                <a:cs typeface="Anton"/>
                <a:sym typeface="Anton"/>
              </a:rPr>
              <a:t>K</a:t>
            </a:r>
            <a:r>
              <a:rPr lang="en-GB" sz="8000" noProof="0" dirty="0" err="1">
                <a:solidFill>
                  <a:srgbClr val="FFFFFF"/>
                </a:solidFill>
                <a:latin typeface="Anton"/>
                <a:ea typeface="Anton"/>
                <a:cs typeface="Anton"/>
                <a:sym typeface="Anton"/>
              </a:rPr>
              <a:t>ontakt</a:t>
            </a:r>
            <a:endParaRPr lang="en-GB" sz="8000" noProof="0" dirty="0">
              <a:solidFill>
                <a:srgbClr val="FFFFFF"/>
              </a:solidFill>
              <a:latin typeface="Anton"/>
              <a:ea typeface="Anton"/>
              <a:cs typeface="Anton"/>
              <a:sym typeface="Anton"/>
            </a:endParaRPr>
          </a:p>
        </p:txBody>
      </p:sp>
      <p:sp>
        <p:nvSpPr>
          <p:cNvPr id="16" name="TextBox 16"/>
          <p:cNvSpPr txBox="1"/>
          <p:nvPr/>
        </p:nvSpPr>
        <p:spPr>
          <a:xfrm>
            <a:off x="4863628" y="3711204"/>
            <a:ext cx="3899371" cy="408510"/>
          </a:xfrm>
          <a:prstGeom prst="rect">
            <a:avLst/>
          </a:prstGeom>
        </p:spPr>
        <p:txBody>
          <a:bodyPr wrap="square" lIns="0" tIns="0" rIns="0" bIns="0" rtlCol="0" anchor="t">
            <a:spAutoFit/>
          </a:bodyPr>
          <a:lstStyle/>
          <a:p>
            <a:pPr algn="ctr">
              <a:lnSpc>
                <a:spcPts val="3445"/>
              </a:lnSpc>
            </a:pPr>
            <a:r>
              <a:rPr lang="en-GB" sz="2461" u="sng" noProof="0" dirty="0">
                <a:solidFill>
                  <a:srgbClr val="FFFFFF"/>
                </a:solidFill>
                <a:latin typeface="Canva Sans"/>
                <a:ea typeface="Canva Sans"/>
                <a:cs typeface="Canva Sans"/>
                <a:sym typeface="Canva Sans"/>
                <a:hlinkClick r:id="rId12" tooltip="https://deafstudies.eu"/>
              </a:rPr>
              <a:t>https://deafstudies.eu/</a:t>
            </a:r>
          </a:p>
        </p:txBody>
      </p:sp>
      <p:sp>
        <p:nvSpPr>
          <p:cNvPr id="17" name="TextBox 17"/>
          <p:cNvSpPr txBox="1"/>
          <p:nvPr/>
        </p:nvSpPr>
        <p:spPr>
          <a:xfrm>
            <a:off x="4863628" y="4683302"/>
            <a:ext cx="5956771" cy="408510"/>
          </a:xfrm>
          <a:prstGeom prst="rect">
            <a:avLst/>
          </a:prstGeom>
        </p:spPr>
        <p:txBody>
          <a:bodyPr wrap="square" lIns="0" tIns="0" rIns="0" bIns="0" rtlCol="0" anchor="t">
            <a:spAutoFit/>
          </a:bodyPr>
          <a:lstStyle/>
          <a:p>
            <a:pPr algn="ctr">
              <a:lnSpc>
                <a:spcPts val="3445"/>
              </a:lnSpc>
            </a:pPr>
            <a:r>
              <a:rPr lang="en-GB" sz="2461" noProof="0" dirty="0">
                <a:solidFill>
                  <a:srgbClr val="FFFFFF"/>
                </a:solidFill>
                <a:latin typeface="Canva Sans"/>
                <a:ea typeface="Canva Sans"/>
                <a:cs typeface="Canva Sans"/>
                <a:sym typeface="Canva Sans"/>
              </a:rPr>
              <a:t>Deaf Culture, Heritage and Diversity</a:t>
            </a:r>
          </a:p>
        </p:txBody>
      </p:sp>
      <p:sp>
        <p:nvSpPr>
          <p:cNvPr id="18" name="TextBox 18"/>
          <p:cNvSpPr txBox="1"/>
          <p:nvPr/>
        </p:nvSpPr>
        <p:spPr>
          <a:xfrm>
            <a:off x="4863629" y="5655400"/>
            <a:ext cx="2984971" cy="408510"/>
          </a:xfrm>
          <a:prstGeom prst="rect">
            <a:avLst/>
          </a:prstGeom>
        </p:spPr>
        <p:txBody>
          <a:bodyPr wrap="square" lIns="0" tIns="0" rIns="0" bIns="0" rtlCol="0" anchor="t">
            <a:spAutoFit/>
          </a:bodyPr>
          <a:lstStyle/>
          <a:p>
            <a:pPr algn="ctr">
              <a:lnSpc>
                <a:spcPts val="3445"/>
              </a:lnSpc>
            </a:pPr>
            <a:r>
              <a:rPr lang="en-GB" sz="2461" noProof="0" dirty="0">
                <a:solidFill>
                  <a:srgbClr val="FFFFFF"/>
                </a:solidFill>
                <a:latin typeface="Canva Sans"/>
                <a:ea typeface="Canva Sans"/>
                <a:cs typeface="Canva Sans"/>
                <a:sym typeface="Canva Sans"/>
              </a:rPr>
              <a:t>@deafstudies.eu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2405</Words>
  <Application>Microsoft Office PowerPoint</Application>
  <PresentationFormat>Benutzerdefiniert</PresentationFormat>
  <Paragraphs>256</Paragraphs>
  <Slides>39</Slides>
  <Notes>21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39</vt:i4>
      </vt:variant>
    </vt:vector>
  </HeadingPairs>
  <TitlesOfParts>
    <vt:vector size="48" baseType="lpstr">
      <vt:lpstr>Anton</vt:lpstr>
      <vt:lpstr>Aptos</vt:lpstr>
      <vt:lpstr>Quicksand</vt:lpstr>
      <vt:lpstr>Arial</vt:lpstr>
      <vt:lpstr>Wingdings</vt:lpstr>
      <vt:lpstr>Calibri</vt:lpstr>
      <vt:lpstr>Aptos Display</vt:lpstr>
      <vt:lpstr>Canva Sans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DCHD workshops</dc:title>
  <dc:creator>Noah Lederwasch</dc:creator>
  <cp:lastModifiedBy>Manuela Hofer</cp:lastModifiedBy>
  <cp:revision>73</cp:revision>
  <dcterms:created xsi:type="dcterms:W3CDTF">2006-08-16T00:00:00Z</dcterms:created>
  <dcterms:modified xsi:type="dcterms:W3CDTF">2026-06-11T10:50:52Z</dcterms:modified>
  <dc:identifier>DAGW7Q-Amec</dc:identifier>
</cp:coreProperties>
</file>