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10287000" cx="18288000"/>
  <p:notesSz cx="6858000" cy="9144000"/>
  <p:embeddedFontLst>
    <p:embeddedFont>
      <p:font typeface="Anton"/>
      <p:regular r:id="rId29"/>
    </p:embeddedFont>
    <p:embeddedFont>
      <p:font typeface="Quicksand"/>
      <p:regular r:id="rId30"/>
      <p:bold r:id="rId31"/>
    </p:embeddedFont>
    <p:embeddedFont>
      <p:font typeface="Quicksand SemiBold"/>
      <p:regular r:id="rId32"/>
      <p:bold r:id="rId33"/>
    </p:embeddedFont>
    <p:embeddedFont>
      <p:font typeface="Quicksand Medium"/>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6" roundtripDataSignature="AMtx7mj5v71TNGIeT9JoxFkvJkDnruzE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nto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bold.fntdata"/><Relationship Id="rId30" Type="http://schemas.openxmlformats.org/officeDocument/2006/relationships/font" Target="fonts/Quicksand-regular.fntdata"/><Relationship Id="rId11" Type="http://schemas.openxmlformats.org/officeDocument/2006/relationships/slide" Target="slides/slide6.xml"/><Relationship Id="rId33" Type="http://schemas.openxmlformats.org/officeDocument/2006/relationships/font" Target="fonts/QuicksandSemiBold-bold.fntdata"/><Relationship Id="rId10" Type="http://schemas.openxmlformats.org/officeDocument/2006/relationships/slide" Target="slides/slide5.xml"/><Relationship Id="rId32" Type="http://schemas.openxmlformats.org/officeDocument/2006/relationships/font" Target="fonts/QuicksandSemiBold-regular.fntdata"/><Relationship Id="rId13" Type="http://schemas.openxmlformats.org/officeDocument/2006/relationships/slide" Target="slides/slide8.xml"/><Relationship Id="rId35" Type="http://schemas.openxmlformats.org/officeDocument/2006/relationships/font" Target="fonts/QuicksandMedium-bold.fntdata"/><Relationship Id="rId12" Type="http://schemas.openxmlformats.org/officeDocument/2006/relationships/slide" Target="slides/slide7.xml"/><Relationship Id="rId34" Type="http://schemas.openxmlformats.org/officeDocument/2006/relationships/font" Target="fonts/QuicksandMedium-regular.fntdata"/><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268722f70c_0_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3268722f70c_0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23359fc75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OPEN QUESTION</a:t>
            </a:r>
            <a:endParaRPr/>
          </a:p>
        </p:txBody>
      </p:sp>
      <p:sp>
        <p:nvSpPr>
          <p:cNvPr id="116" name="Google Shape;116;g323359fc75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23359fc758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5" name="Google Shape;135;g323359fc758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578b4ddf6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g3578b4ddf6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23359fc758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7" name="Google Shape;167;g323359fc758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2764944dc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g32764944dc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2764944dc3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g32764944dc3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2764944dc3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g32764944dc3_0_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23359fc758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0" name="Google Shape;230;g323359fc758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71f03789d1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g371f03789d1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6aac512fb4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3" name="Google Shape;263;g36aac512fb4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6aac512fb4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5" name="Google Shape;275;g36aac512fb4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a50dcd015a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3" name="Google Shape;293;g2a50dcd015a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6aac512fb4_0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2" name="Google Shape;322;g36aac512fb4_0_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6aac512fb4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4" name="Google Shape;344;g36aac512fb4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6aac512fb4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3" name="Google Shape;363;g36aac512fb4_0_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3d092b2bc7_0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super deafy quiet place</a:t>
            </a:r>
            <a:endParaRPr/>
          </a:p>
        </p:txBody>
      </p:sp>
      <p:sp>
        <p:nvSpPr>
          <p:cNvPr id="375" name="Google Shape;375;g33d092b2bc7_0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2a4f855e5c5_0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6" name="Google Shape;386;g2a4f855e5c5_0_1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7" name="Google Shape;39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6138d5d411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0" name="Google Shape;410;g36138d5d411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8" name="Google Shape;41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10.png"/><Relationship Id="rId5" Type="http://schemas.openxmlformats.org/officeDocument/2006/relationships/hyperlink" Target="http://www.youtube.com/watch?v=t8MEYmiPZ6c" TargetMode="External"/><Relationship Id="rId6" Type="http://schemas.openxmlformats.org/officeDocument/2006/relationships/image" Target="../media/image7.jpg"/><Relationship Id="rId7"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5.png"/><Relationship Id="rId5" Type="http://schemas.openxmlformats.org/officeDocument/2006/relationships/hyperlink" Target="https://youtu.be/6TwV4uCrDhY?si=aOU1lI92UTQPm8PN" TargetMode="External"/><Relationship Id="rId6" Type="http://schemas.openxmlformats.org/officeDocument/2006/relationships/hyperlink" Target="https://www.youtube.com/@InstitutLumiere" TargetMode="External"/><Relationship Id="rId7" Type="http://schemas.openxmlformats.org/officeDocument/2006/relationships/hyperlink" Target="http://www.youtube.com/watch?v=6TwV4uCrDhY" TargetMode="External"/><Relationship Id="rId8"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hyperlink" Target="http://www.youtube.com/watch?v=T_59fB_gJ0Y" TargetMode="External"/><Relationship Id="rId5" Type="http://schemas.openxmlformats.org/officeDocument/2006/relationships/image" Target="../media/image3.jpg"/><Relationship Id="rId6" Type="http://schemas.openxmlformats.org/officeDocument/2006/relationships/image" Target="../media/image2.png"/><Relationship Id="rId7"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hyperlink" Target="https://youtu.be/XITbj3NTLUQ" TargetMode="External"/><Relationship Id="rId5" Type="http://schemas.openxmlformats.org/officeDocument/2006/relationships/image" Target="../media/image6.png"/><Relationship Id="rId6" Type="http://schemas.openxmlformats.org/officeDocument/2006/relationships/hyperlink" Target="https://www.youtube.com/watch?v=wrBf9WAjRsg" TargetMode="External"/><Relationship Id="rId7" Type="http://schemas.openxmlformats.org/officeDocument/2006/relationships/image" Target="../media/image12.png"/><Relationship Id="rId8"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6.jp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hyperlink" Target="http://www.youtube.com/watch?v=J9rhrS6A9YI" TargetMode="External"/><Relationship Id="rId5" Type="http://schemas.openxmlformats.org/officeDocument/2006/relationships/image" Target="../media/image13.jpg"/><Relationship Id="rId6" Type="http://schemas.openxmlformats.org/officeDocument/2006/relationships/hyperlink" Target="https://youtu.be/J9rhrS6A9YI?si=vO_kYEnyePyc4r8u" TargetMode="External"/><Relationship Id="rId7"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8.png"/><Relationship Id="rId5" Type="http://schemas.openxmlformats.org/officeDocument/2006/relationships/hyperlink" Target="https://media.gallaudet.edu/media/Moving+Pictures%2C+Moving+HandsA++The+Story+of+Ernest+Marshall/1_9enr1u7k" TargetMode="External"/><Relationship Id="rId6" Type="http://schemas.openxmlformats.org/officeDocument/2006/relationships/image" Target="../media/image14.png"/><Relationship Id="rId7" Type="http://schemas.openxmlformats.org/officeDocument/2006/relationships/hyperlink" Target="https://vimeo.com/ondemand/charleskrauel" TargetMode="External"/><Relationship Id="rId8"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54.jpg"/><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19.png"/><Relationship Id="rId5" Type="http://schemas.openxmlformats.org/officeDocument/2006/relationships/image" Target="../media/image18.png"/><Relationship Id="rId6" Type="http://schemas.openxmlformats.org/officeDocument/2006/relationships/image" Target="../media/image17.jpg"/><Relationship Id="rId7" Type="http://schemas.openxmlformats.org/officeDocument/2006/relationships/image" Target="../media/image5.png"/></Relationships>
</file>

<file path=ppt/slides/_rels/slide15.xml.rels><?xml version="1.0" encoding="UTF-8" standalone="yes"?><Relationships xmlns="http://schemas.openxmlformats.org/package/2006/relationships"><Relationship Id="rId20" Type="http://schemas.openxmlformats.org/officeDocument/2006/relationships/image" Target="../media/image40.png"/><Relationship Id="rId11" Type="http://schemas.openxmlformats.org/officeDocument/2006/relationships/hyperlink" Target="https://www.signlightff.org/" TargetMode="External"/><Relationship Id="rId10" Type="http://schemas.openxmlformats.org/officeDocument/2006/relationships/image" Target="../media/image21.jpg"/><Relationship Id="rId21" Type="http://schemas.openxmlformats.org/officeDocument/2006/relationships/image" Target="../media/image1.png"/><Relationship Id="rId13" Type="http://schemas.openxmlformats.org/officeDocument/2006/relationships/hyperlink" Target="https://www.iidff.org/" TargetMode="External"/><Relationship Id="rId12" Type="http://schemas.openxmlformats.org/officeDocument/2006/relationships/image" Target="../media/image28.jp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hyperlink" Target="https://deaffest.co.uk/" TargetMode="External"/><Relationship Id="rId9" Type="http://schemas.openxmlformats.org/officeDocument/2006/relationships/hyperlink" Target="https://www.deafspotlight.org/sdff" TargetMode="External"/><Relationship Id="rId15" Type="http://schemas.openxmlformats.org/officeDocument/2006/relationships/hyperlink" Target="https://www.facebook.com/DeafRocFilmFest/" TargetMode="External"/><Relationship Id="rId14" Type="http://schemas.openxmlformats.org/officeDocument/2006/relationships/image" Target="../media/image29.jpg"/><Relationship Id="rId17" Type="http://schemas.openxmlformats.org/officeDocument/2006/relationships/hyperlink" Target="https://deafcinema.org/en/main/" TargetMode="External"/><Relationship Id="rId16" Type="http://schemas.openxmlformats.org/officeDocument/2006/relationships/image" Target="../media/image20.jpg"/><Relationship Id="rId5" Type="http://schemas.openxmlformats.org/officeDocument/2006/relationships/image" Target="../media/image22.jpg"/><Relationship Id="rId19" Type="http://schemas.openxmlformats.org/officeDocument/2006/relationships/hyperlink" Target="https://della-award.de/en/" TargetMode="External"/><Relationship Id="rId6" Type="http://schemas.openxmlformats.org/officeDocument/2006/relationships/hyperlink" Target="https://shuwanomachi.jp/english/about.html" TargetMode="External"/><Relationship Id="rId18" Type="http://schemas.openxmlformats.org/officeDocument/2006/relationships/image" Target="../media/image26.jpg"/><Relationship Id="rId7" Type="http://schemas.openxmlformats.org/officeDocument/2006/relationships/image" Target="../media/image33.jpg"/><Relationship Id="rId8" Type="http://schemas.openxmlformats.org/officeDocument/2006/relationships/image" Target="../media/image32.jpg"/></Relationships>
</file>

<file path=ppt/slides/_rels/slide16.xml.rels><?xml version="1.0" encoding="UTF-8" standalone="yes"?><Relationships xmlns="http://schemas.openxmlformats.org/package/2006/relationships"><Relationship Id="rId11" Type="http://schemas.openxmlformats.org/officeDocument/2006/relationships/image" Target="../media/image30.jpg"/><Relationship Id="rId10" Type="http://schemas.openxmlformats.org/officeDocument/2006/relationships/hyperlink" Target="https://lumotv.co.uk/watch/deaf-funny" TargetMode="External"/><Relationship Id="rId13" Type="http://schemas.openxmlformats.org/officeDocument/2006/relationships/image" Target="../media/image52.jpg"/><Relationship Id="rId12" Type="http://schemas.openxmlformats.org/officeDocument/2006/relationships/hyperlink" Target="https://youtu.be/I5Uw2z73Su4" TargetMode="External"/><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hyperlink" Target="https://lumotv.co.uk/watch/small-world-series-1" TargetMode="External"/><Relationship Id="rId9" Type="http://schemas.openxmlformats.org/officeDocument/2006/relationships/image" Target="../media/image23.png"/><Relationship Id="rId15" Type="http://schemas.openxmlformats.org/officeDocument/2006/relationships/image" Target="../media/image1.png"/><Relationship Id="rId14" Type="http://schemas.openxmlformats.org/officeDocument/2006/relationships/hyperlink" Target="https://youtu.be/FYRixUcCCDc" TargetMode="External"/><Relationship Id="rId5" Type="http://schemas.openxmlformats.org/officeDocument/2006/relationships/image" Target="../media/image25.png"/><Relationship Id="rId6" Type="http://schemas.openxmlformats.org/officeDocument/2006/relationships/hyperlink" Target="https://lumotv.co.uk/watch/zoom-focus-end" TargetMode="External"/><Relationship Id="rId7" Type="http://schemas.openxmlformats.org/officeDocument/2006/relationships/image" Target="../media/image31.jpg"/><Relationship Id="rId8" Type="http://schemas.openxmlformats.org/officeDocument/2006/relationships/hyperlink" Target="https://youtu.be/O2MHGVZP-_A?si=7zr2t1yL2TUJyk2d"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48.png"/><Relationship Id="rId5" Type="http://schemas.openxmlformats.org/officeDocument/2006/relationships/image" Target="../media/image46.png"/><Relationship Id="rId6" Type="http://schemas.openxmlformats.org/officeDocument/2006/relationships/image" Target="../media/image24.jpg"/><Relationship Id="rId7" Type="http://schemas.openxmlformats.org/officeDocument/2006/relationships/image" Target="../media/image27.jpg"/><Relationship Id="rId8"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5.png"/><Relationship Id="rId4" Type="http://schemas.openxmlformats.org/officeDocument/2006/relationships/image" Target="../media/image34.png"/><Relationship Id="rId5"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41.jpg"/><Relationship Id="rId5"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5.png"/><Relationship Id="rId4" Type="http://schemas.openxmlformats.org/officeDocument/2006/relationships/image" Target="../media/image35.png"/><Relationship Id="rId5"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45.png"/><Relationship Id="rId5" Type="http://schemas.openxmlformats.org/officeDocument/2006/relationships/image" Target="../media/image47.png"/><Relationship Id="rId6" Type="http://schemas.openxmlformats.org/officeDocument/2006/relationships/image" Target="../media/image51.png"/><Relationship Id="rId7" Type="http://schemas.openxmlformats.org/officeDocument/2006/relationships/image" Target="../media/image53.png"/><Relationship Id="rId8" Type="http://schemas.openxmlformats.org/officeDocument/2006/relationships/image" Target="../media/image5.png"/></Relationships>
</file>

<file path=ppt/slides/_rels/slide22.xml.rels><?xml version="1.0" encoding="UTF-8" standalone="yes"?><Relationships xmlns="http://schemas.openxmlformats.org/package/2006/relationships"><Relationship Id="rId11" Type="http://schemas.openxmlformats.org/officeDocument/2006/relationships/hyperlink" Target="https://jaivirdi.com/2020/07/19/dhs-episode-11/" TargetMode="External"/><Relationship Id="rId10" Type="http://schemas.openxmlformats.org/officeDocument/2006/relationships/hyperlink" Target="https://www.nad.org/2013/08/12/veditz-day-august-13th-2013/" TargetMode="External"/><Relationship Id="rId12"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6.png"/><Relationship Id="rId4" Type="http://schemas.openxmlformats.org/officeDocument/2006/relationships/image" Target="../media/image15.png"/><Relationship Id="rId9" Type="http://schemas.openxmlformats.org/officeDocument/2006/relationships/hyperlink" Target="https://www.watershed.co.uk/articles/130-years-deaf-people-and-moving-image-coming-full-circle" TargetMode="External"/><Relationship Id="rId5" Type="http://schemas.openxmlformats.org/officeDocument/2006/relationships/hyperlink" Target="https://archive.org/details/demeny_phonoscope_1892" TargetMode="External"/><Relationship Id="rId6" Type="http://schemas.openxmlformats.org/officeDocument/2006/relationships/hyperlink" Target="https://heartdeaf.com/heart/content/timelines/cinema/timeline.html" TargetMode="External"/><Relationship Id="rId7" Type="http://schemas.openxmlformats.org/officeDocument/2006/relationships/hyperlink" Target="https://doi.org/10.4135/9781483346489.n56" TargetMode="External"/><Relationship Id="rId8" Type="http://schemas.openxmlformats.org/officeDocument/2006/relationships/hyperlink" Target="http://www.introductiontodeafculture.com/intro-to-deaf-culture.html" TargetMode="External"/></Relationships>
</file>

<file path=ppt/slides/_rels/slide23.xml.rels><?xml version="1.0" encoding="UTF-8" standalone="yes"?><Relationships xmlns="http://schemas.openxmlformats.org/package/2006/relationships"><Relationship Id="rId11" Type="http://schemas.openxmlformats.org/officeDocument/2006/relationships/image" Target="../media/image50.png"/><Relationship Id="rId10" Type="http://schemas.openxmlformats.org/officeDocument/2006/relationships/image" Target="../media/image42.png"/><Relationship Id="rId13" Type="http://schemas.openxmlformats.org/officeDocument/2006/relationships/image" Target="../media/image5.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5.png"/><Relationship Id="rId4" Type="http://schemas.openxmlformats.org/officeDocument/2006/relationships/image" Target="../media/image37.png"/><Relationship Id="rId9" Type="http://schemas.openxmlformats.org/officeDocument/2006/relationships/image" Target="../media/image49.png"/><Relationship Id="rId5" Type="http://schemas.openxmlformats.org/officeDocument/2006/relationships/image" Target="../media/image39.png"/><Relationship Id="rId6" Type="http://schemas.openxmlformats.org/officeDocument/2006/relationships/image" Target="../media/image38.png"/><Relationship Id="rId7" Type="http://schemas.openxmlformats.org/officeDocument/2006/relationships/image" Target="../media/image44.png"/><Relationship Id="rId8"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txBox="1"/>
          <p:nvPr/>
        </p:nvSpPr>
        <p:spPr>
          <a:xfrm>
            <a:off x="3443254" y="40569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10000" u="none" cap="none" strike="noStrike">
                <a:solidFill>
                  <a:srgbClr val="FFFFFF"/>
                </a:solidFill>
                <a:latin typeface="Anton"/>
                <a:ea typeface="Anton"/>
                <a:cs typeface="Anton"/>
                <a:sym typeface="Anton"/>
              </a:rPr>
              <a:t>Cinema Sordo</a:t>
            </a:r>
            <a:endParaRPr b="0" i="0" sz="10000" u="none" cap="none" strike="noStrike">
              <a:solidFill>
                <a:srgbClr val="FFFFFF"/>
              </a:solidFill>
              <a:latin typeface="Anton"/>
              <a:ea typeface="Anton"/>
              <a:cs typeface="Anton"/>
              <a:sym typeface="Anton"/>
            </a:endParaRPr>
          </a:p>
        </p:txBody>
      </p:sp>
      <p:sp>
        <p:nvSpPr>
          <p:cNvPr id="89" name="Google Shape;89;p1"/>
          <p:cNvSpPr txBox="1"/>
          <p:nvPr/>
        </p:nvSpPr>
        <p:spPr>
          <a:xfrm>
            <a:off x="3443254" y="5651080"/>
            <a:ext cx="11401500" cy="661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4300" u="none" cap="none" strike="noStrike">
                <a:solidFill>
                  <a:srgbClr val="FFFFFF"/>
                </a:solidFill>
                <a:latin typeface="Quicksand"/>
                <a:ea typeface="Quicksand"/>
                <a:cs typeface="Quicksand"/>
                <a:sym typeface="Quicksand"/>
              </a:rPr>
              <a:t>Arte e letteratura Sorda</a:t>
            </a:r>
            <a:endParaRPr b="0" i="0" sz="4300" u="none" cap="none" strike="noStrike">
              <a:solidFill>
                <a:srgbClr val="FFFFFF"/>
              </a:solidFill>
              <a:latin typeface="Quicksand"/>
              <a:ea typeface="Quicksand"/>
              <a:cs typeface="Quicksand"/>
              <a:sym typeface="Quicksand"/>
            </a:endParaRPr>
          </a:p>
        </p:txBody>
      </p:sp>
      <p:sp>
        <p:nvSpPr>
          <p:cNvPr id="90" name="Google Shape;90;p1"/>
          <p:cNvSpPr txBox="1"/>
          <p:nvPr/>
        </p:nvSpPr>
        <p:spPr>
          <a:xfrm>
            <a:off x="3457354" y="3187913"/>
            <a:ext cx="8667900" cy="5541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3599" u="none" cap="none" strike="noStrike">
                <a:solidFill>
                  <a:schemeClr val="lt1"/>
                </a:solidFill>
                <a:latin typeface="Quicksand"/>
                <a:ea typeface="Quicksand"/>
                <a:cs typeface="Quicksand"/>
                <a:sym typeface="Quicksand"/>
              </a:rPr>
              <a:t>Workshop di </a:t>
            </a:r>
            <a:r>
              <a:rPr b="0" i="0" lang="en-US" sz="3599" u="none" cap="none" strike="noStrike">
                <a:solidFill>
                  <a:srgbClr val="FFFFFF"/>
                </a:solidFill>
                <a:latin typeface="Quicksand"/>
                <a:ea typeface="Quicksand"/>
                <a:cs typeface="Quicksand"/>
                <a:sym typeface="Quicksand"/>
              </a:rPr>
              <a:t>Deaf Studies</a:t>
            </a:r>
            <a:endParaRPr b="0" i="0" sz="2700" u="none" cap="none" strike="noStrike">
              <a:solidFill>
                <a:srgbClr val="000000"/>
              </a:solidFill>
              <a:latin typeface="Arial"/>
              <a:ea typeface="Arial"/>
              <a:cs typeface="Arial"/>
              <a:sym typeface="Arial"/>
            </a:endParaRPr>
          </a:p>
        </p:txBody>
      </p:sp>
      <p:sp>
        <p:nvSpPr>
          <p:cNvPr id="91" name="Google Shape;91;p1"/>
          <p:cNvSpPr txBox="1"/>
          <p:nvPr/>
        </p:nvSpPr>
        <p:spPr>
          <a:xfrm>
            <a:off x="3457350" y="9339575"/>
            <a:ext cx="10519200" cy="797400"/>
          </a:xfrm>
          <a:prstGeom prst="rect">
            <a:avLst/>
          </a:prstGeom>
          <a:noFill/>
          <a:ln>
            <a:noFill/>
          </a:ln>
        </p:spPr>
        <p:txBody>
          <a:bodyPr anchorCtr="0" anchor="t" bIns="91425" lIns="91425" spcFirstLastPara="1" rIns="91425" wrap="square" tIns="91425">
            <a:spAutoFit/>
          </a:bodyPr>
          <a:lstStyle/>
          <a:p>
            <a:pPr indent="0" lvl="0" marL="0" rtl="0" algn="l">
              <a:lnSpc>
                <a:spcPct val="115833"/>
              </a:lnSpc>
              <a:spcBef>
                <a:spcPts val="0"/>
              </a:spcBef>
              <a:spcAft>
                <a:spcPts val="800"/>
              </a:spcAft>
              <a:buNone/>
            </a:pPr>
            <a:r>
              <a:rPr lang="en-US" sz="1200">
                <a:solidFill>
                  <a:srgbClr val="FFFFFF"/>
                </a:solidFill>
                <a:latin typeface="Quicksand Medium"/>
                <a:ea typeface="Quicksand Medium"/>
                <a:cs typeface="Quicksand Medium"/>
                <a:sym typeface="Quicksand Medium"/>
              </a:rPr>
              <a:t>Finanziato dall’Unione Europea. Tuttavia, le opinioni e i punti di vista espressi sono esclusivamente quelli dell’autore o degli autori e non riflettono necessariamente quelli dell’Unione Europea o dell’Agenzia esecutiva europea per l’istruzione e la cultura (EACEA). Né l’Unione Europea né l’EACEA possono essere ritenute responsabili per tali contenuti.</a:t>
            </a:r>
            <a:endParaRPr sz="1200">
              <a:solidFill>
                <a:srgbClr val="FFFFFF"/>
              </a:solidFill>
            </a:endParaRPr>
          </a:p>
        </p:txBody>
      </p:sp>
      <p:pic>
        <p:nvPicPr>
          <p:cNvPr id="92" name="Google Shape;92;p1"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p2"/>
          <p:cNvGrpSpPr/>
          <p:nvPr/>
        </p:nvGrpSpPr>
        <p:grpSpPr>
          <a:xfrm>
            <a:off x="0" y="-216991"/>
            <a:ext cx="2922084" cy="10503991"/>
            <a:chOff x="0" y="-57150"/>
            <a:chExt cx="769602" cy="2766483"/>
          </a:xfrm>
        </p:grpSpPr>
        <p:sp>
          <p:nvSpPr>
            <p:cNvPr id="98" name="Google Shape;98;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Indice</a:t>
            </a:r>
            <a:endParaRPr b="0" i="0" sz="1400" u="none" cap="none" strike="noStrike">
              <a:solidFill>
                <a:srgbClr val="000000"/>
              </a:solidFill>
              <a:latin typeface="Arial"/>
              <a:ea typeface="Arial"/>
              <a:cs typeface="Arial"/>
              <a:sym typeface="Arial"/>
            </a:endParaRPr>
          </a:p>
        </p:txBody>
      </p:sp>
      <p:sp>
        <p:nvSpPr>
          <p:cNvPr id="102" name="Google Shape;102;p2"/>
          <p:cNvSpPr txBox="1"/>
          <p:nvPr/>
        </p:nvSpPr>
        <p:spPr>
          <a:xfrm>
            <a:off x="4272400" y="3541625"/>
            <a:ext cx="12637200" cy="2807700"/>
          </a:xfrm>
          <a:prstGeom prst="rect">
            <a:avLst/>
          </a:prstGeom>
          <a:noFill/>
          <a:ln>
            <a:noFill/>
          </a:ln>
        </p:spPr>
        <p:txBody>
          <a:bodyPr anchorCtr="0" anchor="t" bIns="0" lIns="0" spcFirstLastPara="1" rIns="0" wrap="square" tIns="0">
            <a:spAutoFit/>
          </a:bodyPr>
          <a:lstStyle/>
          <a:p>
            <a:pPr indent="-429319"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Cosa sappiamo del cinema Sordo?</a:t>
            </a:r>
            <a:endParaRPr b="0" i="0" sz="4800" u="none" cap="none" strike="noStrike">
              <a:solidFill>
                <a:srgbClr val="000000"/>
              </a:solidFill>
              <a:latin typeface="Arial"/>
              <a:ea typeface="Arial"/>
              <a:cs typeface="Arial"/>
              <a:sym typeface="Arial"/>
            </a:endParaRPr>
          </a:p>
          <a:p>
            <a:pPr indent="-429319"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Cos'è il cinema Sordo e la sua storia</a:t>
            </a:r>
            <a:endParaRPr b="0" i="0" sz="4800" u="none" cap="none" strike="noStrike">
              <a:solidFill>
                <a:srgbClr val="000000"/>
              </a:solidFill>
              <a:latin typeface="Arial"/>
              <a:ea typeface="Arial"/>
              <a:cs typeface="Arial"/>
              <a:sym typeface="Arial"/>
            </a:endParaRPr>
          </a:p>
          <a:p>
            <a:pPr indent="-429319" lvl="1" marL="604511" marR="0" rtl="0" algn="l">
              <a:lnSpc>
                <a:spcPct val="140014"/>
              </a:lnSpc>
              <a:spcBef>
                <a:spcPts val="0"/>
              </a:spcBef>
              <a:spcAft>
                <a:spcPts val="0"/>
              </a:spcAft>
              <a:buClr>
                <a:srgbClr val="FFFFFF"/>
              </a:buClr>
              <a:buSzPts val="4800"/>
              <a:buFont typeface="Arial"/>
              <a:buChar char="•"/>
            </a:pPr>
            <a:r>
              <a:rPr b="0" i="0" lang="en-US" sz="4800" u="none" cap="none" strike="noStrike">
                <a:solidFill>
                  <a:srgbClr val="FFFFFF"/>
                </a:solidFill>
                <a:latin typeface="Quicksand"/>
                <a:ea typeface="Quicksand"/>
                <a:cs typeface="Quicksand"/>
                <a:sym typeface="Quicksand"/>
              </a:rPr>
              <a:t>Creare uno storyboard per un corto Sordo</a:t>
            </a:r>
            <a:endParaRPr b="0" i="0" sz="4800" u="none" cap="none" strike="noStrike">
              <a:solidFill>
                <a:srgbClr val="000000"/>
              </a:solidFill>
              <a:latin typeface="Arial"/>
              <a:ea typeface="Arial"/>
              <a:cs typeface="Arial"/>
              <a:sym typeface="Arial"/>
            </a:endParaRPr>
          </a:p>
        </p:txBody>
      </p:sp>
      <p:pic>
        <p:nvPicPr>
          <p:cNvPr id="103" name="Google Shape;103;p2"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07" name="Shape 107"/>
        <p:cNvGrpSpPr/>
        <p:nvPr/>
      </p:nvGrpSpPr>
      <p:grpSpPr>
        <a:xfrm>
          <a:off x="0" y="0"/>
          <a:ext cx="0" cy="0"/>
          <a:chOff x="0" y="0"/>
          <a:chExt cx="0" cy="0"/>
        </a:xfrm>
      </p:grpSpPr>
      <p:grpSp>
        <p:nvGrpSpPr>
          <p:cNvPr id="108" name="Google Shape;108;g3268722f70c_0_99"/>
          <p:cNvGrpSpPr/>
          <p:nvPr/>
        </p:nvGrpSpPr>
        <p:grpSpPr>
          <a:xfrm>
            <a:off x="0" y="-216993"/>
            <a:ext cx="2922102" cy="10504504"/>
            <a:chOff x="0" y="-57150"/>
            <a:chExt cx="769602" cy="2766600"/>
          </a:xfrm>
        </p:grpSpPr>
        <p:sp>
          <p:nvSpPr>
            <p:cNvPr id="109" name="Google Shape;109;g3268722f70c_0_9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g3268722f70c_0_9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g3268722f70c_0_9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268722f70c_0_99"/>
          <p:cNvSpPr txBox="1"/>
          <p:nvPr/>
        </p:nvSpPr>
        <p:spPr>
          <a:xfrm>
            <a:off x="2922100" y="3009375"/>
            <a:ext cx="15366000" cy="3546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8000"/>
              <a:buFont typeface="Arial"/>
              <a:buNone/>
            </a:pPr>
            <a:r>
              <a:rPr b="0" i="0" lang="en-US" sz="9600" u="none" cap="none" strike="noStrike">
                <a:solidFill>
                  <a:srgbClr val="FFFFFF"/>
                </a:solidFill>
                <a:latin typeface="Anton"/>
                <a:ea typeface="Anton"/>
                <a:cs typeface="Anton"/>
                <a:sym typeface="Anton"/>
              </a:rPr>
              <a:t>Cosa sappiamo </a:t>
            </a:r>
            <a:br>
              <a:rPr b="0" i="0" lang="en-US" sz="9600" u="none" cap="none" strike="noStrike">
                <a:solidFill>
                  <a:srgbClr val="FFFFFF"/>
                </a:solidFill>
                <a:latin typeface="Anton"/>
                <a:ea typeface="Anton"/>
                <a:cs typeface="Anton"/>
                <a:sym typeface="Anton"/>
              </a:rPr>
            </a:br>
            <a:r>
              <a:rPr b="0" i="0" lang="en-US" sz="9600" u="none" cap="none" strike="noStrike">
                <a:solidFill>
                  <a:srgbClr val="FFFFFF"/>
                </a:solidFill>
                <a:latin typeface="Anton"/>
                <a:ea typeface="Anton"/>
                <a:cs typeface="Anton"/>
                <a:sym typeface="Anton"/>
              </a:rPr>
              <a:t>del cinema Sordo?</a:t>
            </a:r>
            <a:endParaRPr b="0" i="0" sz="9600" u="none" cap="none" strike="noStrike">
              <a:solidFill>
                <a:srgbClr val="000000"/>
              </a:solidFill>
              <a:latin typeface="Arial"/>
              <a:ea typeface="Arial"/>
              <a:cs typeface="Arial"/>
              <a:sym typeface="Arial"/>
            </a:endParaRPr>
          </a:p>
        </p:txBody>
      </p:sp>
      <p:pic>
        <p:nvPicPr>
          <p:cNvPr id="113" name="Google Shape;113;g3268722f70c_0_99"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7" name="Shape 117"/>
        <p:cNvGrpSpPr/>
        <p:nvPr/>
      </p:nvGrpSpPr>
      <p:grpSpPr>
        <a:xfrm>
          <a:off x="0" y="0"/>
          <a:ext cx="0" cy="0"/>
          <a:chOff x="0" y="0"/>
          <a:chExt cx="0" cy="0"/>
        </a:xfrm>
      </p:grpSpPr>
      <p:grpSp>
        <p:nvGrpSpPr>
          <p:cNvPr id="118" name="Google Shape;118;g323359fc758_0_0"/>
          <p:cNvGrpSpPr/>
          <p:nvPr/>
        </p:nvGrpSpPr>
        <p:grpSpPr>
          <a:xfrm>
            <a:off x="0" y="-216993"/>
            <a:ext cx="2922102" cy="10504504"/>
            <a:chOff x="0" y="-57150"/>
            <a:chExt cx="769602" cy="2766600"/>
          </a:xfrm>
        </p:grpSpPr>
        <p:sp>
          <p:nvSpPr>
            <p:cNvPr id="119" name="Google Shape;119;g323359fc758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g323359fc758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1" name="Google Shape;121;g323359fc758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g323359fc758_0_0"/>
          <p:cNvSpPr txBox="1"/>
          <p:nvPr/>
        </p:nvSpPr>
        <p:spPr>
          <a:xfrm>
            <a:off x="3601325" y="410050"/>
            <a:ext cx="140805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Prima del Cinema: Il Fonoscopio</a:t>
            </a:r>
            <a:endParaRPr b="0" i="0" sz="8000" u="none" cap="none" strike="noStrike">
              <a:solidFill>
                <a:srgbClr val="FFFFFF"/>
              </a:solidFill>
              <a:latin typeface="Anton"/>
              <a:ea typeface="Anton"/>
              <a:cs typeface="Anton"/>
              <a:sym typeface="Anton"/>
            </a:endParaRPr>
          </a:p>
        </p:txBody>
      </p:sp>
      <p:sp>
        <p:nvSpPr>
          <p:cNvPr id="123" name="Google Shape;123;g323359fc758_0_0"/>
          <p:cNvSpPr txBox="1"/>
          <p:nvPr/>
        </p:nvSpPr>
        <p:spPr>
          <a:xfrm>
            <a:off x="3538550" y="1810950"/>
            <a:ext cx="8853000" cy="3589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3200"/>
              <a:buFont typeface="Arial"/>
              <a:buNone/>
            </a:pPr>
            <a:r>
              <a:rPr b="0" i="0" lang="en-US" sz="2800" u="none" cap="none" strike="noStrike">
                <a:solidFill>
                  <a:schemeClr val="lt1"/>
                </a:solidFill>
                <a:latin typeface="Quicksand Medium"/>
                <a:ea typeface="Quicksand Medium"/>
                <a:cs typeface="Quicksand Medium"/>
                <a:sym typeface="Quicksand Medium"/>
              </a:rPr>
              <a:t>Nel </a:t>
            </a:r>
            <a:r>
              <a:rPr b="1" i="0" lang="en-US" sz="2800" u="none" cap="none" strike="noStrike">
                <a:solidFill>
                  <a:schemeClr val="lt1"/>
                </a:solidFill>
                <a:latin typeface="Quicksand"/>
                <a:ea typeface="Quicksand"/>
                <a:cs typeface="Quicksand"/>
                <a:sym typeface="Quicksand"/>
              </a:rPr>
              <a:t>1891</a:t>
            </a:r>
            <a:r>
              <a:rPr b="0" i="0" lang="en-US" sz="2800" u="none" cap="none" strike="noStrike">
                <a:solidFill>
                  <a:schemeClr val="lt1"/>
                </a:solidFill>
                <a:latin typeface="Quicksand Medium"/>
                <a:ea typeface="Quicksand Medium"/>
                <a:cs typeface="Quicksand Medium"/>
                <a:sym typeface="Quicksand Medium"/>
              </a:rPr>
              <a:t>, </a:t>
            </a:r>
            <a:r>
              <a:rPr b="1" i="0" lang="en-US" sz="2800" u="none" cap="none" strike="noStrike">
                <a:solidFill>
                  <a:schemeClr val="lt1"/>
                </a:solidFill>
                <a:latin typeface="Quicksand"/>
                <a:ea typeface="Quicksand"/>
                <a:cs typeface="Quicksand"/>
                <a:sym typeface="Quicksand"/>
              </a:rPr>
              <a:t>Georges Demenÿ</a:t>
            </a:r>
            <a:r>
              <a:rPr b="0" i="0" lang="en-US" sz="2800" u="none" cap="none" strike="noStrike">
                <a:solidFill>
                  <a:schemeClr val="lt1"/>
                </a:solidFill>
                <a:latin typeface="Quicksand Medium"/>
                <a:ea typeface="Quicksand Medium"/>
                <a:cs typeface="Quicksand Medium"/>
                <a:sym typeface="Quicksand Medium"/>
              </a:rPr>
              <a:t> (1850–1917) realizzò </a:t>
            </a:r>
            <a:br>
              <a:rPr b="0" i="0" lang="en-US" sz="2800" u="none" cap="none" strike="noStrike">
                <a:solidFill>
                  <a:schemeClr val="lt1"/>
                </a:solidFill>
                <a:latin typeface="Quicksand Medium"/>
                <a:ea typeface="Quicksand Medium"/>
                <a:cs typeface="Quicksand Medium"/>
                <a:sym typeface="Quicksand Medium"/>
              </a:rPr>
            </a:br>
            <a:r>
              <a:rPr b="0" i="0" lang="en-US" sz="2800" u="none" cap="none" strike="noStrike">
                <a:solidFill>
                  <a:schemeClr val="lt1"/>
                </a:solidFill>
                <a:latin typeface="Quicksand Medium"/>
                <a:ea typeface="Quicksand Medium"/>
                <a:cs typeface="Quicksand Medium"/>
                <a:sym typeface="Quicksand Medium"/>
              </a:rPr>
              <a:t>il primo primissimo piano della storia e la prima immagine in movimento destinata a un pubblico sordo. Utilizzando il suo fonoscopio, un dispositivo in grado di visualizzare fino a 24 cronofotografie, creò una sequenza di un secondo, impressa su </a:t>
            </a:r>
            <a:br>
              <a:rPr b="0" i="0" lang="en-US" sz="2800" u="none" cap="none" strike="noStrike">
                <a:solidFill>
                  <a:schemeClr val="lt1"/>
                </a:solidFill>
                <a:latin typeface="Quicksand Medium"/>
                <a:ea typeface="Quicksand Medium"/>
                <a:cs typeface="Quicksand Medium"/>
                <a:sym typeface="Quicksand Medium"/>
              </a:rPr>
            </a:br>
            <a:r>
              <a:rPr b="0" i="0" lang="en-US" sz="2800" u="none" cap="none" strike="noStrike">
                <a:solidFill>
                  <a:schemeClr val="lt1"/>
                </a:solidFill>
                <a:latin typeface="Quicksand Medium"/>
                <a:ea typeface="Quicksand Medium"/>
                <a:cs typeface="Quicksand Medium"/>
                <a:sym typeface="Quicksand Medium"/>
              </a:rPr>
              <a:t>un disco di vetro rotante.</a:t>
            </a:r>
            <a:endParaRPr b="0" i="0" sz="2800" u="none" cap="none" strike="noStrike">
              <a:solidFill>
                <a:schemeClr val="lt1"/>
              </a:solidFill>
              <a:latin typeface="Quicksand Medium"/>
              <a:ea typeface="Quicksand Medium"/>
              <a:cs typeface="Quicksand Medium"/>
              <a:sym typeface="Quicksand Medium"/>
            </a:endParaRPr>
          </a:p>
        </p:txBody>
      </p:sp>
      <p:pic>
        <p:nvPicPr>
          <p:cNvPr id="124" name="Google Shape;124;g323359fc758_0_0"/>
          <p:cNvPicPr preferRelativeResize="0"/>
          <p:nvPr/>
        </p:nvPicPr>
        <p:blipFill rotWithShape="1">
          <a:blip r:embed="rId4">
            <a:alphaModFix/>
          </a:blip>
          <a:srcRect b="0" l="0" r="0" t="0"/>
          <a:stretch/>
        </p:blipFill>
        <p:spPr>
          <a:xfrm>
            <a:off x="12615334" y="1826050"/>
            <a:ext cx="5337717" cy="3710499"/>
          </a:xfrm>
          <a:prstGeom prst="rect">
            <a:avLst/>
          </a:prstGeom>
          <a:noFill/>
          <a:ln>
            <a:noFill/>
          </a:ln>
        </p:spPr>
      </p:pic>
      <p:sp>
        <p:nvSpPr>
          <p:cNvPr id="125" name="Google Shape;125;g323359fc758_0_0"/>
          <p:cNvSpPr txBox="1"/>
          <p:nvPr/>
        </p:nvSpPr>
        <p:spPr>
          <a:xfrm>
            <a:off x="14493750" y="5566250"/>
            <a:ext cx="3459300" cy="400200"/>
          </a:xfrm>
          <a:prstGeom prst="rect">
            <a:avLst/>
          </a:prstGeom>
          <a:noFill/>
          <a:ln>
            <a:noFill/>
          </a:ln>
        </p:spPr>
        <p:txBody>
          <a:bodyPr anchorCtr="0" anchor="t" bIns="91425" lIns="91425" spcFirstLastPara="1" rIns="91425" wrap="square" tIns="91425">
            <a:spAutoFit/>
          </a:bodyPr>
          <a:lstStyle/>
          <a:p>
            <a:pPr indent="0" lvl="0" marL="0" marR="0" rtl="0" algn="r">
              <a:lnSpc>
                <a:spcPct val="120000"/>
              </a:lnSpc>
              <a:spcBef>
                <a:spcPts val="0"/>
              </a:spcBef>
              <a:spcAft>
                <a:spcPts val="0"/>
              </a:spcAft>
              <a:buClr>
                <a:srgbClr val="000000"/>
              </a:buClr>
              <a:buSzPts val="1400"/>
              <a:buFont typeface="Arial"/>
              <a:buNone/>
            </a:pPr>
            <a:r>
              <a:rPr b="0" i="0" lang="en-US" sz="1400" u="none" cap="none" strike="noStrike">
                <a:solidFill>
                  <a:srgbClr val="FFFFFF"/>
                </a:solidFill>
                <a:latin typeface="Quicksand Medium"/>
                <a:ea typeface="Quicksand Medium"/>
                <a:cs typeface="Quicksand Medium"/>
                <a:sym typeface="Quicksand Medium"/>
              </a:rPr>
              <a:t>http://precinemahistory.net/1890.htm</a:t>
            </a:r>
            <a:endParaRPr b="0" i="0" sz="1400" u="none" cap="none" strike="noStrike">
              <a:solidFill>
                <a:srgbClr val="FFFFFF"/>
              </a:solidFill>
              <a:latin typeface="Quicksand Medium"/>
              <a:ea typeface="Quicksand Medium"/>
              <a:cs typeface="Quicksand Medium"/>
              <a:sym typeface="Quicksand Medium"/>
            </a:endParaRPr>
          </a:p>
        </p:txBody>
      </p:sp>
      <p:pic>
        <p:nvPicPr>
          <p:cNvPr descr="https://www.imdb.com/title/tt3201916/&#10;Director: Georges Demenÿ&#10;Production Company: City of Paris&#10;Country: France&#10;Notes: &quot;This early cinematic instance of a close-up—or, more accurately, a medium close-up shot of the chest and face of the maker of this film and others like it, Georges Demenÿ saying &quot;Je vous aime&quot; (French for &quot;I love you&quot;)—was made at the request of Hector Marichelle, professor and director of the National Deaf-Mute Institute in France, who planned to use filmed speech to teach deaf students to speak and lip read. This required close views of the performer's lip movements. The project was given to Demenÿ by Étienne-Jules Marey, who headed the Station Physiologique in Paris and whose chronophotographic scientific research of motion is among the most important contributions to the invention of movies. Despite these educational and scientific beginnings, however, this project led Demenÿ to pursue and influence the commercialism of cinema.&#10;It was this project, initially for the education of the deaf, which led to the acrimonious divorce between Marey and Demenÿ, as Marey continued to use film for his scientific research and Demenÿ pursued its commercial applications.&#10;&#10;The medium close-up became popular in early cinema. The Edison Company used it to impressive effect on the screen in &quot;The Kiss&quot; (1896). Although Marey and Muybridge had photographed serial close-up images of hands and, in Marey's case, the human face, there was nothing proceeding &quot;Je vous aime&quot; for the close-up movie image being publicly projected. Despite Demenÿ's grimaced closed eyes—a consequence of trying to block out the sun rays reflected from the mirrors used to achieve the desired strongly lit facial features—and the film's brevity, it's not difficult to see how audiences would've been impressed and why it inspired such financial hopes. Regardless, Demenÿ was one of the most important pioneers in the invention of cinema—bridging the gap from chronophotography to cinema.&#10;&#10;(Sources: &quot;Picturing Time&quot; by Marta Braun. &quot;The Great Art of Light and Shadow&quot; by Laurent Mannoni. &quot;Living Pictures&quot; and &quot;The Public Exhibition of Moving Pictures Before 1896&quot; by Deac Rossell. &quot;Cinema Before Cinema&quot; by Virgilio Tosi.)&quot;&#10;&#10;Article by Cineanalyst. Full article: https://letterboxd.com/cineanalyst/film/je-vous-aime-1891/&#10;&#10;More rare films here: https://filmsbytheyear.com/chronological-list-of-films/&#10;Join the Films by the Year Facebook Group: https://www.facebook.com/groups/filmsbytheyear/&#10;Please support Films by the Year: https://www.paypal.com/cgi-bin/webscr?cmd=_s-xclick&amp;hosted_button_id=CNVYLA6W7F9LJ&amp;source=url" id="126" name="Google Shape;126;g323359fc758_0_0" title="Je vous aime (1891) Demenÿ">
            <a:hlinkClick r:id="rId5"/>
          </p:cNvPr>
          <p:cNvPicPr preferRelativeResize="0"/>
          <p:nvPr/>
        </p:nvPicPr>
        <p:blipFill rotWithShape="1">
          <a:blip r:embed="rId6">
            <a:alphaModFix/>
          </a:blip>
          <a:srcRect b="0" l="0" r="0" t="0"/>
          <a:stretch/>
        </p:blipFill>
        <p:spPr>
          <a:xfrm>
            <a:off x="3538550" y="6470850"/>
            <a:ext cx="5337725" cy="3002422"/>
          </a:xfrm>
          <a:prstGeom prst="rect">
            <a:avLst/>
          </a:prstGeom>
          <a:noFill/>
          <a:ln>
            <a:noFill/>
          </a:ln>
        </p:spPr>
      </p:pic>
      <p:sp>
        <p:nvSpPr>
          <p:cNvPr id="127" name="Google Shape;127;g323359fc758_0_0"/>
          <p:cNvSpPr txBox="1"/>
          <p:nvPr/>
        </p:nvSpPr>
        <p:spPr>
          <a:xfrm>
            <a:off x="9500025" y="6284125"/>
            <a:ext cx="7888200" cy="2493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0" i="0" lang="en-US" sz="3000" u="none" cap="none" strike="noStrike">
                <a:solidFill>
                  <a:schemeClr val="lt1"/>
                </a:solidFill>
                <a:latin typeface="Quicksand Medium"/>
                <a:ea typeface="Quicksand Medium"/>
                <a:cs typeface="Quicksand Medium"/>
                <a:sym typeface="Quicksand Medium"/>
              </a:rPr>
              <a:t>L’obiettivo era utilizzare le immagini in movimento come strumento per insegnare agli studenti sordi a leggere il labiale e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a parlare, presso l’Istituto Nazionale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dei Giovani Sordi (INJS) di Parigi.</a:t>
            </a:r>
            <a:endParaRPr b="0" i="0" sz="3000" u="none" cap="none" strike="noStrike">
              <a:solidFill>
                <a:schemeClr val="lt1"/>
              </a:solidFill>
              <a:latin typeface="Quicksand Medium"/>
              <a:ea typeface="Quicksand Medium"/>
              <a:cs typeface="Quicksand Medium"/>
              <a:sym typeface="Quicksand Medium"/>
            </a:endParaRPr>
          </a:p>
        </p:txBody>
      </p:sp>
      <p:sp>
        <p:nvSpPr>
          <p:cNvPr id="128" name="Google Shape;128;g323359fc758_0_0"/>
          <p:cNvSpPr txBox="1"/>
          <p:nvPr/>
        </p:nvSpPr>
        <p:spPr>
          <a:xfrm>
            <a:off x="3492200" y="9458475"/>
            <a:ext cx="6163200" cy="538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1" lang="en-US" sz="2300" u="none" cap="none" strike="noStrike">
                <a:solidFill>
                  <a:schemeClr val="lt1"/>
                </a:solidFill>
                <a:latin typeface="Quicksand Medium"/>
                <a:ea typeface="Quicksand Medium"/>
                <a:cs typeface="Quicksand Medium"/>
                <a:sym typeface="Quicksand Medium"/>
              </a:rPr>
              <a:t>"Je vous aime"</a:t>
            </a:r>
            <a:r>
              <a:rPr b="0" i="0" lang="en-US" sz="2300" u="none" cap="none" strike="noStrike">
                <a:solidFill>
                  <a:schemeClr val="lt1"/>
                </a:solidFill>
                <a:latin typeface="Quicksand Medium"/>
                <a:ea typeface="Quicksand Medium"/>
                <a:cs typeface="Quicksand Medium"/>
                <a:sym typeface="Quicksand Medium"/>
              </a:rPr>
              <a:t> ("Ti voglio bene")</a:t>
            </a:r>
            <a:endParaRPr b="0" i="0" sz="1000" u="none" cap="none" strike="noStrike">
              <a:solidFill>
                <a:srgbClr val="000000"/>
              </a:solidFill>
              <a:latin typeface="Arial"/>
              <a:ea typeface="Arial"/>
              <a:cs typeface="Arial"/>
              <a:sym typeface="Arial"/>
            </a:endParaRPr>
          </a:p>
        </p:txBody>
      </p:sp>
      <p:sp>
        <p:nvSpPr>
          <p:cNvPr id="129" name="Google Shape;129;g323359fc758_0_0"/>
          <p:cNvSpPr txBox="1"/>
          <p:nvPr/>
        </p:nvSpPr>
        <p:spPr>
          <a:xfrm>
            <a:off x="9878125" y="8812875"/>
            <a:ext cx="7510200" cy="1046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US" sz="2800" u="none" cap="none" strike="noStrike">
                <a:solidFill>
                  <a:schemeClr val="lt1"/>
                </a:solidFill>
                <a:latin typeface="Quicksand"/>
                <a:ea typeface="Quicksand"/>
                <a:cs typeface="Quicksand"/>
                <a:sym typeface="Quicksand"/>
              </a:rPr>
              <a:t>Un uso precoce della tecnologia visiva nell’educazione dei sordi.</a:t>
            </a:r>
            <a:endParaRPr b="1" i="0" sz="2800" u="none" cap="none" strike="noStrike">
              <a:solidFill>
                <a:srgbClr val="000000"/>
              </a:solidFill>
              <a:latin typeface="Arial"/>
              <a:ea typeface="Arial"/>
              <a:cs typeface="Arial"/>
              <a:sym typeface="Arial"/>
            </a:endParaRPr>
          </a:p>
        </p:txBody>
      </p:sp>
      <p:sp>
        <p:nvSpPr>
          <p:cNvPr id="130" name="Google Shape;130;g323359fc758_0_0"/>
          <p:cNvSpPr txBox="1"/>
          <p:nvPr/>
        </p:nvSpPr>
        <p:spPr>
          <a:xfrm>
            <a:off x="3538538" y="5718650"/>
            <a:ext cx="60705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1" lang="en-US" sz="3000" u="none" cap="none" strike="noStrike">
                <a:solidFill>
                  <a:schemeClr val="lt1"/>
                </a:solidFill>
                <a:latin typeface="Quicksand"/>
                <a:ea typeface="Quicksand"/>
                <a:cs typeface="Quicksand"/>
                <a:sym typeface="Quicksand"/>
              </a:rPr>
              <a:t>Fotografie ‘parlanti’</a:t>
            </a:r>
            <a:endParaRPr b="1" i="1" sz="3000" u="none" cap="none" strike="noStrike">
              <a:solidFill>
                <a:schemeClr val="lt1"/>
              </a:solidFill>
              <a:latin typeface="Quicksand"/>
              <a:ea typeface="Quicksand"/>
              <a:cs typeface="Quicksand"/>
              <a:sym typeface="Quicksand"/>
            </a:endParaRPr>
          </a:p>
        </p:txBody>
      </p:sp>
      <p:sp>
        <p:nvSpPr>
          <p:cNvPr id="131" name="Google Shape;131;g323359fc758_0_0"/>
          <p:cNvSpPr txBox="1"/>
          <p:nvPr/>
        </p:nvSpPr>
        <p:spPr>
          <a:xfrm>
            <a:off x="377150" y="1953375"/>
            <a:ext cx="22677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Sordo</a:t>
            </a:r>
            <a:endParaRPr b="0" i="0" sz="3200" u="none" cap="none" strike="noStrike">
              <a:solidFill>
                <a:srgbClr val="F7F1D5"/>
              </a:solidFill>
              <a:latin typeface="Anton"/>
              <a:ea typeface="Anton"/>
              <a:cs typeface="Anton"/>
              <a:sym typeface="Anton"/>
            </a:endParaRPr>
          </a:p>
        </p:txBody>
      </p:sp>
      <p:sp>
        <p:nvSpPr>
          <p:cNvPr id="132" name="Google Shape;132;g323359fc758_0_0"/>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6" name="Shape 136"/>
        <p:cNvGrpSpPr/>
        <p:nvPr/>
      </p:nvGrpSpPr>
      <p:grpSpPr>
        <a:xfrm>
          <a:off x="0" y="0"/>
          <a:ext cx="0" cy="0"/>
          <a:chOff x="0" y="0"/>
          <a:chExt cx="0" cy="0"/>
        </a:xfrm>
      </p:grpSpPr>
      <p:pic>
        <p:nvPicPr>
          <p:cNvPr id="137" name="Google Shape;137;g323359fc758_0_10"/>
          <p:cNvPicPr preferRelativeResize="0"/>
          <p:nvPr/>
        </p:nvPicPr>
        <p:blipFill rotWithShape="1">
          <a:blip r:embed="rId3">
            <a:alphaModFix/>
          </a:blip>
          <a:srcRect b="0" l="0" r="0" t="0"/>
          <a:stretch/>
        </p:blipFill>
        <p:spPr>
          <a:xfrm>
            <a:off x="2696175" y="-496500"/>
            <a:ext cx="4916015" cy="6613200"/>
          </a:xfrm>
          <a:prstGeom prst="rect">
            <a:avLst/>
          </a:prstGeom>
          <a:noFill/>
          <a:ln>
            <a:noFill/>
          </a:ln>
        </p:spPr>
      </p:pic>
      <p:grpSp>
        <p:nvGrpSpPr>
          <p:cNvPr id="138" name="Google Shape;138;g323359fc758_0_10"/>
          <p:cNvGrpSpPr/>
          <p:nvPr/>
        </p:nvGrpSpPr>
        <p:grpSpPr>
          <a:xfrm>
            <a:off x="0" y="-216993"/>
            <a:ext cx="2922102" cy="10504504"/>
            <a:chOff x="0" y="-57150"/>
            <a:chExt cx="769602" cy="2766600"/>
          </a:xfrm>
        </p:grpSpPr>
        <p:sp>
          <p:nvSpPr>
            <p:cNvPr id="139" name="Google Shape;139;g323359fc758_0_1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g323359fc758_0_1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1" name="Google Shape;141;g323359fc758_0_1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2" name="Google Shape;142;g323359fc758_0_10"/>
          <p:cNvSpPr txBox="1"/>
          <p:nvPr/>
        </p:nvSpPr>
        <p:spPr>
          <a:xfrm>
            <a:off x="7878475" y="163900"/>
            <a:ext cx="6697500" cy="118200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rgbClr val="000000"/>
              </a:buClr>
              <a:buSzPts val="5900"/>
              <a:buFont typeface="Arial"/>
              <a:buNone/>
            </a:pPr>
            <a:r>
              <a:rPr b="1" i="0" lang="en-US" sz="4600" u="none" cap="none" strike="noStrike">
                <a:solidFill>
                  <a:srgbClr val="FFFFFF"/>
                </a:solidFill>
                <a:latin typeface="Quicksand"/>
                <a:ea typeface="Quicksand"/>
                <a:cs typeface="Quicksand"/>
                <a:sym typeface="Quicksand"/>
              </a:rPr>
              <a:t>28 Dicembre 1895</a:t>
            </a:r>
            <a:endParaRPr b="1" i="0" sz="4600" u="none" cap="none" strike="noStrike">
              <a:solidFill>
                <a:srgbClr val="FFFFFF"/>
              </a:solidFill>
              <a:latin typeface="Quicksand"/>
              <a:ea typeface="Quicksand"/>
              <a:cs typeface="Quicksand"/>
              <a:sym typeface="Quicksand"/>
            </a:endParaRPr>
          </a:p>
        </p:txBody>
      </p:sp>
      <p:sp>
        <p:nvSpPr>
          <p:cNvPr id="143" name="Google Shape;143;g323359fc758_0_10"/>
          <p:cNvSpPr txBox="1"/>
          <p:nvPr/>
        </p:nvSpPr>
        <p:spPr>
          <a:xfrm>
            <a:off x="7763425" y="2537000"/>
            <a:ext cx="102819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Furono i primi a mostrare film proiettati a pagamento al pubblico, a Parigi,</a:t>
            </a:r>
            <a:endParaRPr b="0" i="0" sz="3000" u="none" cap="none" strike="noStrike">
              <a:solidFill>
                <a:schemeClr val="lt1"/>
              </a:solidFill>
              <a:latin typeface="Quicksand Medium"/>
              <a:ea typeface="Quicksand Medium"/>
              <a:cs typeface="Quicksand Medium"/>
              <a:sym typeface="Quicksand Medium"/>
            </a:endParaRPr>
          </a:p>
        </p:txBody>
      </p:sp>
      <p:sp>
        <p:nvSpPr>
          <p:cNvPr id="144" name="Google Shape;144;g323359fc758_0_10"/>
          <p:cNvSpPr txBox="1"/>
          <p:nvPr/>
        </p:nvSpPr>
        <p:spPr>
          <a:xfrm>
            <a:off x="7763425" y="1297250"/>
            <a:ext cx="5737200" cy="1077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900"/>
              <a:buFont typeface="Arial"/>
              <a:buNone/>
            </a:pPr>
            <a:r>
              <a:rPr b="0" i="0" lang="en-US" sz="5800" u="none" cap="none" strike="noStrike">
                <a:solidFill>
                  <a:srgbClr val="F7F1D5"/>
                </a:solidFill>
                <a:latin typeface="Anton"/>
                <a:ea typeface="Anton"/>
                <a:cs typeface="Anton"/>
                <a:sym typeface="Anton"/>
              </a:rPr>
              <a:t>Fratelli Lumière</a:t>
            </a:r>
            <a:endParaRPr b="0" i="0" sz="4200" u="none" cap="none" strike="noStrike">
              <a:solidFill>
                <a:srgbClr val="F7F1D5"/>
              </a:solidFill>
              <a:latin typeface="Anton"/>
              <a:ea typeface="Anton"/>
              <a:cs typeface="Anton"/>
              <a:sym typeface="Anton"/>
            </a:endParaRPr>
          </a:p>
        </p:txBody>
      </p:sp>
      <p:sp>
        <p:nvSpPr>
          <p:cNvPr id="145" name="Google Shape;145;g323359fc758_0_10"/>
          <p:cNvSpPr txBox="1"/>
          <p:nvPr/>
        </p:nvSpPr>
        <p:spPr>
          <a:xfrm>
            <a:off x="3139525" y="6541875"/>
            <a:ext cx="5737200" cy="2493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Utilizzarono un dispositivo da loro ideato, il </a:t>
            </a:r>
            <a:r>
              <a:rPr b="1" i="0" lang="en-US" sz="3000" u="none" cap="none" strike="noStrike">
                <a:solidFill>
                  <a:schemeClr val="lt1"/>
                </a:solidFill>
                <a:latin typeface="Quicksand"/>
                <a:ea typeface="Quicksand"/>
                <a:cs typeface="Quicksand"/>
                <a:sym typeface="Quicksand"/>
              </a:rPr>
              <a:t>cinematografo</a:t>
            </a:r>
            <a:r>
              <a:rPr b="0" i="0" lang="en-US" sz="3000" u="none" cap="none" strike="noStrike">
                <a:solidFill>
                  <a:schemeClr val="lt1"/>
                </a:solidFill>
                <a:latin typeface="Quicksand Medium"/>
                <a:ea typeface="Quicksand Medium"/>
                <a:cs typeface="Quicksand Medium"/>
                <a:sym typeface="Quicksand Medium"/>
              </a:rPr>
              <a:t>, che era allo stesso tempo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una cinepresa, un proiettore e uno stampatore di pellicola.</a:t>
            </a:r>
            <a:endParaRPr b="0" i="0" sz="1400" u="none" cap="none" strike="noStrike">
              <a:solidFill>
                <a:srgbClr val="000000"/>
              </a:solidFill>
              <a:latin typeface="Arial"/>
              <a:ea typeface="Arial"/>
              <a:cs typeface="Arial"/>
              <a:sym typeface="Arial"/>
            </a:endParaRPr>
          </a:p>
        </p:txBody>
      </p:sp>
      <p:sp>
        <p:nvSpPr>
          <p:cNvPr id="146" name="Google Shape;146;g323359fc758_0_10"/>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a:t>
            </a:r>
            <a:endParaRPr b="0" i="0" sz="3200" u="none" cap="none" strike="noStrike">
              <a:solidFill>
                <a:srgbClr val="F7F1D5"/>
              </a:solidFill>
              <a:latin typeface="Anton"/>
              <a:ea typeface="Anton"/>
              <a:cs typeface="Anton"/>
              <a:sym typeface="Anton"/>
            </a:endParaRPr>
          </a:p>
        </p:txBody>
      </p:sp>
      <p:sp>
        <p:nvSpPr>
          <p:cNvPr id="147" name="Google Shape;147;g323359fc758_0_10"/>
          <p:cNvSpPr txBox="1"/>
          <p:nvPr/>
        </p:nvSpPr>
        <p:spPr>
          <a:xfrm>
            <a:off x="8876725" y="8417182"/>
            <a:ext cx="8572200" cy="947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0" i="0" lang="en-US" sz="2400" u="sng" cap="none" strike="noStrike">
                <a:solidFill>
                  <a:srgbClr val="F7F1D5"/>
                </a:solidFill>
                <a:latin typeface="Quicksand Medium"/>
                <a:ea typeface="Quicksand Medium"/>
                <a:cs typeface="Quicksand Medium"/>
                <a:sym typeface="Quicksand Medium"/>
                <a:hlinkClick r:id="rId5">
                  <a:extLst>
                    <a:ext uri="{A12FA001-AC4F-418D-AE19-62706E023703}">
                      <ahyp:hlinkClr val="tx"/>
                    </a:ext>
                  </a:extLst>
                </a:hlinkClick>
              </a:rPr>
              <a:t>La Sortie de l'Usine Lumière à Lyon (1895)</a:t>
            </a:r>
            <a:r>
              <a:rPr b="0" i="0" lang="en-US" sz="2400" u="none" cap="none" strike="noStrike">
                <a:solidFill>
                  <a:schemeClr val="lt1"/>
                </a:solidFill>
                <a:latin typeface="Quicksand Medium"/>
                <a:ea typeface="Quicksand Medium"/>
                <a:cs typeface="Quicksand Medium"/>
                <a:sym typeface="Quicksand Medium"/>
              </a:rPr>
              <a:t>, </a:t>
            </a:r>
            <a:r>
              <a:rPr b="0" i="0" lang="en-US" sz="2400" u="none" cap="none" strike="noStrike">
                <a:solidFill>
                  <a:schemeClr val="lt1"/>
                </a:solidFill>
                <a:uFill>
                  <a:noFill/>
                </a:uFill>
                <a:latin typeface="Quicksand Medium"/>
                <a:ea typeface="Quicksand Medium"/>
                <a:cs typeface="Quicksand Medium"/>
                <a:sym typeface="Quicksand Medium"/>
                <a:hlinkClick r:id="rId6">
                  <a:extLst>
                    <a:ext uri="{A12FA001-AC4F-418D-AE19-62706E023703}">
                      <ahyp:hlinkClr val="tx"/>
                    </a:ext>
                  </a:extLst>
                </a:hlinkClick>
              </a:rPr>
              <a:t>Institut Lumière</a:t>
            </a:r>
            <a:r>
              <a:rPr b="0" i="0" lang="en-US" sz="2400" u="none" cap="none" strike="noStrike">
                <a:solidFill>
                  <a:schemeClr val="lt1"/>
                </a:solidFill>
                <a:latin typeface="Quicksand Medium"/>
                <a:ea typeface="Quicksand Medium"/>
                <a:cs typeface="Quicksand Medium"/>
                <a:sym typeface="Quicksand Medium"/>
              </a:rPr>
              <a:t>, lungo solo 45 secondi.</a:t>
            </a:r>
            <a:endParaRPr b="0" i="0" sz="2400" u="none" cap="none" strike="noStrike">
              <a:solidFill>
                <a:schemeClr val="lt1"/>
              </a:solidFill>
              <a:latin typeface="Quicksand Medium"/>
              <a:ea typeface="Quicksand Medium"/>
              <a:cs typeface="Quicksand Medium"/>
              <a:sym typeface="Quicksand Medium"/>
            </a:endParaRPr>
          </a:p>
        </p:txBody>
      </p:sp>
      <p:pic>
        <p:nvPicPr>
          <p:cNvPr descr=" " id="148" name="Google Shape;148;g323359fc758_0_10" title="La Sortie de l'Usine Lumière à Lyon (le Premier Film) (1895)">
            <a:hlinkClick r:id="rId7"/>
          </p:cNvPr>
          <p:cNvPicPr preferRelativeResize="0"/>
          <p:nvPr/>
        </p:nvPicPr>
        <p:blipFill rotWithShape="1">
          <a:blip r:embed="rId8">
            <a:alphaModFix/>
          </a:blip>
          <a:srcRect b="0" l="0" r="0" t="0"/>
          <a:stretch/>
        </p:blipFill>
        <p:spPr>
          <a:xfrm>
            <a:off x="9175325" y="4064813"/>
            <a:ext cx="7458089" cy="4195175"/>
          </a:xfrm>
          <a:prstGeom prst="rect">
            <a:avLst/>
          </a:prstGeom>
          <a:noFill/>
          <a:ln>
            <a:noFill/>
          </a:ln>
        </p:spPr>
      </p:pic>
      <p:pic>
        <p:nvPicPr>
          <p:cNvPr id="149" name="Google Shape;149;g323359fc758_0_10" title="IT_Co-fundedbytheEU_RGB_WHITE Outline.png"/>
          <p:cNvPicPr preferRelativeResize="0"/>
          <p:nvPr/>
        </p:nvPicPr>
        <p:blipFill>
          <a:blip r:embed="rId9">
            <a:alphaModFix/>
          </a:blip>
          <a:stretch>
            <a:fillRect/>
          </a:stretch>
        </p:blipFill>
        <p:spPr>
          <a:xfrm>
            <a:off x="14510995" y="9368938"/>
            <a:ext cx="3332127" cy="7386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1000"/>
                                        <p:tgtEl>
                                          <p:spTgt spid="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3" name="Shape 153"/>
        <p:cNvGrpSpPr/>
        <p:nvPr/>
      </p:nvGrpSpPr>
      <p:grpSpPr>
        <a:xfrm>
          <a:off x="0" y="0"/>
          <a:ext cx="0" cy="0"/>
          <a:chOff x="0" y="0"/>
          <a:chExt cx="0" cy="0"/>
        </a:xfrm>
      </p:grpSpPr>
      <p:grpSp>
        <p:nvGrpSpPr>
          <p:cNvPr id="154" name="Google Shape;154;g3578b4ddf66_0_0"/>
          <p:cNvGrpSpPr/>
          <p:nvPr/>
        </p:nvGrpSpPr>
        <p:grpSpPr>
          <a:xfrm>
            <a:off x="0" y="-216993"/>
            <a:ext cx="2922102" cy="10504504"/>
            <a:chOff x="0" y="-57150"/>
            <a:chExt cx="769602" cy="2766600"/>
          </a:xfrm>
        </p:grpSpPr>
        <p:sp>
          <p:nvSpPr>
            <p:cNvPr id="155" name="Google Shape;155;g3578b4ddf66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g3578b4ddf66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7" name="Google Shape;157;g3578b4ddf66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g3578b4ddf66_0_0"/>
          <p:cNvSpPr txBox="1"/>
          <p:nvPr/>
        </p:nvSpPr>
        <p:spPr>
          <a:xfrm>
            <a:off x="3750800" y="410800"/>
            <a:ext cx="9014400" cy="3264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en-US" sz="4600" u="none" cap="none" strike="noStrike">
                <a:solidFill>
                  <a:schemeClr val="lt1"/>
                </a:solidFill>
                <a:latin typeface="Quicksand"/>
                <a:ea typeface="Quicksand"/>
                <a:cs typeface="Quicksand"/>
                <a:sym typeface="Quicksand"/>
              </a:rPr>
              <a:t>1902</a:t>
            </a:r>
            <a:endParaRPr b="0" i="0" sz="36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400"/>
              </a:spcBef>
              <a:spcAft>
                <a:spcPts val="40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La </a:t>
            </a:r>
            <a:r>
              <a:rPr b="1" i="0" lang="en-US" sz="3200" u="none" cap="none" strike="noStrike">
                <a:solidFill>
                  <a:schemeClr val="lt1"/>
                </a:solidFill>
                <a:latin typeface="Quicksand"/>
                <a:ea typeface="Quicksand"/>
                <a:cs typeface="Quicksand"/>
                <a:sym typeface="Quicksand"/>
              </a:rPr>
              <a:t>prima apparizione registrata della lingua dei segni americana</a:t>
            </a:r>
            <a:r>
              <a:rPr b="0" i="0" lang="en-US" sz="3200" u="none" cap="none" strike="noStrike">
                <a:solidFill>
                  <a:schemeClr val="lt1"/>
                </a:solidFill>
                <a:latin typeface="Quicksand Medium"/>
                <a:ea typeface="Quicksand Medium"/>
                <a:cs typeface="Quicksand Medium"/>
                <a:sym typeface="Quicksand Medium"/>
              </a:rPr>
              <a:t> (ASL) nel cinema: “A Deaf girl recites the national anthem '</a:t>
            </a:r>
            <a:r>
              <a:rPr b="0" i="1" lang="en-US" sz="3200" u="none" cap="none" strike="noStrike">
                <a:solidFill>
                  <a:schemeClr val="lt1"/>
                </a:solidFill>
                <a:latin typeface="Quicksand Medium"/>
                <a:ea typeface="Quicksand Medium"/>
                <a:cs typeface="Quicksand Medium"/>
                <a:sym typeface="Quicksand Medium"/>
              </a:rPr>
              <a:t>The Star-Spangled Banner</a:t>
            </a:r>
            <a:r>
              <a:rPr b="0" i="0" lang="en-US" sz="3200" u="none" cap="none" strike="noStrike">
                <a:solidFill>
                  <a:schemeClr val="lt1"/>
                </a:solidFill>
                <a:latin typeface="Quicksand Medium"/>
                <a:ea typeface="Quicksand Medium"/>
                <a:cs typeface="Quicksand Medium"/>
                <a:sym typeface="Quicksand Medium"/>
              </a:rPr>
              <a:t>'”.</a:t>
            </a:r>
            <a:endParaRPr b="0" i="0" sz="3200" u="none" cap="none" strike="noStrike">
              <a:solidFill>
                <a:schemeClr val="lt1"/>
              </a:solidFill>
              <a:latin typeface="Quicksand Medium"/>
              <a:ea typeface="Quicksand Medium"/>
              <a:cs typeface="Quicksand Medium"/>
              <a:sym typeface="Quicksand Medium"/>
            </a:endParaRPr>
          </a:p>
        </p:txBody>
      </p:sp>
      <p:pic>
        <p:nvPicPr>
          <p:cNvPr descr="Please support Films by the Year: https://www.gofundme.com/manage/filmsbytheyearcom-website-improvement&#10;More rare films here: https://filmsbytheyear.com/chronological-list-of-films/&#10;Join the Films by the Year Facebook group: https://www.facebook.com/groups/filmsbytheyear/&#10;http://www.imdb.com/title/tt0348583/&#10;Director: Arthur Marvin&#10;Production Co: American Mutoscope &amp; Biograph&#10;Country: USA" id="159" name="Google Shape;159;g3578b4ddf66_0_0" title="Deaf Mute Girl Reciting &quot;Star Spangled Banner&quot; (1901)">
            <a:hlinkClick r:id="rId4"/>
          </p:cNvPr>
          <p:cNvPicPr preferRelativeResize="0"/>
          <p:nvPr/>
        </p:nvPicPr>
        <p:blipFill rotWithShape="1">
          <a:blip r:embed="rId5">
            <a:alphaModFix/>
          </a:blip>
          <a:srcRect b="0" l="0" r="0" t="0"/>
          <a:stretch/>
        </p:blipFill>
        <p:spPr>
          <a:xfrm>
            <a:off x="12869300" y="676675"/>
            <a:ext cx="4909975" cy="2761867"/>
          </a:xfrm>
          <a:prstGeom prst="rect">
            <a:avLst/>
          </a:prstGeom>
          <a:noFill/>
          <a:ln>
            <a:noFill/>
          </a:ln>
        </p:spPr>
      </p:pic>
      <p:sp>
        <p:nvSpPr>
          <p:cNvPr id="160" name="Google Shape;160;g3578b4ddf66_0_0"/>
          <p:cNvSpPr txBox="1"/>
          <p:nvPr/>
        </p:nvSpPr>
        <p:spPr>
          <a:xfrm>
            <a:off x="7711175" y="4218063"/>
            <a:ext cx="10244400" cy="488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en-US" sz="4400" u="none" cap="none" strike="noStrike">
                <a:solidFill>
                  <a:schemeClr val="lt1"/>
                </a:solidFill>
                <a:latin typeface="Quicksand"/>
                <a:ea typeface="Quicksand"/>
                <a:cs typeface="Quicksand"/>
                <a:sym typeface="Quicksand"/>
              </a:rPr>
              <a:t>1910-1921</a:t>
            </a:r>
            <a:endParaRPr b="1" i="0" sz="4400" u="none" cap="none" strike="noStrike">
              <a:solidFill>
                <a:schemeClr val="lt1"/>
              </a:solidFill>
              <a:latin typeface="Quicksand"/>
              <a:ea typeface="Quicksand"/>
              <a:cs typeface="Quicksand"/>
              <a:sym typeface="Quicksand"/>
            </a:endParaRPr>
          </a:p>
          <a:p>
            <a:pPr indent="0" lvl="0" marL="0" marR="0" rtl="0" algn="l">
              <a:lnSpc>
                <a:spcPct val="115000"/>
              </a:lnSpc>
              <a:spcBef>
                <a:spcPts val="1000"/>
              </a:spcBef>
              <a:spcAft>
                <a:spcPts val="0"/>
              </a:spcAft>
              <a:buClr>
                <a:schemeClr val="dk1"/>
              </a:buClr>
              <a:buSzPts val="1100"/>
              <a:buFont typeface="Arial"/>
              <a:buNone/>
            </a:pPr>
            <a:r>
              <a:rPr b="0" i="0" lang="en-US" sz="3200" u="none" cap="none" strike="noStrike">
                <a:solidFill>
                  <a:schemeClr val="lt1"/>
                </a:solidFill>
                <a:latin typeface="Quicksand Medium"/>
                <a:ea typeface="Quicksand Medium"/>
                <a:cs typeface="Quicksand Medium"/>
                <a:sym typeface="Quicksand Medium"/>
              </a:rPr>
              <a:t>L’Associazione Nazionale dei Sordi (</a:t>
            </a:r>
            <a:r>
              <a:rPr b="1" i="0" lang="en-US" sz="3200" u="none" cap="none" strike="noStrike">
                <a:solidFill>
                  <a:schemeClr val="lt1"/>
                </a:solidFill>
                <a:latin typeface="Quicksand"/>
                <a:ea typeface="Quicksand"/>
                <a:cs typeface="Quicksand"/>
                <a:sym typeface="Quicksand"/>
              </a:rPr>
              <a:t>NAD</a:t>
            </a:r>
            <a:r>
              <a:rPr b="0" i="0" lang="en-US" sz="3200" u="none" cap="none" strike="noStrike">
                <a:solidFill>
                  <a:schemeClr val="lt1"/>
                </a:solidFill>
                <a:latin typeface="Quicksand Medium"/>
                <a:ea typeface="Quicksand Medium"/>
                <a:cs typeface="Quicksand Medium"/>
                <a:sym typeface="Quicksand Medium"/>
              </a:rPr>
              <a:t>) negli Stati Uniti d’America ha lanciato il </a:t>
            </a:r>
            <a:r>
              <a:rPr b="1" i="0" lang="en-US" sz="3200" u="none" cap="none" strike="noStrike">
                <a:solidFill>
                  <a:schemeClr val="lt1"/>
                </a:solidFill>
                <a:latin typeface="Quicksand"/>
                <a:ea typeface="Quicksand"/>
                <a:cs typeface="Quicksand"/>
                <a:sym typeface="Quicksand"/>
              </a:rPr>
              <a:t>Motion Picture Project</a:t>
            </a:r>
            <a:r>
              <a:rPr b="0" i="0" lang="en-US" sz="3200" u="none" cap="none" strike="noStrike">
                <a:solidFill>
                  <a:schemeClr val="lt1"/>
                </a:solidFill>
                <a:latin typeface="Quicksand Medium"/>
                <a:ea typeface="Quicksand Medium"/>
                <a:cs typeface="Quicksand Medium"/>
                <a:sym typeface="Quicksand Medium"/>
              </a:rPr>
              <a:t>, producendo diversi cortometraggi dal 1910 al 1921.</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Questi film comprendevano lezioni, spettacoli e sermoni, con l’obiettivo di </a:t>
            </a:r>
            <a:r>
              <a:rPr b="1" i="0" lang="en-US" sz="3200" u="none" cap="none" strike="noStrike">
                <a:solidFill>
                  <a:schemeClr val="lt1"/>
                </a:solidFill>
                <a:latin typeface="Quicksand"/>
                <a:ea typeface="Quicksand"/>
                <a:cs typeface="Quicksand"/>
                <a:sym typeface="Quicksand"/>
              </a:rPr>
              <a:t>preservare e promuovere la Lingua dei Segni Americana (ASL) e di difendere i diritti delle persone sorde.</a:t>
            </a:r>
            <a:endParaRPr b="1" i="0" sz="3200" u="none" cap="none" strike="noStrike">
              <a:solidFill>
                <a:schemeClr val="lt1"/>
              </a:solidFill>
              <a:latin typeface="Quicksand"/>
              <a:ea typeface="Quicksand"/>
              <a:cs typeface="Quicksand"/>
              <a:sym typeface="Quicksand"/>
            </a:endParaRPr>
          </a:p>
        </p:txBody>
      </p:sp>
      <p:pic>
        <p:nvPicPr>
          <p:cNvPr id="161" name="Google Shape;161;g3578b4ddf66_0_0"/>
          <p:cNvPicPr preferRelativeResize="0"/>
          <p:nvPr/>
        </p:nvPicPr>
        <p:blipFill rotWithShape="1">
          <a:blip r:embed="rId6">
            <a:alphaModFix/>
          </a:blip>
          <a:srcRect b="0" l="0" r="0" t="0"/>
          <a:stretch/>
        </p:blipFill>
        <p:spPr>
          <a:xfrm>
            <a:off x="3757150" y="4079900"/>
            <a:ext cx="3223175" cy="4307450"/>
          </a:xfrm>
          <a:prstGeom prst="rect">
            <a:avLst/>
          </a:prstGeom>
          <a:noFill/>
          <a:ln>
            <a:noFill/>
          </a:ln>
        </p:spPr>
      </p:pic>
      <p:sp>
        <p:nvSpPr>
          <p:cNvPr id="162" name="Google Shape;162;g3578b4ddf66_0_0"/>
          <p:cNvSpPr txBox="1"/>
          <p:nvPr/>
        </p:nvSpPr>
        <p:spPr>
          <a:xfrm>
            <a:off x="3461488" y="8466025"/>
            <a:ext cx="3814500" cy="1569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800"/>
              <a:buFont typeface="Arial"/>
              <a:buNone/>
            </a:pPr>
            <a:r>
              <a:rPr b="1" i="0" lang="en-US" sz="3000" u="none" cap="none" strike="noStrike">
                <a:solidFill>
                  <a:schemeClr val="lt1"/>
                </a:solidFill>
                <a:latin typeface="Quicksand"/>
                <a:ea typeface="Quicksand"/>
                <a:cs typeface="Quicksand"/>
                <a:sym typeface="Quicksand"/>
              </a:rPr>
              <a:t>GEORGE W. VEDITZ </a:t>
            </a:r>
            <a:r>
              <a:rPr b="0" i="0" lang="en-US" sz="3000" u="none" cap="none" strike="noStrike">
                <a:solidFill>
                  <a:schemeClr val="lt1"/>
                </a:solidFill>
                <a:latin typeface="Quicksand Medium"/>
                <a:ea typeface="Quicksand Medium"/>
                <a:cs typeface="Quicksand Medium"/>
                <a:sym typeface="Quicksand Medium"/>
              </a:rPr>
              <a:t>Presidente NAD (1904-1910)</a:t>
            </a:r>
            <a:endParaRPr b="0" i="0" sz="3000" u="none" cap="none" strike="noStrike">
              <a:solidFill>
                <a:schemeClr val="lt1"/>
              </a:solidFill>
              <a:latin typeface="Quicksand Medium"/>
              <a:ea typeface="Quicksand Medium"/>
              <a:cs typeface="Quicksand Medium"/>
              <a:sym typeface="Quicksand Medium"/>
            </a:endParaRPr>
          </a:p>
        </p:txBody>
      </p:sp>
      <p:sp>
        <p:nvSpPr>
          <p:cNvPr id="163" name="Google Shape;163;g3578b4ddf66_0_0"/>
          <p:cNvSpPr txBox="1"/>
          <p:nvPr/>
        </p:nvSpPr>
        <p:spPr>
          <a:xfrm>
            <a:off x="377150" y="1953375"/>
            <a:ext cx="2314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Sordo</a:t>
            </a:r>
            <a:endParaRPr b="0" i="0" sz="3200" u="none" cap="none" strike="noStrike">
              <a:solidFill>
                <a:srgbClr val="F7F1D5"/>
              </a:solidFill>
              <a:latin typeface="Anton"/>
              <a:ea typeface="Anton"/>
              <a:cs typeface="Anton"/>
              <a:sym typeface="Anton"/>
            </a:endParaRPr>
          </a:p>
        </p:txBody>
      </p:sp>
      <p:pic>
        <p:nvPicPr>
          <p:cNvPr id="164" name="Google Shape;164;g3578b4ddf66_0_0"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gtEl>
                                        <p:attrNameLst>
                                          <p:attrName>style.visibility</p:attrName>
                                        </p:attrNameLst>
                                      </p:cBhvr>
                                      <p:to>
                                        <p:strVal val="visible"/>
                                      </p:to>
                                    </p:set>
                                    <p:animEffect filter="fade" transition="in">
                                      <p:cBhvr>
                                        <p:cTn dur="1000"/>
                                        <p:tgtEl>
                                          <p:spTgt spid="1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8" name="Shape 168"/>
        <p:cNvGrpSpPr/>
        <p:nvPr/>
      </p:nvGrpSpPr>
      <p:grpSpPr>
        <a:xfrm>
          <a:off x="0" y="0"/>
          <a:ext cx="0" cy="0"/>
          <a:chOff x="0" y="0"/>
          <a:chExt cx="0" cy="0"/>
        </a:xfrm>
      </p:grpSpPr>
      <p:grpSp>
        <p:nvGrpSpPr>
          <p:cNvPr id="169" name="Google Shape;169;g323359fc758_0_21"/>
          <p:cNvGrpSpPr/>
          <p:nvPr/>
        </p:nvGrpSpPr>
        <p:grpSpPr>
          <a:xfrm>
            <a:off x="0" y="-216993"/>
            <a:ext cx="2922102" cy="10504504"/>
            <a:chOff x="0" y="-57150"/>
            <a:chExt cx="769602" cy="2766600"/>
          </a:xfrm>
        </p:grpSpPr>
        <p:sp>
          <p:nvSpPr>
            <p:cNvPr id="170" name="Google Shape;170;g323359fc758_0_2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1" name="Google Shape;171;g323359fc758_0_2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2" name="Google Shape;172;g323359fc758_0_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3" name="Google Shape;173;g323359fc758_0_21">
            <a:hlinkClick r:id="rId4"/>
          </p:cNvPr>
          <p:cNvPicPr preferRelativeResize="0"/>
          <p:nvPr/>
        </p:nvPicPr>
        <p:blipFill rotWithShape="1">
          <a:blip r:embed="rId5">
            <a:alphaModFix/>
          </a:blip>
          <a:srcRect b="0" l="0" r="0" t="0"/>
          <a:stretch/>
        </p:blipFill>
        <p:spPr>
          <a:xfrm>
            <a:off x="3387781" y="411248"/>
            <a:ext cx="11512433" cy="5124425"/>
          </a:xfrm>
          <a:prstGeom prst="rect">
            <a:avLst/>
          </a:prstGeom>
          <a:noFill/>
          <a:ln>
            <a:noFill/>
          </a:ln>
        </p:spPr>
      </p:pic>
      <p:sp>
        <p:nvSpPr>
          <p:cNvPr id="174" name="Google Shape;174;g323359fc758_0_21"/>
          <p:cNvSpPr txBox="1"/>
          <p:nvPr/>
        </p:nvSpPr>
        <p:spPr>
          <a:xfrm>
            <a:off x="15164501" y="411250"/>
            <a:ext cx="2922000" cy="3755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1" i="1" lang="en-US" sz="3400" u="none" cap="none" strike="noStrike">
                <a:solidFill>
                  <a:schemeClr val="lt1"/>
                </a:solidFill>
                <a:latin typeface="Quicksand"/>
                <a:ea typeface="Quicksand"/>
                <a:cs typeface="Quicksand"/>
                <a:sym typeface="Quicksand"/>
              </a:rPr>
              <a:t>The Preservation of the Sign Language</a:t>
            </a:r>
            <a:r>
              <a:rPr b="0" i="0" lang="en-US" sz="3400" u="none" cap="none" strike="noStrike">
                <a:solidFill>
                  <a:schemeClr val="lt1"/>
                </a:solidFill>
                <a:latin typeface="Quicksand Medium"/>
                <a:ea typeface="Quicksand Medium"/>
                <a:cs typeface="Quicksand Medium"/>
                <a:sym typeface="Quicksand Medium"/>
              </a:rPr>
              <a:t> (1913)</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2900"/>
              <a:buFont typeface="Arial"/>
              <a:buNone/>
            </a:pPr>
            <a:r>
              <a:t/>
            </a:r>
            <a:endParaRPr b="0" i="0" sz="20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2900"/>
              <a:buFont typeface="Arial"/>
              <a:buNone/>
            </a:pPr>
            <a:r>
              <a:rPr b="0" i="0" lang="en-US" sz="2100" u="none" cap="none" strike="noStrike">
                <a:solidFill>
                  <a:schemeClr val="lt1"/>
                </a:solidFill>
                <a:latin typeface="Quicksand Medium"/>
                <a:ea typeface="Quicksand Medium"/>
                <a:cs typeface="Quicksand Medium"/>
                <a:sym typeface="Quicksand Medium"/>
              </a:rPr>
              <a:t>(La preservazione della lingua dei segni)</a:t>
            </a:r>
            <a:endParaRPr b="0" i="0" sz="2100" u="none" cap="none" strike="noStrike">
              <a:solidFill>
                <a:schemeClr val="lt1"/>
              </a:solidFill>
              <a:latin typeface="Quicksand Medium"/>
              <a:ea typeface="Quicksand Medium"/>
              <a:cs typeface="Quicksand Medium"/>
              <a:sym typeface="Quicksand Medium"/>
            </a:endParaRPr>
          </a:p>
        </p:txBody>
      </p:sp>
      <p:sp>
        <p:nvSpPr>
          <p:cNvPr id="175" name="Google Shape;175;g323359fc758_0_21"/>
          <p:cNvSpPr txBox="1"/>
          <p:nvPr/>
        </p:nvSpPr>
        <p:spPr>
          <a:xfrm>
            <a:off x="3493425" y="7496313"/>
            <a:ext cx="14063400" cy="1385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US" sz="4200" u="none" cap="none" strike="noStrike">
                <a:solidFill>
                  <a:srgbClr val="F7F1D5"/>
                </a:solidFill>
                <a:latin typeface="Quicksand"/>
                <a:ea typeface="Quicksand"/>
                <a:cs typeface="Quicksand"/>
                <a:sym typeface="Quicksand"/>
              </a:rPr>
              <a:t>Film</a:t>
            </a:r>
            <a:r>
              <a:rPr b="1" i="0" lang="en-US" sz="3600" u="none" cap="none" strike="noStrike">
                <a:solidFill>
                  <a:schemeClr val="lt1"/>
                </a:solidFill>
                <a:latin typeface="Quicksand"/>
                <a:ea typeface="Quicksand"/>
                <a:cs typeface="Quicksand"/>
                <a:sym typeface="Quicksand"/>
              </a:rPr>
              <a:t> come strumento ideale e potente per le persone sorde, per celebrare e preservare il patrimonio della lingua dei segni.</a:t>
            </a:r>
            <a:endParaRPr b="1" i="0" sz="3600" u="none" cap="none" strike="noStrike">
              <a:solidFill>
                <a:schemeClr val="lt1"/>
              </a:solidFill>
              <a:latin typeface="Quicksand"/>
              <a:ea typeface="Quicksand"/>
              <a:cs typeface="Quicksand"/>
              <a:sym typeface="Quicksand"/>
            </a:endParaRPr>
          </a:p>
        </p:txBody>
      </p:sp>
      <p:sp>
        <p:nvSpPr>
          <p:cNvPr id="176" name="Google Shape;176;g323359fc758_0_21"/>
          <p:cNvSpPr txBox="1"/>
          <p:nvPr/>
        </p:nvSpPr>
        <p:spPr>
          <a:xfrm>
            <a:off x="3546225" y="5931025"/>
            <a:ext cx="140634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0" i="0" lang="en-US" sz="3600" u="none" cap="none" strike="noStrike">
                <a:solidFill>
                  <a:schemeClr val="lt1"/>
                </a:solidFill>
                <a:latin typeface="Quicksand"/>
                <a:ea typeface="Quicksand"/>
                <a:cs typeface="Quicksand"/>
                <a:sym typeface="Quicksand"/>
              </a:rPr>
              <a:t>Questo film aveva l’obiettivo di </a:t>
            </a:r>
            <a:r>
              <a:rPr b="1" i="0" lang="en-US" sz="3600" u="none" cap="none" strike="noStrike">
                <a:solidFill>
                  <a:schemeClr val="lt1"/>
                </a:solidFill>
                <a:latin typeface="Quicksand"/>
                <a:ea typeface="Quicksand"/>
                <a:cs typeface="Quicksand"/>
                <a:sym typeface="Quicksand"/>
              </a:rPr>
              <a:t>difendere la lingua dei segni</a:t>
            </a:r>
            <a:endParaRPr b="1" i="0" sz="3600" u="none" cap="none" strike="noStrike">
              <a:solidFill>
                <a:schemeClr val="lt1"/>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2900"/>
              <a:buFont typeface="Arial"/>
              <a:buNone/>
            </a:pPr>
            <a:r>
              <a:rPr b="0" i="0" lang="en-US" sz="3600" u="none" cap="none" strike="noStrike">
                <a:solidFill>
                  <a:schemeClr val="lt1"/>
                </a:solidFill>
                <a:latin typeface="Quicksand"/>
                <a:ea typeface="Quicksand"/>
                <a:cs typeface="Quicksand"/>
                <a:sym typeface="Quicksand"/>
              </a:rPr>
              <a:t>in risposta all’ascesa dell’oralismo dopo il Congresso di Milano.</a:t>
            </a:r>
            <a:endParaRPr b="0" i="0" sz="3600" u="none" cap="none" strike="noStrike">
              <a:solidFill>
                <a:schemeClr val="lt1"/>
              </a:solidFill>
              <a:latin typeface="Quicksand"/>
              <a:ea typeface="Quicksand"/>
              <a:cs typeface="Quicksand"/>
              <a:sym typeface="Quicksand"/>
            </a:endParaRPr>
          </a:p>
        </p:txBody>
      </p:sp>
      <p:pic>
        <p:nvPicPr>
          <p:cNvPr descr="YouTube-icon.png" id="177" name="Google Shape;177;g323359fc758_0_21">
            <a:hlinkClick r:id="rId6"/>
          </p:cNvPr>
          <p:cNvPicPr preferRelativeResize="0"/>
          <p:nvPr/>
        </p:nvPicPr>
        <p:blipFill rotWithShape="1">
          <a:blip r:embed="rId7">
            <a:alphaModFix/>
          </a:blip>
          <a:srcRect b="0" l="0" r="0" t="0"/>
          <a:stretch/>
        </p:blipFill>
        <p:spPr>
          <a:xfrm>
            <a:off x="15974529" y="4099900"/>
            <a:ext cx="1085650" cy="1085600"/>
          </a:xfrm>
          <a:prstGeom prst="rect">
            <a:avLst/>
          </a:prstGeom>
          <a:noFill/>
          <a:ln>
            <a:noFill/>
          </a:ln>
        </p:spPr>
      </p:pic>
      <p:sp>
        <p:nvSpPr>
          <p:cNvPr id="178" name="Google Shape;178;g323359fc758_0_21"/>
          <p:cNvSpPr txBox="1"/>
          <p:nvPr/>
        </p:nvSpPr>
        <p:spPr>
          <a:xfrm>
            <a:off x="15327300" y="5020000"/>
            <a:ext cx="2499600" cy="63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US" sz="2500" u="none" cap="none" strike="noStrike">
                <a:solidFill>
                  <a:schemeClr val="lt1"/>
                </a:solidFill>
                <a:latin typeface="Quicksand"/>
                <a:ea typeface="Quicksand"/>
                <a:cs typeface="Quicksand"/>
                <a:sym typeface="Quicksand"/>
              </a:rPr>
              <a:t>Video completo</a:t>
            </a:r>
            <a:endParaRPr b="0" i="0" sz="2500" u="none" cap="none" strike="noStrike">
              <a:solidFill>
                <a:schemeClr val="lt1"/>
              </a:solidFill>
              <a:latin typeface="Quicksand"/>
              <a:ea typeface="Quicksand"/>
              <a:cs typeface="Quicksand"/>
              <a:sym typeface="Quicksand"/>
            </a:endParaRPr>
          </a:p>
        </p:txBody>
      </p:sp>
      <p:sp>
        <p:nvSpPr>
          <p:cNvPr id="179" name="Google Shape;179;g323359fc758_0_21"/>
          <p:cNvSpPr txBox="1"/>
          <p:nvPr/>
        </p:nvSpPr>
        <p:spPr>
          <a:xfrm>
            <a:off x="377150" y="1953375"/>
            <a:ext cx="2314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Sordo</a:t>
            </a:r>
            <a:endParaRPr b="0" i="0" sz="3200" u="none" cap="none" strike="noStrike">
              <a:solidFill>
                <a:srgbClr val="F7F1D5"/>
              </a:solidFill>
              <a:latin typeface="Anton"/>
              <a:ea typeface="Anton"/>
              <a:cs typeface="Anton"/>
              <a:sym typeface="Anton"/>
            </a:endParaRPr>
          </a:p>
        </p:txBody>
      </p:sp>
      <p:pic>
        <p:nvPicPr>
          <p:cNvPr id="180" name="Google Shape;180;g323359fc758_0_21"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4" name="Shape 184"/>
        <p:cNvGrpSpPr/>
        <p:nvPr/>
      </p:nvGrpSpPr>
      <p:grpSpPr>
        <a:xfrm>
          <a:off x="0" y="0"/>
          <a:ext cx="0" cy="0"/>
          <a:chOff x="0" y="0"/>
          <a:chExt cx="0" cy="0"/>
        </a:xfrm>
      </p:grpSpPr>
      <p:grpSp>
        <p:nvGrpSpPr>
          <p:cNvPr id="185" name="Google Shape;185;g32764944dc3_0_0"/>
          <p:cNvGrpSpPr/>
          <p:nvPr/>
        </p:nvGrpSpPr>
        <p:grpSpPr>
          <a:xfrm>
            <a:off x="0" y="-216993"/>
            <a:ext cx="2922102" cy="10504504"/>
            <a:chOff x="0" y="-57150"/>
            <a:chExt cx="769602" cy="2766600"/>
          </a:xfrm>
        </p:grpSpPr>
        <p:sp>
          <p:nvSpPr>
            <p:cNvPr id="186" name="Google Shape;186;g32764944dc3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2764944dc3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8" name="Google Shape;188;g32764944dc3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g32764944dc3_0_0"/>
          <p:cNvSpPr txBox="1"/>
          <p:nvPr/>
        </p:nvSpPr>
        <p:spPr>
          <a:xfrm>
            <a:off x="3724200" y="408750"/>
            <a:ext cx="114906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chemeClr val="lt1"/>
                </a:solidFill>
                <a:latin typeface="Anton"/>
                <a:ea typeface="Anton"/>
                <a:cs typeface="Anton"/>
                <a:sym typeface="Anton"/>
              </a:rPr>
              <a:t>Cinema Muto </a:t>
            </a:r>
            <a:r>
              <a:rPr b="1" i="0" lang="en-US" sz="5000" u="none" cap="none" strike="noStrike">
                <a:solidFill>
                  <a:schemeClr val="lt1"/>
                </a:solidFill>
                <a:latin typeface="Quicksand"/>
                <a:ea typeface="Quicksand"/>
                <a:cs typeface="Quicksand"/>
                <a:sym typeface="Quicksand"/>
              </a:rPr>
              <a:t>(Anni 1910–1920)</a:t>
            </a:r>
            <a:endParaRPr b="1" i="0" sz="3000" u="none" cap="none" strike="noStrike">
              <a:solidFill>
                <a:schemeClr val="dk1"/>
              </a:solidFill>
              <a:latin typeface="Arial"/>
              <a:ea typeface="Arial"/>
              <a:cs typeface="Arial"/>
              <a:sym typeface="Arial"/>
            </a:endParaRPr>
          </a:p>
        </p:txBody>
      </p:sp>
      <p:sp>
        <p:nvSpPr>
          <p:cNvPr id="190" name="Google Shape;190;g32764944dc3_0_0"/>
          <p:cNvSpPr txBox="1"/>
          <p:nvPr/>
        </p:nvSpPr>
        <p:spPr>
          <a:xfrm>
            <a:off x="10873675" y="5128675"/>
            <a:ext cx="5968800" cy="1674600"/>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Clr>
                <a:srgbClr val="000000"/>
              </a:buClr>
              <a:buSzPts val="4300"/>
              <a:buFont typeface="Arial"/>
              <a:buNone/>
            </a:pPr>
            <a:r>
              <a:rPr b="1" i="0" lang="en-US" sz="4400" u="none" cap="none" strike="noStrike">
                <a:solidFill>
                  <a:srgbClr val="F7F1D5"/>
                </a:solidFill>
                <a:latin typeface="Quicksand"/>
                <a:ea typeface="Quicksand"/>
                <a:cs typeface="Quicksand"/>
                <a:sym typeface="Quicksand"/>
              </a:rPr>
              <a:t>Granville Redmond (1871-1935)</a:t>
            </a:r>
            <a:endParaRPr b="1" i="0" sz="4400" u="none" cap="none" strike="noStrike">
              <a:solidFill>
                <a:srgbClr val="F7F1D5"/>
              </a:solidFill>
              <a:latin typeface="Quicksand"/>
              <a:ea typeface="Quicksand"/>
              <a:cs typeface="Quicksand"/>
              <a:sym typeface="Quicksand"/>
            </a:endParaRPr>
          </a:p>
        </p:txBody>
      </p:sp>
      <p:pic>
        <p:nvPicPr>
          <p:cNvPr id="191" name="Google Shape;191;g32764944dc3_0_0"/>
          <p:cNvPicPr preferRelativeResize="0"/>
          <p:nvPr/>
        </p:nvPicPr>
        <p:blipFill rotWithShape="1">
          <a:blip r:embed="rId4">
            <a:alphaModFix/>
          </a:blip>
          <a:srcRect b="2371" l="0" r="1602" t="0"/>
          <a:stretch/>
        </p:blipFill>
        <p:spPr>
          <a:xfrm>
            <a:off x="3362750" y="5025850"/>
            <a:ext cx="5968799" cy="4461000"/>
          </a:xfrm>
          <a:prstGeom prst="rect">
            <a:avLst/>
          </a:prstGeom>
          <a:noFill/>
          <a:ln>
            <a:noFill/>
          </a:ln>
        </p:spPr>
      </p:pic>
      <p:sp>
        <p:nvSpPr>
          <p:cNvPr id="192" name="Google Shape;192;g32764944dc3_0_0"/>
          <p:cNvSpPr txBox="1"/>
          <p:nvPr/>
        </p:nvSpPr>
        <p:spPr>
          <a:xfrm>
            <a:off x="9975025" y="7004150"/>
            <a:ext cx="7766100" cy="227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Era un pittore sordo specializzato in paesaggi, collaborò con Charlie Chaplin e apparve in alcuni suoi film tra il 1918 e il 1931.</a:t>
            </a:r>
            <a:endParaRPr b="0" i="0" sz="3400" u="none" cap="none" strike="noStrike">
              <a:solidFill>
                <a:schemeClr val="lt1"/>
              </a:solidFill>
              <a:latin typeface="Quicksand Medium"/>
              <a:ea typeface="Quicksand Medium"/>
              <a:cs typeface="Quicksand Medium"/>
              <a:sym typeface="Quicksand Medium"/>
            </a:endParaRPr>
          </a:p>
        </p:txBody>
      </p:sp>
      <p:sp>
        <p:nvSpPr>
          <p:cNvPr id="193" name="Google Shape;193;g32764944dc3_0_0"/>
          <p:cNvSpPr txBox="1"/>
          <p:nvPr/>
        </p:nvSpPr>
        <p:spPr>
          <a:xfrm>
            <a:off x="3484550" y="1931225"/>
            <a:ext cx="14355900" cy="1754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400" u="none" cap="none" strike="noStrike">
                <a:solidFill>
                  <a:schemeClr val="lt1"/>
                </a:solidFill>
                <a:latin typeface="Quicksand Medium"/>
                <a:ea typeface="Quicksand Medium"/>
                <a:cs typeface="Quicksand Medium"/>
                <a:sym typeface="Quicksand Medium"/>
              </a:rPr>
              <a:t>Durante l’era del cinema muto, si aprirono nuove opportunità professionali per gli artisti sordi, grazie alle loro abilità espressive visive.</a:t>
            </a:r>
            <a:endParaRPr b="0" i="0" sz="3400" u="none" cap="none" strike="noStrike">
              <a:solidFill>
                <a:schemeClr val="lt1"/>
              </a:solidFill>
              <a:latin typeface="Quicksand Medium"/>
              <a:ea typeface="Quicksand Medium"/>
              <a:cs typeface="Quicksand Medium"/>
              <a:sym typeface="Quicksand Medium"/>
            </a:endParaRPr>
          </a:p>
        </p:txBody>
      </p:sp>
      <p:sp>
        <p:nvSpPr>
          <p:cNvPr id="194" name="Google Shape;194;g32764944dc3_0_0"/>
          <p:cNvSpPr txBox="1"/>
          <p:nvPr/>
        </p:nvSpPr>
        <p:spPr>
          <a:xfrm>
            <a:off x="3484550" y="3663938"/>
            <a:ext cx="139671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400" u="none" cap="none" strike="noStrike">
                <a:solidFill>
                  <a:schemeClr val="lt1"/>
                </a:solidFill>
                <a:latin typeface="Quicksand Medium"/>
                <a:ea typeface="Quicksand Medium"/>
                <a:cs typeface="Quicksand Medium"/>
                <a:sym typeface="Quicksand Medium"/>
              </a:rPr>
              <a:t>Spesso recitavano nei film, interpretando anche personaggi udenti, e talvolta lavoravano al fianco di registi di fama mondiale.</a:t>
            </a:r>
            <a:endParaRPr b="0" i="0" sz="3400" u="none" cap="none" strike="noStrike">
              <a:solidFill>
                <a:schemeClr val="lt1"/>
              </a:solidFill>
              <a:latin typeface="Quicksand Medium"/>
              <a:ea typeface="Quicksand Medium"/>
              <a:cs typeface="Quicksand Medium"/>
              <a:sym typeface="Quicksand Medium"/>
            </a:endParaRPr>
          </a:p>
        </p:txBody>
      </p:sp>
      <p:sp>
        <p:nvSpPr>
          <p:cNvPr id="195" name="Google Shape;195;g32764944dc3_0_0"/>
          <p:cNvSpPr txBox="1"/>
          <p:nvPr/>
        </p:nvSpPr>
        <p:spPr>
          <a:xfrm>
            <a:off x="3362750" y="9507152"/>
            <a:ext cx="59688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a:ea typeface="Quicksand"/>
                <a:cs typeface="Quicksand"/>
                <a:sym typeface="Quicksand"/>
              </a:rPr>
              <a:t>"Chaplin Talking on His Hand to Redmond" </a:t>
            </a:r>
            <a:br>
              <a:rPr b="0" i="0" lang="en-US" sz="1800" u="none" cap="none" strike="noStrike">
                <a:solidFill>
                  <a:schemeClr val="lt1"/>
                </a:solidFill>
                <a:latin typeface="Quicksand"/>
                <a:ea typeface="Quicksand"/>
                <a:cs typeface="Quicksand"/>
                <a:sym typeface="Quicksand"/>
              </a:rPr>
            </a:br>
            <a:r>
              <a:rPr b="0" i="0" lang="en-US" sz="1800" u="none" cap="none" strike="noStrike">
                <a:solidFill>
                  <a:schemeClr val="lt1"/>
                </a:solidFill>
                <a:latin typeface="Quicksand"/>
                <a:ea typeface="Quicksand"/>
                <a:cs typeface="Quicksand"/>
                <a:sym typeface="Quicksand"/>
              </a:rPr>
              <a:t>su </a:t>
            </a:r>
            <a:r>
              <a:rPr b="0" i="1" lang="en-US" sz="1800" u="none" cap="none" strike="noStrike">
                <a:solidFill>
                  <a:schemeClr val="lt1"/>
                </a:solidFill>
                <a:latin typeface="Quicksand"/>
                <a:ea typeface="Quicksand"/>
                <a:cs typeface="Quicksand"/>
                <a:sym typeface="Quicksand"/>
              </a:rPr>
              <a:t>The Silent Worker</a:t>
            </a:r>
            <a:r>
              <a:rPr b="0" i="0" lang="en-US" sz="1800" u="none" cap="none" strike="noStrike">
                <a:solidFill>
                  <a:schemeClr val="lt1"/>
                </a:solidFill>
                <a:latin typeface="Quicksand"/>
                <a:ea typeface="Quicksand"/>
                <a:cs typeface="Quicksand"/>
                <a:sym typeface="Quicksand"/>
              </a:rPr>
              <a:t>, 1918, Vol 30, N. 9, P. 154</a:t>
            </a:r>
            <a:endParaRPr b="0" i="0" sz="2200" u="none" cap="none" strike="noStrike">
              <a:solidFill>
                <a:schemeClr val="lt1"/>
              </a:solidFill>
              <a:latin typeface="Quicksand"/>
              <a:ea typeface="Quicksand"/>
              <a:cs typeface="Quicksand"/>
              <a:sym typeface="Quicksand"/>
            </a:endParaRPr>
          </a:p>
        </p:txBody>
      </p:sp>
      <p:sp>
        <p:nvSpPr>
          <p:cNvPr id="196" name="Google Shape;196;g32764944dc3_0_0"/>
          <p:cNvSpPr txBox="1"/>
          <p:nvPr/>
        </p:nvSpPr>
        <p:spPr>
          <a:xfrm>
            <a:off x="377150" y="1953375"/>
            <a:ext cx="2314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Sordo</a:t>
            </a:r>
            <a:endParaRPr b="0" i="0" sz="3200" u="none" cap="none" strike="noStrike">
              <a:solidFill>
                <a:srgbClr val="F7F1D5"/>
              </a:solidFill>
              <a:latin typeface="Anton"/>
              <a:ea typeface="Anton"/>
              <a:cs typeface="Anton"/>
              <a:sym typeface="Anton"/>
            </a:endParaRPr>
          </a:p>
        </p:txBody>
      </p:sp>
      <p:pic>
        <p:nvPicPr>
          <p:cNvPr id="197" name="Google Shape;197;g32764944dc3_0_0"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1" name="Shape 201"/>
        <p:cNvGrpSpPr/>
        <p:nvPr/>
      </p:nvGrpSpPr>
      <p:grpSpPr>
        <a:xfrm>
          <a:off x="0" y="0"/>
          <a:ext cx="0" cy="0"/>
          <a:chOff x="0" y="0"/>
          <a:chExt cx="0" cy="0"/>
        </a:xfrm>
      </p:grpSpPr>
      <p:grpSp>
        <p:nvGrpSpPr>
          <p:cNvPr id="202" name="Google Shape;202;g32764944dc3_0_35"/>
          <p:cNvGrpSpPr/>
          <p:nvPr/>
        </p:nvGrpSpPr>
        <p:grpSpPr>
          <a:xfrm>
            <a:off x="0" y="-216993"/>
            <a:ext cx="2922102" cy="10504504"/>
            <a:chOff x="0" y="-57150"/>
            <a:chExt cx="769602" cy="2766600"/>
          </a:xfrm>
        </p:grpSpPr>
        <p:sp>
          <p:nvSpPr>
            <p:cNvPr id="203" name="Google Shape;203;g32764944dc3_0_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g32764944dc3_0_3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5" name="Google Shape;205;g32764944dc3_0_3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g32764944dc3_0_35"/>
          <p:cNvSpPr txBox="1"/>
          <p:nvPr/>
        </p:nvSpPr>
        <p:spPr>
          <a:xfrm>
            <a:off x="10698400" y="4911250"/>
            <a:ext cx="7277100" cy="350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800"/>
              <a:buFont typeface="Arial"/>
              <a:buNone/>
            </a:pPr>
            <a:r>
              <a:rPr b="0" i="0" lang="en-US" sz="3600" u="none" cap="none" strike="noStrike">
                <a:solidFill>
                  <a:schemeClr val="lt1"/>
                </a:solidFill>
                <a:latin typeface="Quicksand Medium"/>
                <a:ea typeface="Quicksand Medium"/>
                <a:cs typeface="Quicksand Medium"/>
                <a:sym typeface="Quicksand Medium"/>
              </a:rPr>
              <a:t>Tra il 1927 e il 1930, il sonoro fu introdotto nel cinema, segnando un cambiamento rivoluzionario che trasformò profondamente </a:t>
            </a:r>
            <a:br>
              <a:rPr b="0" i="0" lang="en-US" sz="3600" u="none" cap="none" strike="noStrike">
                <a:solidFill>
                  <a:schemeClr val="lt1"/>
                </a:solidFill>
                <a:latin typeface="Quicksand Medium"/>
                <a:ea typeface="Quicksand Medium"/>
                <a:cs typeface="Quicksand Medium"/>
                <a:sym typeface="Quicksand Medium"/>
              </a:rPr>
            </a:br>
            <a:r>
              <a:rPr b="0" i="0" lang="en-US" sz="3600" u="none" cap="none" strike="noStrike">
                <a:solidFill>
                  <a:schemeClr val="lt1"/>
                </a:solidFill>
                <a:latin typeface="Quicksand Medium"/>
                <a:ea typeface="Quicksand Medium"/>
                <a:cs typeface="Quicksand Medium"/>
                <a:sym typeface="Quicksand Medium"/>
              </a:rPr>
              <a:t>il modo in cui i film venivano realizzati e vissuti.</a:t>
            </a:r>
            <a:endParaRPr b="0" i="0" sz="3600" u="none" cap="none" strike="noStrike">
              <a:solidFill>
                <a:schemeClr val="lt1"/>
              </a:solidFill>
              <a:latin typeface="Quicksand Medium"/>
              <a:ea typeface="Quicksand Medium"/>
              <a:cs typeface="Quicksand Medium"/>
              <a:sym typeface="Quicksand Medium"/>
            </a:endParaRPr>
          </a:p>
        </p:txBody>
      </p:sp>
      <p:sp>
        <p:nvSpPr>
          <p:cNvPr id="207" name="Google Shape;207;g32764944dc3_0_35"/>
          <p:cNvSpPr txBox="1"/>
          <p:nvPr/>
        </p:nvSpPr>
        <p:spPr>
          <a:xfrm>
            <a:off x="3499250" y="473700"/>
            <a:ext cx="13625100" cy="2154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6000"/>
              <a:buFont typeface="Arial"/>
              <a:buNone/>
            </a:pPr>
            <a:r>
              <a:rPr b="0" i="0" lang="en-US" sz="6400" u="none" cap="none" strike="noStrike">
                <a:solidFill>
                  <a:schemeClr val="lt1"/>
                </a:solidFill>
                <a:latin typeface="Anton"/>
                <a:ea typeface="Anton"/>
                <a:cs typeface="Anton"/>
                <a:sym typeface="Anton"/>
              </a:rPr>
              <a:t>L’avvento della tecnologia del suono</a:t>
            </a:r>
            <a:endParaRPr b="0" i="0" sz="6400" u="none" cap="none" strike="noStrike">
              <a:solidFill>
                <a:schemeClr val="lt1"/>
              </a:solidFill>
              <a:latin typeface="Anton"/>
              <a:ea typeface="Anton"/>
              <a:cs typeface="Anton"/>
              <a:sym typeface="Anton"/>
            </a:endParaRPr>
          </a:p>
          <a:p>
            <a:pPr indent="0" lvl="0" marL="0" marR="0" rtl="0" algn="l">
              <a:lnSpc>
                <a:spcPct val="100000"/>
              </a:lnSpc>
              <a:spcBef>
                <a:spcPts val="0"/>
              </a:spcBef>
              <a:spcAft>
                <a:spcPts val="0"/>
              </a:spcAft>
              <a:buClr>
                <a:schemeClr val="dk1"/>
              </a:buClr>
              <a:buSzPts val="6000"/>
              <a:buFont typeface="Arial"/>
              <a:buNone/>
            </a:pPr>
            <a:r>
              <a:rPr b="0" i="0" lang="en-US" sz="6400" u="none" cap="none" strike="noStrike">
                <a:solidFill>
                  <a:schemeClr val="lt1"/>
                </a:solidFill>
                <a:latin typeface="Anton"/>
                <a:ea typeface="Anton"/>
                <a:cs typeface="Anton"/>
                <a:sym typeface="Anton"/>
              </a:rPr>
              <a:t>Ascesa dei “film parlati” (o “talkies”)</a:t>
            </a:r>
            <a:endParaRPr b="0" i="0" sz="6400" u="none" cap="none" strike="noStrike">
              <a:solidFill>
                <a:schemeClr val="lt1"/>
              </a:solidFill>
              <a:latin typeface="Anton"/>
              <a:ea typeface="Anton"/>
              <a:cs typeface="Anton"/>
              <a:sym typeface="Anton"/>
            </a:endParaRPr>
          </a:p>
        </p:txBody>
      </p:sp>
      <p:sp>
        <p:nvSpPr>
          <p:cNvPr id="208" name="Google Shape;208;g32764944dc3_0_35"/>
          <p:cNvSpPr txBox="1"/>
          <p:nvPr/>
        </p:nvSpPr>
        <p:spPr>
          <a:xfrm>
            <a:off x="3499250" y="8856200"/>
            <a:ext cx="13625100" cy="769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3800"/>
              <a:buFont typeface="Arial"/>
              <a:buNone/>
            </a:pPr>
            <a:r>
              <a:rPr b="1" i="0" lang="en-US" sz="3800" u="none" cap="none" strike="noStrike">
                <a:solidFill>
                  <a:schemeClr val="lt1"/>
                </a:solidFill>
                <a:latin typeface="Quicksand"/>
                <a:ea typeface="Quicksand"/>
                <a:cs typeface="Quicksand"/>
                <a:sym typeface="Quicksand"/>
              </a:rPr>
              <a:t>Le persone sorde non erano più considerate adeguate.</a:t>
            </a:r>
            <a:endParaRPr b="1" i="0" sz="3800" u="none" cap="none" strike="noStrike">
              <a:solidFill>
                <a:schemeClr val="lt1"/>
              </a:solidFill>
              <a:latin typeface="Quicksand"/>
              <a:ea typeface="Quicksand"/>
              <a:cs typeface="Quicksand"/>
              <a:sym typeface="Quicksand"/>
            </a:endParaRPr>
          </a:p>
        </p:txBody>
      </p:sp>
      <p:sp>
        <p:nvSpPr>
          <p:cNvPr id="209" name="Google Shape;209;g32764944dc3_0_35"/>
          <p:cNvSpPr txBox="1"/>
          <p:nvPr/>
        </p:nvSpPr>
        <p:spPr>
          <a:xfrm>
            <a:off x="11080475" y="2857200"/>
            <a:ext cx="5922300" cy="1847100"/>
          </a:xfrm>
          <a:prstGeom prst="rect">
            <a:avLst/>
          </a:prstGeom>
          <a:solidFill>
            <a:schemeClr val="lt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100"/>
              <a:buFont typeface="Arial"/>
              <a:buNone/>
            </a:pPr>
            <a:r>
              <a:rPr b="1" i="0" lang="en-US" sz="3600" u="none" cap="none" strike="noStrike">
                <a:solidFill>
                  <a:schemeClr val="dk1"/>
                </a:solidFill>
                <a:latin typeface="Quicksand"/>
                <a:ea typeface="Quicksand"/>
                <a:cs typeface="Quicksand"/>
                <a:sym typeface="Quicksand"/>
              </a:rPr>
              <a:t>Un cambiamento radicale</a:t>
            </a:r>
            <a:endParaRPr b="1" i="0" sz="3600" u="none" cap="none" strike="noStrike">
              <a:solidFill>
                <a:schemeClr val="dk1"/>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Quicksand"/>
                <a:ea typeface="Quicksand"/>
                <a:cs typeface="Quicksand"/>
                <a:sym typeface="Quicksand"/>
              </a:rPr>
              <a:t>nel concetto stesso </a:t>
            </a:r>
            <a:br>
              <a:rPr b="1" i="0" lang="en-US" sz="3600" u="none" cap="none" strike="noStrike">
                <a:solidFill>
                  <a:schemeClr val="dk1"/>
                </a:solidFill>
                <a:latin typeface="Quicksand"/>
                <a:ea typeface="Quicksand"/>
                <a:cs typeface="Quicksand"/>
                <a:sym typeface="Quicksand"/>
              </a:rPr>
            </a:br>
            <a:r>
              <a:rPr b="1" i="0" lang="en-US" sz="3600" u="none" cap="none" strike="noStrike">
                <a:solidFill>
                  <a:schemeClr val="dk1"/>
                </a:solidFill>
                <a:latin typeface="Quicksand"/>
                <a:ea typeface="Quicksand"/>
                <a:cs typeface="Quicksand"/>
                <a:sym typeface="Quicksand"/>
              </a:rPr>
              <a:t>di cinema.</a:t>
            </a:r>
            <a:endParaRPr b="1" i="0" sz="3600" u="none" cap="none" strike="noStrike">
              <a:solidFill>
                <a:schemeClr val="dk1"/>
              </a:solidFill>
              <a:latin typeface="Quicksand"/>
              <a:ea typeface="Quicksand"/>
              <a:cs typeface="Quicksand"/>
              <a:sym typeface="Quicksand"/>
            </a:endParaRPr>
          </a:p>
        </p:txBody>
      </p:sp>
      <p:sp>
        <p:nvSpPr>
          <p:cNvPr id="210" name="Google Shape;210;g32764944dc3_0_35"/>
          <p:cNvSpPr txBox="1"/>
          <p:nvPr/>
        </p:nvSpPr>
        <p:spPr>
          <a:xfrm>
            <a:off x="3499250" y="8220550"/>
            <a:ext cx="4185600" cy="384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lt1"/>
                </a:solidFill>
                <a:latin typeface="Quicksand"/>
                <a:ea typeface="Quicksand"/>
                <a:cs typeface="Quicksand"/>
                <a:sym typeface="Quicksand"/>
              </a:rPr>
              <a:t>Don Juan opening at Warners' Theatre © Wikipedia</a:t>
            </a:r>
            <a:endParaRPr b="0" i="0" sz="1700" u="none" cap="none" strike="noStrike">
              <a:solidFill>
                <a:schemeClr val="lt1"/>
              </a:solidFill>
              <a:latin typeface="Quicksand"/>
              <a:ea typeface="Quicksand"/>
              <a:cs typeface="Quicksand"/>
              <a:sym typeface="Quicksand"/>
            </a:endParaRPr>
          </a:p>
        </p:txBody>
      </p:sp>
      <p:pic>
        <p:nvPicPr>
          <p:cNvPr id="211" name="Google Shape;211;g32764944dc3_0_35" title="opening talkies movie.jpg"/>
          <p:cNvPicPr preferRelativeResize="0"/>
          <p:nvPr/>
        </p:nvPicPr>
        <p:blipFill rotWithShape="1">
          <a:blip r:embed="rId4">
            <a:alphaModFix/>
          </a:blip>
          <a:srcRect b="0" l="0" r="0" t="0"/>
          <a:stretch/>
        </p:blipFill>
        <p:spPr>
          <a:xfrm>
            <a:off x="3499250" y="2976775"/>
            <a:ext cx="6775224" cy="5167401"/>
          </a:xfrm>
          <a:prstGeom prst="rect">
            <a:avLst/>
          </a:prstGeom>
          <a:noFill/>
          <a:ln>
            <a:noFill/>
          </a:ln>
        </p:spPr>
      </p:pic>
      <p:sp>
        <p:nvSpPr>
          <p:cNvPr id="212" name="Google Shape;212;g32764944dc3_0_35"/>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a:t>
            </a:r>
            <a:endParaRPr b="0" i="0" sz="3200" u="none" cap="none" strike="noStrike">
              <a:solidFill>
                <a:srgbClr val="F7F1D5"/>
              </a:solidFill>
              <a:latin typeface="Anton"/>
              <a:ea typeface="Anton"/>
              <a:cs typeface="Anton"/>
              <a:sym typeface="Anton"/>
            </a:endParaRPr>
          </a:p>
        </p:txBody>
      </p:sp>
      <p:sp>
        <p:nvSpPr>
          <p:cNvPr id="213" name="Google Shape;213;g32764944dc3_0_35"/>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7" name="Shape 217"/>
        <p:cNvGrpSpPr/>
        <p:nvPr/>
      </p:nvGrpSpPr>
      <p:grpSpPr>
        <a:xfrm>
          <a:off x="0" y="0"/>
          <a:ext cx="0" cy="0"/>
          <a:chOff x="0" y="0"/>
          <a:chExt cx="0" cy="0"/>
        </a:xfrm>
      </p:grpSpPr>
      <p:grpSp>
        <p:nvGrpSpPr>
          <p:cNvPr id="218" name="Google Shape;218;g32764944dc3_0_88"/>
          <p:cNvGrpSpPr/>
          <p:nvPr/>
        </p:nvGrpSpPr>
        <p:grpSpPr>
          <a:xfrm>
            <a:off x="0" y="-216993"/>
            <a:ext cx="2922102" cy="10504504"/>
            <a:chOff x="0" y="-57150"/>
            <a:chExt cx="769602" cy="2766600"/>
          </a:xfrm>
        </p:grpSpPr>
        <p:sp>
          <p:nvSpPr>
            <p:cNvPr id="219" name="Google Shape;219;g32764944dc3_0_8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0" name="Google Shape;220;g32764944dc3_0_8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1" name="Google Shape;221;g32764944dc3_0_8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g32764944dc3_0_88"/>
          <p:cNvSpPr txBox="1"/>
          <p:nvPr/>
        </p:nvSpPr>
        <p:spPr>
          <a:xfrm>
            <a:off x="3580400" y="7338263"/>
            <a:ext cx="139410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4000" u="none" cap="none" strike="noStrike">
                <a:solidFill>
                  <a:schemeClr val="lt1"/>
                </a:solidFill>
                <a:latin typeface="Quicksand Medium"/>
                <a:ea typeface="Quicksand Medium"/>
                <a:cs typeface="Quicksand Medium"/>
                <a:sym typeface="Quicksand Medium"/>
              </a:rPr>
              <a:t>A partire dagli anni ’20, sviluppo delle prime troupe cinematografiche sorde in Europa.</a:t>
            </a:r>
            <a:endParaRPr b="0" i="0" sz="4000" u="none" cap="none" strike="noStrike">
              <a:solidFill>
                <a:schemeClr val="lt1"/>
              </a:solidFill>
              <a:latin typeface="Quicksand Medium"/>
              <a:ea typeface="Quicksand Medium"/>
              <a:cs typeface="Quicksand Medium"/>
              <a:sym typeface="Quicksand Medium"/>
            </a:endParaRPr>
          </a:p>
        </p:txBody>
      </p:sp>
      <p:sp>
        <p:nvSpPr>
          <p:cNvPr id="223" name="Google Shape;223;g32764944dc3_0_88"/>
          <p:cNvSpPr txBox="1"/>
          <p:nvPr/>
        </p:nvSpPr>
        <p:spPr>
          <a:xfrm>
            <a:off x="3354100" y="904650"/>
            <a:ext cx="6111000" cy="5199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4000"/>
              <a:buFont typeface="Arial"/>
              <a:buNone/>
            </a:pPr>
            <a:r>
              <a:rPr b="0" i="0" lang="en-US" sz="3600" u="none" cap="none" strike="noStrike">
                <a:solidFill>
                  <a:schemeClr val="lt1"/>
                </a:solidFill>
                <a:latin typeface="Quicksand Medium"/>
                <a:ea typeface="Quicksand Medium"/>
                <a:cs typeface="Quicksand Medium"/>
                <a:sym typeface="Quicksand Medium"/>
              </a:rPr>
              <a:t>Alcune persone sorde iniziarono a usare cineprese personali per documentare la vita quotidiana nella comunità Sorda e per sperimentare con la narrazione cinematografica.</a:t>
            </a:r>
            <a:endParaRPr b="0" i="0" sz="3600" u="none" cap="none" strike="noStrike">
              <a:solidFill>
                <a:schemeClr val="lt1"/>
              </a:solidFill>
              <a:latin typeface="Arial"/>
              <a:ea typeface="Arial"/>
              <a:cs typeface="Arial"/>
              <a:sym typeface="Arial"/>
            </a:endParaRPr>
          </a:p>
        </p:txBody>
      </p:sp>
      <p:pic>
        <p:nvPicPr>
          <p:cNvPr id="224" name="Google Shape;224;g32764944dc3_0_88" title="Excerpt from &quot;Charles Krauel: Profile of a Deaf Filmmaker&quot;, by Dr. Ted Supalla.">
            <a:hlinkClick r:id="rId4"/>
          </p:cNvPr>
          <p:cNvPicPr preferRelativeResize="0"/>
          <p:nvPr/>
        </p:nvPicPr>
        <p:blipFill rotWithShape="1">
          <a:blip r:embed="rId5">
            <a:alphaModFix/>
          </a:blip>
          <a:srcRect b="0" l="0" r="0" t="0"/>
          <a:stretch/>
        </p:blipFill>
        <p:spPr>
          <a:xfrm>
            <a:off x="9600050" y="1057050"/>
            <a:ext cx="8293225" cy="4664950"/>
          </a:xfrm>
          <a:prstGeom prst="rect">
            <a:avLst/>
          </a:prstGeom>
          <a:noFill/>
          <a:ln>
            <a:noFill/>
          </a:ln>
        </p:spPr>
      </p:pic>
      <p:sp>
        <p:nvSpPr>
          <p:cNvPr id="225" name="Google Shape;225;g32764944dc3_0_88"/>
          <p:cNvSpPr txBox="1"/>
          <p:nvPr/>
        </p:nvSpPr>
        <p:spPr>
          <a:xfrm>
            <a:off x="9600050" y="5815500"/>
            <a:ext cx="8293200" cy="91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200"/>
              <a:buFont typeface="Arial"/>
              <a:buNone/>
            </a:pPr>
            <a:r>
              <a:rPr b="0" i="0" lang="en-US" sz="2200" u="none" cap="none" strike="noStrike">
                <a:solidFill>
                  <a:schemeClr val="lt1"/>
                </a:solidFill>
                <a:latin typeface="Quicksand Medium"/>
                <a:ea typeface="Quicksand Medium"/>
                <a:cs typeface="Quicksand Medium"/>
                <a:sym typeface="Quicksand Medium"/>
              </a:rPr>
              <a:t>Estratto da "Charles Krauel: Profile of a Deaf Filmmaker", by Dr. Ted Supalla. </a:t>
            </a:r>
            <a:r>
              <a:rPr b="0" i="0" lang="en-US" sz="2200" u="sng" cap="none" strike="noStrike">
                <a:solidFill>
                  <a:srgbClr val="F7F1D5"/>
                </a:solidFill>
                <a:latin typeface="Quicksand Medium"/>
                <a:ea typeface="Quicksand Medium"/>
                <a:cs typeface="Quicksand Medium"/>
                <a:sym typeface="Quicksand Medium"/>
                <a:hlinkClick r:id="rId6">
                  <a:extLst>
                    <a:ext uri="{A12FA001-AC4F-418D-AE19-62706E023703}">
                      <ahyp:hlinkClr val="tx"/>
                    </a:ext>
                  </a:extLst>
                </a:hlinkClick>
              </a:rPr>
              <a:t>The HeART of Deaf Culture</a:t>
            </a:r>
            <a:endParaRPr b="0" i="0" sz="2200" u="none" cap="none" strike="noStrike">
              <a:solidFill>
                <a:srgbClr val="F7F1D5"/>
              </a:solidFill>
              <a:latin typeface="Quicksand Medium"/>
              <a:ea typeface="Quicksand Medium"/>
              <a:cs typeface="Quicksand Medium"/>
              <a:sym typeface="Quicksand Medium"/>
            </a:endParaRPr>
          </a:p>
        </p:txBody>
      </p:sp>
      <p:sp>
        <p:nvSpPr>
          <p:cNvPr id="226" name="Google Shape;226;g32764944dc3_0_88"/>
          <p:cNvSpPr txBox="1"/>
          <p:nvPr/>
        </p:nvSpPr>
        <p:spPr>
          <a:xfrm>
            <a:off x="377150" y="1953375"/>
            <a:ext cx="2314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Sordo</a:t>
            </a:r>
            <a:endParaRPr b="0" i="0" sz="3200" u="none" cap="none" strike="noStrike">
              <a:solidFill>
                <a:srgbClr val="F7F1D5"/>
              </a:solidFill>
              <a:latin typeface="Anton"/>
              <a:ea typeface="Anton"/>
              <a:cs typeface="Anton"/>
              <a:sym typeface="Anton"/>
            </a:endParaRPr>
          </a:p>
        </p:txBody>
      </p:sp>
      <p:pic>
        <p:nvPicPr>
          <p:cNvPr id="227" name="Google Shape;227;g32764944dc3_0_88"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1" name="Shape 231"/>
        <p:cNvGrpSpPr/>
        <p:nvPr/>
      </p:nvGrpSpPr>
      <p:grpSpPr>
        <a:xfrm>
          <a:off x="0" y="0"/>
          <a:ext cx="0" cy="0"/>
          <a:chOff x="0" y="0"/>
          <a:chExt cx="0" cy="0"/>
        </a:xfrm>
      </p:grpSpPr>
      <p:grpSp>
        <p:nvGrpSpPr>
          <p:cNvPr id="232" name="Google Shape;232;g323359fc758_0_66"/>
          <p:cNvGrpSpPr/>
          <p:nvPr/>
        </p:nvGrpSpPr>
        <p:grpSpPr>
          <a:xfrm>
            <a:off x="0" y="-216993"/>
            <a:ext cx="2922102" cy="10504504"/>
            <a:chOff x="0" y="-57150"/>
            <a:chExt cx="769602" cy="2766600"/>
          </a:xfrm>
        </p:grpSpPr>
        <p:sp>
          <p:nvSpPr>
            <p:cNvPr id="233" name="Google Shape;233;g323359fc758_0_6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g323359fc758_0_6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5" name="Google Shape;235;g323359fc758_0_6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6" name="Google Shape;236;g323359fc758_0_66"/>
          <p:cNvSpPr txBox="1"/>
          <p:nvPr/>
        </p:nvSpPr>
        <p:spPr>
          <a:xfrm>
            <a:off x="7645700" y="4429563"/>
            <a:ext cx="82986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400"/>
              <a:buFont typeface="Arial"/>
              <a:buNone/>
            </a:pPr>
            <a:r>
              <a:rPr b="0" i="0" lang="en-US" sz="4600" u="none" cap="none" strike="noStrike">
                <a:solidFill>
                  <a:srgbClr val="5AC7CC"/>
                </a:solidFill>
                <a:latin typeface="Anton"/>
                <a:ea typeface="Anton"/>
                <a:cs typeface="Anton"/>
                <a:sym typeface="Anton"/>
              </a:rPr>
              <a:t>Ernest Marshall</a:t>
            </a:r>
            <a:r>
              <a:rPr b="0" i="0" lang="en-US" sz="3400" u="none" cap="none" strike="noStrike">
                <a:solidFill>
                  <a:srgbClr val="5AC7CC"/>
                </a:solidFill>
                <a:latin typeface="Anton"/>
                <a:ea typeface="Anton"/>
                <a:cs typeface="Anton"/>
                <a:sym typeface="Anton"/>
              </a:rPr>
              <a:t> (1910-1999)</a:t>
            </a:r>
            <a:endParaRPr b="0" i="0" sz="3400" u="none" cap="none" strike="noStrike">
              <a:solidFill>
                <a:srgbClr val="5AC7CC"/>
              </a:solidFill>
              <a:latin typeface="Anton"/>
              <a:ea typeface="Anton"/>
              <a:cs typeface="Anton"/>
              <a:sym typeface="Anton"/>
            </a:endParaRPr>
          </a:p>
        </p:txBody>
      </p:sp>
      <p:pic>
        <p:nvPicPr>
          <p:cNvPr id="237" name="Google Shape;237;g323359fc758_0_66"/>
          <p:cNvPicPr preferRelativeResize="0"/>
          <p:nvPr/>
        </p:nvPicPr>
        <p:blipFill rotWithShape="1">
          <a:blip r:embed="rId4">
            <a:alphaModFix/>
          </a:blip>
          <a:srcRect b="17810" l="0" r="0" t="0"/>
          <a:stretch/>
        </p:blipFill>
        <p:spPr>
          <a:xfrm>
            <a:off x="13358250" y="803375"/>
            <a:ext cx="4467300" cy="2750400"/>
          </a:xfrm>
          <a:prstGeom prst="roundRect">
            <a:avLst>
              <a:gd fmla="val 0" name="adj"/>
            </a:avLst>
          </a:prstGeom>
          <a:noFill/>
          <a:ln>
            <a:noFill/>
          </a:ln>
        </p:spPr>
      </p:pic>
      <p:sp>
        <p:nvSpPr>
          <p:cNvPr id="238" name="Google Shape;238;g323359fc758_0_66"/>
          <p:cNvSpPr txBox="1"/>
          <p:nvPr/>
        </p:nvSpPr>
        <p:spPr>
          <a:xfrm>
            <a:off x="3253625" y="1171125"/>
            <a:ext cx="9773100" cy="30270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lt1"/>
              </a:buClr>
              <a:buSzPts val="2800"/>
              <a:buFont typeface="Arial"/>
              <a:buChar char="●"/>
            </a:pPr>
            <a:r>
              <a:rPr b="1" i="0" lang="en-US" sz="2800" u="none" cap="none" strike="noStrike">
                <a:solidFill>
                  <a:schemeClr val="lt1"/>
                </a:solidFill>
                <a:latin typeface="Quicksand"/>
                <a:ea typeface="Quicksand"/>
                <a:cs typeface="Quicksand"/>
                <a:sym typeface="Quicksand"/>
              </a:rPr>
              <a:t>Documentò la vita sociale delle persone sorde a partire dal 1925</a:t>
            </a:r>
            <a:r>
              <a:rPr b="0" i="0" lang="en-US" sz="2800" u="none" cap="none" strike="noStrike">
                <a:solidFill>
                  <a:schemeClr val="lt1"/>
                </a:solidFill>
                <a:latin typeface="Quicksand Medium"/>
                <a:ea typeface="Quicksand Medium"/>
                <a:cs typeface="Quicksand Medium"/>
                <a:sym typeface="Quicksand Medium"/>
              </a:rPr>
              <a:t>, per oltre 50 anni.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Obiettivo</a:t>
            </a:r>
            <a:r>
              <a:rPr b="0" i="0" lang="en-US" sz="2800" u="none" cap="none" strike="noStrike">
                <a:solidFill>
                  <a:schemeClr val="lt1"/>
                </a:solidFill>
                <a:latin typeface="Quicksand Medium"/>
                <a:ea typeface="Quicksand Medium"/>
                <a:cs typeface="Quicksand Medium"/>
                <a:sym typeface="Quicksand Medium"/>
              </a:rPr>
              <a:t>: creare un ritratto della comunità sorda e preservarne la cultura, la lingua e la vita sociale.</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Altri club per sordi negli Stati Uniti seguirono il suo esempio.</a:t>
            </a:r>
            <a:endParaRPr b="0" i="0" sz="2800" u="none" cap="none" strike="noStrike">
              <a:solidFill>
                <a:schemeClr val="lt1"/>
              </a:solidFill>
              <a:latin typeface="Quicksand"/>
              <a:ea typeface="Quicksand"/>
              <a:cs typeface="Quicksand"/>
              <a:sym typeface="Quicksand"/>
            </a:endParaRPr>
          </a:p>
        </p:txBody>
      </p:sp>
      <p:sp>
        <p:nvSpPr>
          <p:cNvPr id="239" name="Google Shape;239;g323359fc758_0_66"/>
          <p:cNvSpPr txBox="1"/>
          <p:nvPr/>
        </p:nvSpPr>
        <p:spPr>
          <a:xfrm>
            <a:off x="3253625" y="278313"/>
            <a:ext cx="9238200" cy="89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500"/>
              <a:buFont typeface="Arial"/>
              <a:buNone/>
            </a:pPr>
            <a:r>
              <a:rPr b="0" i="0" lang="en-US" sz="4600" u="none" cap="none" strike="noStrike">
                <a:solidFill>
                  <a:srgbClr val="5AC7CC"/>
                </a:solidFill>
                <a:latin typeface="Anton"/>
                <a:ea typeface="Anton"/>
                <a:cs typeface="Anton"/>
                <a:sym typeface="Anton"/>
              </a:rPr>
              <a:t>Charles Krauel</a:t>
            </a:r>
            <a:r>
              <a:rPr b="0" i="0" lang="en-US" sz="3400" u="none" cap="none" strike="noStrike">
                <a:solidFill>
                  <a:srgbClr val="5AC7CC"/>
                </a:solidFill>
                <a:latin typeface="Anton"/>
                <a:ea typeface="Anton"/>
                <a:cs typeface="Anton"/>
                <a:sym typeface="Anton"/>
              </a:rPr>
              <a:t> (1982-1990)</a:t>
            </a:r>
            <a:endParaRPr b="0" i="0" sz="3400" u="none" cap="none" strike="noStrike">
              <a:solidFill>
                <a:srgbClr val="5AC7CC"/>
              </a:solidFill>
              <a:latin typeface="Anton"/>
              <a:ea typeface="Anton"/>
              <a:cs typeface="Anton"/>
              <a:sym typeface="Anton"/>
            </a:endParaRPr>
          </a:p>
        </p:txBody>
      </p:sp>
      <p:sp>
        <p:nvSpPr>
          <p:cNvPr id="240" name="Google Shape;240;g323359fc758_0_66"/>
          <p:cNvSpPr txBox="1"/>
          <p:nvPr/>
        </p:nvSpPr>
        <p:spPr>
          <a:xfrm>
            <a:off x="7572250" y="5268500"/>
            <a:ext cx="10090500" cy="48795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Primo regista sordo</a:t>
            </a:r>
            <a:r>
              <a:rPr b="0" i="0" lang="en-US" sz="2800" u="none" cap="none" strike="noStrike">
                <a:solidFill>
                  <a:schemeClr val="lt1"/>
                </a:solidFill>
                <a:latin typeface="Quicksand Medium"/>
                <a:ea typeface="Quicksand Medium"/>
                <a:cs typeface="Quicksand Medium"/>
                <a:sym typeface="Quicksand Medium"/>
              </a:rPr>
              <a:t> ad avere una troupe composta da persone e attori sordi.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a:buChar char="●"/>
            </a:pPr>
            <a:r>
              <a:rPr b="1" i="0" lang="en-US" sz="2800" u="none" cap="none" strike="noStrike">
                <a:solidFill>
                  <a:schemeClr val="lt1"/>
                </a:solidFill>
                <a:latin typeface="Quicksand"/>
                <a:ea typeface="Quicksand"/>
                <a:cs typeface="Quicksand"/>
                <a:sym typeface="Quicksand"/>
              </a:rPr>
              <a:t>Ha messo in scena talentuosi attori sordi usando l’ASL, </a:t>
            </a:r>
            <a:r>
              <a:rPr b="0" i="0" lang="en-US" sz="2800" u="none" cap="none" strike="noStrike">
                <a:solidFill>
                  <a:schemeClr val="lt1"/>
                </a:solidFill>
                <a:latin typeface="Quicksand Medium"/>
                <a:ea typeface="Quicksand Medium"/>
                <a:cs typeface="Quicksand Medium"/>
                <a:sym typeface="Quicksand Medium"/>
              </a:rPr>
              <a:t>prima ancora che fosse ufficialmente riconosciuta come lingua.</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Tra il 1937 e il 1962, ha prodotto 7 lungometraggi e 4 cortometraggi, tutti a sue spese, dirigendo la maggior parte di essi.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00000"/>
              </a:lnSpc>
              <a:spcBef>
                <a:spcPts val="1000"/>
              </a:spcBef>
              <a:spcAft>
                <a:spcPts val="100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Ha ottenuto successo all’interno della comunità sorda, </a:t>
            </a:r>
            <a:br>
              <a:rPr b="0" i="0" lang="en-US" sz="2800" u="none" cap="none" strike="noStrike">
                <a:solidFill>
                  <a:schemeClr val="lt1"/>
                </a:solidFill>
                <a:latin typeface="Quicksand Medium"/>
                <a:ea typeface="Quicksand Medium"/>
                <a:cs typeface="Quicksand Medium"/>
                <a:sym typeface="Quicksand Medium"/>
              </a:rPr>
            </a:br>
            <a:r>
              <a:rPr b="0" i="0" lang="en-US" sz="2800" u="none" cap="none" strike="noStrike">
                <a:solidFill>
                  <a:schemeClr val="lt1"/>
                </a:solidFill>
                <a:latin typeface="Quicksand Medium"/>
                <a:ea typeface="Quicksand Medium"/>
                <a:cs typeface="Quicksand Medium"/>
                <a:sym typeface="Quicksand Medium"/>
              </a:rPr>
              <a:t>ma è rimasto invisibile al mondo udente.</a:t>
            </a:r>
            <a:endParaRPr b="0" i="0" sz="2800" u="none" cap="none" strike="noStrike">
              <a:solidFill>
                <a:schemeClr val="lt1"/>
              </a:solidFill>
              <a:latin typeface="Quicksand Medium"/>
              <a:ea typeface="Quicksand Medium"/>
              <a:cs typeface="Quicksand Medium"/>
              <a:sym typeface="Quicksand Medium"/>
            </a:endParaRPr>
          </a:p>
        </p:txBody>
      </p:sp>
      <p:sp>
        <p:nvSpPr>
          <p:cNvPr id="241" name="Google Shape;241;g323359fc758_0_66">
            <a:hlinkClick r:id="rId5"/>
          </p:cNvPr>
          <p:cNvSpPr txBox="1"/>
          <p:nvPr/>
        </p:nvSpPr>
        <p:spPr>
          <a:xfrm>
            <a:off x="3288763" y="9288500"/>
            <a:ext cx="3916800" cy="656400"/>
          </a:xfrm>
          <a:prstGeom prst="rect">
            <a:avLst/>
          </a:prstGeom>
          <a:noFill/>
          <a:ln>
            <a:noFill/>
          </a:ln>
        </p:spPr>
        <p:txBody>
          <a:bodyPr anchorCtr="0" anchor="t" bIns="91425" lIns="91425" spcFirstLastPara="1" rIns="91425" wrap="square" tIns="91425">
            <a:spAutoFit/>
          </a:bodyPr>
          <a:lstStyle/>
          <a:p>
            <a:pPr indent="0" lvl="0" marL="0" marR="0" rtl="0" algn="l">
              <a:lnSpc>
                <a:spcPct val="118900"/>
              </a:lnSpc>
              <a:spcBef>
                <a:spcPts val="0"/>
              </a:spcBef>
              <a:spcAft>
                <a:spcPts val="500"/>
              </a:spcAft>
              <a:buClr>
                <a:srgbClr val="000000"/>
              </a:buClr>
              <a:buSzPts val="1400"/>
              <a:buFont typeface="Arial"/>
              <a:buNone/>
            </a:pPr>
            <a:r>
              <a:rPr b="1" i="1" lang="en-US" sz="1400" u="none" cap="none" strike="noStrike">
                <a:solidFill>
                  <a:schemeClr val="lt1"/>
                </a:solidFill>
                <a:latin typeface="Quicksand"/>
                <a:ea typeface="Quicksand"/>
                <a:cs typeface="Quicksand"/>
                <a:sym typeface="Quicksand"/>
              </a:rPr>
              <a:t>Moving Pictures, Moving Hands: The Story of Ernest Marshall</a:t>
            </a:r>
            <a:r>
              <a:rPr b="0" i="0" lang="en-US" sz="1400" u="none" cap="none" strike="noStrike">
                <a:solidFill>
                  <a:schemeClr val="lt1"/>
                </a:solidFill>
                <a:latin typeface="Quicksand"/>
                <a:ea typeface="Quicksand"/>
                <a:cs typeface="Quicksand"/>
                <a:sym typeface="Quicksand"/>
              </a:rPr>
              <a:t>, Gallaudet Archives</a:t>
            </a:r>
            <a:endParaRPr b="0" i="0" sz="1400" u="none" cap="none" strike="noStrike">
              <a:solidFill>
                <a:schemeClr val="lt1"/>
              </a:solidFill>
              <a:latin typeface="Quicksand"/>
              <a:ea typeface="Quicksand"/>
              <a:cs typeface="Quicksand"/>
              <a:sym typeface="Quicksand"/>
            </a:endParaRPr>
          </a:p>
        </p:txBody>
      </p:sp>
      <p:pic>
        <p:nvPicPr>
          <p:cNvPr id="242" name="Google Shape;242;g323359fc758_0_66" title="Ernst Marshall.png"/>
          <p:cNvPicPr preferRelativeResize="0"/>
          <p:nvPr/>
        </p:nvPicPr>
        <p:blipFill rotWithShape="1">
          <a:blip r:embed="rId6">
            <a:alphaModFix/>
          </a:blip>
          <a:srcRect b="0" l="0" r="0" t="0"/>
          <a:stretch/>
        </p:blipFill>
        <p:spPr>
          <a:xfrm>
            <a:off x="3454588" y="4541675"/>
            <a:ext cx="3585176" cy="4669619"/>
          </a:xfrm>
          <a:prstGeom prst="rect">
            <a:avLst/>
          </a:prstGeom>
          <a:noFill/>
          <a:ln>
            <a:noFill/>
          </a:ln>
        </p:spPr>
      </p:pic>
      <p:sp>
        <p:nvSpPr>
          <p:cNvPr id="243" name="Google Shape;243;g323359fc758_0_66"/>
          <p:cNvSpPr txBox="1"/>
          <p:nvPr/>
        </p:nvSpPr>
        <p:spPr>
          <a:xfrm>
            <a:off x="13192350" y="3598438"/>
            <a:ext cx="4799100" cy="656400"/>
          </a:xfrm>
          <a:prstGeom prst="rect">
            <a:avLst/>
          </a:prstGeom>
          <a:noFill/>
          <a:ln>
            <a:noFill/>
          </a:ln>
        </p:spPr>
        <p:txBody>
          <a:bodyPr anchorCtr="0" anchor="t" bIns="91425" lIns="91425" spcFirstLastPara="1" rIns="91425" wrap="square" tIns="91425">
            <a:spAutoFit/>
          </a:bodyPr>
          <a:lstStyle/>
          <a:p>
            <a:pPr indent="0" lvl="0" marL="0" marR="0" rtl="0" algn="l">
              <a:lnSpc>
                <a:spcPct val="118900"/>
              </a:lnSpc>
              <a:spcBef>
                <a:spcPts val="0"/>
              </a:spcBef>
              <a:spcAft>
                <a:spcPts val="500"/>
              </a:spcAft>
              <a:buClr>
                <a:srgbClr val="000000"/>
              </a:buClr>
              <a:buSzPts val="1400"/>
              <a:buFont typeface="Arial"/>
              <a:buNone/>
            </a:pPr>
            <a:r>
              <a:rPr b="1" i="1" lang="en-US" sz="1400" u="none" cap="none" strike="noStrike">
                <a:solidFill>
                  <a:schemeClr val="lt1"/>
                </a:solidFill>
                <a:latin typeface="Quicksand"/>
                <a:ea typeface="Quicksand"/>
                <a:cs typeface="Quicksand"/>
                <a:sym typeface="Quicksand"/>
              </a:rPr>
              <a:t>Charles Krauel: A Profile of a Deaf Filmmaker</a:t>
            </a:r>
            <a:r>
              <a:rPr b="0" i="0" lang="en-US" sz="1400" u="none" cap="none" strike="noStrike">
                <a:solidFill>
                  <a:schemeClr val="lt1"/>
                </a:solidFill>
                <a:latin typeface="Quicksand"/>
                <a:ea typeface="Quicksand"/>
                <a:cs typeface="Quicksand"/>
                <a:sym typeface="Quicksand"/>
              </a:rPr>
              <a:t>, Dawn Sign Press</a:t>
            </a:r>
            <a:r>
              <a:rPr b="0" i="0" lang="en-US" sz="1400" u="none" cap="none" strike="noStrike">
                <a:solidFill>
                  <a:schemeClr val="lt2"/>
                </a:solidFill>
                <a:latin typeface="Quicksand"/>
                <a:ea typeface="Quicksand"/>
                <a:cs typeface="Quicksand"/>
                <a:sym typeface="Quicksand"/>
              </a:rPr>
              <a:t> </a:t>
            </a:r>
            <a:r>
              <a:rPr b="0" i="0" lang="en-US" sz="1400" u="sng" cap="none" strike="noStrike">
                <a:solidFill>
                  <a:schemeClr val="lt2"/>
                </a:solidFill>
                <a:latin typeface="Quicksand"/>
                <a:ea typeface="Quicksand"/>
                <a:cs typeface="Quicksand"/>
                <a:sym typeface="Quicksand"/>
                <a:hlinkClick r:id="rId7">
                  <a:extLst>
                    <a:ext uri="{A12FA001-AC4F-418D-AE19-62706E023703}">
                      <ahyp:hlinkClr val="tx"/>
                    </a:ext>
                  </a:extLst>
                </a:hlinkClick>
              </a:rPr>
              <a:t>https://vimeo.com/ondemand/charleskrauel</a:t>
            </a:r>
            <a:r>
              <a:rPr b="0" i="0" lang="en-US" sz="1400" u="none" cap="none" strike="noStrike">
                <a:solidFill>
                  <a:schemeClr val="lt2"/>
                </a:solidFill>
                <a:latin typeface="Quicksand"/>
                <a:ea typeface="Quicksand"/>
                <a:cs typeface="Quicksand"/>
                <a:sym typeface="Quicksand"/>
              </a:rPr>
              <a:t> </a:t>
            </a:r>
            <a:endParaRPr b="0" i="0" sz="1400" u="none" cap="none" strike="noStrike">
              <a:solidFill>
                <a:schemeClr val="lt2"/>
              </a:solidFill>
              <a:latin typeface="Quicksand"/>
              <a:ea typeface="Quicksand"/>
              <a:cs typeface="Quicksand"/>
              <a:sym typeface="Quicksand"/>
            </a:endParaRPr>
          </a:p>
        </p:txBody>
      </p:sp>
      <p:sp>
        <p:nvSpPr>
          <p:cNvPr id="244" name="Google Shape;244;g323359fc758_0_66"/>
          <p:cNvSpPr txBox="1"/>
          <p:nvPr/>
        </p:nvSpPr>
        <p:spPr>
          <a:xfrm>
            <a:off x="377150" y="1953375"/>
            <a:ext cx="2314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Sordo</a:t>
            </a:r>
            <a:endParaRPr b="0" i="0" sz="3200" u="none" cap="none" strike="noStrike">
              <a:solidFill>
                <a:srgbClr val="F7F1D5"/>
              </a:solidFill>
              <a:latin typeface="Anton"/>
              <a:ea typeface="Anton"/>
              <a:cs typeface="Anton"/>
              <a:sym typeface="Anton"/>
            </a:endParaRPr>
          </a:p>
        </p:txBody>
      </p:sp>
      <p:sp>
        <p:nvSpPr>
          <p:cNvPr id="245" name="Google Shape;245;g323359fc758_0_66"/>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9" name="Shape 249"/>
        <p:cNvGrpSpPr/>
        <p:nvPr/>
      </p:nvGrpSpPr>
      <p:grpSpPr>
        <a:xfrm>
          <a:off x="0" y="0"/>
          <a:ext cx="0" cy="0"/>
          <a:chOff x="0" y="0"/>
          <a:chExt cx="0" cy="0"/>
        </a:xfrm>
      </p:grpSpPr>
      <p:grpSp>
        <p:nvGrpSpPr>
          <p:cNvPr id="250" name="Google Shape;250;g371f03789d1_0_6"/>
          <p:cNvGrpSpPr/>
          <p:nvPr/>
        </p:nvGrpSpPr>
        <p:grpSpPr>
          <a:xfrm>
            <a:off x="0" y="-216993"/>
            <a:ext cx="2922102" cy="10504504"/>
            <a:chOff x="0" y="-57150"/>
            <a:chExt cx="769602" cy="2766600"/>
          </a:xfrm>
        </p:grpSpPr>
        <p:sp>
          <p:nvSpPr>
            <p:cNvPr id="251" name="Google Shape;251;g371f03789d1_0_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2" name="Google Shape;252;g371f03789d1_0_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3" name="Google Shape;253;g371f03789d1_0_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4" name="Google Shape;254;g371f03789d1_0_6"/>
          <p:cNvSpPr txBox="1"/>
          <p:nvPr/>
        </p:nvSpPr>
        <p:spPr>
          <a:xfrm>
            <a:off x="3817075" y="539975"/>
            <a:ext cx="129750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b="0" i="0" lang="en-US" sz="6800" u="none" cap="none" strike="noStrike">
                <a:solidFill>
                  <a:schemeClr val="lt1"/>
                </a:solidFill>
                <a:latin typeface="Anton"/>
                <a:ea typeface="Anton"/>
                <a:cs typeface="Anton"/>
                <a:sym typeface="Anton"/>
              </a:rPr>
              <a:t>Lo sapevi?</a:t>
            </a:r>
            <a:endParaRPr b="0" i="0" sz="6800" u="none" cap="none" strike="noStrike">
              <a:solidFill>
                <a:schemeClr val="lt1"/>
              </a:solidFill>
              <a:latin typeface="Anton"/>
              <a:ea typeface="Anton"/>
              <a:cs typeface="Anton"/>
              <a:sym typeface="Anton"/>
            </a:endParaRPr>
          </a:p>
        </p:txBody>
      </p:sp>
      <p:pic>
        <p:nvPicPr>
          <p:cNvPr id="255" name="Google Shape;255;g371f03789d1_0_6" title="emersonromero.jpg"/>
          <p:cNvPicPr preferRelativeResize="0"/>
          <p:nvPr/>
        </p:nvPicPr>
        <p:blipFill rotWithShape="1">
          <a:blip r:embed="rId4">
            <a:alphaModFix/>
          </a:blip>
          <a:srcRect b="0" l="0" r="0" t="0"/>
          <a:stretch/>
        </p:blipFill>
        <p:spPr>
          <a:xfrm>
            <a:off x="11980975" y="539975"/>
            <a:ext cx="5126075" cy="3986969"/>
          </a:xfrm>
          <a:prstGeom prst="rect">
            <a:avLst/>
          </a:prstGeom>
          <a:noFill/>
          <a:ln>
            <a:noFill/>
          </a:ln>
        </p:spPr>
      </p:pic>
      <p:sp>
        <p:nvSpPr>
          <p:cNvPr id="256" name="Google Shape;256;g371f03789d1_0_6"/>
          <p:cNvSpPr txBox="1"/>
          <p:nvPr/>
        </p:nvSpPr>
        <p:spPr>
          <a:xfrm>
            <a:off x="3817063" y="1884100"/>
            <a:ext cx="7873200" cy="2770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Nel </a:t>
            </a:r>
            <a:r>
              <a:rPr b="1" i="0" lang="en-US" sz="3000" u="none" cap="none" strike="noStrike">
                <a:solidFill>
                  <a:schemeClr val="lt1"/>
                </a:solidFill>
                <a:latin typeface="Quicksand"/>
                <a:ea typeface="Quicksand"/>
                <a:cs typeface="Quicksand"/>
                <a:sym typeface="Quicksand"/>
              </a:rPr>
              <a:t>1947</a:t>
            </a:r>
            <a:r>
              <a:rPr b="0" i="0" lang="en-US" sz="3000" u="none" cap="none" strike="noStrike">
                <a:solidFill>
                  <a:schemeClr val="lt1"/>
                </a:solidFill>
                <a:latin typeface="Quicksand Medium"/>
                <a:ea typeface="Quicksand Medium"/>
                <a:cs typeface="Quicksand Medium"/>
                <a:sym typeface="Quicksand Medium"/>
              </a:rPr>
              <a:t>, </a:t>
            </a:r>
            <a:r>
              <a:rPr b="1" i="0" lang="en-US" sz="3000" u="none" cap="none" strike="noStrike">
                <a:solidFill>
                  <a:schemeClr val="lt1"/>
                </a:solidFill>
                <a:latin typeface="Quicksand"/>
                <a:ea typeface="Quicksand"/>
                <a:cs typeface="Quicksand"/>
                <a:sym typeface="Quicksand"/>
              </a:rPr>
              <a:t>Emerson Romero</a:t>
            </a:r>
            <a:r>
              <a:rPr b="0" i="0" lang="en-US" sz="3000" u="none" cap="none" strike="noStrike">
                <a:solidFill>
                  <a:schemeClr val="lt1"/>
                </a:solidFill>
                <a:latin typeface="Quicksand Medium"/>
                <a:ea typeface="Quicksand Medium"/>
                <a:cs typeface="Quicksand Medium"/>
                <a:sym typeface="Quicksand Medium"/>
              </a:rPr>
              <a:t> (1900–1972), attore sordo cubano-americano attivo </a:t>
            </a:r>
            <a:br>
              <a:rPr b="0" i="0" lang="en-US" sz="3000" u="none" cap="none" strike="noStrike">
                <a:solidFill>
                  <a:schemeClr val="lt1"/>
                </a:solidFill>
                <a:latin typeface="Quicksand Medium"/>
                <a:ea typeface="Quicksand Medium"/>
                <a:cs typeface="Quicksand Medium"/>
                <a:sym typeface="Quicksand Medium"/>
              </a:rPr>
            </a:br>
            <a:r>
              <a:rPr b="0" i="0" lang="en-US" sz="3000" u="none" cap="none" strike="noStrike">
                <a:solidFill>
                  <a:schemeClr val="lt1"/>
                </a:solidFill>
                <a:latin typeface="Quicksand Medium"/>
                <a:ea typeface="Quicksand Medium"/>
                <a:cs typeface="Quicksand Medium"/>
                <a:sym typeface="Quicksand Medium"/>
              </a:rPr>
              <a:t>nel cinema muto, sviluppò una </a:t>
            </a:r>
            <a:r>
              <a:rPr b="1" i="0" lang="en-US" sz="3000" u="none" cap="none" strike="noStrike">
                <a:solidFill>
                  <a:schemeClr val="lt1"/>
                </a:solidFill>
                <a:latin typeface="Quicksand"/>
                <a:ea typeface="Quicksand"/>
                <a:cs typeface="Quicksand"/>
                <a:sym typeface="Quicksand"/>
              </a:rPr>
              <a:t>tecnica pionieristica</a:t>
            </a:r>
            <a:r>
              <a:rPr b="0" i="0" lang="en-US" sz="3000" u="none" cap="none" strike="noStrike">
                <a:solidFill>
                  <a:schemeClr val="lt1"/>
                </a:solidFill>
                <a:latin typeface="Quicksand Medium"/>
                <a:ea typeface="Quicksand Medium"/>
                <a:cs typeface="Quicksand Medium"/>
                <a:sym typeface="Quicksand Medium"/>
              </a:rPr>
              <a:t> per rendere i film sonori </a:t>
            </a:r>
            <a:r>
              <a:rPr b="1" i="0" lang="en-US" sz="3000" u="none" cap="none" strike="noStrike">
                <a:solidFill>
                  <a:schemeClr val="lt1"/>
                </a:solidFill>
                <a:latin typeface="Quicksand"/>
                <a:ea typeface="Quicksand"/>
                <a:cs typeface="Quicksand"/>
                <a:sym typeface="Quicksand"/>
              </a:rPr>
              <a:t>accessibili</a:t>
            </a:r>
            <a:r>
              <a:rPr b="0" i="0" lang="en-US" sz="3000" u="none" cap="none" strike="noStrike">
                <a:solidFill>
                  <a:schemeClr val="lt1"/>
                </a:solidFill>
                <a:latin typeface="Quicksand Medium"/>
                <a:ea typeface="Quicksand Medium"/>
                <a:cs typeface="Quicksand Medium"/>
                <a:sym typeface="Quicksand Medium"/>
              </a:rPr>
              <a:t> alla comunità sorda.</a:t>
            </a:r>
            <a:endParaRPr b="0" i="0" sz="3000" u="none" cap="none" strike="noStrike">
              <a:solidFill>
                <a:schemeClr val="lt1"/>
              </a:solidFill>
              <a:latin typeface="Quicksand Medium"/>
              <a:ea typeface="Quicksand Medium"/>
              <a:cs typeface="Quicksand Medium"/>
              <a:sym typeface="Quicksand Medium"/>
            </a:endParaRPr>
          </a:p>
        </p:txBody>
      </p:sp>
      <p:sp>
        <p:nvSpPr>
          <p:cNvPr id="257" name="Google Shape;257;g371f03789d1_0_6"/>
          <p:cNvSpPr txBox="1"/>
          <p:nvPr/>
        </p:nvSpPr>
        <p:spPr>
          <a:xfrm>
            <a:off x="3817075" y="4767225"/>
            <a:ext cx="13465200" cy="520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Tagliando la pellicola e inserendo </a:t>
            </a:r>
            <a:r>
              <a:rPr b="1" i="0" lang="en-US" sz="3000" u="none" cap="none" strike="noStrike">
                <a:solidFill>
                  <a:schemeClr val="lt1"/>
                </a:solidFill>
                <a:latin typeface="Quicksand"/>
                <a:ea typeface="Quicksand"/>
                <a:cs typeface="Quicksand"/>
                <a:sym typeface="Quicksand"/>
              </a:rPr>
              <a:t>strisce di testo</a:t>
            </a:r>
            <a:r>
              <a:rPr b="0" i="0" lang="en-US" sz="3000" u="none" cap="none" strike="noStrike">
                <a:solidFill>
                  <a:schemeClr val="lt1"/>
                </a:solidFill>
                <a:latin typeface="Quicksand Medium"/>
                <a:ea typeface="Quicksand Medium"/>
                <a:cs typeface="Quicksand Medium"/>
                <a:sym typeface="Quicksand Medium"/>
              </a:rPr>
              <a:t> tra i fotogrammi, Emerson Romero creò le </a:t>
            </a:r>
            <a:r>
              <a:rPr b="1" i="0" lang="en-US" sz="3000" u="none" cap="none" strike="noStrike">
                <a:solidFill>
                  <a:schemeClr val="lt1"/>
                </a:solidFill>
                <a:latin typeface="Quicksand"/>
                <a:ea typeface="Quicksand"/>
                <a:cs typeface="Quicksand"/>
                <a:sym typeface="Quicksand"/>
              </a:rPr>
              <a:t>prime versioni di sottotitoli</a:t>
            </a:r>
            <a:r>
              <a:rPr b="0" i="0" lang="en-US" sz="3000" u="none" cap="none" strike="noStrike">
                <a:solidFill>
                  <a:schemeClr val="lt1"/>
                </a:solidFill>
                <a:latin typeface="Quicksand Medium"/>
                <a:ea typeface="Quicksand Medium"/>
                <a:cs typeface="Quicksand Medium"/>
                <a:sym typeface="Quicksand Medium"/>
              </a:rPr>
              <a:t>.</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chemeClr val="dk1"/>
              </a:buClr>
              <a:buSzPts val="1100"/>
              <a:buFont typeface="Arial"/>
              <a:buNone/>
            </a:pPr>
            <a:r>
              <a:rPr b="0" i="0" lang="en-US" sz="3000" u="none" cap="none" strike="noStrike">
                <a:solidFill>
                  <a:schemeClr val="lt1"/>
                </a:solidFill>
                <a:latin typeface="Quicksand Medium"/>
                <a:ea typeface="Quicksand Medium"/>
                <a:cs typeface="Quicksand Medium"/>
                <a:sym typeface="Quicksand Medium"/>
              </a:rPr>
              <a:t>Successivamente, fece noleggiare questi film sottotitolati a scuole e club per sordi a New York.</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120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La sua tecnica, sperimentale e artigianale, fu fondamentale per ispirare lo sviluppo dei moderni sottotitoli cinematografici. Infatti, il suo lavoro aprì la strada alla creazione dell’organizzazione </a:t>
            </a:r>
            <a:r>
              <a:rPr b="1" i="1" lang="en-US" sz="3000" u="none" cap="none" strike="noStrike">
                <a:solidFill>
                  <a:schemeClr val="lt1"/>
                </a:solidFill>
                <a:latin typeface="Quicksand"/>
                <a:ea typeface="Quicksand"/>
                <a:cs typeface="Quicksand"/>
                <a:sym typeface="Quicksand"/>
              </a:rPr>
              <a:t>Captioned Films for the Deaf</a:t>
            </a:r>
            <a:r>
              <a:rPr b="0" i="0" lang="en-US" sz="3000" u="none" cap="none" strike="noStrike">
                <a:solidFill>
                  <a:schemeClr val="lt1"/>
                </a:solidFill>
                <a:latin typeface="Quicksand Medium"/>
                <a:ea typeface="Quicksand Medium"/>
                <a:cs typeface="Quicksand Medium"/>
                <a:sym typeface="Quicksand Medium"/>
              </a:rPr>
              <a:t>, fondata negli Stati Uniti e dedicata alla produzione e distribuzione di film sottotitolati per le scuole e le comunità sorde.</a:t>
            </a:r>
            <a:endParaRPr b="0" i="0" sz="3000" u="none" cap="none" strike="noStrike">
              <a:solidFill>
                <a:schemeClr val="lt1"/>
              </a:solidFill>
              <a:latin typeface="Quicksand Medium"/>
              <a:ea typeface="Quicksand Medium"/>
              <a:cs typeface="Quicksand Medium"/>
              <a:sym typeface="Quicksand Medium"/>
            </a:endParaRPr>
          </a:p>
        </p:txBody>
      </p:sp>
      <p:sp>
        <p:nvSpPr>
          <p:cNvPr id="258" name="Google Shape;258;g371f03789d1_0_6"/>
          <p:cNvSpPr txBox="1"/>
          <p:nvPr/>
        </p:nvSpPr>
        <p:spPr>
          <a:xfrm>
            <a:off x="12063275" y="4518053"/>
            <a:ext cx="54165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FFFFFF"/>
                </a:solidFill>
                <a:latin typeface="Quicksand"/>
                <a:ea typeface="Quicksand"/>
                <a:cs typeface="Quicksand"/>
                <a:sym typeface="Quicksand"/>
              </a:rPr>
              <a:t>https://deafhistory.eu/index.php/component/zoo/item/emerson-romero</a:t>
            </a:r>
            <a:endParaRPr b="0" i="0" sz="1100" u="none" cap="none" strike="noStrike">
              <a:solidFill>
                <a:srgbClr val="FFFFFF"/>
              </a:solidFill>
              <a:latin typeface="Quicksand"/>
              <a:ea typeface="Quicksand"/>
              <a:cs typeface="Quicksand"/>
              <a:sym typeface="Quicksand"/>
            </a:endParaRPr>
          </a:p>
        </p:txBody>
      </p:sp>
      <p:sp>
        <p:nvSpPr>
          <p:cNvPr id="259" name="Google Shape;259;g371f03789d1_0_6"/>
          <p:cNvSpPr txBox="1"/>
          <p:nvPr/>
        </p:nvSpPr>
        <p:spPr>
          <a:xfrm>
            <a:off x="377149" y="1953375"/>
            <a:ext cx="21678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a:t>
            </a:r>
            <a:endParaRPr b="0" i="0" sz="3200" u="none" cap="none" strike="noStrike">
              <a:solidFill>
                <a:srgbClr val="F7F1D5"/>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Sottotitoli</a:t>
            </a:r>
            <a:endParaRPr b="0" i="0" sz="3200" u="none" cap="none" strike="noStrike">
              <a:solidFill>
                <a:srgbClr val="F7F1D5"/>
              </a:solidFill>
              <a:latin typeface="Anton"/>
              <a:ea typeface="Anton"/>
              <a:cs typeface="Anton"/>
              <a:sym typeface="Anton"/>
            </a:endParaRPr>
          </a:p>
        </p:txBody>
      </p:sp>
      <p:sp>
        <p:nvSpPr>
          <p:cNvPr id="260" name="Google Shape;260;g371f03789d1_0_6"/>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4" name="Shape 264"/>
        <p:cNvGrpSpPr/>
        <p:nvPr/>
      </p:nvGrpSpPr>
      <p:grpSpPr>
        <a:xfrm>
          <a:off x="0" y="0"/>
          <a:ext cx="0" cy="0"/>
          <a:chOff x="0" y="0"/>
          <a:chExt cx="0" cy="0"/>
        </a:xfrm>
      </p:grpSpPr>
      <p:grpSp>
        <p:nvGrpSpPr>
          <p:cNvPr id="265" name="Google Shape;265;g36aac512fb4_0_50"/>
          <p:cNvGrpSpPr/>
          <p:nvPr/>
        </p:nvGrpSpPr>
        <p:grpSpPr>
          <a:xfrm>
            <a:off x="0" y="-216993"/>
            <a:ext cx="2922102" cy="10504504"/>
            <a:chOff x="0" y="-57150"/>
            <a:chExt cx="769602" cy="2766600"/>
          </a:xfrm>
        </p:grpSpPr>
        <p:sp>
          <p:nvSpPr>
            <p:cNvPr id="266" name="Google Shape;266;g36aac512fb4_0_5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g36aac512fb4_0_5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8" name="Google Shape;268;g36aac512fb4_0_5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g36aac512fb4_0_50"/>
          <p:cNvSpPr txBox="1"/>
          <p:nvPr/>
        </p:nvSpPr>
        <p:spPr>
          <a:xfrm>
            <a:off x="3785226" y="362900"/>
            <a:ext cx="7240500" cy="1662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9600" u="none" cap="none" strike="noStrike">
                <a:solidFill>
                  <a:srgbClr val="FFFFFF"/>
                </a:solidFill>
                <a:latin typeface="Anton"/>
                <a:ea typeface="Anton"/>
                <a:cs typeface="Anton"/>
                <a:sym typeface="Anton"/>
              </a:rPr>
              <a:t>Cinema Sordo</a:t>
            </a:r>
            <a:endParaRPr b="0" i="0" sz="9600" u="none" cap="none" strike="noStrike">
              <a:solidFill>
                <a:srgbClr val="FFFFFF"/>
              </a:solidFill>
              <a:latin typeface="Anton"/>
              <a:ea typeface="Anton"/>
              <a:cs typeface="Anton"/>
              <a:sym typeface="Anton"/>
            </a:endParaRPr>
          </a:p>
        </p:txBody>
      </p:sp>
      <p:sp>
        <p:nvSpPr>
          <p:cNvPr id="270" name="Google Shape;270;g36aac512fb4_0_50"/>
          <p:cNvSpPr txBox="1"/>
          <p:nvPr/>
        </p:nvSpPr>
        <p:spPr>
          <a:xfrm>
            <a:off x="3785225" y="2025200"/>
            <a:ext cx="13320900" cy="7703400"/>
          </a:xfrm>
          <a:prstGeom prst="rect">
            <a:avLst/>
          </a:prstGeom>
          <a:noFill/>
          <a:ln>
            <a:noFill/>
          </a:ln>
        </p:spPr>
        <p:txBody>
          <a:bodyPr anchorCtr="0" anchor="t" bIns="91425" lIns="91425" spcFirstLastPara="1" rIns="91425" wrap="square" tIns="91425">
            <a:spAutoFit/>
          </a:bodyPr>
          <a:lstStyle/>
          <a:p>
            <a:pPr indent="-412750" lvl="0" marL="457200" marR="0" rtl="0" algn="l">
              <a:lnSpc>
                <a:spcPct val="115000"/>
              </a:lnSpc>
              <a:spcBef>
                <a:spcPts val="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Obiettivi principali: valorizzare le competenze cinematografiche, preservare le lingue dei segni e rappresentare in modo autentico la comunità sorda.</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Molti di questi film sono andati perduti nel tempo,</a:t>
            </a:r>
            <a:endParaRPr b="0" i="0" sz="3200" u="none" cap="none" strike="noStrike">
              <a:solidFill>
                <a:schemeClr val="lt1"/>
              </a:solidFill>
              <a:latin typeface="Quicksand Medium"/>
              <a:ea typeface="Quicksand Medium"/>
              <a:cs typeface="Quicksand Medium"/>
              <a:sym typeface="Quicksand Medium"/>
            </a:endParaRPr>
          </a:p>
          <a:p>
            <a:pPr indent="-412750" lvl="1" marL="9144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a causa della scarsa consapevolezza del loro valore</a:t>
            </a:r>
            <a:endParaRPr b="0" i="0" sz="3200" u="none" cap="none" strike="noStrike">
              <a:solidFill>
                <a:schemeClr val="lt1"/>
              </a:solidFill>
              <a:latin typeface="Quicksand Medium"/>
              <a:ea typeface="Quicksand Medium"/>
              <a:cs typeface="Quicksand Medium"/>
              <a:sym typeface="Quicksand Medium"/>
            </a:endParaRPr>
          </a:p>
          <a:p>
            <a:pPr indent="-412750" lvl="1" marL="9144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o perché registrati in formati ormai obsoleti.</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000"/>
              </a:spcBef>
              <a:spcAft>
                <a:spcPts val="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Il cinema mainstream (come Hollywood) ha spesso rappresentato i personaggi sordi come oggetti di pietà, meraviglia o mistero, con uno sguardo stereotipato e distante.</a:t>
            </a:r>
            <a:endParaRPr b="0" i="0" sz="3200" u="none" cap="none" strike="noStrike">
              <a:solidFill>
                <a:schemeClr val="lt1"/>
              </a:solidFill>
              <a:latin typeface="Quicksand Medium"/>
              <a:ea typeface="Quicksand Medium"/>
              <a:cs typeface="Quicksand Medium"/>
              <a:sym typeface="Quicksand Medium"/>
            </a:endParaRPr>
          </a:p>
          <a:p>
            <a:pPr indent="-412750" lvl="0" marL="457200" marR="0" rtl="0" algn="l">
              <a:lnSpc>
                <a:spcPct val="115000"/>
              </a:lnSpc>
              <a:spcBef>
                <a:spcPts val="1200"/>
              </a:spcBef>
              <a:spcAft>
                <a:spcPts val="1000"/>
              </a:spcAft>
              <a:buClr>
                <a:schemeClr val="lt1"/>
              </a:buClr>
              <a:buSzPts val="29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Raramente le persone sorde sono state mostrate come individui ordinari, desiderabili e pienamente realizzati.</a:t>
            </a:r>
            <a:endParaRPr b="0" i="0" sz="3200" u="none" cap="none" strike="noStrike">
              <a:solidFill>
                <a:schemeClr val="lt1"/>
              </a:solidFill>
              <a:latin typeface="Quicksand Medium"/>
              <a:ea typeface="Quicksand Medium"/>
              <a:cs typeface="Quicksand Medium"/>
              <a:sym typeface="Quicksand Medium"/>
            </a:endParaRPr>
          </a:p>
        </p:txBody>
      </p:sp>
      <p:sp>
        <p:nvSpPr>
          <p:cNvPr id="271" name="Google Shape;271;g36aac512fb4_0_50"/>
          <p:cNvSpPr txBox="1"/>
          <p:nvPr/>
        </p:nvSpPr>
        <p:spPr>
          <a:xfrm>
            <a:off x="377150" y="1953375"/>
            <a:ext cx="2314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Storia del Cinema Sordo</a:t>
            </a:r>
            <a:endParaRPr b="0" i="0" sz="3200" u="none" cap="none" strike="noStrike">
              <a:solidFill>
                <a:srgbClr val="F7F1D5"/>
              </a:solidFill>
              <a:latin typeface="Anton"/>
              <a:ea typeface="Anton"/>
              <a:cs typeface="Anton"/>
              <a:sym typeface="Anton"/>
            </a:endParaRPr>
          </a:p>
        </p:txBody>
      </p:sp>
      <p:pic>
        <p:nvPicPr>
          <p:cNvPr id="272" name="Google Shape;272;g36aac512fb4_0_50"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6" name="Shape 276"/>
        <p:cNvGrpSpPr/>
        <p:nvPr/>
      </p:nvGrpSpPr>
      <p:grpSpPr>
        <a:xfrm>
          <a:off x="0" y="0"/>
          <a:ext cx="0" cy="0"/>
          <a:chOff x="0" y="0"/>
          <a:chExt cx="0" cy="0"/>
        </a:xfrm>
      </p:grpSpPr>
      <p:sp>
        <p:nvSpPr>
          <p:cNvPr id="277" name="Google Shape;277;g36aac512fb4_0_6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8" name="Google Shape;278;g36aac512fb4_0_63"/>
          <p:cNvPicPr preferRelativeResize="0"/>
          <p:nvPr/>
        </p:nvPicPr>
        <p:blipFill rotWithShape="1">
          <a:blip r:embed="rId4">
            <a:alphaModFix/>
          </a:blip>
          <a:srcRect b="0" l="0" r="0" t="0"/>
          <a:stretch/>
        </p:blipFill>
        <p:spPr>
          <a:xfrm>
            <a:off x="6414850" y="3162639"/>
            <a:ext cx="2947875" cy="4539773"/>
          </a:xfrm>
          <a:prstGeom prst="rect">
            <a:avLst/>
          </a:prstGeom>
          <a:noFill/>
          <a:ln>
            <a:noFill/>
          </a:ln>
        </p:spPr>
      </p:pic>
      <p:pic>
        <p:nvPicPr>
          <p:cNvPr id="279" name="Google Shape;279;g36aac512fb4_0_63"/>
          <p:cNvPicPr preferRelativeResize="0"/>
          <p:nvPr/>
        </p:nvPicPr>
        <p:blipFill rotWithShape="1">
          <a:blip r:embed="rId5">
            <a:alphaModFix/>
          </a:blip>
          <a:srcRect b="0" l="0" r="0" t="0"/>
          <a:stretch/>
        </p:blipFill>
        <p:spPr>
          <a:xfrm>
            <a:off x="12075325" y="3179150"/>
            <a:ext cx="3302805" cy="4522300"/>
          </a:xfrm>
          <a:prstGeom prst="rect">
            <a:avLst/>
          </a:prstGeom>
          <a:noFill/>
          <a:ln>
            <a:noFill/>
          </a:ln>
        </p:spPr>
      </p:pic>
      <p:sp>
        <p:nvSpPr>
          <p:cNvPr id="280" name="Google Shape;280;g36aac512fb4_0_63"/>
          <p:cNvSpPr txBox="1"/>
          <p:nvPr/>
        </p:nvSpPr>
        <p:spPr>
          <a:xfrm>
            <a:off x="606503" y="782629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DRACULA (1931)</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TOD  BROWNING</a:t>
            </a:r>
            <a:endParaRPr b="0" i="0" sz="2200" u="none" cap="none" strike="noStrike">
              <a:solidFill>
                <a:srgbClr val="FFFFFF"/>
              </a:solidFill>
              <a:latin typeface="Quicksand SemiBold"/>
              <a:ea typeface="Quicksand SemiBold"/>
              <a:cs typeface="Quicksand SemiBold"/>
              <a:sym typeface="Quicksand SemiBold"/>
            </a:endParaRPr>
          </a:p>
        </p:txBody>
      </p:sp>
      <p:sp>
        <p:nvSpPr>
          <p:cNvPr id="281" name="Google Shape;281;g36aac512fb4_0_63"/>
          <p:cNvSpPr txBox="1"/>
          <p:nvPr/>
        </p:nvSpPr>
        <p:spPr>
          <a:xfrm>
            <a:off x="5886286" y="7826294"/>
            <a:ext cx="40050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BLACULA (1972)</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WILLIAM CRAIN</a:t>
            </a:r>
            <a:endParaRPr b="0" i="0" sz="2200" u="none" cap="none" strike="noStrike">
              <a:solidFill>
                <a:srgbClr val="FFFFFF"/>
              </a:solidFill>
              <a:latin typeface="Quicksand SemiBold"/>
              <a:ea typeface="Quicksand SemiBold"/>
              <a:cs typeface="Quicksand SemiBold"/>
              <a:sym typeface="Quicksand SemiBold"/>
            </a:endParaRPr>
          </a:p>
        </p:txBody>
      </p:sp>
      <p:sp>
        <p:nvSpPr>
          <p:cNvPr id="282" name="Google Shape;282;g36aac512fb4_0_63"/>
          <p:cNvSpPr txBox="1"/>
          <p:nvPr/>
        </p:nvSpPr>
        <p:spPr>
          <a:xfrm>
            <a:off x="11608848" y="7826294"/>
            <a:ext cx="44094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FFFFFF"/>
                </a:solidFill>
                <a:latin typeface="Quicksand SemiBold"/>
                <a:ea typeface="Quicksand SemiBold"/>
                <a:cs typeface="Quicksand SemiBold"/>
                <a:sym typeface="Quicksand SemiBold"/>
              </a:rPr>
              <a:t>DEAFULA (1975)</a:t>
            </a:r>
            <a:endParaRPr b="0" i="0" sz="3100" u="none" cap="none" strike="noStrike">
              <a:solidFill>
                <a:srgbClr val="FFFFFF"/>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SemiBold"/>
                <a:ea typeface="Quicksand SemiBold"/>
                <a:cs typeface="Quicksand SemiBold"/>
                <a:sym typeface="Quicksand SemiBold"/>
              </a:rPr>
              <a:t>PETER WOLF</a:t>
            </a:r>
            <a:endParaRPr b="0" i="0" sz="2200" u="none" cap="none" strike="noStrike">
              <a:solidFill>
                <a:srgbClr val="FFFFFF"/>
              </a:solidFill>
              <a:latin typeface="Quicksand SemiBold"/>
              <a:ea typeface="Quicksand SemiBold"/>
              <a:cs typeface="Quicksand SemiBold"/>
              <a:sym typeface="Quicksand SemiBold"/>
            </a:endParaRPr>
          </a:p>
        </p:txBody>
      </p:sp>
      <p:cxnSp>
        <p:nvCxnSpPr>
          <p:cNvPr id="283" name="Google Shape;283;g36aac512fb4_0_63"/>
          <p:cNvCxnSpPr/>
          <p:nvPr/>
        </p:nvCxnSpPr>
        <p:spPr>
          <a:xfrm flipH="1" rot="10800000">
            <a:off x="4333150" y="5606075"/>
            <a:ext cx="1831500" cy="12900"/>
          </a:xfrm>
          <a:prstGeom prst="straightConnector1">
            <a:avLst/>
          </a:prstGeom>
          <a:noFill/>
          <a:ln cap="flat" cmpd="sng" w="76200">
            <a:solidFill>
              <a:srgbClr val="FFFFFF"/>
            </a:solidFill>
            <a:prstDash val="solid"/>
            <a:round/>
            <a:headEnd len="sm" w="sm" type="none"/>
            <a:tailEnd len="med" w="med" type="triangle"/>
          </a:ln>
        </p:spPr>
      </p:cxnSp>
      <p:cxnSp>
        <p:nvCxnSpPr>
          <p:cNvPr id="284" name="Google Shape;284;g36aac512fb4_0_63"/>
          <p:cNvCxnSpPr/>
          <p:nvPr/>
        </p:nvCxnSpPr>
        <p:spPr>
          <a:xfrm flipH="1" rot="10800000">
            <a:off x="9985888" y="5606075"/>
            <a:ext cx="1831500" cy="12900"/>
          </a:xfrm>
          <a:prstGeom prst="straightConnector1">
            <a:avLst/>
          </a:prstGeom>
          <a:noFill/>
          <a:ln cap="flat" cmpd="sng" w="76200">
            <a:solidFill>
              <a:srgbClr val="FFFFFF"/>
            </a:solidFill>
            <a:prstDash val="solid"/>
            <a:round/>
            <a:headEnd len="sm" w="sm" type="none"/>
            <a:tailEnd len="med" w="med" type="triangle"/>
          </a:ln>
        </p:spPr>
      </p:cxnSp>
      <p:sp>
        <p:nvSpPr>
          <p:cNvPr id="285" name="Google Shape;285;g36aac512fb4_0_63"/>
          <p:cNvSpPr txBox="1"/>
          <p:nvPr/>
        </p:nvSpPr>
        <p:spPr>
          <a:xfrm>
            <a:off x="10611575" y="1335600"/>
            <a:ext cx="7448100" cy="1723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0" i="0" lang="en-US" sz="2500" u="none" cap="none" strike="noStrike">
                <a:solidFill>
                  <a:schemeClr val="lt1"/>
                </a:solidFill>
                <a:latin typeface="Quicksand Medium"/>
                <a:ea typeface="Quicksand Medium"/>
                <a:cs typeface="Quicksand Medium"/>
                <a:sym typeface="Quicksand Medium"/>
              </a:rPr>
              <a:t>Il film presenta un mondo senza persone udenti, in cui la comunicazione avviene attraverso l’ASL, il DTS e i segnali visivi come campanelli lampeggianti.</a:t>
            </a:r>
            <a:endParaRPr b="0" i="0" sz="2700" u="none" cap="none" strike="noStrike">
              <a:solidFill>
                <a:schemeClr val="lt1"/>
              </a:solidFill>
              <a:latin typeface="Quicksand Medium"/>
              <a:ea typeface="Quicksand Medium"/>
              <a:cs typeface="Quicksand Medium"/>
              <a:sym typeface="Quicksand Medium"/>
            </a:endParaRPr>
          </a:p>
        </p:txBody>
      </p:sp>
      <p:sp>
        <p:nvSpPr>
          <p:cNvPr id="286" name="Google Shape;286;g36aac512fb4_0_63"/>
          <p:cNvSpPr txBox="1"/>
          <p:nvPr/>
        </p:nvSpPr>
        <p:spPr>
          <a:xfrm>
            <a:off x="735488" y="2417688"/>
            <a:ext cx="3747000" cy="679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0" i="0" lang="en-US" sz="2900" u="none" cap="none" strike="noStrike">
                <a:solidFill>
                  <a:schemeClr val="lt1"/>
                </a:solidFill>
                <a:latin typeface="Quicksand Medium"/>
                <a:ea typeface="Quicksand Medium"/>
                <a:cs typeface="Quicksand Medium"/>
                <a:sym typeface="Quicksand Medium"/>
              </a:rPr>
              <a:t>Film originale</a:t>
            </a:r>
            <a:endParaRPr b="0" i="0" sz="2900" u="none" cap="none" strike="noStrike">
              <a:solidFill>
                <a:schemeClr val="lt1"/>
              </a:solidFill>
              <a:latin typeface="Quicksand Medium"/>
              <a:ea typeface="Quicksand Medium"/>
              <a:cs typeface="Quicksand Medium"/>
              <a:sym typeface="Quicksand Medium"/>
            </a:endParaRPr>
          </a:p>
        </p:txBody>
      </p:sp>
      <p:sp>
        <p:nvSpPr>
          <p:cNvPr id="287" name="Google Shape;287;g36aac512fb4_0_63"/>
          <p:cNvSpPr txBox="1"/>
          <p:nvPr/>
        </p:nvSpPr>
        <p:spPr>
          <a:xfrm>
            <a:off x="3027398" y="1215825"/>
            <a:ext cx="7757700" cy="1108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chemeClr val="lt1"/>
                </a:solidFill>
                <a:latin typeface="Quicksand Medium"/>
                <a:ea typeface="Quicksand Medium"/>
                <a:cs typeface="Quicksand Medium"/>
                <a:sym typeface="Quicksand Medium"/>
              </a:rPr>
              <a:t>Riletture della storia classica, plasmate dalle identità culturali dei loro autori.</a:t>
            </a:r>
            <a:endParaRPr b="0" i="0" sz="3000" u="none" cap="none" strike="noStrike">
              <a:solidFill>
                <a:schemeClr val="lt1"/>
              </a:solidFill>
              <a:latin typeface="Quicksand Medium"/>
              <a:ea typeface="Quicksand Medium"/>
              <a:cs typeface="Quicksand Medium"/>
              <a:sym typeface="Quicksand Medium"/>
            </a:endParaRPr>
          </a:p>
        </p:txBody>
      </p:sp>
      <p:sp>
        <p:nvSpPr>
          <p:cNvPr id="288" name="Google Shape;288;g36aac512fb4_0_63"/>
          <p:cNvSpPr txBox="1"/>
          <p:nvPr/>
        </p:nvSpPr>
        <p:spPr>
          <a:xfrm>
            <a:off x="3465275" y="292425"/>
            <a:ext cx="115749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Anton"/>
                <a:ea typeface="Anton"/>
                <a:cs typeface="Anton"/>
                <a:sym typeface="Anton"/>
              </a:rPr>
              <a:t>Il cinema rivisitato dal punto di vista sordo</a:t>
            </a:r>
            <a:endParaRPr b="0" i="0" sz="4800" u="none" cap="none" strike="noStrike">
              <a:solidFill>
                <a:schemeClr val="lt1"/>
              </a:solidFill>
              <a:latin typeface="Anton"/>
              <a:ea typeface="Anton"/>
              <a:cs typeface="Anton"/>
              <a:sym typeface="Anton"/>
            </a:endParaRPr>
          </a:p>
        </p:txBody>
      </p:sp>
      <p:pic>
        <p:nvPicPr>
          <p:cNvPr id="289" name="Google Shape;289;g36aac512fb4_0_63" title="Dracula_(1931_film_poster_-_Style_A).jpg"/>
          <p:cNvPicPr preferRelativeResize="0"/>
          <p:nvPr/>
        </p:nvPicPr>
        <p:blipFill rotWithShape="1">
          <a:blip r:embed="rId6">
            <a:alphaModFix/>
          </a:blip>
          <a:srcRect b="0" l="0" r="0" t="0"/>
          <a:stretch/>
        </p:blipFill>
        <p:spPr>
          <a:xfrm>
            <a:off x="1160850" y="3191150"/>
            <a:ext cx="2922101" cy="4482744"/>
          </a:xfrm>
          <a:prstGeom prst="rect">
            <a:avLst/>
          </a:prstGeom>
          <a:noFill/>
          <a:ln>
            <a:noFill/>
          </a:ln>
        </p:spPr>
      </p:pic>
      <p:pic>
        <p:nvPicPr>
          <p:cNvPr id="290" name="Google Shape;290;g36aac512fb4_0_63"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4" name="Shape 294"/>
        <p:cNvGrpSpPr/>
        <p:nvPr/>
      </p:nvGrpSpPr>
      <p:grpSpPr>
        <a:xfrm>
          <a:off x="0" y="0"/>
          <a:ext cx="0" cy="0"/>
          <a:chOff x="0" y="0"/>
          <a:chExt cx="0" cy="0"/>
        </a:xfrm>
      </p:grpSpPr>
      <p:grpSp>
        <p:nvGrpSpPr>
          <p:cNvPr id="295" name="Google Shape;295;g2a50dcd015a_0_83"/>
          <p:cNvGrpSpPr/>
          <p:nvPr/>
        </p:nvGrpSpPr>
        <p:grpSpPr>
          <a:xfrm>
            <a:off x="0" y="-216993"/>
            <a:ext cx="2922102" cy="10504504"/>
            <a:chOff x="0" y="-57150"/>
            <a:chExt cx="769602" cy="2766600"/>
          </a:xfrm>
        </p:grpSpPr>
        <p:sp>
          <p:nvSpPr>
            <p:cNvPr id="296" name="Google Shape;296;g2a50dcd015a_0_8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7" name="Google Shape;297;g2a50dcd015a_0_8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8" name="Google Shape;298;g2a50dcd015a_0_8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99" name="Google Shape;299;g2a50dcd015a_0_83" title="deaffest-logo-for-web.jpg">
            <a:hlinkClick r:id="rId4"/>
          </p:cNvPr>
          <p:cNvPicPr preferRelativeResize="0"/>
          <p:nvPr/>
        </p:nvPicPr>
        <p:blipFill rotWithShape="1">
          <a:blip r:embed="rId5">
            <a:alphaModFix/>
          </a:blip>
          <a:srcRect b="4871" l="4296" r="4670" t="3553"/>
          <a:stretch/>
        </p:blipFill>
        <p:spPr>
          <a:xfrm>
            <a:off x="3529575" y="4335475"/>
            <a:ext cx="2562113" cy="2577256"/>
          </a:xfrm>
          <a:prstGeom prst="rect">
            <a:avLst/>
          </a:prstGeom>
          <a:noFill/>
          <a:ln>
            <a:noFill/>
          </a:ln>
        </p:spPr>
      </p:pic>
      <p:sp>
        <p:nvSpPr>
          <p:cNvPr id="300" name="Google Shape;300;g2a50dcd015a_0_83"/>
          <p:cNvSpPr txBox="1"/>
          <p:nvPr/>
        </p:nvSpPr>
        <p:spPr>
          <a:xfrm>
            <a:off x="3719750" y="370625"/>
            <a:ext cx="136611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Vengono fondate compagnie cinematografiche e festival gestiti da persone sorde, e vengono realizzati vari cortometraggi e lungometraggi creati da autori sordi.</a:t>
            </a:r>
            <a:endParaRPr b="0" i="0" sz="3600" u="none" cap="none" strike="noStrike">
              <a:solidFill>
                <a:schemeClr val="lt1"/>
              </a:solidFill>
              <a:latin typeface="Quicksand Medium"/>
              <a:ea typeface="Quicksand Medium"/>
              <a:cs typeface="Quicksand Medium"/>
              <a:sym typeface="Quicksand Medium"/>
            </a:endParaRPr>
          </a:p>
        </p:txBody>
      </p:sp>
      <p:sp>
        <p:nvSpPr>
          <p:cNvPr id="301" name="Google Shape;301;g2a50dcd015a_0_83"/>
          <p:cNvSpPr txBox="1"/>
          <p:nvPr/>
        </p:nvSpPr>
        <p:spPr>
          <a:xfrm>
            <a:off x="3604525" y="2404188"/>
            <a:ext cx="6797700" cy="174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rgbClr val="FFFFFF"/>
                </a:solidFill>
                <a:latin typeface="Anton"/>
                <a:ea typeface="Anton"/>
                <a:cs typeface="Anton"/>
                <a:sym typeface="Anton"/>
              </a:rPr>
              <a:t>International Deaf Film/Arts Festival</a:t>
            </a:r>
            <a:endParaRPr b="0" i="0" sz="4800" u="none" cap="none" strike="noStrike">
              <a:solidFill>
                <a:srgbClr val="FFFFFF"/>
              </a:solidFill>
              <a:latin typeface="Anton"/>
              <a:ea typeface="Anton"/>
              <a:cs typeface="Anton"/>
              <a:sym typeface="Anton"/>
            </a:endParaRPr>
          </a:p>
        </p:txBody>
      </p:sp>
      <p:pic>
        <p:nvPicPr>
          <p:cNvPr id="302" name="Google Shape;302;g2a50dcd015a_0_83" title="a-VdWOjO_400x400.jpg">
            <a:hlinkClick r:id="rId6"/>
          </p:cNvPr>
          <p:cNvPicPr preferRelativeResize="0"/>
          <p:nvPr/>
        </p:nvPicPr>
        <p:blipFill rotWithShape="1">
          <a:blip r:embed="rId7">
            <a:alphaModFix/>
          </a:blip>
          <a:srcRect b="7215" l="20579" r="23768" t="6681"/>
          <a:stretch/>
        </p:blipFill>
        <p:spPr>
          <a:xfrm>
            <a:off x="9229488" y="4062201"/>
            <a:ext cx="2031617" cy="3143250"/>
          </a:xfrm>
          <a:prstGeom prst="rect">
            <a:avLst/>
          </a:prstGeom>
          <a:noFill/>
          <a:ln>
            <a:noFill/>
          </a:ln>
        </p:spPr>
      </p:pic>
      <p:pic>
        <p:nvPicPr>
          <p:cNvPr id="303" name="Google Shape;303;g2a50dcd015a_0_83" title="256x256bb.jpg"/>
          <p:cNvPicPr preferRelativeResize="0"/>
          <p:nvPr/>
        </p:nvPicPr>
        <p:blipFill rotWithShape="1">
          <a:blip r:embed="rId8">
            <a:alphaModFix/>
          </a:blip>
          <a:srcRect b="2634" l="7019" r="6430" t="5873"/>
          <a:stretch/>
        </p:blipFill>
        <p:spPr>
          <a:xfrm>
            <a:off x="6441575" y="4335475"/>
            <a:ext cx="2399200" cy="2536182"/>
          </a:xfrm>
          <a:prstGeom prst="rect">
            <a:avLst/>
          </a:prstGeom>
          <a:noFill/>
          <a:ln>
            <a:noFill/>
          </a:ln>
        </p:spPr>
      </p:pic>
      <p:pic>
        <p:nvPicPr>
          <p:cNvPr id="304" name="Google Shape;304;g2a50dcd015a_0_83" title="logo seattle.jpeg">
            <a:hlinkClick r:id="rId9"/>
          </p:cNvPr>
          <p:cNvPicPr preferRelativeResize="0"/>
          <p:nvPr/>
        </p:nvPicPr>
        <p:blipFill rotWithShape="1">
          <a:blip r:embed="rId10">
            <a:alphaModFix/>
          </a:blip>
          <a:srcRect b="0" l="0" r="0" t="0"/>
          <a:stretch/>
        </p:blipFill>
        <p:spPr>
          <a:xfrm>
            <a:off x="11656049" y="6595250"/>
            <a:ext cx="2922100" cy="2922100"/>
          </a:xfrm>
          <a:prstGeom prst="rect">
            <a:avLst/>
          </a:prstGeom>
          <a:noFill/>
          <a:ln>
            <a:noFill/>
          </a:ln>
        </p:spPr>
      </p:pic>
      <p:pic>
        <p:nvPicPr>
          <p:cNvPr id="305" name="Google Shape;305;g2a50dcd015a_0_83" title="sunlight festival.jpeg">
            <a:hlinkClick r:id="rId11"/>
          </p:cNvPr>
          <p:cNvPicPr preferRelativeResize="0"/>
          <p:nvPr/>
        </p:nvPicPr>
        <p:blipFill rotWithShape="1">
          <a:blip r:embed="rId12">
            <a:alphaModFix/>
          </a:blip>
          <a:srcRect b="8187" l="7533" r="8106" t="12245"/>
          <a:stretch/>
        </p:blipFill>
        <p:spPr>
          <a:xfrm>
            <a:off x="6734600" y="7848075"/>
            <a:ext cx="4419600" cy="1514225"/>
          </a:xfrm>
          <a:prstGeom prst="rect">
            <a:avLst/>
          </a:prstGeom>
          <a:noFill/>
          <a:ln>
            <a:noFill/>
          </a:ln>
        </p:spPr>
      </p:pic>
      <p:pic>
        <p:nvPicPr>
          <p:cNvPr id="306" name="Google Shape;306;g2a50dcd015a_0_83" title="Murali Expo_page-0001.jpeg">
            <a:hlinkClick r:id="rId13"/>
          </p:cNvPr>
          <p:cNvPicPr preferRelativeResize="0"/>
          <p:nvPr/>
        </p:nvPicPr>
        <p:blipFill rotWithShape="1">
          <a:blip r:embed="rId14">
            <a:alphaModFix/>
          </a:blip>
          <a:srcRect b="0" l="0" r="0" t="0"/>
          <a:stretch/>
        </p:blipFill>
        <p:spPr>
          <a:xfrm>
            <a:off x="15062140" y="2783163"/>
            <a:ext cx="2621960" cy="2577250"/>
          </a:xfrm>
          <a:prstGeom prst="rect">
            <a:avLst/>
          </a:prstGeom>
          <a:noFill/>
          <a:ln>
            <a:noFill/>
          </a:ln>
        </p:spPr>
      </p:pic>
      <p:pic>
        <p:nvPicPr>
          <p:cNvPr id="307" name="Google Shape;307;g2a50dcd015a_0_83" title="Copy-of-DRFF.jpg">
            <a:hlinkClick r:id="rId15"/>
          </p:cNvPr>
          <p:cNvPicPr preferRelativeResize="0"/>
          <p:nvPr/>
        </p:nvPicPr>
        <p:blipFill rotWithShape="1">
          <a:blip r:embed="rId16">
            <a:alphaModFix/>
          </a:blip>
          <a:srcRect b="0" l="0" r="0" t="0"/>
          <a:stretch/>
        </p:blipFill>
        <p:spPr>
          <a:xfrm>
            <a:off x="11649825" y="3074452"/>
            <a:ext cx="2775600" cy="2135908"/>
          </a:xfrm>
          <a:prstGeom prst="rect">
            <a:avLst/>
          </a:prstGeom>
          <a:noFill/>
          <a:ln>
            <a:noFill/>
          </a:ln>
        </p:spPr>
      </p:pic>
      <p:pic>
        <p:nvPicPr>
          <p:cNvPr id="308" name="Google Shape;308;g2a50dcd015a_0_83" title="logo film russia.jpeg">
            <a:hlinkClick r:id="rId17"/>
          </p:cNvPr>
          <p:cNvPicPr preferRelativeResize="0"/>
          <p:nvPr/>
        </p:nvPicPr>
        <p:blipFill rotWithShape="1">
          <a:blip r:embed="rId18">
            <a:alphaModFix/>
          </a:blip>
          <a:srcRect b="0" l="7033" r="6981" t="0"/>
          <a:stretch/>
        </p:blipFill>
        <p:spPr>
          <a:xfrm>
            <a:off x="15192300" y="6230647"/>
            <a:ext cx="2562125" cy="2979678"/>
          </a:xfrm>
          <a:prstGeom prst="rect">
            <a:avLst/>
          </a:prstGeom>
          <a:noFill/>
          <a:ln>
            <a:noFill/>
          </a:ln>
        </p:spPr>
      </p:pic>
      <p:sp>
        <p:nvSpPr>
          <p:cNvPr id="309" name="Google Shape;309;g2a50dcd015a_0_83"/>
          <p:cNvSpPr txBox="1"/>
          <p:nvPr/>
        </p:nvSpPr>
        <p:spPr>
          <a:xfrm>
            <a:off x="3422838" y="6912725"/>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Wolverhampton, UK</a:t>
            </a:r>
            <a:endParaRPr b="0" i="0" sz="1800" u="none" cap="none" strike="noStrike">
              <a:solidFill>
                <a:srgbClr val="000000"/>
              </a:solidFill>
              <a:latin typeface="Arial"/>
              <a:ea typeface="Arial"/>
              <a:cs typeface="Arial"/>
              <a:sym typeface="Arial"/>
            </a:endParaRPr>
          </a:p>
        </p:txBody>
      </p:sp>
      <p:sp>
        <p:nvSpPr>
          <p:cNvPr id="310" name="Google Shape;310;g2a50dcd015a_0_83"/>
          <p:cNvSpPr txBox="1"/>
          <p:nvPr/>
        </p:nvSpPr>
        <p:spPr>
          <a:xfrm>
            <a:off x="6272788" y="6912725"/>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Reims, Francia</a:t>
            </a:r>
            <a:endParaRPr b="0" i="0" sz="1800" u="none" cap="none" strike="noStrike">
              <a:solidFill>
                <a:srgbClr val="000000"/>
              </a:solidFill>
              <a:latin typeface="Arial"/>
              <a:ea typeface="Arial"/>
              <a:cs typeface="Arial"/>
              <a:sym typeface="Arial"/>
            </a:endParaRPr>
          </a:p>
        </p:txBody>
      </p:sp>
      <p:sp>
        <p:nvSpPr>
          <p:cNvPr id="311" name="Google Shape;311;g2a50dcd015a_0_83"/>
          <p:cNvSpPr txBox="1"/>
          <p:nvPr/>
        </p:nvSpPr>
        <p:spPr>
          <a:xfrm>
            <a:off x="11593275" y="5218300"/>
            <a:ext cx="2922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Rochester, USA</a:t>
            </a:r>
            <a:endParaRPr b="0" i="0" sz="1800" u="none" cap="none" strike="noStrike">
              <a:solidFill>
                <a:srgbClr val="000000"/>
              </a:solidFill>
              <a:latin typeface="Arial"/>
              <a:ea typeface="Arial"/>
              <a:cs typeface="Arial"/>
              <a:sym typeface="Arial"/>
            </a:endParaRPr>
          </a:p>
        </p:txBody>
      </p:sp>
      <p:sp>
        <p:nvSpPr>
          <p:cNvPr id="312" name="Google Shape;312;g2a50dcd015a_0_83"/>
          <p:cNvSpPr txBox="1"/>
          <p:nvPr/>
        </p:nvSpPr>
        <p:spPr>
          <a:xfrm>
            <a:off x="7353877" y="9362300"/>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Los Angeles, USA</a:t>
            </a:r>
            <a:endParaRPr b="0" i="0" sz="1800" u="none" cap="none" strike="noStrike">
              <a:solidFill>
                <a:srgbClr val="000000"/>
              </a:solidFill>
              <a:latin typeface="Arial"/>
              <a:ea typeface="Arial"/>
              <a:cs typeface="Arial"/>
              <a:sym typeface="Arial"/>
            </a:endParaRPr>
          </a:p>
        </p:txBody>
      </p:sp>
      <p:sp>
        <p:nvSpPr>
          <p:cNvPr id="313" name="Google Shape;313;g2a50dcd015a_0_83"/>
          <p:cNvSpPr txBox="1"/>
          <p:nvPr/>
        </p:nvSpPr>
        <p:spPr>
          <a:xfrm>
            <a:off x="11442202" y="6067075"/>
            <a:ext cx="33498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Seattle, USA</a:t>
            </a:r>
            <a:endParaRPr b="0" i="0" sz="1800" u="none" cap="none" strike="noStrike">
              <a:solidFill>
                <a:srgbClr val="000000"/>
              </a:solidFill>
              <a:latin typeface="Arial"/>
              <a:ea typeface="Arial"/>
              <a:cs typeface="Arial"/>
              <a:sym typeface="Arial"/>
            </a:endParaRPr>
          </a:p>
        </p:txBody>
      </p:sp>
      <p:sp>
        <p:nvSpPr>
          <p:cNvPr id="314" name="Google Shape;314;g2a50dcd015a_0_83"/>
          <p:cNvSpPr txBox="1"/>
          <p:nvPr/>
        </p:nvSpPr>
        <p:spPr>
          <a:xfrm>
            <a:off x="9159291" y="7205450"/>
            <a:ext cx="2172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Tokyo, Giappone</a:t>
            </a:r>
            <a:endParaRPr b="0" i="0" sz="1800" u="none" cap="none" strike="noStrike">
              <a:solidFill>
                <a:srgbClr val="000000"/>
              </a:solidFill>
              <a:latin typeface="Arial"/>
              <a:ea typeface="Arial"/>
              <a:cs typeface="Arial"/>
              <a:sym typeface="Arial"/>
            </a:endParaRPr>
          </a:p>
        </p:txBody>
      </p:sp>
      <p:sp>
        <p:nvSpPr>
          <p:cNvPr id="315" name="Google Shape;315;g2a50dcd015a_0_83"/>
          <p:cNvSpPr txBox="1"/>
          <p:nvPr/>
        </p:nvSpPr>
        <p:spPr>
          <a:xfrm>
            <a:off x="14985325" y="9210325"/>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Mosca, Russia</a:t>
            </a:r>
            <a:endParaRPr b="0" i="0" sz="1800" u="none" cap="none" strike="noStrike">
              <a:solidFill>
                <a:srgbClr val="000000"/>
              </a:solidFill>
              <a:latin typeface="Arial"/>
              <a:ea typeface="Arial"/>
              <a:cs typeface="Arial"/>
              <a:sym typeface="Arial"/>
            </a:endParaRPr>
          </a:p>
        </p:txBody>
      </p:sp>
      <p:sp>
        <p:nvSpPr>
          <p:cNvPr id="316" name="Google Shape;316;g2a50dcd015a_0_83"/>
          <p:cNvSpPr txBox="1"/>
          <p:nvPr/>
        </p:nvSpPr>
        <p:spPr>
          <a:xfrm>
            <a:off x="14985325" y="5375188"/>
            <a:ext cx="2775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India</a:t>
            </a:r>
            <a:endParaRPr b="0" i="0" sz="1800" u="none" cap="none" strike="noStrike">
              <a:solidFill>
                <a:srgbClr val="000000"/>
              </a:solidFill>
              <a:latin typeface="Arial"/>
              <a:ea typeface="Arial"/>
              <a:cs typeface="Arial"/>
              <a:sym typeface="Arial"/>
            </a:endParaRPr>
          </a:p>
        </p:txBody>
      </p:sp>
      <p:pic>
        <p:nvPicPr>
          <p:cNvPr id="317" name="Google Shape;317;g2a50dcd015a_0_83" title="della.png">
            <a:hlinkClick r:id="rId19"/>
          </p:cNvPr>
          <p:cNvPicPr preferRelativeResize="0"/>
          <p:nvPr/>
        </p:nvPicPr>
        <p:blipFill rotWithShape="1">
          <a:blip r:embed="rId20">
            <a:alphaModFix/>
          </a:blip>
          <a:srcRect b="9004" l="0" r="0" t="9582"/>
          <a:stretch/>
        </p:blipFill>
        <p:spPr>
          <a:xfrm>
            <a:off x="3670626" y="7562236"/>
            <a:ext cx="2562125" cy="2085914"/>
          </a:xfrm>
          <a:prstGeom prst="rect">
            <a:avLst/>
          </a:prstGeom>
          <a:noFill/>
          <a:ln>
            <a:noFill/>
          </a:ln>
        </p:spPr>
      </p:pic>
      <p:sp>
        <p:nvSpPr>
          <p:cNvPr id="318" name="Google Shape;318;g2a50dcd015a_0_83"/>
          <p:cNvSpPr txBox="1"/>
          <p:nvPr/>
        </p:nvSpPr>
        <p:spPr>
          <a:xfrm>
            <a:off x="3687825" y="9648150"/>
            <a:ext cx="24381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Medium"/>
                <a:ea typeface="Quicksand Medium"/>
                <a:cs typeface="Quicksand Medium"/>
                <a:sym typeface="Quicksand Medium"/>
              </a:rPr>
              <a:t> Postdam, Germania</a:t>
            </a:r>
            <a:endParaRPr b="0" i="0" sz="1800" u="none" cap="none" strike="noStrike">
              <a:solidFill>
                <a:srgbClr val="000000"/>
              </a:solidFill>
              <a:latin typeface="Arial"/>
              <a:ea typeface="Arial"/>
              <a:cs typeface="Arial"/>
              <a:sym typeface="Arial"/>
            </a:endParaRPr>
          </a:p>
        </p:txBody>
      </p:sp>
      <p:sp>
        <p:nvSpPr>
          <p:cNvPr id="319" name="Google Shape;319;g2a50dcd015a_0_83"/>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2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23" name="Shape 323"/>
        <p:cNvGrpSpPr/>
        <p:nvPr/>
      </p:nvGrpSpPr>
      <p:grpSpPr>
        <a:xfrm>
          <a:off x="0" y="0"/>
          <a:ext cx="0" cy="0"/>
          <a:chOff x="0" y="0"/>
          <a:chExt cx="0" cy="0"/>
        </a:xfrm>
      </p:grpSpPr>
      <p:grpSp>
        <p:nvGrpSpPr>
          <p:cNvPr id="324" name="Google Shape;324;g36aac512fb4_0_81"/>
          <p:cNvGrpSpPr/>
          <p:nvPr/>
        </p:nvGrpSpPr>
        <p:grpSpPr>
          <a:xfrm>
            <a:off x="0" y="-216993"/>
            <a:ext cx="2922102" cy="10504504"/>
            <a:chOff x="0" y="-57150"/>
            <a:chExt cx="769602" cy="2766600"/>
          </a:xfrm>
        </p:grpSpPr>
        <p:sp>
          <p:nvSpPr>
            <p:cNvPr id="325" name="Google Shape;325;g36aac512fb4_0_8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g36aac512fb4_0_8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7" name="Google Shape;327;g36aac512fb4_0_8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8" name="Google Shape;328;g36aac512fb4_0_81"/>
          <p:cNvSpPr txBox="1"/>
          <p:nvPr/>
        </p:nvSpPr>
        <p:spPr>
          <a:xfrm>
            <a:off x="377149" y="1953375"/>
            <a:ext cx="21678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Esempi</a:t>
            </a:r>
            <a:br>
              <a:rPr b="0" i="0" lang="en-US" sz="3200" u="none" cap="none" strike="noStrike">
                <a:solidFill>
                  <a:srgbClr val="F7F1D5"/>
                </a:solidFill>
                <a:latin typeface="Anton"/>
                <a:ea typeface="Anton"/>
                <a:cs typeface="Anton"/>
                <a:sym typeface="Anton"/>
              </a:rPr>
            </a:br>
            <a:r>
              <a:rPr b="0" i="0" lang="en-US" sz="3200" u="none" cap="none" strike="noStrike">
                <a:solidFill>
                  <a:srgbClr val="F7F1D5"/>
                </a:solidFill>
                <a:latin typeface="Anton"/>
                <a:ea typeface="Anton"/>
                <a:cs typeface="Anton"/>
                <a:sym typeface="Anton"/>
              </a:rPr>
              <a:t>Film</a:t>
            </a:r>
            <a:endParaRPr b="0" i="0" sz="3200" u="none" cap="none" strike="noStrike">
              <a:solidFill>
                <a:srgbClr val="F7F1D5"/>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Sordi</a:t>
            </a:r>
            <a:endParaRPr b="0" i="0" sz="3200" u="none" cap="none" strike="noStrike">
              <a:solidFill>
                <a:srgbClr val="F7F1D5"/>
              </a:solidFill>
              <a:latin typeface="Anton"/>
              <a:ea typeface="Anton"/>
              <a:cs typeface="Anton"/>
              <a:sym typeface="Anton"/>
            </a:endParaRPr>
          </a:p>
        </p:txBody>
      </p:sp>
      <p:sp>
        <p:nvSpPr>
          <p:cNvPr id="329" name="Google Shape;329;g36aac512fb4_0_81"/>
          <p:cNvSpPr txBox="1"/>
          <p:nvPr/>
        </p:nvSpPr>
        <p:spPr>
          <a:xfrm>
            <a:off x="3785226" y="362900"/>
            <a:ext cx="7240500" cy="1662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9600" u="none" cap="none" strike="noStrike">
                <a:solidFill>
                  <a:srgbClr val="FFFFFF"/>
                </a:solidFill>
                <a:latin typeface="Anton"/>
                <a:ea typeface="Anton"/>
                <a:cs typeface="Anton"/>
                <a:sym typeface="Anton"/>
              </a:rPr>
              <a:t>Cinema Sordo</a:t>
            </a:r>
            <a:endParaRPr b="0" i="0" sz="9600" u="none" cap="none" strike="noStrike">
              <a:solidFill>
                <a:srgbClr val="FFFFFF"/>
              </a:solidFill>
              <a:latin typeface="Anton"/>
              <a:ea typeface="Anton"/>
              <a:cs typeface="Anton"/>
              <a:sym typeface="Anton"/>
            </a:endParaRPr>
          </a:p>
        </p:txBody>
      </p:sp>
      <p:pic>
        <p:nvPicPr>
          <p:cNvPr id="330" name="Google Shape;330;g36aac512fb4_0_81">
            <a:hlinkClick r:id="rId4"/>
          </p:cNvPr>
          <p:cNvPicPr preferRelativeResize="0"/>
          <p:nvPr/>
        </p:nvPicPr>
        <p:blipFill rotWithShape="1">
          <a:blip r:embed="rId5">
            <a:alphaModFix/>
          </a:blip>
          <a:srcRect b="0" l="0" r="0" t="0"/>
          <a:stretch/>
        </p:blipFill>
        <p:spPr>
          <a:xfrm>
            <a:off x="7955326" y="2025202"/>
            <a:ext cx="3261425" cy="3314727"/>
          </a:xfrm>
          <a:prstGeom prst="rect">
            <a:avLst/>
          </a:prstGeom>
          <a:noFill/>
          <a:ln>
            <a:noFill/>
          </a:ln>
        </p:spPr>
      </p:pic>
      <p:pic>
        <p:nvPicPr>
          <p:cNvPr id="331" name="Google Shape;331;g36aac512fb4_0_81">
            <a:hlinkClick r:id="rId6"/>
          </p:cNvPr>
          <p:cNvPicPr preferRelativeResize="0"/>
          <p:nvPr/>
        </p:nvPicPr>
        <p:blipFill rotWithShape="1">
          <a:blip r:embed="rId7">
            <a:alphaModFix/>
          </a:blip>
          <a:srcRect b="0" l="0" r="0" t="0"/>
          <a:stretch/>
        </p:blipFill>
        <p:spPr>
          <a:xfrm>
            <a:off x="3452950" y="2287600"/>
            <a:ext cx="3261425" cy="4802555"/>
          </a:xfrm>
          <a:prstGeom prst="rect">
            <a:avLst/>
          </a:prstGeom>
          <a:noFill/>
          <a:ln>
            <a:noFill/>
          </a:ln>
        </p:spPr>
      </p:pic>
      <p:pic>
        <p:nvPicPr>
          <p:cNvPr id="332" name="Google Shape;332;g36aac512fb4_0_81">
            <a:hlinkClick r:id="rId8"/>
          </p:cNvPr>
          <p:cNvPicPr preferRelativeResize="0"/>
          <p:nvPr/>
        </p:nvPicPr>
        <p:blipFill rotWithShape="1">
          <a:blip r:embed="rId9">
            <a:alphaModFix/>
          </a:blip>
          <a:srcRect b="0" l="0" r="0" t="0"/>
          <a:stretch/>
        </p:blipFill>
        <p:spPr>
          <a:xfrm>
            <a:off x="14557663" y="748150"/>
            <a:ext cx="3261424" cy="4864918"/>
          </a:xfrm>
          <a:prstGeom prst="rect">
            <a:avLst/>
          </a:prstGeom>
          <a:noFill/>
          <a:ln>
            <a:noFill/>
          </a:ln>
        </p:spPr>
      </p:pic>
      <p:pic>
        <p:nvPicPr>
          <p:cNvPr id="333" name="Google Shape;333;g36aac512fb4_0_81">
            <a:hlinkClick r:id="rId10"/>
          </p:cNvPr>
          <p:cNvPicPr preferRelativeResize="0"/>
          <p:nvPr/>
        </p:nvPicPr>
        <p:blipFill rotWithShape="1">
          <a:blip r:embed="rId11">
            <a:alphaModFix/>
          </a:blip>
          <a:srcRect b="0" l="0" r="0" t="0"/>
          <a:stretch/>
        </p:blipFill>
        <p:spPr>
          <a:xfrm>
            <a:off x="14286575" y="6019976"/>
            <a:ext cx="3803600" cy="3803600"/>
          </a:xfrm>
          <a:prstGeom prst="rect">
            <a:avLst/>
          </a:prstGeom>
          <a:noFill/>
          <a:ln>
            <a:noFill/>
          </a:ln>
        </p:spPr>
      </p:pic>
      <p:sp>
        <p:nvSpPr>
          <p:cNvPr id="334" name="Google Shape;334;g36aac512fb4_0_81"/>
          <p:cNvSpPr txBox="1"/>
          <p:nvPr/>
        </p:nvSpPr>
        <p:spPr>
          <a:xfrm>
            <a:off x="11435866" y="4577263"/>
            <a:ext cx="3121800" cy="9852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chemeClr val="lt1"/>
                </a:solidFill>
                <a:latin typeface="Quicksand"/>
                <a:ea typeface="Quicksand"/>
                <a:cs typeface="Quicksand"/>
                <a:sym typeface="Quicksand"/>
              </a:rPr>
              <a:t>Sign Gene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(E. Insolera, 2017)</a:t>
            </a:r>
            <a:endParaRPr b="0" i="0" sz="2600" u="none" cap="none" strike="noStrike">
              <a:solidFill>
                <a:schemeClr val="lt1"/>
              </a:solidFill>
              <a:latin typeface="Quicksand Medium"/>
              <a:ea typeface="Quicksand Medium"/>
              <a:cs typeface="Quicksand Medium"/>
              <a:sym typeface="Quicksand Medium"/>
            </a:endParaRPr>
          </a:p>
        </p:txBody>
      </p:sp>
      <p:sp>
        <p:nvSpPr>
          <p:cNvPr id="335" name="Google Shape;335;g36aac512fb4_0_81"/>
          <p:cNvSpPr txBox="1"/>
          <p:nvPr/>
        </p:nvSpPr>
        <p:spPr>
          <a:xfrm>
            <a:off x="3452949" y="7090150"/>
            <a:ext cx="41535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chemeClr val="lt1"/>
                </a:solidFill>
                <a:latin typeface="Quicksand"/>
                <a:ea typeface="Quicksand"/>
                <a:cs typeface="Quicksand"/>
                <a:sym typeface="Quicksand"/>
              </a:rPr>
              <a:t>The End</a:t>
            </a:r>
            <a:r>
              <a:rPr b="0" i="0" lang="en-US" sz="2600" u="none" cap="none" strike="noStrike">
                <a:solidFill>
                  <a:schemeClr val="lt1"/>
                </a:solidFill>
                <a:latin typeface="Quicksand Medium"/>
                <a:ea typeface="Quicksand Medium"/>
                <a:cs typeface="Quicksand Medium"/>
                <a:sym typeface="Quicksand Medium"/>
              </a:rPr>
              <a:t>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(T. Evans, 2011)</a:t>
            </a:r>
            <a:endParaRPr b="0" i="0" sz="2600" u="none" cap="none" strike="noStrike">
              <a:solidFill>
                <a:schemeClr val="lt1"/>
              </a:solidFill>
              <a:latin typeface="Quicksand Medium"/>
              <a:ea typeface="Quicksand Medium"/>
              <a:cs typeface="Quicksand Medium"/>
              <a:sym typeface="Quicksand Medium"/>
            </a:endParaRPr>
          </a:p>
        </p:txBody>
      </p:sp>
      <p:sp>
        <p:nvSpPr>
          <p:cNvPr id="336" name="Google Shape;336;g36aac512fb4_0_81"/>
          <p:cNvSpPr txBox="1"/>
          <p:nvPr/>
        </p:nvSpPr>
        <p:spPr>
          <a:xfrm>
            <a:off x="11492775" y="8369125"/>
            <a:ext cx="2708700" cy="1385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400"/>
              <a:buFont typeface="Arial"/>
              <a:buNone/>
            </a:pPr>
            <a:r>
              <a:rPr b="1" i="0" lang="en-US" sz="2600" u="none" cap="none" strike="noStrike">
                <a:solidFill>
                  <a:schemeClr val="lt1"/>
                </a:solidFill>
                <a:latin typeface="Quicksand"/>
                <a:ea typeface="Quicksand"/>
                <a:cs typeface="Quicksand"/>
                <a:sym typeface="Quicksand"/>
              </a:rPr>
              <a:t>Deaf Funny </a:t>
            </a:r>
            <a:br>
              <a:rPr b="1" i="0" lang="en-US" sz="2600" u="none" cap="none" strike="noStrike">
                <a:solidFill>
                  <a:schemeClr val="lt1"/>
                </a:solidFill>
                <a:latin typeface="Quicksand"/>
                <a:ea typeface="Quicksand"/>
                <a:cs typeface="Quicksand"/>
                <a:sym typeface="Quicksand"/>
              </a:rPr>
            </a:br>
            <a:r>
              <a:rPr b="0" i="0" lang="en-US" sz="2600" u="none" cap="none" strike="noStrike">
                <a:solidFill>
                  <a:schemeClr val="lt1"/>
                </a:solidFill>
                <a:latin typeface="Quicksand Medium"/>
                <a:ea typeface="Quicksand Medium"/>
                <a:cs typeface="Quicksand Medium"/>
                <a:sym typeface="Quicksand Medium"/>
              </a:rPr>
              <a:t>(C. Swinbourne, 2017)</a:t>
            </a:r>
            <a:endParaRPr b="0" i="0" sz="2600" u="none" cap="none" strike="noStrike">
              <a:solidFill>
                <a:srgbClr val="000000"/>
              </a:solidFill>
              <a:latin typeface="Arial"/>
              <a:ea typeface="Arial"/>
              <a:cs typeface="Arial"/>
              <a:sym typeface="Arial"/>
            </a:endParaRPr>
          </a:p>
        </p:txBody>
      </p:sp>
      <p:pic>
        <p:nvPicPr>
          <p:cNvPr id="337" name="Google Shape;337;g36aac512fb4_0_81" title="Jesus-ASL-official-film-poster-scaled.jpeg">
            <a:hlinkClick r:id="rId12"/>
          </p:cNvPr>
          <p:cNvPicPr preferRelativeResize="0"/>
          <p:nvPr/>
        </p:nvPicPr>
        <p:blipFill rotWithShape="1">
          <a:blip r:embed="rId13">
            <a:alphaModFix/>
          </a:blip>
          <a:srcRect b="0" l="0" r="0" t="0"/>
          <a:stretch/>
        </p:blipFill>
        <p:spPr>
          <a:xfrm>
            <a:off x="7990562" y="5613079"/>
            <a:ext cx="3158798" cy="4446198"/>
          </a:xfrm>
          <a:prstGeom prst="rect">
            <a:avLst/>
          </a:prstGeom>
          <a:noFill/>
          <a:ln>
            <a:noFill/>
          </a:ln>
        </p:spPr>
      </p:pic>
      <p:sp>
        <p:nvSpPr>
          <p:cNvPr id="338" name="Google Shape;338;g36aac512fb4_0_81"/>
          <p:cNvSpPr txBox="1"/>
          <p:nvPr/>
        </p:nvSpPr>
        <p:spPr>
          <a:xfrm>
            <a:off x="4261775" y="8590575"/>
            <a:ext cx="3585300" cy="1385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600"/>
              <a:buFont typeface="Arial"/>
              <a:buNone/>
            </a:pPr>
            <a:r>
              <a:rPr b="1" i="0" lang="en-US" sz="2600" u="none" cap="none" strike="noStrike">
                <a:solidFill>
                  <a:schemeClr val="lt1"/>
                </a:solidFill>
                <a:latin typeface="Quicksand"/>
                <a:ea typeface="Quicksand"/>
                <a:cs typeface="Quicksand"/>
                <a:sym typeface="Quicksand"/>
              </a:rPr>
              <a:t>JESUS: a Deaf Missions film</a:t>
            </a:r>
            <a:r>
              <a:rPr b="0" i="0" lang="en-US" sz="2600" u="none" cap="none" strike="noStrike">
                <a:solidFill>
                  <a:schemeClr val="lt1"/>
                </a:solidFill>
                <a:latin typeface="Quicksand Medium"/>
                <a:ea typeface="Quicksand Medium"/>
                <a:cs typeface="Quicksand Medium"/>
                <a:sym typeface="Quicksand Medium"/>
              </a:rPr>
              <a:t>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(J. D. Josselyn, 2024)</a:t>
            </a:r>
            <a:endParaRPr b="0" i="0" sz="2600" u="none" cap="none" strike="noStrike">
              <a:solidFill>
                <a:schemeClr val="lt1"/>
              </a:solidFill>
              <a:latin typeface="Quicksand Medium"/>
              <a:ea typeface="Quicksand Medium"/>
              <a:cs typeface="Quicksand Medium"/>
              <a:sym typeface="Quicksand Medium"/>
            </a:endParaRPr>
          </a:p>
        </p:txBody>
      </p:sp>
      <p:sp>
        <p:nvSpPr>
          <p:cNvPr id="339" name="Google Shape;339;g36aac512fb4_0_81"/>
          <p:cNvSpPr txBox="1"/>
          <p:nvPr/>
        </p:nvSpPr>
        <p:spPr>
          <a:xfrm>
            <a:off x="11286216" y="2025188"/>
            <a:ext cx="31218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solidFill>
                  <a:schemeClr val="lt1"/>
                </a:solidFill>
                <a:latin typeface="Quicksand"/>
                <a:ea typeface="Quicksand"/>
                <a:cs typeface="Quicksand"/>
                <a:sym typeface="Quicksand"/>
              </a:rPr>
              <a:t>Small World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(L. Neethling, 2016)</a:t>
            </a:r>
            <a:endParaRPr b="0" i="0" sz="2600" u="none" cap="none" strike="noStrike">
              <a:solidFill>
                <a:schemeClr val="lt1"/>
              </a:solidFill>
              <a:latin typeface="Quicksand Medium"/>
              <a:ea typeface="Quicksand Medium"/>
              <a:cs typeface="Quicksand Medium"/>
              <a:sym typeface="Quicksand Medium"/>
            </a:endParaRPr>
          </a:p>
        </p:txBody>
      </p:sp>
      <p:sp>
        <p:nvSpPr>
          <p:cNvPr id="340" name="Google Shape;340;g36aac512fb4_0_81"/>
          <p:cNvSpPr txBox="1"/>
          <p:nvPr/>
        </p:nvSpPr>
        <p:spPr>
          <a:xfrm>
            <a:off x="106688" y="7757625"/>
            <a:ext cx="2708700" cy="1200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FFFFFF"/>
                </a:solidFill>
                <a:latin typeface="Quicksand Medium"/>
                <a:ea typeface="Quicksand Medium"/>
                <a:cs typeface="Quicksand Medium"/>
                <a:sym typeface="Quicksand Medium"/>
              </a:rPr>
              <a:t>Puoi anche proiettare il video </a:t>
            </a:r>
            <a:r>
              <a:rPr b="0" i="0" lang="en-US" sz="2200" u="sng" cap="none" strike="noStrike">
                <a:solidFill>
                  <a:schemeClr val="hlink"/>
                </a:solidFill>
                <a:latin typeface="Quicksand Medium"/>
                <a:ea typeface="Quicksand Medium"/>
                <a:cs typeface="Quicksand Medium"/>
                <a:sym typeface="Quicksand Medium"/>
                <a:hlinkClick r:id="rId14"/>
              </a:rPr>
              <a:t>"Cineasti Sordi"</a:t>
            </a:r>
            <a:r>
              <a:rPr b="0" i="0" lang="en-US" sz="2200" u="none" cap="none" strike="noStrike">
                <a:solidFill>
                  <a:srgbClr val="FFFFFF"/>
                </a:solidFill>
                <a:latin typeface="Quicksand Medium"/>
                <a:ea typeface="Quicksand Medium"/>
                <a:cs typeface="Quicksand Medium"/>
                <a:sym typeface="Quicksand Medium"/>
              </a:rPr>
              <a:t>.</a:t>
            </a:r>
            <a:endParaRPr b="0" i="0" sz="2200" u="none" cap="none" strike="noStrike">
              <a:solidFill>
                <a:srgbClr val="FFFFFF"/>
              </a:solidFill>
              <a:latin typeface="Quicksand Medium"/>
              <a:ea typeface="Quicksand Medium"/>
              <a:cs typeface="Quicksand Medium"/>
              <a:sym typeface="Quicksand Medium"/>
            </a:endParaRPr>
          </a:p>
        </p:txBody>
      </p:sp>
      <p:sp>
        <p:nvSpPr>
          <p:cNvPr id="341" name="Google Shape;341;g36aac512fb4_0_81"/>
          <p:cNvSpPr/>
          <p:nvPr/>
        </p:nvSpPr>
        <p:spPr>
          <a:xfrm>
            <a:off x="149925" y="9475951"/>
            <a:ext cx="2775592" cy="618726"/>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1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45" name="Shape 345"/>
        <p:cNvGrpSpPr/>
        <p:nvPr/>
      </p:nvGrpSpPr>
      <p:grpSpPr>
        <a:xfrm>
          <a:off x="0" y="0"/>
          <a:ext cx="0" cy="0"/>
          <a:chOff x="0" y="0"/>
          <a:chExt cx="0" cy="0"/>
        </a:xfrm>
      </p:grpSpPr>
      <p:sp>
        <p:nvSpPr>
          <p:cNvPr id="346" name="Google Shape;346;g36aac512fb4_0_7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47" name="Google Shape;347;g36aac512fb4_0_72"/>
          <p:cNvPicPr preferRelativeResize="0"/>
          <p:nvPr/>
        </p:nvPicPr>
        <p:blipFill rotWithShape="1">
          <a:blip r:embed="rId4">
            <a:alphaModFix/>
          </a:blip>
          <a:srcRect b="0" l="0" r="0" t="0"/>
          <a:stretch/>
        </p:blipFill>
        <p:spPr>
          <a:xfrm>
            <a:off x="438238" y="2322950"/>
            <a:ext cx="3828450" cy="3080426"/>
          </a:xfrm>
          <a:prstGeom prst="rect">
            <a:avLst/>
          </a:prstGeom>
          <a:noFill/>
          <a:ln>
            <a:noFill/>
          </a:ln>
        </p:spPr>
      </p:pic>
      <p:pic>
        <p:nvPicPr>
          <p:cNvPr id="348" name="Google Shape;348;g36aac512fb4_0_72"/>
          <p:cNvPicPr preferRelativeResize="0"/>
          <p:nvPr/>
        </p:nvPicPr>
        <p:blipFill rotWithShape="1">
          <a:blip r:embed="rId5">
            <a:alphaModFix/>
          </a:blip>
          <a:srcRect b="0" l="0" r="0" t="0"/>
          <a:stretch/>
        </p:blipFill>
        <p:spPr>
          <a:xfrm>
            <a:off x="14474654" y="2321900"/>
            <a:ext cx="3070308" cy="3082501"/>
          </a:xfrm>
          <a:prstGeom prst="rect">
            <a:avLst/>
          </a:prstGeom>
          <a:noFill/>
          <a:ln>
            <a:noFill/>
          </a:ln>
        </p:spPr>
      </p:pic>
      <p:sp>
        <p:nvSpPr>
          <p:cNvPr id="349" name="Google Shape;349;g36aac512fb4_0_72"/>
          <p:cNvSpPr txBox="1"/>
          <p:nvPr/>
        </p:nvSpPr>
        <p:spPr>
          <a:xfrm>
            <a:off x="5038413" y="5807175"/>
            <a:ext cx="3786600" cy="2930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00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Lingua dei Segni </a:t>
            </a:r>
            <a:r>
              <a:rPr b="0" i="0" lang="en-US" sz="3200" u="none" cap="none" strike="noStrike">
                <a:solidFill>
                  <a:schemeClr val="lt1"/>
                </a:solidFill>
                <a:latin typeface="Quicksand Medium"/>
                <a:ea typeface="Quicksand Medium"/>
                <a:cs typeface="Quicksand Medium"/>
                <a:sym typeface="Quicksand Medium"/>
              </a:rPr>
              <a:t>come lingua principale del film.</a:t>
            </a:r>
            <a:endParaRPr b="0" i="0" sz="2800" u="none" cap="none" strike="noStrike">
              <a:solidFill>
                <a:schemeClr val="lt1"/>
              </a:solidFill>
              <a:latin typeface="Quicksand Medium"/>
              <a:ea typeface="Quicksand Medium"/>
              <a:cs typeface="Quicksand Medium"/>
              <a:sym typeface="Quicksand Medium"/>
            </a:endParaRPr>
          </a:p>
        </p:txBody>
      </p:sp>
      <p:sp>
        <p:nvSpPr>
          <p:cNvPr id="350" name="Google Shape;350;g36aac512fb4_0_72"/>
          <p:cNvSpPr txBox="1"/>
          <p:nvPr/>
        </p:nvSpPr>
        <p:spPr>
          <a:xfrm>
            <a:off x="14256050" y="5843375"/>
            <a:ext cx="3786600" cy="4084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000"/>
              </a:spcAft>
              <a:buClr>
                <a:srgbClr val="000000"/>
              </a:buClr>
              <a:buSzPts val="3600"/>
              <a:buFont typeface="Arial"/>
              <a:buNone/>
            </a:pPr>
            <a:r>
              <a:rPr b="1" i="0" lang="en-US" sz="2800" u="none" cap="none" strike="noStrike">
                <a:solidFill>
                  <a:schemeClr val="lt1"/>
                </a:solidFill>
                <a:latin typeface="Quicksand"/>
                <a:ea typeface="Quicksand"/>
                <a:cs typeface="Quicksand"/>
                <a:sym typeface="Quicksand"/>
              </a:rPr>
              <a:t>Prospettiva centrata sulle persone sorde, </a:t>
            </a:r>
            <a:r>
              <a:rPr b="0" i="0" lang="en-US" sz="2800" u="none" cap="none" strike="noStrike">
                <a:solidFill>
                  <a:schemeClr val="lt1"/>
                </a:solidFill>
                <a:latin typeface="Quicksand Medium"/>
                <a:ea typeface="Quicksand Medium"/>
                <a:cs typeface="Quicksand Medium"/>
                <a:sym typeface="Quicksand Medium"/>
              </a:rPr>
              <a:t>evitando rappresentazioni paternalistiche o medicalizzate da parte degli udenti e sfidando l’audismo.</a:t>
            </a:r>
            <a:endParaRPr b="0" i="0" sz="2000" u="none" cap="none" strike="noStrike">
              <a:solidFill>
                <a:schemeClr val="lt1"/>
              </a:solidFill>
              <a:latin typeface="Quicksand Medium"/>
              <a:ea typeface="Quicksand Medium"/>
              <a:cs typeface="Quicksand Medium"/>
              <a:sym typeface="Quicksand Medium"/>
            </a:endParaRPr>
          </a:p>
        </p:txBody>
      </p:sp>
      <p:sp>
        <p:nvSpPr>
          <p:cNvPr id="351" name="Google Shape;351;g36aac512fb4_0_72"/>
          <p:cNvSpPr txBox="1"/>
          <p:nvPr/>
        </p:nvSpPr>
        <p:spPr>
          <a:xfrm>
            <a:off x="9515575" y="5843375"/>
            <a:ext cx="4248900" cy="3743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600"/>
              <a:buFont typeface="Arial"/>
              <a:buNone/>
            </a:pPr>
            <a:r>
              <a:rPr b="1" i="0" lang="en-US" sz="3400" u="none" cap="none" strike="noStrike">
                <a:solidFill>
                  <a:schemeClr val="lt1"/>
                </a:solidFill>
                <a:latin typeface="Quicksand"/>
                <a:ea typeface="Quicksand"/>
                <a:cs typeface="Quicksand"/>
                <a:sym typeface="Quicksand"/>
              </a:rPr>
              <a:t>Tematiche legate all’identità, alla cultura e alla comunità sorda, </a:t>
            </a:r>
            <a:r>
              <a:rPr b="0" i="0" lang="en-US" sz="3400" u="none" cap="none" strike="noStrike">
                <a:solidFill>
                  <a:schemeClr val="lt1"/>
                </a:solidFill>
                <a:latin typeface="Quicksand Medium"/>
                <a:ea typeface="Quicksand Medium"/>
                <a:cs typeface="Quicksand Medium"/>
                <a:sym typeface="Quicksand Medium"/>
              </a:rPr>
              <a:t>non solo alla disabilità.</a:t>
            </a:r>
            <a:endParaRPr b="0" i="0" sz="3400" u="none" cap="none" strike="noStrike">
              <a:solidFill>
                <a:schemeClr val="lt1"/>
              </a:solidFill>
              <a:latin typeface="Quicksand SemiBold"/>
              <a:ea typeface="Quicksand SemiBold"/>
              <a:cs typeface="Quicksand SemiBold"/>
              <a:sym typeface="Quicksand SemiBold"/>
            </a:endParaRPr>
          </a:p>
        </p:txBody>
      </p:sp>
      <p:pic>
        <p:nvPicPr>
          <p:cNvPr id="352" name="Google Shape;352;g36aac512fb4_0_72"/>
          <p:cNvPicPr preferRelativeResize="0"/>
          <p:nvPr/>
        </p:nvPicPr>
        <p:blipFill rotWithShape="1">
          <a:blip r:embed="rId6">
            <a:alphaModFix/>
          </a:blip>
          <a:srcRect b="0" l="0" r="0" t="0"/>
          <a:stretch/>
        </p:blipFill>
        <p:spPr>
          <a:xfrm>
            <a:off x="9515587" y="2321913"/>
            <a:ext cx="4248861" cy="3082501"/>
          </a:xfrm>
          <a:prstGeom prst="rect">
            <a:avLst/>
          </a:prstGeom>
          <a:noFill/>
          <a:ln>
            <a:noFill/>
          </a:ln>
        </p:spPr>
      </p:pic>
      <p:sp>
        <p:nvSpPr>
          <p:cNvPr id="353" name="Google Shape;353;g36aac512fb4_0_72"/>
          <p:cNvSpPr txBox="1"/>
          <p:nvPr/>
        </p:nvSpPr>
        <p:spPr>
          <a:xfrm>
            <a:off x="3995825" y="414500"/>
            <a:ext cx="11838300" cy="1492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Anton"/>
                <a:ea typeface="Anton"/>
                <a:cs typeface="Anton"/>
                <a:sym typeface="Anton"/>
              </a:rPr>
              <a:t>Cinema sordo: elementi chiave</a:t>
            </a:r>
            <a:endParaRPr b="0" i="0" sz="7200" u="none" cap="none" strike="noStrike">
              <a:solidFill>
                <a:schemeClr val="lt1"/>
              </a:solidFill>
              <a:latin typeface="Anton"/>
              <a:ea typeface="Anton"/>
              <a:cs typeface="Anton"/>
              <a:sym typeface="Anton"/>
            </a:endParaRPr>
          </a:p>
        </p:txBody>
      </p:sp>
      <p:pic>
        <p:nvPicPr>
          <p:cNvPr id="354" name="Google Shape;354;g36aac512fb4_0_72" title="deafhoodworkshop.jpg"/>
          <p:cNvPicPr preferRelativeResize="0"/>
          <p:nvPr/>
        </p:nvPicPr>
        <p:blipFill rotWithShape="1">
          <a:blip r:embed="rId7">
            <a:alphaModFix/>
          </a:blip>
          <a:srcRect b="0" l="0" r="0" t="0"/>
          <a:stretch/>
        </p:blipFill>
        <p:spPr>
          <a:xfrm>
            <a:off x="4976913" y="2321912"/>
            <a:ext cx="3828449" cy="3082506"/>
          </a:xfrm>
          <a:prstGeom prst="rect">
            <a:avLst/>
          </a:prstGeom>
          <a:noFill/>
          <a:ln>
            <a:noFill/>
          </a:ln>
        </p:spPr>
      </p:pic>
      <p:sp>
        <p:nvSpPr>
          <p:cNvPr id="355" name="Google Shape;355;g36aac512fb4_0_72"/>
          <p:cNvSpPr txBox="1"/>
          <p:nvPr/>
        </p:nvSpPr>
        <p:spPr>
          <a:xfrm>
            <a:off x="438275" y="5808225"/>
            <a:ext cx="3909600" cy="2447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000"/>
              </a:spcAft>
              <a:buClr>
                <a:srgbClr val="000000"/>
              </a:buClr>
              <a:buSzPts val="3600"/>
              <a:buFont typeface="Arial"/>
              <a:buNone/>
            </a:pPr>
            <a:r>
              <a:rPr b="1" i="0" lang="en-US" sz="3600" u="none" cap="none" strike="noStrike">
                <a:solidFill>
                  <a:schemeClr val="lt1"/>
                </a:solidFill>
                <a:latin typeface="Quicksand"/>
                <a:ea typeface="Quicksand"/>
                <a:cs typeface="Quicksand"/>
                <a:sym typeface="Quicksand"/>
              </a:rPr>
              <a:t>Creatività sorda:</a:t>
            </a:r>
            <a:r>
              <a:rPr b="0" i="0" lang="en-US" sz="3600" u="none" cap="none" strike="noStrike">
                <a:solidFill>
                  <a:schemeClr val="lt1"/>
                </a:solidFill>
                <a:latin typeface="Quicksand"/>
                <a:ea typeface="Quicksand"/>
                <a:cs typeface="Quicksand"/>
                <a:sym typeface="Quicksand"/>
              </a:rPr>
              <a:t> </a:t>
            </a:r>
            <a:br>
              <a:rPr b="0" i="0" lang="en-US" sz="3600" u="none" cap="none" strike="noStrike">
                <a:solidFill>
                  <a:schemeClr val="lt1"/>
                </a:solidFill>
                <a:latin typeface="Quicksand"/>
                <a:ea typeface="Quicksand"/>
                <a:cs typeface="Quicksand"/>
                <a:sym typeface="Quicksand"/>
              </a:rPr>
            </a:br>
            <a:r>
              <a:rPr b="0" i="0" lang="en-US" sz="3200" u="none" cap="none" strike="noStrike">
                <a:solidFill>
                  <a:schemeClr val="lt1"/>
                </a:solidFill>
                <a:latin typeface="Quicksand Medium"/>
                <a:ea typeface="Quicksand Medium"/>
                <a:cs typeface="Quicksand Medium"/>
                <a:sym typeface="Quicksand Medium"/>
              </a:rPr>
              <a:t>registi, sceneggiatori e attori</a:t>
            </a:r>
            <a:endParaRPr b="0" i="0" sz="1000" u="none" cap="none" strike="noStrike">
              <a:solidFill>
                <a:srgbClr val="000000"/>
              </a:solidFill>
              <a:latin typeface="Quicksand Medium"/>
              <a:ea typeface="Quicksand Medium"/>
              <a:cs typeface="Quicksand Medium"/>
              <a:sym typeface="Quicksand Medium"/>
            </a:endParaRPr>
          </a:p>
        </p:txBody>
      </p:sp>
      <p:sp>
        <p:nvSpPr>
          <p:cNvPr id="356" name="Google Shape;356;g36aac512fb4_0_72"/>
          <p:cNvSpPr txBox="1"/>
          <p:nvPr/>
        </p:nvSpPr>
        <p:spPr>
          <a:xfrm>
            <a:off x="14495625"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 People Can</a:t>
            </a:r>
            <a:r>
              <a:rPr b="0" i="0" lang="en-US" sz="1100" u="none" cap="none" strike="noStrike">
                <a:solidFill>
                  <a:srgbClr val="FFFFFF"/>
                </a:solidFill>
                <a:latin typeface="Quicksand Medium"/>
                <a:ea typeface="Quicksand Medium"/>
                <a:cs typeface="Quicksand Medium"/>
                <a:sym typeface="Quicksand Medium"/>
              </a:rPr>
              <a:t>, 2012,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57" name="Google Shape;357;g36aac512fb4_0_72"/>
          <p:cNvSpPr txBox="1"/>
          <p:nvPr/>
        </p:nvSpPr>
        <p:spPr>
          <a:xfrm>
            <a:off x="4976913"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Deafhood workshop</a:t>
            </a:r>
            <a:r>
              <a:rPr b="0" i="0" lang="en-US" sz="1100" u="none" cap="none" strike="noStrike">
                <a:solidFill>
                  <a:srgbClr val="FFFFFF"/>
                </a:solidFill>
                <a:latin typeface="Quicksand Medium"/>
                <a:ea typeface="Quicksand Medium"/>
                <a:cs typeface="Quicksand Medium"/>
                <a:sym typeface="Quicksand Medium"/>
              </a:rPr>
              <a:t>,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58" name="Google Shape;358;g36aac512fb4_0_72"/>
          <p:cNvSpPr txBox="1"/>
          <p:nvPr/>
        </p:nvSpPr>
        <p:spPr>
          <a:xfrm>
            <a:off x="9515600"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FFFFFF"/>
                </a:solidFill>
                <a:latin typeface="Quicksand Medium"/>
                <a:ea typeface="Quicksand Medium"/>
                <a:cs typeface="Quicksand Medium"/>
                <a:sym typeface="Quicksand Medium"/>
              </a:rPr>
              <a:t>Deaf Global Unity</a:t>
            </a:r>
            <a:r>
              <a:rPr b="0" i="0" lang="en-US" sz="1100" u="none" cap="none" strike="noStrike">
                <a:solidFill>
                  <a:srgbClr val="FFFFFF"/>
                </a:solidFill>
                <a:latin typeface="Quicksand Medium"/>
                <a:ea typeface="Quicksand Medium"/>
                <a:cs typeface="Quicksand Medium"/>
                <a:sym typeface="Quicksand Medium"/>
              </a:rPr>
              <a:t>, 2011, Nancy Rourke</a:t>
            </a:r>
            <a:endParaRPr b="0" i="0" sz="1400" u="none" cap="none" strike="noStrike">
              <a:solidFill>
                <a:srgbClr val="000000"/>
              </a:solidFill>
              <a:latin typeface="Quicksand Medium"/>
              <a:ea typeface="Quicksand Medium"/>
              <a:cs typeface="Quicksand Medium"/>
              <a:sym typeface="Quicksand Medium"/>
            </a:endParaRPr>
          </a:p>
        </p:txBody>
      </p:sp>
      <p:sp>
        <p:nvSpPr>
          <p:cNvPr id="359" name="Google Shape;359;g36aac512fb4_0_72"/>
          <p:cNvSpPr txBox="1"/>
          <p:nvPr/>
        </p:nvSpPr>
        <p:spPr>
          <a:xfrm>
            <a:off x="438275" y="54288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chemeClr val="lt1"/>
                </a:solidFill>
                <a:latin typeface="Quicksand Medium"/>
                <a:ea typeface="Quicksand Medium"/>
                <a:cs typeface="Quicksand Medium"/>
                <a:sym typeface="Quicksand Medium"/>
              </a:rPr>
              <a:t>Deaf Culture: </a:t>
            </a:r>
            <a:r>
              <a:rPr b="0" i="1" lang="en-US" sz="1100" u="none" cap="none" strike="noStrike">
                <a:solidFill>
                  <a:srgbClr val="FFFFFF"/>
                </a:solidFill>
                <a:latin typeface="Quicksand Medium"/>
                <a:ea typeface="Quicksand Medium"/>
                <a:cs typeface="Quicksand Medium"/>
                <a:sym typeface="Quicksand Medium"/>
              </a:rPr>
              <a:t>DEAF</a:t>
            </a:r>
            <a:r>
              <a:rPr b="0" i="0" lang="en-US" sz="1100" u="none" cap="none" strike="noStrike">
                <a:solidFill>
                  <a:srgbClr val="FFFFFF"/>
                </a:solidFill>
                <a:latin typeface="Quicksand Medium"/>
                <a:ea typeface="Quicksand Medium"/>
                <a:cs typeface="Quicksand Medium"/>
                <a:sym typeface="Quicksand Medium"/>
              </a:rPr>
              <a:t>, 2011, Nancy Rourke</a:t>
            </a:r>
            <a:endParaRPr b="0" i="0" sz="1400" u="none" cap="none" strike="noStrike">
              <a:solidFill>
                <a:srgbClr val="000000"/>
              </a:solidFill>
              <a:latin typeface="Quicksand Medium"/>
              <a:ea typeface="Quicksand Medium"/>
              <a:cs typeface="Quicksand Medium"/>
              <a:sym typeface="Quicksand Medium"/>
            </a:endParaRPr>
          </a:p>
        </p:txBody>
      </p:sp>
      <p:pic>
        <p:nvPicPr>
          <p:cNvPr id="360" name="Google Shape;360;g36aac512fb4_0_72" title="IT_Co-fundedbytheEU_RGB_WHITE Outline.png"/>
          <p:cNvPicPr preferRelativeResize="0"/>
          <p:nvPr/>
        </p:nvPicPr>
        <p:blipFill>
          <a:blip r:embed="rId8">
            <a:alphaModFix/>
          </a:blip>
          <a:stretch>
            <a:fillRect/>
          </a:stretch>
        </p:blipFill>
        <p:spPr>
          <a:xfrm>
            <a:off x="272207" y="9415975"/>
            <a:ext cx="3332127" cy="73866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64" name="Shape 364"/>
        <p:cNvGrpSpPr/>
        <p:nvPr/>
      </p:nvGrpSpPr>
      <p:grpSpPr>
        <a:xfrm>
          <a:off x="0" y="0"/>
          <a:ext cx="0" cy="0"/>
          <a:chOff x="0" y="0"/>
          <a:chExt cx="0" cy="0"/>
        </a:xfrm>
      </p:grpSpPr>
      <p:grpSp>
        <p:nvGrpSpPr>
          <p:cNvPr id="365" name="Google Shape;365;g36aac512fb4_0_90"/>
          <p:cNvGrpSpPr/>
          <p:nvPr/>
        </p:nvGrpSpPr>
        <p:grpSpPr>
          <a:xfrm>
            <a:off x="0" y="-216993"/>
            <a:ext cx="2922102" cy="10504504"/>
            <a:chOff x="0" y="-57150"/>
            <a:chExt cx="769602" cy="2766600"/>
          </a:xfrm>
        </p:grpSpPr>
        <p:sp>
          <p:nvSpPr>
            <p:cNvPr id="366" name="Google Shape;366;g36aac512fb4_0_9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7" name="Google Shape;367;g36aac512fb4_0_9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8" name="Google Shape;368;g36aac512fb4_0_9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9" name="Google Shape;369;g36aac512fb4_0_90"/>
          <p:cNvSpPr txBox="1"/>
          <p:nvPr/>
        </p:nvSpPr>
        <p:spPr>
          <a:xfrm>
            <a:off x="3466000" y="701525"/>
            <a:ext cx="145938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8000" u="none" cap="none" strike="noStrike">
                <a:solidFill>
                  <a:srgbClr val="FFFFFF"/>
                </a:solidFill>
                <a:latin typeface="Anton"/>
                <a:ea typeface="Anton"/>
                <a:cs typeface="Anton"/>
                <a:sym typeface="Anton"/>
              </a:rPr>
              <a:t>Sfide del Cinema Sordo</a:t>
            </a:r>
            <a:endParaRPr b="0" i="0" sz="8000" u="none" cap="none" strike="noStrike">
              <a:solidFill>
                <a:srgbClr val="FFFFFF"/>
              </a:solidFill>
              <a:latin typeface="Anton"/>
              <a:ea typeface="Anton"/>
              <a:cs typeface="Anton"/>
              <a:sym typeface="Anton"/>
            </a:endParaRPr>
          </a:p>
        </p:txBody>
      </p:sp>
      <p:sp>
        <p:nvSpPr>
          <p:cNvPr id="370" name="Google Shape;370;g36aac512fb4_0_90"/>
          <p:cNvSpPr txBox="1"/>
          <p:nvPr/>
        </p:nvSpPr>
        <p:spPr>
          <a:xfrm>
            <a:off x="3466001" y="3662125"/>
            <a:ext cx="11939700" cy="36018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Scarsa disponibilità di fondi per realizzare film</a:t>
            </a:r>
            <a:br>
              <a:rPr b="0" i="0" lang="en-US" sz="3700" u="none" cap="none" strike="noStrike">
                <a:solidFill>
                  <a:srgbClr val="FFFFFF"/>
                </a:solidFill>
                <a:latin typeface="Quicksand SemiBold"/>
                <a:ea typeface="Quicksand SemiBold"/>
                <a:cs typeface="Quicksand SemiBold"/>
                <a:sym typeface="Quicksand SemiBold"/>
              </a:rPr>
            </a:br>
            <a:endParaRPr b="0" i="0" sz="3700" u="none" cap="none" strike="noStrike">
              <a:solidFill>
                <a:srgbClr val="FFFFFF"/>
              </a:solidFill>
              <a:latin typeface="Quicksand SemiBold"/>
              <a:ea typeface="Quicksand SemiBold"/>
              <a:cs typeface="Quicksand SemiBold"/>
              <a:sym typeface="Quicksand SemiBold"/>
            </a:endParaRPr>
          </a:p>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Mancanza di supporto finanziario e istituzionale per la distribuzione</a:t>
            </a:r>
            <a:br>
              <a:rPr b="0" i="0" lang="en-US" sz="3700" u="none" cap="none" strike="noStrike">
                <a:solidFill>
                  <a:srgbClr val="FFFFFF"/>
                </a:solidFill>
                <a:latin typeface="Quicksand SemiBold"/>
                <a:ea typeface="Quicksand SemiBold"/>
                <a:cs typeface="Quicksand SemiBold"/>
                <a:sym typeface="Quicksand SemiBold"/>
              </a:rPr>
            </a:br>
            <a:endParaRPr b="0" i="0" sz="3700" u="none" cap="none" strike="noStrike">
              <a:solidFill>
                <a:srgbClr val="FFFFFF"/>
              </a:solidFill>
              <a:latin typeface="Quicksand SemiBold"/>
              <a:ea typeface="Quicksand SemiBold"/>
              <a:cs typeface="Quicksand SemiBold"/>
              <a:sym typeface="Quicksand SemiBold"/>
            </a:endParaRPr>
          </a:p>
          <a:p>
            <a:pPr indent="-457200" lvl="0" marL="457200" marR="0" rtl="0" algn="l">
              <a:lnSpc>
                <a:spcPct val="100000"/>
              </a:lnSpc>
              <a:spcBef>
                <a:spcPts val="0"/>
              </a:spcBef>
              <a:spcAft>
                <a:spcPts val="0"/>
              </a:spcAft>
              <a:buClr>
                <a:srgbClr val="FFFFFF"/>
              </a:buClr>
              <a:buSzPts val="3700"/>
              <a:buFont typeface="Quicksand SemiBold"/>
              <a:buChar char="-"/>
            </a:pPr>
            <a:r>
              <a:rPr b="0" i="0" lang="en-US" sz="3700" u="none" cap="none" strike="noStrike">
                <a:solidFill>
                  <a:srgbClr val="FFFFFF"/>
                </a:solidFill>
                <a:latin typeface="Quicksand SemiBold"/>
                <a:ea typeface="Quicksand SemiBold"/>
                <a:cs typeface="Quicksand SemiBold"/>
                <a:sym typeface="Quicksand SemiBold"/>
              </a:rPr>
              <a:t>Inaccessibilità delle scuole e accademie di cinema</a:t>
            </a:r>
            <a:endParaRPr b="0" i="0" sz="3700" u="none" cap="none" strike="noStrike">
              <a:solidFill>
                <a:srgbClr val="FFFFFF"/>
              </a:solidFill>
              <a:latin typeface="Quicksand SemiBold"/>
              <a:ea typeface="Quicksand SemiBold"/>
              <a:cs typeface="Quicksand SemiBold"/>
              <a:sym typeface="Quicksand SemiBold"/>
            </a:endParaRPr>
          </a:p>
        </p:txBody>
      </p:sp>
      <p:pic>
        <p:nvPicPr>
          <p:cNvPr id="371" name="Google Shape;371;g36aac512fb4_0_90" title="difficulties (1).png"/>
          <p:cNvPicPr preferRelativeResize="0"/>
          <p:nvPr/>
        </p:nvPicPr>
        <p:blipFill rotWithShape="1">
          <a:blip r:embed="rId4">
            <a:alphaModFix/>
          </a:blip>
          <a:srcRect b="0" l="0" r="0" t="0"/>
          <a:stretch/>
        </p:blipFill>
        <p:spPr>
          <a:xfrm>
            <a:off x="14862478" y="1137752"/>
            <a:ext cx="2127725" cy="2127725"/>
          </a:xfrm>
          <a:prstGeom prst="rect">
            <a:avLst/>
          </a:prstGeom>
          <a:noFill/>
          <a:ln>
            <a:noFill/>
          </a:ln>
        </p:spPr>
      </p:pic>
      <p:pic>
        <p:nvPicPr>
          <p:cNvPr id="372" name="Google Shape;372;g36aac512fb4_0_90"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76" name="Shape 376"/>
        <p:cNvGrpSpPr/>
        <p:nvPr/>
      </p:nvGrpSpPr>
      <p:grpSpPr>
        <a:xfrm>
          <a:off x="0" y="0"/>
          <a:ext cx="0" cy="0"/>
          <a:chOff x="0" y="0"/>
          <a:chExt cx="0" cy="0"/>
        </a:xfrm>
      </p:grpSpPr>
      <p:grpSp>
        <p:nvGrpSpPr>
          <p:cNvPr id="377" name="Google Shape;377;g33d092b2bc7_0_95"/>
          <p:cNvGrpSpPr/>
          <p:nvPr/>
        </p:nvGrpSpPr>
        <p:grpSpPr>
          <a:xfrm>
            <a:off x="0" y="-216993"/>
            <a:ext cx="2922102" cy="10504504"/>
            <a:chOff x="0" y="-57150"/>
            <a:chExt cx="769602" cy="2766600"/>
          </a:xfrm>
        </p:grpSpPr>
        <p:sp>
          <p:nvSpPr>
            <p:cNvPr id="378" name="Google Shape;378;g33d092b2bc7_0_9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9" name="Google Shape;379;g33d092b2bc7_0_9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80" name="Google Shape;380;g33d092b2bc7_0_95"/>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1" name="Google Shape;381;g33d092b2bc7_0_95"/>
          <p:cNvSpPr txBox="1"/>
          <p:nvPr/>
        </p:nvSpPr>
        <p:spPr>
          <a:xfrm>
            <a:off x="3413425" y="307238"/>
            <a:ext cx="142722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6800" u="none" cap="none" strike="noStrike">
                <a:solidFill>
                  <a:srgbClr val="FFFFFF"/>
                </a:solidFill>
                <a:latin typeface="Anton"/>
                <a:ea typeface="Anton"/>
                <a:cs typeface="Anton"/>
                <a:sym typeface="Anton"/>
              </a:rPr>
              <a:t>Crea una storyboard per un corto Sordo</a:t>
            </a:r>
            <a:endParaRPr b="0" i="0" sz="6800" u="none" cap="none" strike="noStrike">
              <a:solidFill>
                <a:srgbClr val="FFFFFF"/>
              </a:solidFill>
              <a:latin typeface="Anton"/>
              <a:ea typeface="Anton"/>
              <a:cs typeface="Anton"/>
              <a:sym typeface="Anton"/>
            </a:endParaRPr>
          </a:p>
        </p:txBody>
      </p:sp>
      <p:pic>
        <p:nvPicPr>
          <p:cNvPr id="382" name="Google Shape;382;g33d092b2bc7_0_95" title="Image 18-06-25 at 14.28.jpg"/>
          <p:cNvPicPr preferRelativeResize="0"/>
          <p:nvPr/>
        </p:nvPicPr>
        <p:blipFill rotWithShape="1">
          <a:blip r:embed="rId4">
            <a:alphaModFix/>
          </a:blip>
          <a:srcRect b="0" l="0" r="0" t="0"/>
          <a:stretch/>
        </p:blipFill>
        <p:spPr>
          <a:xfrm>
            <a:off x="3868362" y="1851950"/>
            <a:ext cx="9890902" cy="7985925"/>
          </a:xfrm>
          <a:prstGeom prst="rect">
            <a:avLst/>
          </a:prstGeom>
          <a:noFill/>
          <a:ln>
            <a:noFill/>
          </a:ln>
        </p:spPr>
      </p:pic>
      <p:pic>
        <p:nvPicPr>
          <p:cNvPr id="383" name="Google Shape;383;g33d092b2bc7_0_95"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87" name="Shape 387"/>
        <p:cNvGrpSpPr/>
        <p:nvPr/>
      </p:nvGrpSpPr>
      <p:grpSpPr>
        <a:xfrm>
          <a:off x="0" y="0"/>
          <a:ext cx="0" cy="0"/>
          <a:chOff x="0" y="0"/>
          <a:chExt cx="0" cy="0"/>
        </a:xfrm>
      </p:grpSpPr>
      <p:grpSp>
        <p:nvGrpSpPr>
          <p:cNvPr id="388" name="Google Shape;388;g2a4f855e5c5_0_132"/>
          <p:cNvGrpSpPr/>
          <p:nvPr/>
        </p:nvGrpSpPr>
        <p:grpSpPr>
          <a:xfrm>
            <a:off x="0" y="-216993"/>
            <a:ext cx="2922102" cy="10504504"/>
            <a:chOff x="0" y="-57150"/>
            <a:chExt cx="769602" cy="2766600"/>
          </a:xfrm>
        </p:grpSpPr>
        <p:sp>
          <p:nvSpPr>
            <p:cNvPr id="389" name="Google Shape;389;g2a4f855e5c5_0_13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1611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0" name="Google Shape;390;g2a4f855e5c5_0_13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91" name="Google Shape;391;g2a4f855e5c5_0_13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92" name="Google Shape;392;g2a4f855e5c5_0_132" title="Artboard 1.png"/>
          <p:cNvPicPr preferRelativeResize="0"/>
          <p:nvPr/>
        </p:nvPicPr>
        <p:blipFill rotWithShape="1">
          <a:blip r:embed="rId4">
            <a:alphaModFix/>
          </a:blip>
          <a:srcRect b="0" l="0" r="0" t="0"/>
          <a:stretch/>
        </p:blipFill>
        <p:spPr>
          <a:xfrm>
            <a:off x="3413425" y="2137528"/>
            <a:ext cx="11063823" cy="7417296"/>
          </a:xfrm>
          <a:prstGeom prst="rect">
            <a:avLst/>
          </a:prstGeom>
          <a:noFill/>
          <a:ln>
            <a:noFill/>
          </a:ln>
        </p:spPr>
      </p:pic>
      <p:sp>
        <p:nvSpPr>
          <p:cNvPr id="393" name="Google Shape;393;g2a4f855e5c5_0_132"/>
          <p:cNvSpPr txBox="1"/>
          <p:nvPr/>
        </p:nvSpPr>
        <p:spPr>
          <a:xfrm>
            <a:off x="3413425" y="307238"/>
            <a:ext cx="142722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US" sz="6800" u="none" cap="none" strike="noStrike">
                <a:solidFill>
                  <a:srgbClr val="FFFFFF"/>
                </a:solidFill>
                <a:latin typeface="Anton"/>
                <a:ea typeface="Anton"/>
                <a:cs typeface="Anton"/>
                <a:sym typeface="Anton"/>
              </a:rPr>
              <a:t>Crea una storyboard per un corto Sordo</a:t>
            </a:r>
            <a:endParaRPr b="0" i="0" sz="6800" u="none" cap="none" strike="noStrike">
              <a:solidFill>
                <a:srgbClr val="FFFFFF"/>
              </a:solidFill>
              <a:latin typeface="Anton"/>
              <a:ea typeface="Anton"/>
              <a:cs typeface="Anton"/>
              <a:sym typeface="Anton"/>
            </a:endParaRPr>
          </a:p>
        </p:txBody>
      </p:sp>
      <p:pic>
        <p:nvPicPr>
          <p:cNvPr id="394" name="Google Shape;394;g2a4f855e5c5_0_132"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398" name="Shape 398"/>
        <p:cNvGrpSpPr/>
        <p:nvPr/>
      </p:nvGrpSpPr>
      <p:grpSpPr>
        <a:xfrm>
          <a:off x="0" y="0"/>
          <a:ext cx="0" cy="0"/>
          <a:chOff x="0" y="0"/>
          <a:chExt cx="0" cy="0"/>
        </a:xfrm>
      </p:grpSpPr>
      <p:sp>
        <p:nvSpPr>
          <p:cNvPr id="399" name="Google Shape;399;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00" name="Google Shape;400;p6"/>
          <p:cNvPicPr preferRelativeResize="0"/>
          <p:nvPr/>
        </p:nvPicPr>
        <p:blipFill rotWithShape="1">
          <a:blip r:embed="rId4">
            <a:alphaModFix amt="30000"/>
          </a:blip>
          <a:srcRect b="0" l="0" r="0" t="0"/>
          <a:stretch/>
        </p:blipFill>
        <p:spPr>
          <a:xfrm>
            <a:off x="921565" y="2724040"/>
            <a:ext cx="4959581" cy="4587766"/>
          </a:xfrm>
          <a:prstGeom prst="rect">
            <a:avLst/>
          </a:prstGeom>
          <a:noFill/>
          <a:ln>
            <a:noFill/>
          </a:ln>
        </p:spPr>
      </p:pic>
      <p:pic>
        <p:nvPicPr>
          <p:cNvPr id="401" name="Google Shape;401;p6"/>
          <p:cNvPicPr preferRelativeResize="0"/>
          <p:nvPr/>
        </p:nvPicPr>
        <p:blipFill rotWithShape="1">
          <a:blip r:embed="rId5">
            <a:alphaModFix amt="30000"/>
          </a:blip>
          <a:srcRect b="0" l="0" r="0" t="0"/>
          <a:stretch/>
        </p:blipFill>
        <p:spPr>
          <a:xfrm>
            <a:off x="7246872" y="3208078"/>
            <a:ext cx="3870838" cy="3870834"/>
          </a:xfrm>
          <a:prstGeom prst="rect">
            <a:avLst/>
          </a:prstGeom>
          <a:noFill/>
          <a:ln>
            <a:noFill/>
          </a:ln>
        </p:spPr>
      </p:pic>
      <p:pic>
        <p:nvPicPr>
          <p:cNvPr id="402" name="Google Shape;402;p6"/>
          <p:cNvPicPr preferRelativeResize="0"/>
          <p:nvPr/>
        </p:nvPicPr>
        <p:blipFill rotWithShape="1">
          <a:blip r:embed="rId6">
            <a:alphaModFix amt="30000"/>
          </a:blip>
          <a:srcRect b="0" l="0" r="0" t="0"/>
          <a:stretch/>
        </p:blipFill>
        <p:spPr>
          <a:xfrm>
            <a:off x="12994041" y="1258027"/>
            <a:ext cx="4372373" cy="2754580"/>
          </a:xfrm>
          <a:prstGeom prst="rect">
            <a:avLst/>
          </a:prstGeom>
          <a:noFill/>
          <a:ln>
            <a:noFill/>
          </a:ln>
        </p:spPr>
      </p:pic>
      <p:pic>
        <p:nvPicPr>
          <p:cNvPr id="403" name="Google Shape;403;p6"/>
          <p:cNvPicPr preferRelativeResize="0"/>
          <p:nvPr/>
        </p:nvPicPr>
        <p:blipFill rotWithShape="1">
          <a:blip r:embed="rId7">
            <a:alphaModFix amt="30000"/>
          </a:blip>
          <a:srcRect b="0" l="37978" r="38064" t="0"/>
          <a:stretch/>
        </p:blipFill>
        <p:spPr>
          <a:xfrm>
            <a:off x="14120702" y="3996780"/>
            <a:ext cx="2119057" cy="5032173"/>
          </a:xfrm>
          <a:prstGeom prst="rect">
            <a:avLst/>
          </a:prstGeom>
          <a:noFill/>
          <a:ln>
            <a:noFill/>
          </a:ln>
        </p:spPr>
      </p:pic>
      <p:sp>
        <p:nvSpPr>
          <p:cNvPr id="404" name="Google Shape;404;p6"/>
          <p:cNvSpPr txBox="1"/>
          <p:nvPr/>
        </p:nvSpPr>
        <p:spPr>
          <a:xfrm>
            <a:off x="13341925" y="284925"/>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Ostacoli</a:t>
            </a:r>
            <a:endParaRPr b="0" i="0" sz="3400" u="none" cap="none" strike="noStrike">
              <a:solidFill>
                <a:schemeClr val="lt1"/>
              </a:solidFill>
              <a:latin typeface="Quicksand Medium"/>
              <a:ea typeface="Quicksand Medium"/>
              <a:cs typeface="Quicksand Medium"/>
              <a:sym typeface="Quicksand Medium"/>
            </a:endParaRPr>
          </a:p>
        </p:txBody>
      </p:sp>
      <p:sp>
        <p:nvSpPr>
          <p:cNvPr id="405" name="Google Shape;405;p6"/>
          <p:cNvSpPr txBox="1"/>
          <p:nvPr/>
        </p:nvSpPr>
        <p:spPr>
          <a:xfrm>
            <a:off x="7671350" y="14879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Antagonismo</a:t>
            </a:r>
            <a:endParaRPr b="0" i="0" sz="3400" u="none" cap="none" strike="noStrike">
              <a:solidFill>
                <a:schemeClr val="lt1"/>
              </a:solidFill>
              <a:latin typeface="Quicksand Medium"/>
              <a:ea typeface="Quicksand Medium"/>
              <a:cs typeface="Quicksand Medium"/>
              <a:sym typeface="Quicksand Medium"/>
            </a:endParaRPr>
          </a:p>
        </p:txBody>
      </p:sp>
      <p:sp>
        <p:nvSpPr>
          <p:cNvPr id="406" name="Google Shape;406;p6"/>
          <p:cNvSpPr txBox="1"/>
          <p:nvPr/>
        </p:nvSpPr>
        <p:spPr>
          <a:xfrm>
            <a:off x="1567775" y="1764750"/>
            <a:ext cx="4024500" cy="8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chemeClr val="lt1"/>
                </a:solidFill>
                <a:latin typeface="Quicksand Medium"/>
                <a:ea typeface="Quicksand Medium"/>
                <a:cs typeface="Quicksand Medium"/>
                <a:sym typeface="Quicksand Medium"/>
              </a:rPr>
              <a:t>Protagonismo</a:t>
            </a:r>
            <a:endParaRPr b="0" i="0" sz="3400" u="none" cap="none" strike="noStrike">
              <a:solidFill>
                <a:schemeClr val="lt1"/>
              </a:solidFill>
              <a:latin typeface="Quicksand Medium"/>
              <a:ea typeface="Quicksand Medium"/>
              <a:cs typeface="Quicksand Medium"/>
              <a:sym typeface="Quicksand Medium"/>
            </a:endParaRPr>
          </a:p>
        </p:txBody>
      </p:sp>
      <p:pic>
        <p:nvPicPr>
          <p:cNvPr id="407" name="Google Shape;407;p6" title="IT_Co-fundedbytheEU_RGB_WHITE Outline.png"/>
          <p:cNvPicPr preferRelativeResize="0"/>
          <p:nvPr/>
        </p:nvPicPr>
        <p:blipFill>
          <a:blip r:embed="rId8">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411" name="Shape 411"/>
        <p:cNvGrpSpPr/>
        <p:nvPr/>
      </p:nvGrpSpPr>
      <p:grpSpPr>
        <a:xfrm>
          <a:off x="0" y="0"/>
          <a:ext cx="0" cy="0"/>
          <a:chOff x="0" y="0"/>
          <a:chExt cx="0" cy="0"/>
        </a:xfrm>
      </p:grpSpPr>
      <p:sp>
        <p:nvSpPr>
          <p:cNvPr id="412" name="Google Shape;412;g36138d5d411_0_21"/>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3" name="Google Shape;413;g36138d5d411_0_21"/>
          <p:cNvSpPr/>
          <p:nvPr/>
        </p:nvSpPr>
        <p:spPr>
          <a:xfrm>
            <a:off x="2" y="2111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4" name="Google Shape;414;g36138d5d411_0_21"/>
          <p:cNvSpPr txBox="1"/>
          <p:nvPr/>
        </p:nvSpPr>
        <p:spPr>
          <a:xfrm>
            <a:off x="729275" y="1791014"/>
            <a:ext cx="16775100" cy="7912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000"/>
              </a:spcBef>
              <a:spcAft>
                <a:spcPts val="0"/>
              </a:spcAft>
              <a:buClr>
                <a:srgbClr val="000000"/>
              </a:buClr>
              <a:buSzPts val="2300"/>
              <a:buFont typeface="Arial"/>
              <a:buNone/>
            </a:pPr>
            <a:r>
              <a:rPr b="1" i="0" lang="en-US" sz="2300" u="none" cap="none" strike="noStrike">
                <a:solidFill>
                  <a:srgbClr val="FFFFFF"/>
                </a:solidFill>
                <a:latin typeface="Quicksand"/>
                <a:ea typeface="Quicksand"/>
                <a:cs typeface="Quicksand"/>
                <a:sym typeface="Quicksand"/>
              </a:rPr>
              <a:t>Riferimenti bibliografici: </a:t>
            </a:r>
            <a:endParaRPr b="1" i="0" sz="2300" u="none" cap="none" strike="noStrike">
              <a:solidFill>
                <a:srgbClr val="FFFFFF"/>
              </a:solidFill>
              <a:latin typeface="Quicksand"/>
              <a:ea typeface="Quicksand"/>
              <a:cs typeface="Quicksand"/>
              <a:sym typeface="Quicksand"/>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Burns, P. (1999).</a:t>
            </a:r>
            <a:r>
              <a:rPr b="0" i="1" lang="en-US" sz="2300" u="none" cap="none" strike="noStrike">
                <a:solidFill>
                  <a:srgbClr val="FFFFFF"/>
                </a:solidFill>
                <a:latin typeface="Quicksand Medium"/>
                <a:ea typeface="Quicksand Medium"/>
                <a:cs typeface="Quicksand Medium"/>
                <a:sym typeface="Quicksand Medium"/>
              </a:rPr>
              <a:t> Georges Demeny Phonoscope 1892. </a:t>
            </a:r>
            <a:r>
              <a:rPr b="0" i="0" lang="en-US" sz="2300" u="none" cap="none" strike="noStrike">
                <a:solidFill>
                  <a:srgbClr val="FFFFFF"/>
                </a:solidFill>
                <a:latin typeface="Quicksand Medium"/>
                <a:ea typeface="Quicksand Medium"/>
                <a:cs typeface="Quicksand Medium"/>
                <a:sym typeface="Quicksand Medium"/>
              </a:rPr>
              <a:t>Archive.org. </a:t>
            </a:r>
            <a:r>
              <a:rPr b="0" i="1" lang="en-US" sz="2300" u="sng" cap="none" strike="noStrike">
                <a:solidFill>
                  <a:srgbClr val="FFFFFF"/>
                </a:solidFill>
                <a:latin typeface="Quicksand Medium"/>
                <a:ea typeface="Quicksand Medium"/>
                <a:cs typeface="Quicksand Medium"/>
                <a:sym typeface="Quicksand Medium"/>
                <a:hlinkClick r:id="rId5">
                  <a:extLst>
                    <a:ext uri="{A12FA001-AC4F-418D-AE19-62706E023703}">
                      <ahyp:hlinkClr val="tx"/>
                    </a:ext>
                  </a:extLst>
                </a:hlinkClick>
              </a:rPr>
              <a:t>https://archive.org/details/demeny_phonoscope_1892</a:t>
            </a:r>
            <a:r>
              <a:rPr b="0" i="1" lang="en-US" sz="2300" u="none" cap="none" strike="noStrike">
                <a:solidFill>
                  <a:srgbClr val="FFFFFF"/>
                </a:solidFill>
                <a:latin typeface="Quicksand Medium"/>
                <a:ea typeface="Quicksand Medium"/>
                <a:cs typeface="Quicksand Medium"/>
                <a:sym typeface="Quicksand Medium"/>
              </a:rPr>
              <a:t> </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1" lang="en-US" sz="2300" u="none" cap="none" strike="noStrike">
                <a:solidFill>
                  <a:srgbClr val="FFFFFF"/>
                </a:solidFill>
                <a:latin typeface="Quicksand Medium"/>
                <a:ea typeface="Quicksand Medium"/>
                <a:cs typeface="Quicksand Medium"/>
                <a:sym typeface="Quicksand Medium"/>
              </a:rPr>
              <a:t>Deaf Cinema</a:t>
            </a:r>
            <a:r>
              <a:rPr b="0" i="0" lang="en-US" sz="2300" u="none" cap="none" strike="noStrike">
                <a:solidFill>
                  <a:srgbClr val="FFFFFF"/>
                </a:solidFill>
                <a:latin typeface="Quicksand Medium"/>
                <a:ea typeface="Quicksand Medium"/>
                <a:cs typeface="Quicksand Medium"/>
                <a:sym typeface="Quicksand Medium"/>
              </a:rPr>
              <a:t>, Accessed 20 June 2025. </a:t>
            </a:r>
            <a:r>
              <a:rPr b="0" i="0" lang="en-US" sz="2300" u="sng" cap="none" strike="noStrike">
                <a:solidFill>
                  <a:srgbClr val="FFFFFF"/>
                </a:solidFill>
                <a:latin typeface="Quicksand Medium"/>
                <a:ea typeface="Quicksand Medium"/>
                <a:cs typeface="Quicksand Medium"/>
                <a:sym typeface="Quicksand Medium"/>
                <a:hlinkClick r:id="rId6">
                  <a:extLst>
                    <a:ext uri="{A12FA001-AC4F-418D-AE19-62706E023703}">
                      <ahyp:hlinkClr val="tx"/>
                    </a:ext>
                  </a:extLst>
                </a:hlinkClick>
              </a:rPr>
              <a:t>https://heartdeaf.com/heart/content/timelines/cinema/timeline.html</a:t>
            </a:r>
            <a:r>
              <a:rPr b="0" i="0" lang="en-US" sz="2300" u="none" cap="none" strike="noStrike">
                <a:solidFill>
                  <a:srgbClr val="FFFFFF"/>
                </a:solidFill>
                <a:latin typeface="Quicksand Medium"/>
                <a:ea typeface="Quicksand Medium"/>
                <a:cs typeface="Quicksand Medium"/>
                <a:sym typeface="Quicksand Medium"/>
              </a:rPr>
              <a:t> </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Durr, P. (2016). “Deaf cinema”. In </a:t>
            </a:r>
            <a:r>
              <a:rPr b="0" i="1" lang="en-US" sz="2300" u="none" cap="none" strike="noStrike">
                <a:solidFill>
                  <a:srgbClr val="FFFFFF"/>
                </a:solidFill>
                <a:latin typeface="Quicksand Medium"/>
                <a:ea typeface="Quicksand Medium"/>
                <a:cs typeface="Quicksand Medium"/>
                <a:sym typeface="Quicksand Medium"/>
              </a:rPr>
              <a:t>The sage deaf studies encyclopedia</a:t>
            </a:r>
            <a:r>
              <a:rPr b="0" i="0" lang="en-US" sz="2300" u="none" cap="none" strike="noStrike">
                <a:solidFill>
                  <a:srgbClr val="FFFFFF"/>
                </a:solidFill>
                <a:latin typeface="Quicksand Medium"/>
                <a:ea typeface="Quicksand Medium"/>
                <a:cs typeface="Quicksand Medium"/>
                <a:sym typeface="Quicksand Medium"/>
              </a:rPr>
              <a:t> (Vol. 3, pp. 158-158). SAGE Publications, Inc, </a:t>
            </a:r>
            <a:r>
              <a:rPr b="0" i="0" lang="en-US" sz="2300" u="sng" cap="none" strike="noStrike">
                <a:solidFill>
                  <a:srgbClr val="FFFFFF"/>
                </a:solidFill>
                <a:latin typeface="Quicksand Medium"/>
                <a:ea typeface="Quicksand Medium"/>
                <a:cs typeface="Quicksand Medium"/>
                <a:sym typeface="Quicksand Medium"/>
                <a:hlinkClick r:id="rId7">
                  <a:extLst>
                    <a:ext uri="{A12FA001-AC4F-418D-AE19-62706E023703}">
                      <ahyp:hlinkClr val="tx"/>
                    </a:ext>
                  </a:extLst>
                </a:hlinkClick>
              </a:rPr>
              <a:t>https://doi.org/10.4135/9781483346489.n56</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Holcomb, T. K. (2023). </a:t>
            </a:r>
            <a:r>
              <a:rPr b="0" i="1" lang="en-US" sz="2300" u="none" cap="none" strike="noStrike">
                <a:solidFill>
                  <a:srgbClr val="FFFFFF"/>
                </a:solidFill>
                <a:latin typeface="Quicksand Medium"/>
                <a:ea typeface="Quicksand Medium"/>
                <a:cs typeface="Quicksand Medium"/>
                <a:sym typeface="Quicksand Medium"/>
              </a:rPr>
              <a:t>Introduction to Deaf culture.</a:t>
            </a:r>
            <a:r>
              <a:rPr b="0" i="0" lang="en-US" sz="2300" u="none" cap="none" strike="noStrike">
                <a:solidFill>
                  <a:srgbClr val="FFFFFF"/>
                </a:solidFill>
                <a:latin typeface="Quicksand Medium"/>
                <a:ea typeface="Quicksand Medium"/>
                <a:cs typeface="Quicksand Medium"/>
                <a:sym typeface="Quicksand Medium"/>
              </a:rPr>
              <a:t> 2nd edition. Oxford University Press.</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300"/>
              <a:buFont typeface="Arial"/>
              <a:buNone/>
            </a:pPr>
            <a:r>
              <a:rPr b="0" i="0" lang="en-US" sz="2300" u="sng" cap="none" strike="noStrike">
                <a:solidFill>
                  <a:srgbClr val="FFFFFF"/>
                </a:solidFill>
                <a:latin typeface="Quicksand Medium"/>
                <a:ea typeface="Quicksand Medium"/>
                <a:cs typeface="Quicksand Medium"/>
                <a:sym typeface="Quicksand Medium"/>
                <a:hlinkClick r:id="rId8">
                  <a:extLst>
                    <a:ext uri="{A12FA001-AC4F-418D-AE19-62706E023703}">
                      <ahyp:hlinkClr val="tx"/>
                    </a:ext>
                  </a:extLst>
                </a:hlinkClick>
              </a:rPr>
              <a:t>http://www.introductiontodeafculture.com/intro-to-deaf-culture.html</a:t>
            </a:r>
            <a:endParaRPr b="0" i="1"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Ladd, P. (2003). </a:t>
            </a:r>
            <a:r>
              <a:rPr b="0" i="1" lang="en-US" sz="2300" u="none" cap="none" strike="noStrike">
                <a:solidFill>
                  <a:srgbClr val="FFFFFF"/>
                </a:solidFill>
                <a:latin typeface="Quicksand Medium"/>
                <a:ea typeface="Quicksand Medium"/>
                <a:cs typeface="Quicksand Medium"/>
                <a:sym typeface="Quicksand Medium"/>
              </a:rPr>
              <a:t>Understanding deaf culture: in search of deafhood,</a:t>
            </a:r>
            <a:r>
              <a:rPr b="0" i="0" lang="en-US" sz="2300" u="none" cap="none" strike="noStrike">
                <a:solidFill>
                  <a:srgbClr val="FFFFFF"/>
                </a:solidFill>
                <a:latin typeface="Quicksand Medium"/>
                <a:ea typeface="Quicksand Medium"/>
                <a:cs typeface="Quicksand Medium"/>
                <a:sym typeface="Quicksand Medium"/>
              </a:rPr>
              <a:t> Multilingual Matters.</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Lane, H., Pillard R. C., and Hedberg U. (2011). </a:t>
            </a:r>
            <a:r>
              <a:rPr b="0" i="1" lang="en-US" sz="2300" u="none" cap="none" strike="noStrike">
                <a:solidFill>
                  <a:srgbClr val="FFFFFF"/>
                </a:solidFill>
                <a:latin typeface="Quicksand Medium"/>
                <a:ea typeface="Quicksand Medium"/>
                <a:cs typeface="Quicksand Medium"/>
                <a:sym typeface="Quicksand Medium"/>
              </a:rPr>
              <a:t>The People of the Eye: Deaf Ethnicity and Ancestry</a:t>
            </a:r>
            <a:r>
              <a:rPr b="0" i="0" lang="en-US" sz="2300" u="none" cap="none" strike="noStrike">
                <a:solidFill>
                  <a:srgbClr val="FFFFFF"/>
                </a:solidFill>
                <a:latin typeface="Quicksand Medium"/>
                <a:ea typeface="Quicksand Medium"/>
                <a:cs typeface="Quicksand Medium"/>
                <a:sym typeface="Quicksand Medium"/>
              </a:rPr>
              <a:t>, Oxford University Press. </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Mager W. (2021, 29 November). </a:t>
            </a:r>
            <a:r>
              <a:rPr b="0" i="1" lang="en-US" sz="2300" u="none" cap="none" strike="noStrike">
                <a:solidFill>
                  <a:srgbClr val="FFFFFF"/>
                </a:solidFill>
                <a:latin typeface="Quicksand Medium"/>
                <a:ea typeface="Quicksand Medium"/>
                <a:cs typeface="Quicksand Medium"/>
                <a:sym typeface="Quicksand Medium"/>
              </a:rPr>
              <a:t>130 Years of Deaf People and the Moving Image: Coming Full Circle. </a:t>
            </a:r>
            <a:r>
              <a:rPr b="0" i="0" lang="en-US" sz="2300" u="none" cap="none" strike="noStrike">
                <a:solidFill>
                  <a:srgbClr val="FFFFFF"/>
                </a:solidFill>
                <a:latin typeface="Quicksand Medium"/>
                <a:ea typeface="Quicksand Medium"/>
                <a:cs typeface="Quicksand Medium"/>
                <a:sym typeface="Quicksand Medium"/>
              </a:rPr>
              <a:t>Watershed.co.uk, </a:t>
            </a:r>
            <a:r>
              <a:rPr b="0" i="1" lang="en-US" sz="2300" u="sng" cap="none" strike="noStrike">
                <a:solidFill>
                  <a:srgbClr val="FFFFFF"/>
                </a:solidFill>
                <a:latin typeface="Quicksand Medium"/>
                <a:ea typeface="Quicksand Medium"/>
                <a:cs typeface="Quicksand Medium"/>
                <a:sym typeface="Quicksand Medium"/>
                <a:hlinkClick r:id="rId9">
                  <a:extLst>
                    <a:ext uri="{A12FA001-AC4F-418D-AE19-62706E023703}">
                      <ahyp:hlinkClr val="tx"/>
                    </a:ext>
                  </a:extLst>
                </a:hlinkClick>
              </a:rPr>
              <a:t>https://www.watershed.co.uk/articles/130-years-deaf-people-and-moving-image-coming-full-circle</a:t>
            </a:r>
            <a:r>
              <a:rPr b="0" i="1" lang="en-US" sz="2300" u="none" cap="none" strike="noStrike">
                <a:solidFill>
                  <a:srgbClr val="FFFFFF"/>
                </a:solidFill>
                <a:latin typeface="Quicksand Medium"/>
                <a:ea typeface="Quicksand Medium"/>
                <a:cs typeface="Quicksand Medium"/>
                <a:sym typeface="Quicksand Medium"/>
              </a:rPr>
              <a:t> </a:t>
            </a:r>
            <a:endParaRPr b="0" i="1"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1100"/>
              <a:buFont typeface="Arial"/>
              <a:buNone/>
            </a:pPr>
            <a:r>
              <a:rPr b="0" i="0" lang="en-US" sz="2300" u="none" cap="none" strike="noStrike">
                <a:solidFill>
                  <a:srgbClr val="FFFFFF"/>
                </a:solidFill>
                <a:latin typeface="Quicksand Medium"/>
                <a:ea typeface="Quicksand Medium"/>
                <a:cs typeface="Quicksand Medium"/>
                <a:sym typeface="Quicksand Medium"/>
              </a:rPr>
              <a:t>National Association of the Deaf, </a:t>
            </a:r>
            <a:r>
              <a:rPr b="0" i="1" lang="en-US" sz="2300" u="none" cap="none" strike="noStrike">
                <a:solidFill>
                  <a:srgbClr val="FFFFFF"/>
                </a:solidFill>
                <a:latin typeface="Quicksand Medium"/>
                <a:ea typeface="Quicksand Medium"/>
                <a:cs typeface="Quicksand Medium"/>
                <a:sym typeface="Quicksand Medium"/>
              </a:rPr>
              <a:t>Veditz Day, August 13th, 2013</a:t>
            </a:r>
            <a:r>
              <a:rPr b="0" i="0" lang="en-US" sz="2300" u="none" cap="none" strike="noStrike">
                <a:solidFill>
                  <a:srgbClr val="FFFFFF"/>
                </a:solidFill>
                <a:latin typeface="Quicksand Medium"/>
                <a:ea typeface="Quicksand Medium"/>
                <a:cs typeface="Quicksand Medium"/>
                <a:sym typeface="Quicksand Medium"/>
              </a:rPr>
              <a:t>, </a:t>
            </a:r>
            <a:r>
              <a:rPr b="0" i="0" lang="en-US" sz="2300" u="sng" cap="none" strike="noStrike">
                <a:solidFill>
                  <a:srgbClr val="FFFFFF"/>
                </a:solidFill>
                <a:latin typeface="Quicksand Medium"/>
                <a:ea typeface="Quicksand Medium"/>
                <a:cs typeface="Quicksand Medium"/>
                <a:sym typeface="Quicksand Medium"/>
                <a:hlinkClick r:id="rId10">
                  <a:extLst>
                    <a:ext uri="{A12FA001-AC4F-418D-AE19-62706E023703}">
                      <ahyp:hlinkClr val="tx"/>
                    </a:ext>
                  </a:extLst>
                </a:hlinkClick>
              </a:rPr>
              <a:t>https://www.nad.org/2013/08/12/veditz-day-august-13th-2013/</a:t>
            </a:r>
            <a:r>
              <a:rPr b="0" i="0" lang="en-US" sz="2300" u="none" cap="none" strike="noStrike">
                <a:solidFill>
                  <a:srgbClr val="FFFFFF"/>
                </a:solidFill>
                <a:latin typeface="Quicksand Medium"/>
                <a:ea typeface="Quicksand Medium"/>
                <a:cs typeface="Quicksand Medium"/>
                <a:sym typeface="Quicksand Medium"/>
              </a:rPr>
              <a:t> </a:t>
            </a:r>
            <a:endParaRPr b="0" i="1"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Schuchmann, J. (1988). </a:t>
            </a:r>
            <a:r>
              <a:rPr b="0" i="1" lang="en-US" sz="2300" u="none" cap="none" strike="noStrike">
                <a:solidFill>
                  <a:srgbClr val="FFFFFF"/>
                </a:solidFill>
                <a:latin typeface="Quicksand Medium"/>
                <a:ea typeface="Quicksand Medium"/>
                <a:cs typeface="Quicksand Medium"/>
                <a:sym typeface="Quicksand Medium"/>
              </a:rPr>
              <a:t>Hollywood speaks: Deafness and Film Entertainment Industry</a:t>
            </a:r>
            <a:r>
              <a:rPr b="0" i="0" lang="en-US" sz="2300" u="none" cap="none" strike="noStrike">
                <a:solidFill>
                  <a:srgbClr val="FFFFFF"/>
                </a:solidFill>
                <a:latin typeface="Quicksand Medium"/>
                <a:ea typeface="Quicksand Medium"/>
                <a:cs typeface="Quicksand Medium"/>
                <a:sym typeface="Quicksand Medium"/>
              </a:rPr>
              <a:t>. University of Illinois Press.</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rgbClr val="000000"/>
              </a:buClr>
              <a:buSzPts val="2300"/>
              <a:buFont typeface="Arial"/>
              <a:buNone/>
            </a:pPr>
            <a:r>
              <a:rPr b="0" i="0" lang="en-US" sz="2300" u="none" cap="none" strike="noStrike">
                <a:solidFill>
                  <a:srgbClr val="FFFFFF"/>
                </a:solidFill>
                <a:latin typeface="Quicksand Medium"/>
                <a:ea typeface="Quicksand Medium"/>
                <a:cs typeface="Quicksand Medium"/>
                <a:sym typeface="Quicksand Medium"/>
              </a:rPr>
              <a:t>Virdi, J. (2020). </a:t>
            </a:r>
            <a:r>
              <a:rPr b="0" i="1" lang="en-US" sz="2300" u="none" cap="none" strike="noStrike">
                <a:solidFill>
                  <a:srgbClr val="FFFFFF"/>
                </a:solidFill>
                <a:latin typeface="Quicksand Medium"/>
                <a:ea typeface="Quicksand Medium"/>
                <a:cs typeface="Quicksand Medium"/>
                <a:sym typeface="Quicksand Medium"/>
              </a:rPr>
              <a:t>Deaf History Series: Episode 11. Emerson Romero.</a:t>
            </a:r>
            <a:r>
              <a:rPr b="0" i="0" lang="en-US" sz="2300" u="none" cap="none" strike="noStrike">
                <a:solidFill>
                  <a:srgbClr val="FFFFFF"/>
                </a:solidFill>
                <a:latin typeface="Quicksand Medium"/>
                <a:ea typeface="Quicksand Medium"/>
                <a:cs typeface="Quicksand Medium"/>
                <a:sym typeface="Quicksand Medium"/>
              </a:rPr>
              <a:t> </a:t>
            </a:r>
            <a:r>
              <a:rPr b="0" i="0" lang="en-US" sz="2300" u="sng" cap="none" strike="noStrike">
                <a:solidFill>
                  <a:srgbClr val="FFFFFF"/>
                </a:solidFill>
                <a:latin typeface="Quicksand Medium"/>
                <a:ea typeface="Quicksand Medium"/>
                <a:cs typeface="Quicksand Medium"/>
                <a:sym typeface="Quicksand Medium"/>
                <a:hlinkClick r:id="rId11">
                  <a:extLst>
                    <a:ext uri="{A12FA001-AC4F-418D-AE19-62706E023703}">
                      <ahyp:hlinkClr val="tx"/>
                    </a:ext>
                  </a:extLst>
                </a:hlinkClick>
              </a:rPr>
              <a:t>https://jaivirdi.com/2020/07/19/dhs-episode-11/</a:t>
            </a:r>
            <a:r>
              <a:rPr b="0" i="0" lang="en-US" sz="2300" u="none" cap="none" strike="noStrike">
                <a:solidFill>
                  <a:srgbClr val="FFFFFF"/>
                </a:solidFill>
                <a:latin typeface="Quicksand Medium"/>
                <a:ea typeface="Quicksand Medium"/>
                <a:cs typeface="Quicksand Medium"/>
                <a:sym typeface="Quicksand Medium"/>
              </a:rPr>
              <a:t> </a:t>
            </a:r>
            <a:endParaRPr b="0" i="0" sz="2300" u="none" cap="none" strike="noStrike">
              <a:solidFill>
                <a:srgbClr val="FFFFFF"/>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rgbClr val="FFFFFF"/>
              </a:solidFill>
              <a:latin typeface="Arial"/>
              <a:ea typeface="Arial"/>
              <a:cs typeface="Arial"/>
              <a:sym typeface="Arial"/>
            </a:endParaRPr>
          </a:p>
        </p:txBody>
      </p:sp>
      <p:pic>
        <p:nvPicPr>
          <p:cNvPr id="415" name="Google Shape;415;g36138d5d411_0_21" title="IT_Co-fundedbytheEU_RGB_WHITE Outline.png"/>
          <p:cNvPicPr preferRelativeResize="0"/>
          <p:nvPr/>
        </p:nvPicPr>
        <p:blipFill>
          <a:blip r:embed="rId12">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419" name="Shape 419"/>
        <p:cNvGrpSpPr/>
        <p:nvPr/>
      </p:nvGrpSpPr>
      <p:grpSpPr>
        <a:xfrm>
          <a:off x="0" y="0"/>
          <a:ext cx="0" cy="0"/>
          <a:chOff x="0" y="0"/>
          <a:chExt cx="0" cy="0"/>
        </a:xfrm>
      </p:grpSpPr>
      <p:sp>
        <p:nvSpPr>
          <p:cNvPr id="420" name="Google Shape;420;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1" name="Google Shape;421;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2" name="Google Shape;422;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3" name="Google Shape;423;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424" name="Google Shape;424;p3"/>
          <p:cNvGrpSpPr/>
          <p:nvPr/>
        </p:nvGrpSpPr>
        <p:grpSpPr>
          <a:xfrm>
            <a:off x="-228300" y="6944209"/>
            <a:ext cx="18940740" cy="4430740"/>
            <a:chOff x="0" y="-57150"/>
            <a:chExt cx="4988508" cy="1166944"/>
          </a:xfrm>
        </p:grpSpPr>
        <p:sp>
          <p:nvSpPr>
            <p:cNvPr id="425" name="Google Shape;425;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6" name="Google Shape;426;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27" name="Google Shape;427;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8" name="Google Shape;428;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9" name="Google Shape;429;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0" name="Google Shape;430;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1" name="Google Shape;431;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2" name="Google Shape;432;p3"/>
          <p:cNvSpPr txBox="1"/>
          <p:nvPr/>
        </p:nvSpPr>
        <p:spPr>
          <a:xfrm>
            <a:off x="2157052" y="1867850"/>
            <a:ext cx="415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433" name="Google Shape;433;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a:ea typeface="Quicksand"/>
                <a:cs typeface="Quicksand"/>
                <a:sym typeface="Quicksand"/>
                <a:hlinkClick r:id="rId12">
                  <a:extLst>
                    <a:ext uri="{A12FA001-AC4F-418D-AE19-62706E023703}">
                      <ahyp:hlinkClr val="tx"/>
                    </a:ext>
                  </a:extLst>
                </a:hlinkClick>
              </a:rPr>
              <a:t>https://deafstudies.eu/</a:t>
            </a:r>
            <a:endParaRPr b="0" i="0" sz="1400" u="none" cap="none" strike="noStrike">
              <a:solidFill>
                <a:srgbClr val="000000"/>
              </a:solidFill>
              <a:latin typeface="Quicksand"/>
              <a:ea typeface="Quicksand"/>
              <a:cs typeface="Quicksand"/>
              <a:sym typeface="Quicksand"/>
            </a:endParaRPr>
          </a:p>
        </p:txBody>
      </p:sp>
      <p:sp>
        <p:nvSpPr>
          <p:cNvPr id="434" name="Google Shape;434;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a:ea typeface="Quicksand"/>
                <a:cs typeface="Quicksand"/>
                <a:sym typeface="Quicksand"/>
              </a:rPr>
              <a:t>Deaf Culture, Heritage and Diversity</a:t>
            </a:r>
            <a:endParaRPr b="0" i="0" sz="1400" u="none" cap="none" strike="noStrike">
              <a:solidFill>
                <a:srgbClr val="000000"/>
              </a:solidFill>
              <a:latin typeface="Quicksand"/>
              <a:ea typeface="Quicksand"/>
              <a:cs typeface="Quicksand"/>
              <a:sym typeface="Quicksand"/>
            </a:endParaRPr>
          </a:p>
        </p:txBody>
      </p:sp>
      <p:sp>
        <p:nvSpPr>
          <p:cNvPr id="435" name="Google Shape;435;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a:ea typeface="Quicksand"/>
                <a:cs typeface="Quicksand"/>
                <a:sym typeface="Quicksand"/>
              </a:rPr>
              <a:t>@deafstudies.eu</a:t>
            </a:r>
            <a:endParaRPr b="0" i="0" sz="1400" u="none" cap="none" strike="noStrike">
              <a:solidFill>
                <a:srgbClr val="000000"/>
              </a:solidFill>
              <a:latin typeface="Quicksand"/>
              <a:ea typeface="Quicksand"/>
              <a:cs typeface="Quicksand"/>
              <a:sym typeface="Quicksand"/>
            </a:endParaRPr>
          </a:p>
        </p:txBody>
      </p:sp>
      <p:pic>
        <p:nvPicPr>
          <p:cNvPr id="436" name="Google Shape;436;p3" title="IT_Co-fundedbytheEU_RGB_WHITE Outline.png"/>
          <p:cNvPicPr preferRelativeResize="0"/>
          <p:nvPr/>
        </p:nvPicPr>
        <p:blipFill>
          <a:blip r:embed="rId13">
            <a:alphaModFix/>
          </a:blip>
          <a:stretch>
            <a:fillRect/>
          </a:stretch>
        </p:blipFill>
        <p:spPr>
          <a:xfrm>
            <a:off x="14475470" y="307863"/>
            <a:ext cx="3332127" cy="73866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