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Lst>
  <p:sldSz cy="10287000" cx="18288000"/>
  <p:notesSz cx="6858000" cy="9144000"/>
  <p:embeddedFontLst>
    <p:embeddedFont>
      <p:font typeface="Anton"/>
      <p:regular r:id="rId29"/>
    </p:embeddedFont>
    <p:embeddedFont>
      <p:font typeface="Quicksand"/>
      <p:regular r:id="rId30"/>
      <p:bold r:id="rId31"/>
    </p:embeddedFont>
    <p:embeddedFont>
      <p:font typeface="Quicksand SemiBold"/>
      <p:regular r:id="rId32"/>
      <p:bold r:id="rId33"/>
    </p:embeddedFont>
    <p:embeddedFont>
      <p:font typeface="Fira Sans Extra Condensed"/>
      <p:regular r:id="rId34"/>
      <p:bold r:id="rId35"/>
      <p:italic r:id="rId36"/>
      <p:boldItalic r:id="rId37"/>
    </p:embeddedFont>
    <p:embeddedFont>
      <p:font typeface="Quicksand Medium"/>
      <p:regular r:id="rId38"/>
      <p:bold r:id="rId3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40" roundtripDataSignature="AMtx7mhjVTdfw8I+bez53MNgua06azUVo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customschemas.google.com/relationships/presentationmetadata" Target="metadata"/><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Anton-regular.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Quicksand-bold.fntdata"/><Relationship Id="rId30" Type="http://schemas.openxmlformats.org/officeDocument/2006/relationships/font" Target="fonts/Quicksand-regular.fntdata"/><Relationship Id="rId11" Type="http://schemas.openxmlformats.org/officeDocument/2006/relationships/slide" Target="slides/slide6.xml"/><Relationship Id="rId33" Type="http://schemas.openxmlformats.org/officeDocument/2006/relationships/font" Target="fonts/QuicksandSemiBold-bold.fntdata"/><Relationship Id="rId10" Type="http://schemas.openxmlformats.org/officeDocument/2006/relationships/slide" Target="slides/slide5.xml"/><Relationship Id="rId32" Type="http://schemas.openxmlformats.org/officeDocument/2006/relationships/font" Target="fonts/QuicksandSemiBold-regular.fntdata"/><Relationship Id="rId13" Type="http://schemas.openxmlformats.org/officeDocument/2006/relationships/slide" Target="slides/slide8.xml"/><Relationship Id="rId35" Type="http://schemas.openxmlformats.org/officeDocument/2006/relationships/font" Target="fonts/FiraSansExtraCondensed-bold.fntdata"/><Relationship Id="rId12" Type="http://schemas.openxmlformats.org/officeDocument/2006/relationships/slide" Target="slides/slide7.xml"/><Relationship Id="rId34" Type="http://schemas.openxmlformats.org/officeDocument/2006/relationships/font" Target="fonts/FiraSansExtraCondensed-regular.fntdata"/><Relationship Id="rId15" Type="http://schemas.openxmlformats.org/officeDocument/2006/relationships/slide" Target="slides/slide10.xml"/><Relationship Id="rId37" Type="http://schemas.openxmlformats.org/officeDocument/2006/relationships/font" Target="fonts/FiraSansExtraCondensed-boldItalic.fntdata"/><Relationship Id="rId14" Type="http://schemas.openxmlformats.org/officeDocument/2006/relationships/slide" Target="slides/slide9.xml"/><Relationship Id="rId36" Type="http://schemas.openxmlformats.org/officeDocument/2006/relationships/font" Target="fonts/FiraSansExtraCondensed-italic.fntdata"/><Relationship Id="rId17" Type="http://schemas.openxmlformats.org/officeDocument/2006/relationships/slide" Target="slides/slide12.xml"/><Relationship Id="rId39" Type="http://schemas.openxmlformats.org/officeDocument/2006/relationships/font" Target="fonts/QuicksandMedium-bold.fntdata"/><Relationship Id="rId16" Type="http://schemas.openxmlformats.org/officeDocument/2006/relationships/slide" Target="slides/slide11.xml"/><Relationship Id="rId38" Type="http://schemas.openxmlformats.org/officeDocument/2006/relationships/font" Target="fonts/QuicksandMedium-regular.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2" name="Google Shape;82;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5" name="Google Shape;95;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g3268722f70c_0_9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6" name="Google Shape;106;g3268722f70c_0_9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g323359fc758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OPEN QUESTION</a:t>
            </a:r>
            <a:endParaRPr/>
          </a:p>
        </p:txBody>
      </p:sp>
      <p:sp>
        <p:nvSpPr>
          <p:cNvPr id="117" name="Google Shape;117;g323359fc758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g323359fc758_0_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37" name="Google Shape;137;g323359fc758_0_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g3578b4ddf66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53" name="Google Shape;153;g3578b4ddf66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g323359fc758_0_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68" name="Google Shape;168;g323359fc758_0_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g32764944dc3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83" name="Google Shape;183;g32764944dc3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g32764944dc3_0_3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99" name="Google Shape;199;g32764944dc3_0_3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g32764944dc3_0_8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14" name="Google Shape;214;g32764944dc3_0_8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g323359fc758_0_6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26" name="Google Shape;226;g323359fc758_0_6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g36138d5d411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45" name="Google Shape;245;g36138d5d411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g36aac512fb4_0_5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61" name="Google Shape;261;g36aac512fb4_0_5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g2a50dcd015a_0_8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74" name="Google Shape;274;g2a50dcd015a_0_8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g36aac512fb4_0_6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02" name="Google Shape;302;g36aac512fb4_0_6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g36aac512fb4_0_8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21" name="Google Shape;321;g36aac512fb4_0_8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1" name="Shape 341"/>
        <p:cNvGrpSpPr/>
        <p:nvPr/>
      </p:nvGrpSpPr>
      <p:grpSpPr>
        <a:xfrm>
          <a:off x="0" y="0"/>
          <a:ext cx="0" cy="0"/>
          <a:chOff x="0" y="0"/>
          <a:chExt cx="0" cy="0"/>
        </a:xfrm>
      </p:grpSpPr>
      <p:sp>
        <p:nvSpPr>
          <p:cNvPr id="342" name="Google Shape;342;g36aac512fb4_0_7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43" name="Google Shape;343;g36aac512fb4_0_7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0" name="Shape 360"/>
        <p:cNvGrpSpPr/>
        <p:nvPr/>
      </p:nvGrpSpPr>
      <p:grpSpPr>
        <a:xfrm>
          <a:off x="0" y="0"/>
          <a:ext cx="0" cy="0"/>
          <a:chOff x="0" y="0"/>
          <a:chExt cx="0" cy="0"/>
        </a:xfrm>
      </p:grpSpPr>
      <p:sp>
        <p:nvSpPr>
          <p:cNvPr id="361" name="Google Shape;361;g36aac512fb4_0_9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62" name="Google Shape;362;g36aac512fb4_0_9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2" name="Shape 372"/>
        <p:cNvGrpSpPr/>
        <p:nvPr/>
      </p:nvGrpSpPr>
      <p:grpSpPr>
        <a:xfrm>
          <a:off x="0" y="0"/>
          <a:ext cx="0" cy="0"/>
          <a:chOff x="0" y="0"/>
          <a:chExt cx="0" cy="0"/>
        </a:xfrm>
      </p:grpSpPr>
      <p:sp>
        <p:nvSpPr>
          <p:cNvPr id="373" name="Google Shape;373;g33d092b2bc7_0_9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super deafy quiet place</a:t>
            </a:r>
            <a:endParaRPr/>
          </a:p>
        </p:txBody>
      </p:sp>
      <p:sp>
        <p:nvSpPr>
          <p:cNvPr id="374" name="Google Shape;374;g33d092b2bc7_0_9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3" name="Shape 383"/>
        <p:cNvGrpSpPr/>
        <p:nvPr/>
      </p:nvGrpSpPr>
      <p:grpSpPr>
        <a:xfrm>
          <a:off x="0" y="0"/>
          <a:ext cx="0" cy="0"/>
          <a:chOff x="0" y="0"/>
          <a:chExt cx="0" cy="0"/>
        </a:xfrm>
      </p:grpSpPr>
      <p:sp>
        <p:nvSpPr>
          <p:cNvPr id="384" name="Google Shape;384;g2a4f855e5c5_0_1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85" name="Google Shape;385;g2a4f855e5c5_0_13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4" name="Shape 394"/>
        <p:cNvGrpSpPr/>
        <p:nvPr/>
      </p:nvGrpSpPr>
      <p:grpSpPr>
        <a:xfrm>
          <a:off x="0" y="0"/>
          <a:ext cx="0" cy="0"/>
          <a:chOff x="0" y="0"/>
          <a:chExt cx="0" cy="0"/>
        </a:xfrm>
      </p:grpSpPr>
      <p:sp>
        <p:nvSpPr>
          <p:cNvPr id="395" name="Google Shape;395;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96" name="Google Shape;396;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7" name="Shape 407"/>
        <p:cNvGrpSpPr/>
        <p:nvPr/>
      </p:nvGrpSpPr>
      <p:grpSpPr>
        <a:xfrm>
          <a:off x="0" y="0"/>
          <a:ext cx="0" cy="0"/>
          <a:chOff x="0" y="0"/>
          <a:chExt cx="0" cy="0"/>
        </a:xfrm>
      </p:grpSpPr>
      <p:sp>
        <p:nvSpPr>
          <p:cNvPr id="408" name="Google Shape;408;g36138d5d411_0_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09" name="Google Shape;409;g36138d5d411_0_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5" name="Shape 415"/>
        <p:cNvGrpSpPr/>
        <p:nvPr/>
      </p:nvGrpSpPr>
      <p:grpSpPr>
        <a:xfrm>
          <a:off x="0" y="0"/>
          <a:ext cx="0" cy="0"/>
          <a:chOff x="0" y="0"/>
          <a:chExt cx="0" cy="0"/>
        </a:xfrm>
      </p:grpSpPr>
      <p:sp>
        <p:nvSpPr>
          <p:cNvPr id="416" name="Google Shape;416;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17" name="Google Shape;417;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2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2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 name="Google Shape;14;p2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24"/>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24"/>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18" name="Google Shape;18;p2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2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2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2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25"/>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4" name="Google Shape;24;p2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2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2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26"/>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4000"/>
              <a:buFont typeface="Calibri"/>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26"/>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30" name="Google Shape;30;p2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2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2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2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27"/>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6" name="Google Shape;36;p27"/>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7" name="Google Shape;37;p2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2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2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2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28"/>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3" name="Google Shape;43;p28"/>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4" name="Google Shape;44;p28"/>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5" name="Google Shape;45;p28"/>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6" name="Google Shape;46;p2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2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2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2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2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2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2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30"/>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30"/>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57" name="Google Shape;57;p30"/>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58" name="Google Shape;58;p3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3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3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31"/>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31"/>
          <p:cNvSpPr/>
          <p:nvPr>
            <p:ph idx="2" type="pic"/>
          </p:nvPr>
        </p:nvSpPr>
        <p:spPr>
          <a:xfrm>
            <a:off x="1792288" y="612775"/>
            <a:ext cx="5486400" cy="4114800"/>
          </a:xfrm>
          <a:prstGeom prst="rect">
            <a:avLst/>
          </a:prstGeom>
          <a:noFill/>
          <a:ln>
            <a:noFill/>
          </a:ln>
        </p:spPr>
      </p:sp>
      <p:sp>
        <p:nvSpPr>
          <p:cNvPr id="64" name="Google Shape;64;p31"/>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5" name="Google Shape;65;p3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3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3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3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32"/>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1" name="Google Shape;71;p3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3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3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33"/>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33"/>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7" name="Google Shape;77;p3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3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3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2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22"/>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2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2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2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png"/><Relationship Id="rId4" Type="http://schemas.openxmlformats.org/officeDocument/2006/relationships/image" Target="../media/image4.png"/><Relationship Id="rId5" Type="http://schemas.openxmlformats.org/officeDocument/2006/relationships/image" Target="../media/image44.png"/><Relationship Id="rId6" Type="http://schemas.openxmlformats.org/officeDocument/2006/relationships/hyperlink" Target="http://www.youtube.com/watch?v=t8MEYmiPZ6c" TargetMode="External"/><Relationship Id="rId7" Type="http://schemas.openxmlformats.org/officeDocument/2006/relationships/image" Target="../media/image36.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7.png"/><Relationship Id="rId4" Type="http://schemas.openxmlformats.org/officeDocument/2006/relationships/image" Target="../media/image1.png"/><Relationship Id="rId9" Type="http://schemas.openxmlformats.org/officeDocument/2006/relationships/image" Target="../media/image3.jpg"/><Relationship Id="rId5" Type="http://schemas.openxmlformats.org/officeDocument/2006/relationships/image" Target="../media/image4.png"/><Relationship Id="rId6" Type="http://schemas.openxmlformats.org/officeDocument/2006/relationships/hyperlink" Target="https://youtu.be/6TwV4uCrDhY?si=aOU1lI92UTQPm8PN" TargetMode="External"/><Relationship Id="rId7" Type="http://schemas.openxmlformats.org/officeDocument/2006/relationships/hyperlink" Target="https://www.youtube.com/@InstitutLumiere" TargetMode="External"/><Relationship Id="rId8" Type="http://schemas.openxmlformats.org/officeDocument/2006/relationships/hyperlink" Target="http://www.youtube.com/watch?v=6TwV4uCrDhY"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png"/><Relationship Id="rId4" Type="http://schemas.openxmlformats.org/officeDocument/2006/relationships/image" Target="../media/image4.png"/><Relationship Id="rId5" Type="http://schemas.openxmlformats.org/officeDocument/2006/relationships/hyperlink" Target="http://www.youtube.com/watch?v=T_59fB_gJ0Y" TargetMode="External"/><Relationship Id="rId6" Type="http://schemas.openxmlformats.org/officeDocument/2006/relationships/image" Target="../media/image2.jpg"/><Relationship Id="rId7"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png"/><Relationship Id="rId4" Type="http://schemas.openxmlformats.org/officeDocument/2006/relationships/image" Target="../media/image4.png"/><Relationship Id="rId5" Type="http://schemas.openxmlformats.org/officeDocument/2006/relationships/hyperlink" Target="https://youtu.be/XITbj3NTLUQ" TargetMode="External"/><Relationship Id="rId6" Type="http://schemas.openxmlformats.org/officeDocument/2006/relationships/image" Target="../media/image11.png"/><Relationship Id="rId7" Type="http://schemas.openxmlformats.org/officeDocument/2006/relationships/hyperlink" Target="https://www.youtube.com/watch?v=wrBf9WAjRsg" TargetMode="External"/><Relationship Id="rId8"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png"/><Relationship Id="rId4" Type="http://schemas.openxmlformats.org/officeDocument/2006/relationships/image" Target="../media/image4.png"/><Relationship Id="rId5" Type="http://schemas.openxmlformats.org/officeDocument/2006/relationships/image" Target="../media/image1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png"/><Relationship Id="rId4" Type="http://schemas.openxmlformats.org/officeDocument/2006/relationships/image" Target="../media/image4.png"/><Relationship Id="rId5" Type="http://schemas.openxmlformats.org/officeDocument/2006/relationships/image" Target="../media/image52.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png"/><Relationship Id="rId4" Type="http://schemas.openxmlformats.org/officeDocument/2006/relationships/image" Target="../media/image4.png"/><Relationship Id="rId5" Type="http://schemas.openxmlformats.org/officeDocument/2006/relationships/hyperlink" Target="http://www.youtube.com/watch?v=J9rhrS6A9YI" TargetMode="External"/><Relationship Id="rId6" Type="http://schemas.openxmlformats.org/officeDocument/2006/relationships/image" Target="../media/image8.jpg"/><Relationship Id="rId7" Type="http://schemas.openxmlformats.org/officeDocument/2006/relationships/hyperlink" Target="https://youtu.be/J9rhrS6A9YI?si=vO_kYEnyePyc4r8u"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png"/><Relationship Id="rId4" Type="http://schemas.openxmlformats.org/officeDocument/2006/relationships/image" Target="../media/image4.png"/><Relationship Id="rId5" Type="http://schemas.openxmlformats.org/officeDocument/2006/relationships/image" Target="../media/image26.png"/><Relationship Id="rId6" Type="http://schemas.openxmlformats.org/officeDocument/2006/relationships/hyperlink" Target="https://media.gallaudet.edu/media/Moving+Pictures%2C+Moving+HandsA++The+Story+of+Ernest+Marshall/1_9enr1u7k" TargetMode="External"/><Relationship Id="rId7" Type="http://schemas.openxmlformats.org/officeDocument/2006/relationships/image" Target="../media/image31.png"/><Relationship Id="rId8" Type="http://schemas.openxmlformats.org/officeDocument/2006/relationships/hyperlink" Target="https://vimeo.com/ondemand/charleskrauel"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png"/><Relationship Id="rId4" Type="http://schemas.openxmlformats.org/officeDocument/2006/relationships/image" Target="../media/image14.jpg"/><Relationship Id="rId5" Type="http://schemas.openxmlformats.org/officeDocument/2006/relationships/image" Target="../media/image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1.png"/><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11" Type="http://schemas.openxmlformats.org/officeDocument/2006/relationships/hyperlink" Target="https://www.signlightff.org/" TargetMode="External"/><Relationship Id="rId10" Type="http://schemas.openxmlformats.org/officeDocument/2006/relationships/image" Target="../media/image13.jpg"/><Relationship Id="rId13" Type="http://schemas.openxmlformats.org/officeDocument/2006/relationships/hyperlink" Target="https://www.iidff.org/" TargetMode="External"/><Relationship Id="rId12" Type="http://schemas.openxmlformats.org/officeDocument/2006/relationships/image" Target="../media/image16.jpg"/><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1.png"/><Relationship Id="rId4" Type="http://schemas.openxmlformats.org/officeDocument/2006/relationships/hyperlink" Target="https://deaffest.co.uk/" TargetMode="External"/><Relationship Id="rId9" Type="http://schemas.openxmlformats.org/officeDocument/2006/relationships/hyperlink" Target="https://www.deafspotlight.org/sdff" TargetMode="External"/><Relationship Id="rId15" Type="http://schemas.openxmlformats.org/officeDocument/2006/relationships/hyperlink" Target="https://www.facebook.com/DeafRocFilmFest/" TargetMode="External"/><Relationship Id="rId14" Type="http://schemas.openxmlformats.org/officeDocument/2006/relationships/image" Target="../media/image19.jpg"/><Relationship Id="rId17" Type="http://schemas.openxmlformats.org/officeDocument/2006/relationships/hyperlink" Target="https://deafcinema.org/en/main/" TargetMode="External"/><Relationship Id="rId16" Type="http://schemas.openxmlformats.org/officeDocument/2006/relationships/image" Target="../media/image9.jpg"/><Relationship Id="rId5" Type="http://schemas.openxmlformats.org/officeDocument/2006/relationships/image" Target="../media/image49.jpg"/><Relationship Id="rId19" Type="http://schemas.openxmlformats.org/officeDocument/2006/relationships/image" Target="../media/image4.png"/><Relationship Id="rId6" Type="http://schemas.openxmlformats.org/officeDocument/2006/relationships/hyperlink" Target="https://shuwanomachi.jp/english/about.html" TargetMode="External"/><Relationship Id="rId18" Type="http://schemas.openxmlformats.org/officeDocument/2006/relationships/image" Target="../media/image47.jpg"/><Relationship Id="rId7" Type="http://schemas.openxmlformats.org/officeDocument/2006/relationships/image" Target="../media/image12.jpg"/><Relationship Id="rId8" Type="http://schemas.openxmlformats.org/officeDocument/2006/relationships/image" Target="../media/image10.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1.png"/><Relationship Id="rId4" Type="http://schemas.openxmlformats.org/officeDocument/2006/relationships/image" Target="../media/image4.png"/><Relationship Id="rId5" Type="http://schemas.openxmlformats.org/officeDocument/2006/relationships/image" Target="../media/image51.png"/><Relationship Id="rId6" Type="http://schemas.openxmlformats.org/officeDocument/2006/relationships/image" Target="../media/image17.png"/><Relationship Id="rId7" Type="http://schemas.openxmlformats.org/officeDocument/2006/relationships/image" Target="../media/image23.png"/></Relationships>
</file>

<file path=ppt/slides/_rels/slide16.xml.rels><?xml version="1.0" encoding="UTF-8" standalone="yes"?><Relationships xmlns="http://schemas.openxmlformats.org/package/2006/relationships"><Relationship Id="rId11" Type="http://schemas.openxmlformats.org/officeDocument/2006/relationships/hyperlink" Target="https://lumotv.co.uk/watch/deaf-funny" TargetMode="External"/><Relationship Id="rId10" Type="http://schemas.openxmlformats.org/officeDocument/2006/relationships/image" Target="../media/image22.png"/><Relationship Id="rId13" Type="http://schemas.openxmlformats.org/officeDocument/2006/relationships/hyperlink" Target="https://youtu.be/I5Uw2z73Su4" TargetMode="External"/><Relationship Id="rId12" Type="http://schemas.openxmlformats.org/officeDocument/2006/relationships/image" Target="../media/image20.jpg"/><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1.png"/><Relationship Id="rId4" Type="http://schemas.openxmlformats.org/officeDocument/2006/relationships/image" Target="../media/image4.png"/><Relationship Id="rId9" Type="http://schemas.openxmlformats.org/officeDocument/2006/relationships/hyperlink" Target="https://youtu.be/O2MHGVZP-_A?si=7zr2t1yL2TUJyk2d" TargetMode="External"/><Relationship Id="rId14" Type="http://schemas.openxmlformats.org/officeDocument/2006/relationships/image" Target="../media/image21.jpg"/><Relationship Id="rId5" Type="http://schemas.openxmlformats.org/officeDocument/2006/relationships/hyperlink" Target="https://lumotv.co.uk/watch/small-world-series-1" TargetMode="External"/><Relationship Id="rId6" Type="http://schemas.openxmlformats.org/officeDocument/2006/relationships/image" Target="../media/image33.png"/><Relationship Id="rId7" Type="http://schemas.openxmlformats.org/officeDocument/2006/relationships/hyperlink" Target="https://lumotv.co.uk/watch/zoom-focus-end" TargetMode="External"/><Relationship Id="rId8" Type="http://schemas.openxmlformats.org/officeDocument/2006/relationships/image" Target="../media/image18.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1.png"/><Relationship Id="rId4" Type="http://schemas.openxmlformats.org/officeDocument/2006/relationships/image" Target="../media/image4.png"/><Relationship Id="rId5" Type="http://schemas.openxmlformats.org/officeDocument/2006/relationships/image" Target="../media/image34.png"/><Relationship Id="rId6" Type="http://schemas.openxmlformats.org/officeDocument/2006/relationships/image" Target="../media/image46.png"/><Relationship Id="rId7" Type="http://schemas.openxmlformats.org/officeDocument/2006/relationships/image" Target="../media/image28.jpg"/><Relationship Id="rId8" Type="http://schemas.openxmlformats.org/officeDocument/2006/relationships/image" Target="../media/image32.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1.png"/><Relationship Id="rId4" Type="http://schemas.openxmlformats.org/officeDocument/2006/relationships/image" Target="../media/image4.png"/><Relationship Id="rId5" Type="http://schemas.openxmlformats.org/officeDocument/2006/relationships/image" Target="../media/image2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1.png"/><Relationship Id="rId4" Type="http://schemas.openxmlformats.org/officeDocument/2006/relationships/image" Target="../media/image4.png"/><Relationship Id="rId5" Type="http://schemas.openxmlformats.org/officeDocument/2006/relationships/image" Target="../media/image25.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1.png"/><Relationship Id="rId4" Type="http://schemas.openxmlformats.org/officeDocument/2006/relationships/image" Target="../media/image4.png"/><Relationship Id="rId5" Type="http://schemas.openxmlformats.org/officeDocument/2006/relationships/image" Target="../media/image2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1.png"/><Relationship Id="rId4" Type="http://schemas.openxmlformats.org/officeDocument/2006/relationships/image" Target="../media/image4.png"/><Relationship Id="rId5" Type="http://schemas.openxmlformats.org/officeDocument/2006/relationships/image" Target="../media/image37.png"/><Relationship Id="rId6" Type="http://schemas.openxmlformats.org/officeDocument/2006/relationships/image" Target="../media/image29.png"/><Relationship Id="rId7" Type="http://schemas.openxmlformats.org/officeDocument/2006/relationships/image" Target="../media/image30.png"/><Relationship Id="rId8" Type="http://schemas.openxmlformats.org/officeDocument/2006/relationships/image" Target="../media/image35.png"/></Relationships>
</file>

<file path=ppt/slides/_rels/slide22.xml.rels><?xml version="1.0" encoding="UTF-8" standalone="yes"?><Relationships xmlns="http://schemas.openxmlformats.org/package/2006/relationships"><Relationship Id="rId11" Type="http://schemas.openxmlformats.org/officeDocument/2006/relationships/hyperlink" Target="https://www.nad.org/2013/08/12/veditz-day-august-13th-2013/" TargetMode="External"/><Relationship Id="rId10" Type="http://schemas.openxmlformats.org/officeDocument/2006/relationships/hyperlink" Target="https://www.watershed.co.uk/articles/130-years-deaf-people-and-moving-image-coming-full-circle" TargetMode="External"/><Relationship Id="rId12" Type="http://schemas.openxmlformats.org/officeDocument/2006/relationships/hyperlink" Target="https://jaivirdi.com/2020/07/19/dhs-episode-11/" TargetMode="External"/><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4.png"/><Relationship Id="rId4" Type="http://schemas.openxmlformats.org/officeDocument/2006/relationships/image" Target="../media/image38.png"/><Relationship Id="rId9" Type="http://schemas.openxmlformats.org/officeDocument/2006/relationships/hyperlink" Target="http://www.introductiontodeafculture.com/intro-to-deaf-culture.html" TargetMode="External"/><Relationship Id="rId5" Type="http://schemas.openxmlformats.org/officeDocument/2006/relationships/image" Target="../media/image1.png"/><Relationship Id="rId6" Type="http://schemas.openxmlformats.org/officeDocument/2006/relationships/hyperlink" Target="https://archive.org/details/demeny_phonoscope_1892" TargetMode="External"/><Relationship Id="rId7" Type="http://schemas.openxmlformats.org/officeDocument/2006/relationships/hyperlink" Target="https://heartdeaf.com/heart/content/timelines/cinema/timeline.html" TargetMode="External"/><Relationship Id="rId8" Type="http://schemas.openxmlformats.org/officeDocument/2006/relationships/hyperlink" Target="https://doi.org/10.4135/9781483346489.n56" TargetMode="External"/></Relationships>
</file>

<file path=ppt/slides/_rels/slide23.xml.rels><?xml version="1.0" encoding="UTF-8" standalone="yes"?><Relationships xmlns="http://schemas.openxmlformats.org/package/2006/relationships"><Relationship Id="rId11" Type="http://schemas.openxmlformats.org/officeDocument/2006/relationships/image" Target="../media/image43.png"/><Relationship Id="rId10" Type="http://schemas.openxmlformats.org/officeDocument/2006/relationships/image" Target="../media/image48.png"/><Relationship Id="rId13" Type="http://schemas.openxmlformats.org/officeDocument/2006/relationships/hyperlink" Target="https://deafstudies.eu" TargetMode="External"/><Relationship Id="rId12" Type="http://schemas.openxmlformats.org/officeDocument/2006/relationships/image" Target="../media/image50.png"/><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1.png"/><Relationship Id="rId4" Type="http://schemas.openxmlformats.org/officeDocument/2006/relationships/image" Target="../media/image4.png"/><Relationship Id="rId9" Type="http://schemas.openxmlformats.org/officeDocument/2006/relationships/image" Target="../media/image42.png"/><Relationship Id="rId5" Type="http://schemas.openxmlformats.org/officeDocument/2006/relationships/image" Target="../media/image39.png"/><Relationship Id="rId6" Type="http://schemas.openxmlformats.org/officeDocument/2006/relationships/image" Target="../media/image40.png"/><Relationship Id="rId7" Type="http://schemas.openxmlformats.org/officeDocument/2006/relationships/image" Target="../media/image45.png"/><Relationship Id="rId8" Type="http://schemas.openxmlformats.org/officeDocument/2006/relationships/image" Target="../media/image4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83" name="Shape 83"/>
        <p:cNvGrpSpPr/>
        <p:nvPr/>
      </p:nvGrpSpPr>
      <p:grpSpPr>
        <a:xfrm>
          <a:off x="0" y="0"/>
          <a:ext cx="0" cy="0"/>
          <a:chOff x="0" y="0"/>
          <a:chExt cx="0" cy="0"/>
        </a:xfrm>
      </p:grpSpPr>
      <p:grpSp>
        <p:nvGrpSpPr>
          <p:cNvPr id="84" name="Google Shape;84;p1"/>
          <p:cNvGrpSpPr/>
          <p:nvPr/>
        </p:nvGrpSpPr>
        <p:grpSpPr>
          <a:xfrm>
            <a:off x="0" y="-216991"/>
            <a:ext cx="2922084" cy="10503991"/>
            <a:chOff x="0" y="-57150"/>
            <a:chExt cx="769602" cy="2766483"/>
          </a:xfrm>
        </p:grpSpPr>
        <p:sp>
          <p:nvSpPr>
            <p:cNvPr id="85" name="Google Shape;85;p1"/>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6" name="Google Shape;86;p1"/>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87" name="Google Shape;87;p1"/>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8" name="Google Shape;88;p1"/>
          <p:cNvSpPr/>
          <p:nvPr/>
        </p:nvSpPr>
        <p:spPr>
          <a:xfrm>
            <a:off x="14500808" y="8695226"/>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9" name="Google Shape;89;p1"/>
          <p:cNvSpPr txBox="1"/>
          <p:nvPr/>
        </p:nvSpPr>
        <p:spPr>
          <a:xfrm>
            <a:off x="3477102" y="4049496"/>
            <a:ext cx="14087100" cy="11082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0" i="0" lang="en-US" sz="7200" u="none" cap="none" strike="noStrike">
                <a:solidFill>
                  <a:srgbClr val="FFFFFF"/>
                </a:solidFill>
                <a:latin typeface="Anton"/>
                <a:ea typeface="Anton"/>
                <a:cs typeface="Anton"/>
                <a:sym typeface="Anton"/>
              </a:rPr>
              <a:t>Deaf Art - Gehörlosenku</a:t>
            </a:r>
            <a:r>
              <a:rPr lang="en-US" sz="7200">
                <a:solidFill>
                  <a:srgbClr val="FFFFFF"/>
                </a:solidFill>
                <a:latin typeface="Anton"/>
                <a:ea typeface="Anton"/>
                <a:cs typeface="Anton"/>
                <a:sym typeface="Anton"/>
              </a:rPr>
              <a:t>nst</a:t>
            </a:r>
            <a:endParaRPr b="0" i="0" sz="7200" u="none" cap="none" strike="noStrike">
              <a:solidFill>
                <a:srgbClr val="FFFFFF"/>
              </a:solidFill>
              <a:latin typeface="Anton"/>
              <a:ea typeface="Anton"/>
              <a:cs typeface="Anton"/>
              <a:sym typeface="Anton"/>
            </a:endParaRPr>
          </a:p>
        </p:txBody>
      </p:sp>
      <p:sp>
        <p:nvSpPr>
          <p:cNvPr id="90" name="Google Shape;90;p1"/>
          <p:cNvSpPr txBox="1"/>
          <p:nvPr/>
        </p:nvSpPr>
        <p:spPr>
          <a:xfrm>
            <a:off x="3443253" y="5399806"/>
            <a:ext cx="13486209" cy="1055674"/>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0" i="0" lang="en-US" sz="4900" u="none" cap="none" strike="noStrike">
                <a:solidFill>
                  <a:srgbClr val="FFFFFF"/>
                </a:solidFill>
                <a:latin typeface="Quicksand"/>
                <a:ea typeface="Quicksand"/>
                <a:cs typeface="Quicksand"/>
                <a:sym typeface="Quicksand"/>
              </a:rPr>
              <a:t>Deaf Cinema – Gehörlosenkino und -filme</a:t>
            </a:r>
            <a:endParaRPr b="0" i="0" sz="4900" u="none" cap="none" strike="noStrike">
              <a:solidFill>
                <a:srgbClr val="FFFFFF"/>
              </a:solidFill>
              <a:latin typeface="Quicksand"/>
              <a:ea typeface="Quicksand"/>
              <a:cs typeface="Quicksand"/>
              <a:sym typeface="Quicksand"/>
            </a:endParaRPr>
          </a:p>
        </p:txBody>
      </p:sp>
      <p:sp>
        <p:nvSpPr>
          <p:cNvPr id="91" name="Google Shape;91;p1"/>
          <p:cNvSpPr txBox="1"/>
          <p:nvPr/>
        </p:nvSpPr>
        <p:spPr>
          <a:xfrm>
            <a:off x="3585179" y="2015169"/>
            <a:ext cx="8667900" cy="603242"/>
          </a:xfrm>
          <a:prstGeom prst="rect">
            <a:avLst/>
          </a:prstGeom>
          <a:noFill/>
          <a:ln>
            <a:noFill/>
          </a:ln>
        </p:spPr>
        <p:txBody>
          <a:bodyPr anchorCtr="0" anchor="t" bIns="0" lIns="0" spcFirstLastPara="1" rIns="0" wrap="square" tIns="0">
            <a:spAutoFit/>
          </a:bodyPr>
          <a:lstStyle/>
          <a:p>
            <a:pPr indent="0" lvl="0" marL="0" marR="0" rtl="0" algn="l">
              <a:lnSpc>
                <a:spcPct val="140017"/>
              </a:lnSpc>
              <a:spcBef>
                <a:spcPts val="0"/>
              </a:spcBef>
              <a:spcAft>
                <a:spcPts val="0"/>
              </a:spcAft>
              <a:buNone/>
            </a:pPr>
            <a:r>
              <a:rPr b="0" i="0" lang="en-US" sz="2800" u="none" cap="none" strike="noStrike">
                <a:solidFill>
                  <a:srgbClr val="FFFFFF"/>
                </a:solidFill>
                <a:latin typeface="Quicksand"/>
                <a:ea typeface="Quicksand"/>
                <a:cs typeface="Quicksand"/>
                <a:sym typeface="Quicksand"/>
              </a:rPr>
              <a:t>Deaf Studies | Workshop</a:t>
            </a:r>
            <a:endParaRPr b="0" i="0" sz="2800" u="none" cap="none" strike="noStrike">
              <a:solidFill>
                <a:srgbClr val="000000"/>
              </a:solidFill>
              <a:latin typeface="Arial"/>
              <a:ea typeface="Arial"/>
              <a:cs typeface="Arial"/>
              <a:sym typeface="Arial"/>
            </a:endParaRPr>
          </a:p>
        </p:txBody>
      </p:sp>
      <p:sp>
        <p:nvSpPr>
          <p:cNvPr id="92" name="Google Shape;92;p1"/>
          <p:cNvSpPr txBox="1"/>
          <p:nvPr/>
        </p:nvSpPr>
        <p:spPr>
          <a:xfrm>
            <a:off x="3907726" y="8530469"/>
            <a:ext cx="9307772" cy="107721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600" u="none" cap="none" strike="noStrike">
                <a:solidFill>
                  <a:schemeClr val="lt1"/>
                </a:solidFill>
                <a:latin typeface="Quicksand"/>
                <a:ea typeface="Quicksand"/>
                <a:cs typeface="Quicksand"/>
                <a:sym typeface="Quicksand"/>
              </a:rPr>
              <a:t>Finanziert von der Europäischen Union. Die geäußerten Ansichten und Meinungen sind jedoch ausschließlich die des/der Autor(en) und spiegeln nicht unbedingt die der Europäischen Union oder der Europäischen Exekutivagentur für Bildung und Kultur (EACEA) wider. Weder die Europäische Union noch die EACEA können dafür verantwortlich gemacht werden.</a:t>
            </a:r>
            <a:endParaRPr b="0" i="0" sz="1600" u="none" cap="none" strike="noStrike">
              <a:solidFill>
                <a:schemeClr val="lt1"/>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96" name="Shape 96"/>
        <p:cNvGrpSpPr/>
        <p:nvPr/>
      </p:nvGrpSpPr>
      <p:grpSpPr>
        <a:xfrm>
          <a:off x="0" y="0"/>
          <a:ext cx="0" cy="0"/>
          <a:chOff x="0" y="0"/>
          <a:chExt cx="0" cy="0"/>
        </a:xfrm>
      </p:grpSpPr>
      <p:grpSp>
        <p:nvGrpSpPr>
          <p:cNvPr id="97" name="Google Shape;97;p2"/>
          <p:cNvGrpSpPr/>
          <p:nvPr/>
        </p:nvGrpSpPr>
        <p:grpSpPr>
          <a:xfrm>
            <a:off x="0" y="-216991"/>
            <a:ext cx="2922084" cy="10503991"/>
            <a:chOff x="0" y="-57150"/>
            <a:chExt cx="769602" cy="2766483"/>
          </a:xfrm>
        </p:grpSpPr>
        <p:sp>
          <p:nvSpPr>
            <p:cNvPr id="98" name="Google Shape;98;p2"/>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99" name="Google Shape;99;p2"/>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00" name="Google Shape;100;p2"/>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1" name="Google Shape;101;p2"/>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2" name="Google Shape;102;p2"/>
          <p:cNvSpPr txBox="1"/>
          <p:nvPr/>
        </p:nvSpPr>
        <p:spPr>
          <a:xfrm>
            <a:off x="4064282" y="4299270"/>
            <a:ext cx="13152564" cy="2326791"/>
          </a:xfrm>
          <a:prstGeom prst="rect">
            <a:avLst/>
          </a:prstGeom>
          <a:noFill/>
          <a:ln>
            <a:noFill/>
          </a:ln>
        </p:spPr>
        <p:txBody>
          <a:bodyPr anchorCtr="0" anchor="t" bIns="0" lIns="0" spcFirstLastPara="1" rIns="0" wrap="square" tIns="0">
            <a:spAutoFit/>
          </a:bodyPr>
          <a:lstStyle/>
          <a:p>
            <a:pPr indent="-429319" lvl="1" marL="604511" marR="0" rtl="0" algn="l">
              <a:lnSpc>
                <a:spcPct val="140014"/>
              </a:lnSpc>
              <a:spcBef>
                <a:spcPts val="0"/>
              </a:spcBef>
              <a:spcAft>
                <a:spcPts val="0"/>
              </a:spcAft>
              <a:buClr>
                <a:srgbClr val="FFFFFF"/>
              </a:buClr>
              <a:buSzPts val="4800"/>
              <a:buFont typeface="Arial"/>
              <a:buChar char="•"/>
            </a:pPr>
            <a:r>
              <a:rPr b="0" i="0" lang="en-US" sz="3600" u="none" cap="none" strike="noStrike">
                <a:solidFill>
                  <a:srgbClr val="FFFFFF"/>
                </a:solidFill>
                <a:latin typeface="Quicksand"/>
                <a:ea typeface="Quicksand"/>
                <a:cs typeface="Quicksand"/>
                <a:sym typeface="Quicksand"/>
              </a:rPr>
              <a:t>Was wissen wir über Deaf Cinema?</a:t>
            </a:r>
            <a:br>
              <a:rPr b="0" i="0" lang="en-US" sz="3600" u="none" cap="none" strike="noStrike">
                <a:solidFill>
                  <a:srgbClr val="FFFFFF"/>
                </a:solidFill>
                <a:latin typeface="Quicksand"/>
                <a:ea typeface="Quicksand"/>
                <a:cs typeface="Quicksand"/>
                <a:sym typeface="Quicksand"/>
              </a:rPr>
            </a:br>
            <a:r>
              <a:rPr b="0" i="0" lang="en-US" sz="3600" u="none" cap="none" strike="noStrike">
                <a:solidFill>
                  <a:srgbClr val="FFFFFF"/>
                </a:solidFill>
                <a:latin typeface="Quicksand"/>
                <a:ea typeface="Quicksand"/>
                <a:cs typeface="Quicksand"/>
                <a:sym typeface="Quicksand"/>
              </a:rPr>
              <a:t>Was ist Deaf Cinema und seine Geschichte?</a:t>
            </a:r>
            <a:br>
              <a:rPr b="0" i="0" lang="en-US" sz="3600" u="none" cap="none" strike="noStrike">
                <a:solidFill>
                  <a:srgbClr val="FFFFFF"/>
                </a:solidFill>
                <a:latin typeface="Quicksand"/>
                <a:ea typeface="Quicksand"/>
                <a:cs typeface="Quicksand"/>
                <a:sym typeface="Quicksand"/>
              </a:rPr>
            </a:br>
            <a:r>
              <a:rPr b="0" i="0" lang="en-US" sz="3600" u="none" cap="none" strike="noStrike">
                <a:solidFill>
                  <a:srgbClr val="FFFFFF"/>
                </a:solidFill>
                <a:latin typeface="Quicksand"/>
                <a:ea typeface="Quicksand"/>
                <a:cs typeface="Quicksand"/>
                <a:sym typeface="Quicksand"/>
              </a:rPr>
              <a:t>Erstelle ein Storyboard für einen Gehörlosenfilm</a:t>
            </a:r>
            <a:endParaRPr b="0" i="0" sz="3600" u="none" cap="none" strike="noStrike">
              <a:solidFill>
                <a:srgbClr val="000000"/>
              </a:solidFill>
              <a:latin typeface="Arial"/>
              <a:ea typeface="Arial"/>
              <a:cs typeface="Arial"/>
              <a:sym typeface="Arial"/>
            </a:endParaRPr>
          </a:p>
        </p:txBody>
      </p:sp>
      <p:sp>
        <p:nvSpPr>
          <p:cNvPr id="103" name="Google Shape;103;p2"/>
          <p:cNvSpPr txBox="1"/>
          <p:nvPr/>
        </p:nvSpPr>
        <p:spPr>
          <a:xfrm>
            <a:off x="4064281" y="1502008"/>
            <a:ext cx="5680609" cy="1723549"/>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0" i="0" lang="en-US" sz="8000" u="none" cap="none" strike="noStrike">
                <a:solidFill>
                  <a:srgbClr val="FFFFFF"/>
                </a:solidFill>
                <a:latin typeface="Anton"/>
                <a:ea typeface="Anton"/>
                <a:cs typeface="Anton"/>
                <a:sym typeface="Anton"/>
              </a:rPr>
              <a:t>Übersicht</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107" name="Shape 107"/>
        <p:cNvGrpSpPr/>
        <p:nvPr/>
      </p:nvGrpSpPr>
      <p:grpSpPr>
        <a:xfrm>
          <a:off x="0" y="0"/>
          <a:ext cx="0" cy="0"/>
          <a:chOff x="0" y="0"/>
          <a:chExt cx="0" cy="0"/>
        </a:xfrm>
      </p:grpSpPr>
      <p:grpSp>
        <p:nvGrpSpPr>
          <p:cNvPr id="108" name="Google Shape;108;g3268722f70c_0_99"/>
          <p:cNvGrpSpPr/>
          <p:nvPr/>
        </p:nvGrpSpPr>
        <p:grpSpPr>
          <a:xfrm>
            <a:off x="0" y="-216993"/>
            <a:ext cx="2922102" cy="10504504"/>
            <a:chOff x="0" y="-57150"/>
            <a:chExt cx="769602" cy="2766600"/>
          </a:xfrm>
        </p:grpSpPr>
        <p:sp>
          <p:nvSpPr>
            <p:cNvPr id="109" name="Google Shape;109;g3268722f70c_0_99"/>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10" name="Google Shape;110;g3268722f70c_0_99"/>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11" name="Google Shape;111;g3268722f70c_0_99"/>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12" name="Google Shape;112;g3268722f70c_0_99"/>
          <p:cNvSpPr/>
          <p:nvPr/>
        </p:nvSpPr>
        <p:spPr>
          <a:xfrm>
            <a:off x="149925" y="9475951"/>
            <a:ext cx="2775592" cy="618726"/>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13" name="Google Shape;113;g3268722f70c_0_99"/>
          <p:cNvSpPr txBox="1"/>
          <p:nvPr/>
        </p:nvSpPr>
        <p:spPr>
          <a:xfrm>
            <a:off x="376957" y="4711430"/>
            <a:ext cx="2167800" cy="1034129"/>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0" i="0" lang="en-US" sz="2400" u="none" cap="none" strike="noStrike">
                <a:solidFill>
                  <a:srgbClr val="F7F1D5"/>
                </a:solidFill>
                <a:latin typeface="Anton"/>
                <a:ea typeface="Anton"/>
                <a:cs typeface="Anton"/>
                <a:sym typeface="Anton"/>
              </a:rPr>
              <a:t>Geschichte des Deaf Cinema</a:t>
            </a:r>
            <a:endParaRPr b="0" i="0" sz="2400" u="none" cap="none" strike="noStrike">
              <a:solidFill>
                <a:srgbClr val="F7F1D5"/>
              </a:solidFill>
              <a:latin typeface="Anton"/>
              <a:ea typeface="Anton"/>
              <a:cs typeface="Anton"/>
              <a:sym typeface="Anton"/>
            </a:endParaRPr>
          </a:p>
        </p:txBody>
      </p:sp>
      <p:sp>
        <p:nvSpPr>
          <p:cNvPr id="114" name="Google Shape;114;g3268722f70c_0_99"/>
          <p:cNvSpPr txBox="1"/>
          <p:nvPr/>
        </p:nvSpPr>
        <p:spPr>
          <a:xfrm>
            <a:off x="2922100" y="3009375"/>
            <a:ext cx="15366000" cy="4136517"/>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0" i="0" lang="en-US" sz="9600" u="none" cap="none" strike="noStrike">
                <a:solidFill>
                  <a:srgbClr val="FFFFFF"/>
                </a:solidFill>
                <a:latin typeface="Anton"/>
                <a:ea typeface="Anton"/>
                <a:cs typeface="Anton"/>
                <a:sym typeface="Anton"/>
              </a:rPr>
              <a:t>Was wissen wir über </a:t>
            </a:r>
            <a:br>
              <a:rPr b="0" i="0" lang="en-US" sz="9600" u="none" cap="none" strike="noStrike">
                <a:solidFill>
                  <a:srgbClr val="FFFFFF"/>
                </a:solidFill>
                <a:latin typeface="Anton"/>
                <a:ea typeface="Anton"/>
                <a:cs typeface="Anton"/>
                <a:sym typeface="Anton"/>
              </a:rPr>
            </a:br>
            <a:r>
              <a:rPr b="0" i="0" lang="en-US" sz="9600" u="none" cap="none" strike="noStrike">
                <a:solidFill>
                  <a:srgbClr val="FFFFFF"/>
                </a:solidFill>
                <a:latin typeface="Anton"/>
                <a:ea typeface="Anton"/>
                <a:cs typeface="Anton"/>
                <a:sym typeface="Anton"/>
              </a:rPr>
              <a:t>Deaf Cinema?</a:t>
            </a:r>
            <a:endParaRPr b="0" i="0" sz="9600" u="none" cap="none" strike="noStrik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18" name="Shape 118"/>
        <p:cNvGrpSpPr/>
        <p:nvPr/>
      </p:nvGrpSpPr>
      <p:grpSpPr>
        <a:xfrm>
          <a:off x="0" y="0"/>
          <a:ext cx="0" cy="0"/>
          <a:chOff x="0" y="0"/>
          <a:chExt cx="0" cy="0"/>
        </a:xfrm>
      </p:grpSpPr>
      <p:sp>
        <p:nvSpPr>
          <p:cNvPr id="119" name="Google Shape;119;g323359fc758_0_0"/>
          <p:cNvSpPr/>
          <p:nvPr/>
        </p:nvSpPr>
        <p:spPr>
          <a:xfrm>
            <a:off x="10270943" y="6422763"/>
            <a:ext cx="7883789" cy="2872367"/>
          </a:xfrm>
          <a:prstGeom prst="roundRect">
            <a:avLst>
              <a:gd fmla="val 16667" name="adj"/>
            </a:avLst>
          </a:prstGeom>
          <a:solidFill>
            <a:schemeClr val="lt1"/>
          </a:solidFill>
          <a:ln>
            <a:noFill/>
          </a:ln>
        </p:spPr>
        <p:txBody>
          <a:bodyPr anchorCtr="0" anchor="ctr" bIns="45700" lIns="91425" spcFirstLastPara="1" rIns="91425" wrap="square" tIns="45700">
            <a:noAutofit/>
          </a:bodyPr>
          <a:lstStyle/>
          <a:p>
            <a:pPr indent="0" lvl="0" marL="0" marR="0" rtl="0" algn="l">
              <a:lnSpc>
                <a:spcPct val="115000"/>
              </a:lnSpc>
              <a:spcBef>
                <a:spcPts val="0"/>
              </a:spcBef>
              <a:spcAft>
                <a:spcPts val="0"/>
              </a:spcAft>
              <a:buNone/>
            </a:pPr>
            <a:r>
              <a:t/>
            </a:r>
            <a:endParaRPr b="0" i="0" sz="3600" u="none" cap="none" strike="noStrike">
              <a:solidFill>
                <a:schemeClr val="lt1"/>
              </a:solidFill>
              <a:latin typeface="Arial"/>
              <a:ea typeface="Arial"/>
              <a:cs typeface="Arial"/>
              <a:sym typeface="Arial"/>
            </a:endParaRPr>
          </a:p>
        </p:txBody>
      </p:sp>
      <p:sp>
        <p:nvSpPr>
          <p:cNvPr id="120" name="Google Shape;120;g323359fc758_0_0"/>
          <p:cNvSpPr/>
          <p:nvPr/>
        </p:nvSpPr>
        <p:spPr>
          <a:xfrm>
            <a:off x="3248528" y="2110082"/>
            <a:ext cx="9239563" cy="3137913"/>
          </a:xfrm>
          <a:prstGeom prst="roundRect">
            <a:avLst>
              <a:gd fmla="val 16667" name="adj"/>
            </a:avLst>
          </a:prstGeom>
          <a:solidFill>
            <a:schemeClr val="lt1"/>
          </a:solidFill>
          <a:ln>
            <a:noFill/>
          </a:ln>
        </p:spPr>
        <p:txBody>
          <a:bodyPr anchorCtr="0" anchor="ctr" bIns="45700" lIns="91425" spcFirstLastPara="1" rIns="91425" wrap="square" tIns="45700">
            <a:noAutofit/>
          </a:bodyPr>
          <a:lstStyle/>
          <a:p>
            <a:pPr indent="0" lvl="0" marL="0" marR="0" rtl="0" algn="l">
              <a:lnSpc>
                <a:spcPct val="115000"/>
              </a:lnSpc>
              <a:spcBef>
                <a:spcPts val="0"/>
              </a:spcBef>
              <a:spcAft>
                <a:spcPts val="0"/>
              </a:spcAft>
              <a:buNone/>
            </a:pPr>
            <a:r>
              <a:t/>
            </a:r>
            <a:endParaRPr b="0" i="0" sz="3600" u="none" cap="none" strike="noStrike">
              <a:solidFill>
                <a:schemeClr val="lt1"/>
              </a:solidFill>
              <a:latin typeface="Arial"/>
              <a:ea typeface="Arial"/>
              <a:cs typeface="Arial"/>
              <a:sym typeface="Arial"/>
            </a:endParaRPr>
          </a:p>
        </p:txBody>
      </p:sp>
      <p:grpSp>
        <p:nvGrpSpPr>
          <p:cNvPr id="121" name="Google Shape;121;g323359fc758_0_0"/>
          <p:cNvGrpSpPr/>
          <p:nvPr/>
        </p:nvGrpSpPr>
        <p:grpSpPr>
          <a:xfrm>
            <a:off x="0" y="-216993"/>
            <a:ext cx="2922102" cy="10504504"/>
            <a:chOff x="0" y="-57150"/>
            <a:chExt cx="769602" cy="2766600"/>
          </a:xfrm>
        </p:grpSpPr>
        <p:sp>
          <p:nvSpPr>
            <p:cNvPr id="122" name="Google Shape;122;g323359fc758_0_0"/>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23" name="Google Shape;123;g323359fc758_0_0"/>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24" name="Google Shape;124;g323359fc758_0_0"/>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25" name="Google Shape;125;g323359fc758_0_0"/>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26" name="Google Shape;126;g323359fc758_0_0"/>
          <p:cNvSpPr txBox="1"/>
          <p:nvPr/>
        </p:nvSpPr>
        <p:spPr>
          <a:xfrm>
            <a:off x="3601325" y="410050"/>
            <a:ext cx="11517300" cy="1908184"/>
          </a:xfrm>
          <a:prstGeom prst="rect">
            <a:avLst/>
          </a:prstGeom>
          <a:noFill/>
          <a:ln>
            <a:noFill/>
          </a:ln>
        </p:spPr>
        <p:txBody>
          <a:bodyPr anchorCtr="0" anchor="t" bIns="91425" lIns="91425" spcFirstLastPara="1" rIns="91425" wrap="square" tIns="91425">
            <a:spAutoFit/>
          </a:bodyPr>
          <a:lstStyle/>
          <a:p>
            <a:pPr indent="0" lvl="0" marL="0" marR="0" rtl="0" algn="l">
              <a:lnSpc>
                <a:spcPct val="140000"/>
              </a:lnSpc>
              <a:spcBef>
                <a:spcPts val="0"/>
              </a:spcBef>
              <a:spcAft>
                <a:spcPts val="0"/>
              </a:spcAft>
              <a:buNone/>
            </a:pPr>
            <a:r>
              <a:rPr b="0" i="0" lang="en-US" sz="8000" u="none" cap="none" strike="noStrike">
                <a:solidFill>
                  <a:srgbClr val="FFFFFF"/>
                </a:solidFill>
                <a:latin typeface="Anton"/>
                <a:ea typeface="Anton"/>
                <a:cs typeface="Anton"/>
                <a:sym typeface="Anton"/>
              </a:rPr>
              <a:t>Vor dem Kino: Phonoskop</a:t>
            </a:r>
            <a:endParaRPr b="0" i="0" sz="8000" u="none" cap="none" strike="noStrike">
              <a:solidFill>
                <a:srgbClr val="FFFFFF"/>
              </a:solidFill>
              <a:latin typeface="Anton"/>
              <a:ea typeface="Anton"/>
              <a:cs typeface="Anton"/>
              <a:sym typeface="Anton"/>
            </a:endParaRPr>
          </a:p>
        </p:txBody>
      </p:sp>
      <p:sp>
        <p:nvSpPr>
          <p:cNvPr id="127" name="Google Shape;127;g323359fc758_0_0"/>
          <p:cNvSpPr txBox="1"/>
          <p:nvPr/>
        </p:nvSpPr>
        <p:spPr>
          <a:xfrm>
            <a:off x="3600938" y="2274240"/>
            <a:ext cx="8529900" cy="2862292"/>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b="0" i="0" lang="en-US" sz="2400" u="none" cap="none" strike="noStrike">
                <a:solidFill>
                  <a:schemeClr val="dk1"/>
                </a:solidFill>
                <a:latin typeface="Quicksand Medium"/>
                <a:ea typeface="Quicksand Medium"/>
                <a:cs typeface="Quicksand Medium"/>
                <a:sym typeface="Quicksand Medium"/>
              </a:rPr>
              <a:t>Georges Demenÿ (1850–1917) schuf 1891 sowohl die erste Nahaufnahme als auch das erste bewegte Bild, das für ein gehörloses Publikum gedacht war. </a:t>
            </a:r>
            <a:br>
              <a:rPr b="0" i="0" lang="en-US" sz="2400" u="none" cap="none" strike="noStrike">
                <a:solidFill>
                  <a:schemeClr val="dk1"/>
                </a:solidFill>
                <a:latin typeface="Quicksand Medium"/>
                <a:ea typeface="Quicksand Medium"/>
                <a:cs typeface="Quicksand Medium"/>
                <a:sym typeface="Quicksand Medium"/>
              </a:rPr>
            </a:br>
            <a:br>
              <a:rPr b="0" i="0" lang="en-US" sz="2400" u="none" cap="none" strike="noStrike">
                <a:solidFill>
                  <a:schemeClr val="dk1"/>
                </a:solidFill>
                <a:latin typeface="Quicksand Medium"/>
                <a:ea typeface="Quicksand Medium"/>
                <a:cs typeface="Quicksand Medium"/>
                <a:sym typeface="Quicksand Medium"/>
              </a:rPr>
            </a:br>
            <a:r>
              <a:rPr b="0" i="0" lang="en-US" sz="2400" u="none" cap="none" strike="noStrike">
                <a:solidFill>
                  <a:schemeClr val="dk1"/>
                </a:solidFill>
                <a:latin typeface="Quicksand Medium"/>
                <a:ea typeface="Quicksand Medium"/>
                <a:cs typeface="Quicksand Medium"/>
                <a:sym typeface="Quicksand Medium"/>
              </a:rPr>
              <a:t>Mit seinem Phonoskop, einem Gerät, das bis zu 24 Chronofotografien anzeigte, erzeugte er eine einstündige Sequenz auf einer rotierenden Glasscheibe</a:t>
            </a:r>
            <a:r>
              <a:rPr b="0" i="0" lang="en-US" sz="3000" u="none" cap="none" strike="noStrike">
                <a:solidFill>
                  <a:schemeClr val="dk1"/>
                </a:solidFill>
                <a:latin typeface="Quicksand Medium"/>
                <a:ea typeface="Quicksand Medium"/>
                <a:cs typeface="Quicksand Medium"/>
                <a:sym typeface="Quicksand Medium"/>
              </a:rPr>
              <a:t>.</a:t>
            </a:r>
            <a:endParaRPr b="0" i="0" sz="3000" u="none" cap="none" strike="noStrike">
              <a:solidFill>
                <a:schemeClr val="dk1"/>
              </a:solidFill>
              <a:latin typeface="Quicksand Medium"/>
              <a:ea typeface="Quicksand Medium"/>
              <a:cs typeface="Quicksand Medium"/>
              <a:sym typeface="Quicksand Medium"/>
            </a:endParaRPr>
          </a:p>
        </p:txBody>
      </p:sp>
      <p:pic>
        <p:nvPicPr>
          <p:cNvPr id="128" name="Google Shape;128;g323359fc758_0_0"/>
          <p:cNvPicPr preferRelativeResize="0"/>
          <p:nvPr/>
        </p:nvPicPr>
        <p:blipFill rotWithShape="1">
          <a:blip r:embed="rId5">
            <a:alphaModFix/>
          </a:blip>
          <a:srcRect b="0" l="0" r="0" t="0"/>
          <a:stretch/>
        </p:blipFill>
        <p:spPr>
          <a:xfrm>
            <a:off x="13376962" y="2762780"/>
            <a:ext cx="4576088" cy="2955870"/>
          </a:xfrm>
          <a:prstGeom prst="rect">
            <a:avLst/>
          </a:prstGeom>
          <a:noFill/>
          <a:ln>
            <a:noFill/>
          </a:ln>
        </p:spPr>
      </p:pic>
      <p:sp>
        <p:nvSpPr>
          <p:cNvPr id="129" name="Google Shape;129;g323359fc758_0_0"/>
          <p:cNvSpPr txBox="1"/>
          <p:nvPr/>
        </p:nvSpPr>
        <p:spPr>
          <a:xfrm>
            <a:off x="14493750" y="5718650"/>
            <a:ext cx="3459300" cy="400200"/>
          </a:xfrm>
          <a:prstGeom prst="rect">
            <a:avLst/>
          </a:prstGeom>
          <a:noFill/>
          <a:ln>
            <a:noFill/>
          </a:ln>
        </p:spPr>
        <p:txBody>
          <a:bodyPr anchorCtr="0" anchor="t" bIns="91425" lIns="91425" spcFirstLastPara="1" rIns="91425" wrap="square" tIns="91425">
            <a:spAutoFit/>
          </a:bodyPr>
          <a:lstStyle/>
          <a:p>
            <a:pPr indent="0" lvl="0" marL="0" marR="0" rtl="0" algn="r">
              <a:lnSpc>
                <a:spcPct val="120000"/>
              </a:lnSpc>
              <a:spcBef>
                <a:spcPts val="0"/>
              </a:spcBef>
              <a:spcAft>
                <a:spcPts val="0"/>
              </a:spcAft>
              <a:buClr>
                <a:srgbClr val="000000"/>
              </a:buClr>
              <a:buSzPts val="1400"/>
              <a:buFont typeface="Arial"/>
              <a:buNone/>
            </a:pPr>
            <a:r>
              <a:rPr b="0" i="0" lang="en-US" sz="1400" u="none" cap="none" strike="noStrike">
                <a:solidFill>
                  <a:srgbClr val="FFFFFF"/>
                </a:solidFill>
                <a:latin typeface="Quicksand Medium"/>
                <a:ea typeface="Quicksand Medium"/>
                <a:cs typeface="Quicksand Medium"/>
                <a:sym typeface="Quicksand Medium"/>
              </a:rPr>
              <a:t>http://precinemahistory.net/1890.htm</a:t>
            </a:r>
            <a:endParaRPr b="0" i="0" sz="1400" u="none" cap="none" strike="noStrike">
              <a:solidFill>
                <a:srgbClr val="FFFFFF"/>
              </a:solidFill>
              <a:latin typeface="Quicksand Medium"/>
              <a:ea typeface="Quicksand Medium"/>
              <a:cs typeface="Quicksand Medium"/>
              <a:sym typeface="Quicksand Medium"/>
            </a:endParaRPr>
          </a:p>
        </p:txBody>
      </p:sp>
      <p:pic>
        <p:nvPicPr>
          <p:cNvPr descr="https://www.imdb.com/title/tt3201916/&#10;Director: Georges Demenÿ&#10;Production Company: City of Paris&#10;Country: France&#10;Notes: &quot;This early cinematic instance of a close-up—or, more accurately, a medium close-up shot of the chest and face of the maker of this film and others like it, Georges Demenÿ saying &quot;Je vous aime&quot; (French for &quot;I love you&quot;)—was made at the request of Hector Marichelle, professor and director of the National Deaf-Mute Institute in France, who planned to use filmed speech to teach deaf students to speak and lip read. This required close views of the performer's lip movements. The project was given to Demenÿ by Étienne-Jules Marey, who headed the Station Physiologique in Paris and whose chronophotographic scientific research of motion is among the most important contributions to the invention of movies. Despite these educational and scientific beginnings, however, this project led Demenÿ to pursue and influence the commercialism of cinema.&#10;It was this project, initially for the education of the deaf, which led to the acrimonious divorce between Marey and Demenÿ, as Marey continued to use film for his scientific research and Demenÿ pursued its commercial applications.&#10;&#10;The medium close-up became popular in early cinema. The Edison Company used it to impressive effect on the screen in &quot;The Kiss&quot; (1896). Although Marey and Muybridge had photographed serial close-up images of hands and, in Marey's case, the human face, there was nothing proceeding &quot;Je vous aime&quot; for the close-up movie image being publicly projected. Despite Demenÿ's grimaced closed eyes—a consequence of trying to block out the sun rays reflected from the mirrors used to achieve the desired strongly lit facial features—and the film's brevity, it's not difficult to see how audiences would've been impressed and why it inspired such financial hopes. Regardless, Demenÿ was one of the most important pioneers in the invention of cinema—bridging the gap from chronophotography to cinema.&#10;&#10;(Sources: &quot;Picturing Time&quot; by Marta Braun. &quot;The Great Art of Light and Shadow&quot; by Laurent Mannoni. &quot;Living Pictures&quot; and &quot;The Public Exhibition of Moving Pictures Before 1896&quot; by Deac Rossell. &quot;Cinema Before Cinema&quot; by Virgilio Tosi.)&quot;&#10;&#10;Article by Cineanalyst. Full article: https://letterboxd.com/cineanalyst/film/je-vous-aime-1891/&#10;&#10;More rare films here: https://filmsbytheyear.com/chronological-list-of-films/&#10;Join the Films by the Year Facebook Group: https://www.facebook.com/groups/filmsbytheyear/&#10;Please support Films by the Year: https://www.paypal.com/cgi-bin/webscr?cmd=_s-xclick&amp;hosted_button_id=CNVYLA6W7F9LJ&amp;source=url" id="130" name="Google Shape;130;g323359fc758_0_0" title="Je vous aime (1891) Demenÿ">
            <a:hlinkClick r:id="rId6"/>
          </p:cNvPr>
          <p:cNvPicPr preferRelativeResize="0"/>
          <p:nvPr/>
        </p:nvPicPr>
        <p:blipFill rotWithShape="1">
          <a:blip r:embed="rId7">
            <a:alphaModFix/>
          </a:blip>
          <a:srcRect b="0" l="0" r="0" t="0"/>
          <a:stretch/>
        </p:blipFill>
        <p:spPr>
          <a:xfrm>
            <a:off x="3298285" y="6700968"/>
            <a:ext cx="6596475" cy="3710506"/>
          </a:xfrm>
          <a:prstGeom prst="rect">
            <a:avLst/>
          </a:prstGeom>
          <a:noFill/>
          <a:ln>
            <a:noFill/>
          </a:ln>
        </p:spPr>
      </p:pic>
      <p:sp>
        <p:nvSpPr>
          <p:cNvPr id="131" name="Google Shape;131;g323359fc758_0_0"/>
          <p:cNvSpPr txBox="1"/>
          <p:nvPr/>
        </p:nvSpPr>
        <p:spPr>
          <a:xfrm>
            <a:off x="10423076" y="6558383"/>
            <a:ext cx="7098900" cy="1723518"/>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None/>
            </a:pPr>
            <a:r>
              <a:rPr b="0" i="0" lang="en-US" sz="2400" u="none" cap="none" strike="noStrike">
                <a:solidFill>
                  <a:schemeClr val="dk1"/>
                </a:solidFill>
                <a:latin typeface="Quicksand Medium"/>
                <a:ea typeface="Quicksand Medium"/>
                <a:cs typeface="Quicksand Medium"/>
                <a:sym typeface="Quicksand Medium"/>
              </a:rPr>
              <a:t>Ziel war es, bewegte Bilder als Werkzeug für den Unterricht für das Lippenlesen und das Sprechen für gehörloser Schüler zu nutzen.</a:t>
            </a:r>
            <a:br>
              <a:rPr b="0" i="0" lang="en-US" sz="2800" u="none" cap="none" strike="noStrike">
                <a:solidFill>
                  <a:schemeClr val="dk1"/>
                </a:solidFill>
                <a:latin typeface="Quicksand Medium"/>
                <a:ea typeface="Quicksand Medium"/>
                <a:cs typeface="Quicksand Medium"/>
                <a:sym typeface="Quicksand Medium"/>
              </a:rPr>
            </a:br>
            <a:endParaRPr b="0" i="0" sz="2800" u="none" cap="none" strike="noStrike">
              <a:solidFill>
                <a:schemeClr val="dk1"/>
              </a:solidFill>
              <a:latin typeface="Quicksand Medium"/>
              <a:ea typeface="Quicksand Medium"/>
              <a:cs typeface="Quicksand Medium"/>
              <a:sym typeface="Quicksand Medium"/>
            </a:endParaRPr>
          </a:p>
        </p:txBody>
      </p:sp>
      <p:sp>
        <p:nvSpPr>
          <p:cNvPr id="132" name="Google Shape;132;g323359fc758_0_0"/>
          <p:cNvSpPr txBox="1"/>
          <p:nvPr/>
        </p:nvSpPr>
        <p:spPr>
          <a:xfrm>
            <a:off x="10019927" y="9225830"/>
            <a:ext cx="6163200" cy="5388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300"/>
              <a:buFont typeface="Arial"/>
              <a:buNone/>
            </a:pPr>
            <a:r>
              <a:rPr b="0" i="1" lang="en-US" sz="2300" u="none" cap="none" strike="noStrike">
                <a:solidFill>
                  <a:schemeClr val="lt1"/>
                </a:solidFill>
                <a:latin typeface="Quicksand Medium"/>
                <a:ea typeface="Quicksand Medium"/>
                <a:cs typeface="Quicksand Medium"/>
                <a:sym typeface="Quicksand Medium"/>
              </a:rPr>
              <a:t>"Je vous aime"</a:t>
            </a:r>
            <a:r>
              <a:rPr b="0" i="0" lang="en-US" sz="2300" u="none" cap="none" strike="noStrike">
                <a:solidFill>
                  <a:schemeClr val="lt1"/>
                </a:solidFill>
                <a:latin typeface="Quicksand Medium"/>
                <a:ea typeface="Quicksand Medium"/>
                <a:cs typeface="Quicksand Medium"/>
                <a:sym typeface="Quicksand Medium"/>
              </a:rPr>
              <a:t> ("I love you")</a:t>
            </a:r>
            <a:endParaRPr b="0" i="0" sz="1000" u="none" cap="none" strike="noStrike">
              <a:solidFill>
                <a:srgbClr val="000000"/>
              </a:solidFill>
              <a:latin typeface="Arial"/>
              <a:ea typeface="Arial"/>
              <a:cs typeface="Arial"/>
              <a:sym typeface="Arial"/>
            </a:endParaRPr>
          </a:p>
        </p:txBody>
      </p:sp>
      <p:sp>
        <p:nvSpPr>
          <p:cNvPr id="133" name="Google Shape;133;g323359fc758_0_0"/>
          <p:cNvSpPr txBox="1"/>
          <p:nvPr/>
        </p:nvSpPr>
        <p:spPr>
          <a:xfrm>
            <a:off x="11055626" y="8010153"/>
            <a:ext cx="5833800" cy="954077"/>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None/>
            </a:pPr>
            <a:r>
              <a:rPr b="0" i="0" lang="en-US" sz="2400" u="none" cap="none" strike="noStrike">
                <a:solidFill>
                  <a:schemeClr val="dk1"/>
                </a:solidFill>
                <a:latin typeface="Quicksand Medium"/>
                <a:ea typeface="Quicksand Medium"/>
                <a:cs typeface="Quicksand Medium"/>
                <a:sym typeface="Quicksand Medium"/>
              </a:rPr>
              <a:t>Ein früher Einsatz visueller Technologie in der Gehörlosenbildung.</a:t>
            </a:r>
            <a:endParaRPr b="0" i="0" sz="2400" u="none" cap="none" strike="noStrike">
              <a:solidFill>
                <a:schemeClr val="dk1"/>
              </a:solidFill>
              <a:latin typeface="Arial"/>
              <a:ea typeface="Arial"/>
              <a:cs typeface="Arial"/>
              <a:sym typeface="Arial"/>
            </a:endParaRPr>
          </a:p>
        </p:txBody>
      </p:sp>
      <p:sp>
        <p:nvSpPr>
          <p:cNvPr id="134" name="Google Shape;134;g323359fc758_0_0"/>
          <p:cNvSpPr txBox="1"/>
          <p:nvPr/>
        </p:nvSpPr>
        <p:spPr>
          <a:xfrm>
            <a:off x="3401588" y="5595500"/>
            <a:ext cx="6070500" cy="646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b="1" i="1" lang="en-US" sz="3000" u="none" cap="none" strike="noStrike">
                <a:solidFill>
                  <a:schemeClr val="lt1"/>
                </a:solidFill>
                <a:latin typeface="Quicksand"/>
                <a:ea typeface="Quicksand"/>
                <a:cs typeface="Quicksand"/>
                <a:sym typeface="Quicksand"/>
              </a:rPr>
              <a:t>Sprechende Fotografien</a:t>
            </a:r>
            <a:endParaRPr b="1" i="1" sz="3000" u="none" cap="none" strike="noStrike">
              <a:solidFill>
                <a:schemeClr val="lt1"/>
              </a:solidFill>
              <a:latin typeface="Quicksand"/>
              <a:ea typeface="Quicksand"/>
              <a:cs typeface="Quicksand"/>
              <a:sym typeface="Quicksan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38" name="Shape 138"/>
        <p:cNvGrpSpPr/>
        <p:nvPr/>
      </p:nvGrpSpPr>
      <p:grpSpPr>
        <a:xfrm>
          <a:off x="0" y="0"/>
          <a:ext cx="0" cy="0"/>
          <a:chOff x="0" y="0"/>
          <a:chExt cx="0" cy="0"/>
        </a:xfrm>
      </p:grpSpPr>
      <p:pic>
        <p:nvPicPr>
          <p:cNvPr id="139" name="Google Shape;139;g323359fc758_0_10"/>
          <p:cNvPicPr preferRelativeResize="0"/>
          <p:nvPr/>
        </p:nvPicPr>
        <p:blipFill rotWithShape="1">
          <a:blip r:embed="rId3">
            <a:alphaModFix/>
          </a:blip>
          <a:srcRect b="0" l="0" r="0" t="0"/>
          <a:stretch/>
        </p:blipFill>
        <p:spPr>
          <a:xfrm>
            <a:off x="2696175" y="-496500"/>
            <a:ext cx="4916015" cy="6613200"/>
          </a:xfrm>
          <a:prstGeom prst="rect">
            <a:avLst/>
          </a:prstGeom>
          <a:noFill/>
          <a:ln>
            <a:noFill/>
          </a:ln>
        </p:spPr>
      </p:pic>
      <p:grpSp>
        <p:nvGrpSpPr>
          <p:cNvPr id="140" name="Google Shape;140;g323359fc758_0_10"/>
          <p:cNvGrpSpPr/>
          <p:nvPr/>
        </p:nvGrpSpPr>
        <p:grpSpPr>
          <a:xfrm>
            <a:off x="0" y="-216993"/>
            <a:ext cx="2922102" cy="10504504"/>
            <a:chOff x="0" y="-57150"/>
            <a:chExt cx="769602" cy="2766600"/>
          </a:xfrm>
        </p:grpSpPr>
        <p:sp>
          <p:nvSpPr>
            <p:cNvPr id="141" name="Google Shape;141;g323359fc758_0_10"/>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42" name="Google Shape;142;g323359fc758_0_10"/>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43" name="Google Shape;143;g323359fc758_0_10"/>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44" name="Google Shape;144;g323359fc758_0_10"/>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45" name="Google Shape;145;g323359fc758_0_10"/>
          <p:cNvSpPr txBox="1"/>
          <p:nvPr/>
        </p:nvSpPr>
        <p:spPr>
          <a:xfrm>
            <a:off x="7878475" y="163900"/>
            <a:ext cx="6697500" cy="1182000"/>
          </a:xfrm>
          <a:prstGeom prst="rect">
            <a:avLst/>
          </a:prstGeom>
          <a:noFill/>
          <a:ln>
            <a:noFill/>
          </a:ln>
        </p:spPr>
        <p:txBody>
          <a:bodyPr anchorCtr="0" anchor="ctr" bIns="0" lIns="0" spcFirstLastPara="1" rIns="0" wrap="square" tIns="0">
            <a:noAutofit/>
          </a:bodyPr>
          <a:lstStyle/>
          <a:p>
            <a:pPr indent="0" lvl="0" marL="0" marR="0" rtl="0" algn="l">
              <a:lnSpc>
                <a:spcPct val="140000"/>
              </a:lnSpc>
              <a:spcBef>
                <a:spcPts val="0"/>
              </a:spcBef>
              <a:spcAft>
                <a:spcPts val="0"/>
              </a:spcAft>
              <a:buNone/>
            </a:pPr>
            <a:r>
              <a:rPr b="1" i="0" lang="en-US" sz="4600" u="none" cap="none" strike="noStrike">
                <a:solidFill>
                  <a:srgbClr val="FFFFFF"/>
                </a:solidFill>
                <a:latin typeface="Quicksand"/>
                <a:ea typeface="Quicksand"/>
                <a:cs typeface="Quicksand"/>
                <a:sym typeface="Quicksand"/>
              </a:rPr>
              <a:t>Dezember 1895</a:t>
            </a:r>
            <a:endParaRPr b="1" i="0" sz="4600" u="none" cap="none" strike="noStrike">
              <a:solidFill>
                <a:srgbClr val="FFFFFF"/>
              </a:solidFill>
              <a:latin typeface="Quicksand"/>
              <a:ea typeface="Quicksand"/>
              <a:cs typeface="Quicksand"/>
              <a:sym typeface="Quicksand"/>
            </a:endParaRPr>
          </a:p>
        </p:txBody>
      </p:sp>
      <p:sp>
        <p:nvSpPr>
          <p:cNvPr id="146" name="Google Shape;146;g323359fc758_0_10"/>
          <p:cNvSpPr txBox="1"/>
          <p:nvPr/>
        </p:nvSpPr>
        <p:spPr>
          <a:xfrm>
            <a:off x="8006100" y="2509219"/>
            <a:ext cx="10281900" cy="104641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b="0" i="0" lang="en-US" sz="2800" u="none" cap="none" strike="noStrike">
                <a:solidFill>
                  <a:schemeClr val="lt1"/>
                </a:solidFill>
                <a:latin typeface="Quicksand Medium"/>
                <a:ea typeface="Quicksand Medium"/>
                <a:cs typeface="Quicksand Medium"/>
                <a:sym typeface="Quicksand Medium"/>
              </a:rPr>
              <a:t>Sie war die ersten, die bewegte Bilder einem zahlenden Publikum in Paris, Frankreich, präsentierten.</a:t>
            </a:r>
            <a:endParaRPr b="0" i="0" sz="2800" u="none" cap="none" strike="noStrike">
              <a:solidFill>
                <a:schemeClr val="lt1"/>
              </a:solidFill>
              <a:latin typeface="Quicksand Medium"/>
              <a:ea typeface="Quicksand Medium"/>
              <a:cs typeface="Quicksand Medium"/>
              <a:sym typeface="Quicksand Medium"/>
            </a:endParaRPr>
          </a:p>
        </p:txBody>
      </p:sp>
      <p:sp>
        <p:nvSpPr>
          <p:cNvPr id="147" name="Google Shape;147;g323359fc758_0_10"/>
          <p:cNvSpPr txBox="1"/>
          <p:nvPr/>
        </p:nvSpPr>
        <p:spPr>
          <a:xfrm>
            <a:off x="7876377" y="1180731"/>
            <a:ext cx="8404039" cy="1077188"/>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b="0" i="0" lang="en-US" sz="5800" u="none" cap="none" strike="noStrike">
                <a:solidFill>
                  <a:srgbClr val="F7F1D5"/>
                </a:solidFill>
                <a:latin typeface="Anton"/>
                <a:ea typeface="Anton"/>
                <a:cs typeface="Anton"/>
                <a:sym typeface="Anton"/>
              </a:rPr>
              <a:t>Die Brüder Lumière </a:t>
            </a:r>
            <a:endParaRPr b="0" i="0" sz="4200" u="none" cap="none" strike="noStrike">
              <a:solidFill>
                <a:srgbClr val="F7F1D5"/>
              </a:solidFill>
              <a:latin typeface="Anton"/>
              <a:ea typeface="Anton"/>
              <a:cs typeface="Anton"/>
              <a:sym typeface="Anton"/>
            </a:endParaRPr>
          </a:p>
        </p:txBody>
      </p:sp>
      <p:sp>
        <p:nvSpPr>
          <p:cNvPr id="148" name="Google Shape;148;g323359fc758_0_10"/>
          <p:cNvSpPr txBox="1"/>
          <p:nvPr/>
        </p:nvSpPr>
        <p:spPr>
          <a:xfrm>
            <a:off x="3225263" y="6689815"/>
            <a:ext cx="4623900" cy="29553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None/>
            </a:pPr>
            <a:r>
              <a:rPr b="0" i="0" lang="en-US" sz="3000" u="none" cap="none" strike="noStrike">
                <a:solidFill>
                  <a:schemeClr val="lt1"/>
                </a:solidFill>
                <a:latin typeface="Quicksand Medium"/>
                <a:ea typeface="Quicksand Medium"/>
                <a:cs typeface="Quicksand Medium"/>
                <a:sym typeface="Quicksand Medium"/>
              </a:rPr>
              <a:t>Sie benutzten ein selbst gebautes Gerät, </a:t>
            </a:r>
            <a:endParaRPr/>
          </a:p>
          <a:p>
            <a:pPr indent="0" lvl="0" marL="0" marR="0" rtl="0" algn="ctr">
              <a:lnSpc>
                <a:spcPct val="100000"/>
              </a:lnSpc>
              <a:spcBef>
                <a:spcPts val="0"/>
              </a:spcBef>
              <a:spcAft>
                <a:spcPts val="0"/>
              </a:spcAft>
              <a:buNone/>
            </a:pPr>
            <a:r>
              <a:rPr b="1" i="0" lang="en-US" sz="3000" u="none" cap="none" strike="noStrike">
                <a:solidFill>
                  <a:schemeClr val="lt1"/>
                </a:solidFill>
                <a:latin typeface="Quicksand Medium"/>
                <a:ea typeface="Quicksand Medium"/>
                <a:cs typeface="Quicksand Medium"/>
                <a:sym typeface="Quicksand Medium"/>
              </a:rPr>
              <a:t>den Cinématographe</a:t>
            </a:r>
            <a:r>
              <a:rPr b="0" i="0" lang="en-US" sz="3000" u="none" cap="none" strike="noStrike">
                <a:solidFill>
                  <a:schemeClr val="lt1"/>
                </a:solidFill>
                <a:latin typeface="Quicksand Medium"/>
                <a:ea typeface="Quicksand Medium"/>
                <a:cs typeface="Quicksand Medium"/>
                <a:sym typeface="Quicksand Medium"/>
              </a:rPr>
              <a:t>, der Kamera, Projektor und Filmdrucker in einem war.</a:t>
            </a:r>
            <a:endParaRPr b="0" i="0" sz="1400" u="none" cap="none" strike="noStrike">
              <a:solidFill>
                <a:srgbClr val="000000"/>
              </a:solidFill>
              <a:latin typeface="Arial"/>
              <a:ea typeface="Arial"/>
              <a:cs typeface="Arial"/>
              <a:sym typeface="Arial"/>
            </a:endParaRPr>
          </a:p>
        </p:txBody>
      </p:sp>
      <p:sp>
        <p:nvSpPr>
          <p:cNvPr id="149" name="Google Shape;149;g323359fc758_0_10"/>
          <p:cNvSpPr txBox="1"/>
          <p:nvPr/>
        </p:nvSpPr>
        <p:spPr>
          <a:xfrm>
            <a:off x="8152325" y="8494813"/>
            <a:ext cx="8572200" cy="6183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chemeClr val="dk1"/>
              </a:buClr>
              <a:buSzPts val="1100"/>
              <a:buFont typeface="Arial"/>
              <a:buNone/>
            </a:pPr>
            <a:r>
              <a:rPr b="0" i="0" lang="en-US" sz="2400" u="sng" cap="none" strike="noStrike">
                <a:solidFill>
                  <a:srgbClr val="F7F1D5"/>
                </a:solidFill>
                <a:latin typeface="Quicksand Medium"/>
                <a:ea typeface="Quicksand Medium"/>
                <a:cs typeface="Quicksand Medium"/>
                <a:sym typeface="Quicksand Medium"/>
                <a:hlinkClick r:id="rId6">
                  <a:extLst>
                    <a:ext uri="{A12FA001-AC4F-418D-AE19-62706E023703}">
                      <ahyp:hlinkClr val="tx"/>
                    </a:ext>
                  </a:extLst>
                </a:hlinkClick>
              </a:rPr>
              <a:t>La Sortie de l'Usine Lumière à Lyon (1895)</a:t>
            </a:r>
            <a:r>
              <a:rPr b="0" i="0" lang="en-US" sz="2400" u="none" cap="none" strike="noStrike">
                <a:solidFill>
                  <a:schemeClr val="lt1"/>
                </a:solidFill>
                <a:latin typeface="Quicksand Medium"/>
                <a:ea typeface="Quicksand Medium"/>
                <a:cs typeface="Quicksand Medium"/>
                <a:sym typeface="Quicksand Medium"/>
              </a:rPr>
              <a:t>, </a:t>
            </a:r>
            <a:r>
              <a:rPr b="0" i="0" lang="en-US" sz="2400" u="none" cap="none" strike="noStrike">
                <a:solidFill>
                  <a:schemeClr val="lt1"/>
                </a:solidFill>
                <a:uFill>
                  <a:noFill/>
                </a:uFill>
                <a:latin typeface="Quicksand Medium"/>
                <a:ea typeface="Quicksand Medium"/>
                <a:cs typeface="Quicksand Medium"/>
                <a:sym typeface="Quicksand Medium"/>
                <a:hlinkClick r:id="rId7">
                  <a:extLst>
                    <a:ext uri="{A12FA001-AC4F-418D-AE19-62706E023703}">
                      <ahyp:hlinkClr val="tx"/>
                    </a:ext>
                  </a:extLst>
                </a:hlinkClick>
              </a:rPr>
              <a:t>Institut Lumière</a:t>
            </a:r>
            <a:endParaRPr b="0" i="0" sz="2400" u="none" cap="none" strike="noStrike">
              <a:solidFill>
                <a:schemeClr val="lt1"/>
              </a:solidFill>
              <a:latin typeface="Quicksand Medium"/>
              <a:ea typeface="Quicksand Medium"/>
              <a:cs typeface="Quicksand Medium"/>
              <a:sym typeface="Quicksand Medium"/>
            </a:endParaRPr>
          </a:p>
        </p:txBody>
      </p:sp>
      <p:pic>
        <p:nvPicPr>
          <p:cNvPr descr=" " id="150" name="Google Shape;150;g323359fc758_0_10" title="La Sortie de l'Usine Lumière à Lyon (le Premier Film) (1895)">
            <a:hlinkClick r:id="rId8"/>
          </p:cNvPr>
          <p:cNvPicPr preferRelativeResize="0"/>
          <p:nvPr/>
        </p:nvPicPr>
        <p:blipFill rotWithShape="1">
          <a:blip r:embed="rId9">
            <a:alphaModFix/>
          </a:blip>
          <a:srcRect b="0" l="0" r="0" t="0"/>
          <a:stretch/>
        </p:blipFill>
        <p:spPr>
          <a:xfrm>
            <a:off x="8709375" y="4048338"/>
            <a:ext cx="7458089" cy="41951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0"/>
                                        </p:tgtEl>
                                        <p:attrNameLst>
                                          <p:attrName>style.visibility</p:attrName>
                                        </p:attrNameLst>
                                      </p:cBhvr>
                                      <p:to>
                                        <p:strVal val="visible"/>
                                      </p:to>
                                    </p:set>
                                    <p:animEffect filter="fade" transition="in">
                                      <p:cBhvr>
                                        <p:cTn dur="1000"/>
                                        <p:tgtEl>
                                          <p:spTgt spid="15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54" name="Shape 154"/>
        <p:cNvGrpSpPr/>
        <p:nvPr/>
      </p:nvGrpSpPr>
      <p:grpSpPr>
        <a:xfrm>
          <a:off x="0" y="0"/>
          <a:ext cx="0" cy="0"/>
          <a:chOff x="0" y="0"/>
          <a:chExt cx="0" cy="0"/>
        </a:xfrm>
      </p:grpSpPr>
      <p:sp>
        <p:nvSpPr>
          <p:cNvPr id="155" name="Google Shape;155;g3578b4ddf66_0_0"/>
          <p:cNvSpPr/>
          <p:nvPr/>
        </p:nvSpPr>
        <p:spPr>
          <a:xfrm>
            <a:off x="7094000" y="4638196"/>
            <a:ext cx="10965715" cy="4531930"/>
          </a:xfrm>
          <a:prstGeom prst="roundRect">
            <a:avLst>
              <a:gd fmla="val 16667" name="adj"/>
            </a:avLst>
          </a:prstGeom>
          <a:solidFill>
            <a:schemeClr val="lt1"/>
          </a:solidFill>
          <a:ln>
            <a:noFill/>
          </a:ln>
        </p:spPr>
        <p:txBody>
          <a:bodyPr anchorCtr="0" anchor="ctr" bIns="45700" lIns="91425" spcFirstLastPara="1" rIns="91425" wrap="square" tIns="45700">
            <a:noAutofit/>
          </a:bodyPr>
          <a:lstStyle/>
          <a:p>
            <a:pPr indent="0" lvl="0" marL="0" marR="0" rtl="0" algn="l">
              <a:lnSpc>
                <a:spcPct val="115000"/>
              </a:lnSpc>
              <a:spcBef>
                <a:spcPts val="0"/>
              </a:spcBef>
              <a:spcAft>
                <a:spcPts val="0"/>
              </a:spcAft>
              <a:buNone/>
            </a:pPr>
            <a:r>
              <a:t/>
            </a:r>
            <a:endParaRPr b="0" i="0" sz="3600" u="none" cap="none" strike="noStrike">
              <a:solidFill>
                <a:schemeClr val="lt1"/>
              </a:solidFill>
              <a:latin typeface="Arial"/>
              <a:ea typeface="Arial"/>
              <a:cs typeface="Arial"/>
              <a:sym typeface="Arial"/>
            </a:endParaRPr>
          </a:p>
        </p:txBody>
      </p:sp>
      <p:grpSp>
        <p:nvGrpSpPr>
          <p:cNvPr id="156" name="Google Shape;156;g3578b4ddf66_0_0"/>
          <p:cNvGrpSpPr/>
          <p:nvPr/>
        </p:nvGrpSpPr>
        <p:grpSpPr>
          <a:xfrm>
            <a:off x="0" y="-217504"/>
            <a:ext cx="2922102" cy="10504504"/>
            <a:chOff x="0" y="-57150"/>
            <a:chExt cx="769602" cy="2766600"/>
          </a:xfrm>
        </p:grpSpPr>
        <p:sp>
          <p:nvSpPr>
            <p:cNvPr id="157" name="Google Shape;157;g3578b4ddf66_0_0"/>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58" name="Google Shape;158;g3578b4ddf66_0_0"/>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59" name="Google Shape;159;g3578b4ddf66_0_0"/>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60" name="Google Shape;160;g3578b4ddf66_0_0"/>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61" name="Google Shape;161;g3578b4ddf66_0_0"/>
          <p:cNvSpPr txBox="1"/>
          <p:nvPr/>
        </p:nvSpPr>
        <p:spPr>
          <a:xfrm>
            <a:off x="3750789" y="410800"/>
            <a:ext cx="8205900" cy="2585293"/>
          </a:xfrm>
          <a:prstGeom prst="rect">
            <a:avLst/>
          </a:prstGeom>
          <a:noFill/>
          <a:ln cap="flat" cmpd="sng" w="9525">
            <a:solidFill>
              <a:srgbClr val="DDDCE3"/>
            </a:solidFill>
            <a:prstDash val="solid"/>
            <a:round/>
            <a:headEnd len="sm" w="sm" type="none"/>
            <a:tailEnd len="sm" w="sm" type="none"/>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b="1" i="0" lang="en-US" sz="4400" u="none" cap="none" strike="noStrike">
                <a:solidFill>
                  <a:schemeClr val="lt1"/>
                </a:solidFill>
                <a:latin typeface="Quicksand"/>
                <a:ea typeface="Quicksand"/>
                <a:cs typeface="Quicksand"/>
                <a:sym typeface="Quicksand"/>
              </a:rPr>
              <a:t>1902</a:t>
            </a:r>
            <a:br>
              <a:rPr b="1" i="0" lang="en-US" sz="3200" u="none" cap="none" strike="noStrike">
                <a:solidFill>
                  <a:schemeClr val="lt1"/>
                </a:solidFill>
                <a:latin typeface="Quicksand"/>
                <a:ea typeface="Quicksand"/>
                <a:cs typeface="Quicksand"/>
                <a:sym typeface="Quicksand"/>
              </a:rPr>
            </a:br>
            <a:r>
              <a:rPr b="0" i="0" lang="en-US" sz="2800" u="none" cap="none" strike="noStrike">
                <a:solidFill>
                  <a:schemeClr val="lt1"/>
                </a:solidFill>
                <a:latin typeface="Quicksand"/>
                <a:ea typeface="Quicksand"/>
                <a:cs typeface="Quicksand"/>
                <a:sym typeface="Quicksand"/>
              </a:rPr>
              <a:t>der erste aufgezeichnete Auftritt von Gebärdensprache (ASL) im Film: </a:t>
            </a:r>
            <a:br>
              <a:rPr b="0" i="0" lang="en-US" sz="2800" u="none" cap="none" strike="noStrike">
                <a:solidFill>
                  <a:schemeClr val="lt1"/>
                </a:solidFill>
                <a:latin typeface="Quicksand"/>
                <a:ea typeface="Quicksand"/>
                <a:cs typeface="Quicksand"/>
                <a:sym typeface="Quicksand"/>
              </a:rPr>
            </a:br>
            <a:r>
              <a:rPr b="0" i="0" lang="en-US" sz="2800" u="none" cap="none" strike="noStrike">
                <a:solidFill>
                  <a:schemeClr val="lt1"/>
                </a:solidFill>
                <a:latin typeface="Quicksand"/>
                <a:ea typeface="Quicksand"/>
                <a:cs typeface="Quicksand"/>
                <a:sym typeface="Quicksand"/>
              </a:rPr>
              <a:t>"Ein gehörloses Mädchen zeigt die </a:t>
            </a:r>
            <a:br>
              <a:rPr b="0" i="0" lang="en-US" sz="2800" u="none" cap="none" strike="noStrike">
                <a:solidFill>
                  <a:schemeClr val="lt1"/>
                </a:solidFill>
                <a:latin typeface="Quicksand"/>
                <a:ea typeface="Quicksand"/>
                <a:cs typeface="Quicksand"/>
                <a:sym typeface="Quicksand"/>
              </a:rPr>
            </a:br>
            <a:r>
              <a:rPr b="0" i="0" lang="en-US" sz="2800" u="none" cap="none" strike="noStrike">
                <a:solidFill>
                  <a:schemeClr val="lt1"/>
                </a:solidFill>
                <a:latin typeface="Quicksand"/>
                <a:ea typeface="Quicksand"/>
                <a:cs typeface="Quicksand"/>
                <a:sym typeface="Quicksand"/>
              </a:rPr>
              <a:t>Nationalhymne 'The Star-Spangled Banner'"</a:t>
            </a:r>
            <a:endParaRPr b="0" i="0" sz="2800" u="none" cap="none" strike="noStrike">
              <a:solidFill>
                <a:schemeClr val="lt1"/>
              </a:solidFill>
              <a:latin typeface="Quicksand Medium"/>
              <a:ea typeface="Quicksand Medium"/>
              <a:cs typeface="Quicksand Medium"/>
              <a:sym typeface="Quicksand Medium"/>
            </a:endParaRPr>
          </a:p>
        </p:txBody>
      </p:sp>
      <p:pic>
        <p:nvPicPr>
          <p:cNvPr descr="Please support Films by the Year: https://www.gofundme.com/manage/filmsbytheyearcom-website-improvement&#10;More rare films here: https://filmsbytheyear.com/chronological-list-of-films/&#10;Join the Films by the Year Facebook group: https://www.facebook.com/groups/filmsbytheyear/&#10;http://www.imdb.com/title/tt0348583/&#10;Director: Arthur Marvin&#10;Production Co: American Mutoscope &amp; Biograph&#10;Country: USA" id="162" name="Google Shape;162;g3578b4ddf66_0_0" title="Deaf Mute Girl Reciting &quot;Star Spangled Banner&quot; (1901)">
            <a:hlinkClick r:id="rId5"/>
          </p:cNvPr>
          <p:cNvPicPr preferRelativeResize="0"/>
          <p:nvPr/>
        </p:nvPicPr>
        <p:blipFill rotWithShape="1">
          <a:blip r:embed="rId6">
            <a:alphaModFix/>
          </a:blip>
          <a:srcRect b="0" l="0" r="0" t="0"/>
          <a:stretch/>
        </p:blipFill>
        <p:spPr>
          <a:xfrm>
            <a:off x="12265520" y="624575"/>
            <a:ext cx="5322706" cy="2994025"/>
          </a:xfrm>
          <a:prstGeom prst="rect">
            <a:avLst/>
          </a:prstGeom>
          <a:noFill/>
          <a:ln>
            <a:noFill/>
          </a:ln>
        </p:spPr>
      </p:pic>
      <p:sp>
        <p:nvSpPr>
          <p:cNvPr id="163" name="Google Shape;163;g3578b4ddf66_0_0"/>
          <p:cNvSpPr txBox="1"/>
          <p:nvPr/>
        </p:nvSpPr>
        <p:spPr>
          <a:xfrm>
            <a:off x="7281583" y="4763486"/>
            <a:ext cx="10602600" cy="3816399"/>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b="1" i="0" lang="en-US" sz="4000" u="none" cap="none" strike="noStrike">
                <a:solidFill>
                  <a:schemeClr val="dk1"/>
                </a:solidFill>
                <a:latin typeface="Quicksand"/>
                <a:ea typeface="Quicksand"/>
                <a:cs typeface="Quicksand"/>
                <a:sym typeface="Quicksand"/>
              </a:rPr>
              <a:t>1910-1921</a:t>
            </a:r>
            <a:br>
              <a:rPr b="1" i="0" lang="en-US" sz="3200" u="none" cap="none" strike="noStrike">
                <a:solidFill>
                  <a:schemeClr val="dk1"/>
                </a:solidFill>
                <a:latin typeface="Quicksand"/>
                <a:ea typeface="Quicksand"/>
                <a:cs typeface="Quicksand"/>
                <a:sym typeface="Quicksand"/>
              </a:rPr>
            </a:br>
            <a:r>
              <a:rPr b="0" i="0" lang="en-US" sz="2800" u="none" cap="none" strike="noStrike">
                <a:solidFill>
                  <a:schemeClr val="dk1"/>
                </a:solidFill>
                <a:latin typeface="Quicksand"/>
                <a:ea typeface="Quicksand"/>
                <a:cs typeface="Quicksand"/>
                <a:sym typeface="Quicksand"/>
              </a:rPr>
              <a:t>Die National Association of the Deaf (NAD) in den Vereinigten Staaten von Amerika rief das Motion-Picture-Project ins Leben, </a:t>
            </a:r>
            <a:br>
              <a:rPr b="0" i="0" lang="en-US" sz="2800" u="none" cap="none" strike="noStrike">
                <a:solidFill>
                  <a:schemeClr val="dk1"/>
                </a:solidFill>
                <a:latin typeface="Quicksand"/>
                <a:ea typeface="Quicksand"/>
                <a:cs typeface="Quicksand"/>
                <a:sym typeface="Quicksand"/>
              </a:rPr>
            </a:br>
            <a:r>
              <a:rPr b="0" i="0" lang="en-US" sz="2800" u="none" cap="none" strike="noStrike">
                <a:solidFill>
                  <a:schemeClr val="dk1"/>
                </a:solidFill>
                <a:latin typeface="Quicksand"/>
                <a:ea typeface="Quicksand"/>
                <a:cs typeface="Quicksand"/>
                <a:sym typeface="Quicksand"/>
              </a:rPr>
              <a:t>das zwischen 1910 und 1921 mehrere Kurzfilme produzierte.</a:t>
            </a:r>
            <a:br>
              <a:rPr b="0" i="0" lang="en-US" sz="2800" u="none" cap="none" strike="noStrike">
                <a:solidFill>
                  <a:schemeClr val="dk1"/>
                </a:solidFill>
                <a:latin typeface="Quicksand"/>
                <a:ea typeface="Quicksand"/>
                <a:cs typeface="Quicksand"/>
                <a:sym typeface="Quicksand"/>
              </a:rPr>
            </a:br>
            <a:r>
              <a:rPr b="0" i="0" lang="en-US" sz="2800" u="none" cap="none" strike="noStrike">
                <a:solidFill>
                  <a:schemeClr val="dk1"/>
                </a:solidFill>
                <a:latin typeface="Quicksand"/>
                <a:ea typeface="Quicksand"/>
                <a:cs typeface="Quicksand"/>
                <a:sym typeface="Quicksand"/>
              </a:rPr>
              <a:t>Diese Filme umfassten Vorträge, Aufführungen und Predigten, die darauf abzielten, die amerikanische Gebärdensprache (ASL) zu bewahren und zu fördern und sich für die Rechte von Gehörlosen einzusetzen.</a:t>
            </a:r>
            <a:endParaRPr b="0" i="0" sz="2800" u="none" cap="none" strike="noStrike">
              <a:solidFill>
                <a:schemeClr val="dk1"/>
              </a:solidFill>
              <a:latin typeface="Quicksand"/>
              <a:ea typeface="Quicksand"/>
              <a:cs typeface="Quicksand"/>
              <a:sym typeface="Quicksand"/>
            </a:endParaRPr>
          </a:p>
        </p:txBody>
      </p:sp>
      <p:pic>
        <p:nvPicPr>
          <p:cNvPr id="164" name="Google Shape;164;g3578b4ddf66_0_0"/>
          <p:cNvPicPr preferRelativeResize="0"/>
          <p:nvPr/>
        </p:nvPicPr>
        <p:blipFill rotWithShape="1">
          <a:blip r:embed="rId7">
            <a:alphaModFix/>
          </a:blip>
          <a:srcRect b="0" l="0" r="0" t="0"/>
          <a:stretch/>
        </p:blipFill>
        <p:spPr>
          <a:xfrm>
            <a:off x="3584900" y="3832199"/>
            <a:ext cx="3203700" cy="4281434"/>
          </a:xfrm>
          <a:prstGeom prst="rect">
            <a:avLst/>
          </a:prstGeom>
          <a:noFill/>
          <a:ln>
            <a:noFill/>
          </a:ln>
        </p:spPr>
      </p:pic>
      <p:sp>
        <p:nvSpPr>
          <p:cNvPr id="165" name="Google Shape;165;g3578b4ddf66_0_0"/>
          <p:cNvSpPr txBox="1"/>
          <p:nvPr/>
        </p:nvSpPr>
        <p:spPr>
          <a:xfrm>
            <a:off x="3279500" y="8168382"/>
            <a:ext cx="3814500" cy="15699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4800"/>
              <a:buFont typeface="Arial"/>
              <a:buNone/>
            </a:pPr>
            <a:r>
              <a:rPr b="1" i="0" lang="en-US" sz="3000" u="none" cap="none" strike="noStrike">
                <a:solidFill>
                  <a:schemeClr val="lt1"/>
                </a:solidFill>
                <a:latin typeface="Quicksand"/>
                <a:ea typeface="Quicksand"/>
                <a:cs typeface="Quicksand"/>
                <a:sym typeface="Quicksand"/>
              </a:rPr>
              <a:t>GEORGE W. VEDITZ </a:t>
            </a:r>
            <a:r>
              <a:rPr b="0" i="0" lang="en-US" sz="3000" u="none" cap="none" strike="noStrike">
                <a:solidFill>
                  <a:schemeClr val="lt1"/>
                </a:solidFill>
                <a:latin typeface="Quicksand Medium"/>
                <a:ea typeface="Quicksand Medium"/>
                <a:cs typeface="Quicksand Medium"/>
                <a:sym typeface="Quicksand Medium"/>
              </a:rPr>
              <a:t>President of NAD (1904-1910)</a:t>
            </a:r>
            <a:endParaRPr b="0" i="0" sz="3000" u="none" cap="none" strike="noStrike">
              <a:solidFill>
                <a:schemeClr val="lt1"/>
              </a:solidFill>
              <a:latin typeface="Quicksand Medium"/>
              <a:ea typeface="Quicksand Medium"/>
              <a:cs typeface="Quicksand Medium"/>
              <a:sym typeface="Quicksand Mediu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2"/>
                                        </p:tgtEl>
                                        <p:attrNameLst>
                                          <p:attrName>style.visibility</p:attrName>
                                        </p:attrNameLst>
                                      </p:cBhvr>
                                      <p:to>
                                        <p:strVal val="visible"/>
                                      </p:to>
                                    </p:set>
                                    <p:animEffect filter="fade" transition="in">
                                      <p:cBhvr>
                                        <p:cTn dur="1000"/>
                                        <p:tgtEl>
                                          <p:spTgt spid="16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69" name="Shape 169"/>
        <p:cNvGrpSpPr/>
        <p:nvPr/>
      </p:nvGrpSpPr>
      <p:grpSpPr>
        <a:xfrm>
          <a:off x="0" y="0"/>
          <a:ext cx="0" cy="0"/>
          <a:chOff x="0" y="0"/>
          <a:chExt cx="0" cy="0"/>
        </a:xfrm>
      </p:grpSpPr>
      <p:grpSp>
        <p:nvGrpSpPr>
          <p:cNvPr id="170" name="Google Shape;170;g323359fc758_0_21"/>
          <p:cNvGrpSpPr/>
          <p:nvPr/>
        </p:nvGrpSpPr>
        <p:grpSpPr>
          <a:xfrm>
            <a:off x="0" y="-216993"/>
            <a:ext cx="2922102" cy="10504504"/>
            <a:chOff x="0" y="-57150"/>
            <a:chExt cx="769602" cy="2766600"/>
          </a:xfrm>
        </p:grpSpPr>
        <p:sp>
          <p:nvSpPr>
            <p:cNvPr id="171" name="Google Shape;171;g323359fc758_0_21"/>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72" name="Google Shape;172;g323359fc758_0_21"/>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73" name="Google Shape;173;g323359fc758_0_21"/>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74" name="Google Shape;174;g323359fc758_0_21"/>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175" name="Google Shape;175;g323359fc758_0_21">
            <a:hlinkClick r:id="rId5"/>
          </p:cNvPr>
          <p:cNvPicPr preferRelativeResize="0"/>
          <p:nvPr/>
        </p:nvPicPr>
        <p:blipFill rotWithShape="1">
          <a:blip r:embed="rId6">
            <a:alphaModFix/>
          </a:blip>
          <a:srcRect b="0" l="0" r="0" t="0"/>
          <a:stretch/>
        </p:blipFill>
        <p:spPr>
          <a:xfrm>
            <a:off x="3387781" y="411248"/>
            <a:ext cx="11512433" cy="5124425"/>
          </a:xfrm>
          <a:prstGeom prst="rect">
            <a:avLst/>
          </a:prstGeom>
          <a:noFill/>
          <a:ln>
            <a:noFill/>
          </a:ln>
        </p:spPr>
      </p:pic>
      <p:sp>
        <p:nvSpPr>
          <p:cNvPr id="176" name="Google Shape;176;g323359fc758_0_21"/>
          <p:cNvSpPr txBox="1"/>
          <p:nvPr/>
        </p:nvSpPr>
        <p:spPr>
          <a:xfrm>
            <a:off x="15327300" y="2015169"/>
            <a:ext cx="2922000" cy="1107965"/>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b="1" i="1" lang="en-US" sz="2000" u="none" cap="none" strike="noStrike">
                <a:solidFill>
                  <a:schemeClr val="lt1"/>
                </a:solidFill>
                <a:latin typeface="Quicksand"/>
                <a:ea typeface="Quicksand"/>
                <a:cs typeface="Quicksand"/>
                <a:sym typeface="Quicksand"/>
              </a:rPr>
              <a:t>Die Bewahrung der Gebärdensprache (1913)</a:t>
            </a:r>
            <a:endParaRPr b="0" i="0" sz="2000" u="none" cap="none" strike="noStrike">
              <a:solidFill>
                <a:schemeClr val="lt1"/>
              </a:solidFill>
              <a:latin typeface="Quicksand Medium"/>
              <a:ea typeface="Quicksand Medium"/>
              <a:cs typeface="Quicksand Medium"/>
              <a:sym typeface="Quicksand Medium"/>
            </a:endParaRPr>
          </a:p>
        </p:txBody>
      </p:sp>
      <p:sp>
        <p:nvSpPr>
          <p:cNvPr id="177" name="Google Shape;177;g323359fc758_0_21"/>
          <p:cNvSpPr txBox="1"/>
          <p:nvPr/>
        </p:nvSpPr>
        <p:spPr>
          <a:xfrm>
            <a:off x="2996779" y="7308645"/>
            <a:ext cx="14063400" cy="2400627"/>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None/>
            </a:pPr>
            <a:r>
              <a:rPr b="1" i="0" lang="en-US" sz="3600" u="none" cap="none" strike="noStrike">
                <a:solidFill>
                  <a:schemeClr val="lt1"/>
                </a:solidFill>
                <a:latin typeface="Quicksand"/>
                <a:ea typeface="Quicksand"/>
                <a:cs typeface="Quicksand"/>
                <a:sym typeface="Quicksand"/>
              </a:rPr>
              <a:t>Film als ideales und kraftvolles Werkzeug </a:t>
            </a:r>
            <a:endParaRPr/>
          </a:p>
          <a:p>
            <a:pPr indent="0" lvl="0" marL="0" marR="0" rtl="0" algn="ctr">
              <a:lnSpc>
                <a:spcPct val="100000"/>
              </a:lnSpc>
              <a:spcBef>
                <a:spcPts val="0"/>
              </a:spcBef>
              <a:spcAft>
                <a:spcPts val="0"/>
              </a:spcAft>
              <a:buNone/>
            </a:pPr>
            <a:r>
              <a:rPr b="1" i="0" lang="en-US" sz="3600" u="none" cap="none" strike="noStrike">
                <a:solidFill>
                  <a:schemeClr val="lt1"/>
                </a:solidFill>
                <a:latin typeface="Quicksand"/>
                <a:ea typeface="Quicksand"/>
                <a:cs typeface="Quicksand"/>
                <a:sym typeface="Quicksand"/>
              </a:rPr>
              <a:t>für gehörlose Menschen, </a:t>
            </a:r>
            <a:endParaRPr/>
          </a:p>
          <a:p>
            <a:pPr indent="0" lvl="0" marL="0" marR="0" rtl="0" algn="ctr">
              <a:lnSpc>
                <a:spcPct val="100000"/>
              </a:lnSpc>
              <a:spcBef>
                <a:spcPts val="0"/>
              </a:spcBef>
              <a:spcAft>
                <a:spcPts val="0"/>
              </a:spcAft>
              <a:buNone/>
            </a:pPr>
            <a:r>
              <a:rPr b="1" i="0" lang="en-US" sz="3600" u="none" cap="none" strike="noStrike">
                <a:solidFill>
                  <a:schemeClr val="lt1"/>
                </a:solidFill>
                <a:latin typeface="Quicksand"/>
                <a:ea typeface="Quicksand"/>
                <a:cs typeface="Quicksand"/>
                <a:sym typeface="Quicksand"/>
              </a:rPr>
              <a:t>um das Erbe der Gebärdensprache </a:t>
            </a:r>
            <a:endParaRPr/>
          </a:p>
          <a:p>
            <a:pPr indent="0" lvl="0" marL="0" marR="0" rtl="0" algn="ctr">
              <a:lnSpc>
                <a:spcPct val="100000"/>
              </a:lnSpc>
              <a:spcBef>
                <a:spcPts val="0"/>
              </a:spcBef>
              <a:spcAft>
                <a:spcPts val="0"/>
              </a:spcAft>
              <a:buNone/>
            </a:pPr>
            <a:r>
              <a:rPr b="1" i="0" lang="en-US" sz="3600" u="none" cap="none" strike="noStrike">
                <a:solidFill>
                  <a:schemeClr val="lt1"/>
                </a:solidFill>
                <a:latin typeface="Quicksand"/>
                <a:ea typeface="Quicksand"/>
                <a:cs typeface="Quicksand"/>
                <a:sym typeface="Quicksand"/>
              </a:rPr>
              <a:t>zu feiern und zu bewahren.</a:t>
            </a:r>
            <a:endParaRPr b="1" i="0" sz="3600" u="none" cap="none" strike="noStrike">
              <a:solidFill>
                <a:schemeClr val="lt1"/>
              </a:solidFill>
              <a:latin typeface="Quicksand"/>
              <a:ea typeface="Quicksand"/>
              <a:cs typeface="Quicksand"/>
              <a:sym typeface="Quicksand"/>
            </a:endParaRPr>
          </a:p>
        </p:txBody>
      </p:sp>
      <p:sp>
        <p:nvSpPr>
          <p:cNvPr id="178" name="Google Shape;178;g323359fc758_0_21"/>
          <p:cNvSpPr txBox="1"/>
          <p:nvPr/>
        </p:nvSpPr>
        <p:spPr>
          <a:xfrm>
            <a:off x="3394209" y="5634052"/>
            <a:ext cx="14169000" cy="1169521"/>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b="0" i="0" lang="en-US" sz="3200" u="none" cap="none" strike="noStrike">
                <a:solidFill>
                  <a:schemeClr val="lt1"/>
                </a:solidFill>
                <a:latin typeface="Quicksand Medium"/>
                <a:ea typeface="Quicksand Medium"/>
                <a:cs typeface="Quicksand Medium"/>
                <a:sym typeface="Quicksand Medium"/>
              </a:rPr>
              <a:t>Dieser Film zielte darauf ab, die Gebärdensprache als Reaktion auf den Aufstieg des Oralismus nach dem Mailänder Kongress zu verteidigen.</a:t>
            </a:r>
            <a:endParaRPr b="0" i="0" sz="3200" u="none" cap="none" strike="noStrike">
              <a:solidFill>
                <a:schemeClr val="lt1"/>
              </a:solidFill>
              <a:latin typeface="Quicksand Medium"/>
              <a:ea typeface="Quicksand Medium"/>
              <a:cs typeface="Quicksand Medium"/>
              <a:sym typeface="Quicksand Medium"/>
            </a:endParaRPr>
          </a:p>
        </p:txBody>
      </p:sp>
      <p:pic>
        <p:nvPicPr>
          <p:cNvPr descr="YouTube-icon.png" id="179" name="Google Shape;179;g323359fc758_0_21">
            <a:hlinkClick r:id="rId7"/>
          </p:cNvPr>
          <p:cNvPicPr preferRelativeResize="0"/>
          <p:nvPr/>
        </p:nvPicPr>
        <p:blipFill rotWithShape="1">
          <a:blip r:embed="rId8">
            <a:alphaModFix/>
          </a:blip>
          <a:srcRect b="0" l="0" r="0" t="0"/>
          <a:stretch/>
        </p:blipFill>
        <p:spPr>
          <a:xfrm>
            <a:off x="15974529" y="3337900"/>
            <a:ext cx="1085650" cy="1085600"/>
          </a:xfrm>
          <a:prstGeom prst="rect">
            <a:avLst/>
          </a:prstGeom>
          <a:noFill/>
          <a:ln>
            <a:noFill/>
          </a:ln>
        </p:spPr>
      </p:pic>
      <p:sp>
        <p:nvSpPr>
          <p:cNvPr id="180" name="Google Shape;180;g323359fc758_0_21"/>
          <p:cNvSpPr txBox="1"/>
          <p:nvPr/>
        </p:nvSpPr>
        <p:spPr>
          <a:xfrm>
            <a:off x="15327300" y="4258000"/>
            <a:ext cx="2499600" cy="6387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chemeClr val="dk1"/>
              </a:buClr>
              <a:buSzPts val="1100"/>
              <a:buFont typeface="Arial"/>
              <a:buNone/>
            </a:pPr>
            <a:r>
              <a:rPr b="0" i="0" lang="en-US" sz="2800" u="none" cap="none" strike="noStrike">
                <a:solidFill>
                  <a:schemeClr val="lt1"/>
                </a:solidFill>
                <a:latin typeface="Quicksand"/>
                <a:ea typeface="Quicksand"/>
                <a:cs typeface="Quicksand"/>
                <a:sym typeface="Quicksand"/>
              </a:rPr>
              <a:t>Full video</a:t>
            </a:r>
            <a:endParaRPr b="0" i="0" sz="2800" u="none" cap="none" strike="noStrike">
              <a:solidFill>
                <a:schemeClr val="lt1"/>
              </a:solidFill>
              <a:latin typeface="Quicksand"/>
              <a:ea typeface="Quicksand"/>
              <a:cs typeface="Quicksand"/>
              <a:sym typeface="Quicksand"/>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84" name="Shape 184"/>
        <p:cNvGrpSpPr/>
        <p:nvPr/>
      </p:nvGrpSpPr>
      <p:grpSpPr>
        <a:xfrm>
          <a:off x="0" y="0"/>
          <a:ext cx="0" cy="0"/>
          <a:chOff x="0" y="0"/>
          <a:chExt cx="0" cy="0"/>
        </a:xfrm>
      </p:grpSpPr>
      <p:grpSp>
        <p:nvGrpSpPr>
          <p:cNvPr id="185" name="Google Shape;185;g32764944dc3_0_0"/>
          <p:cNvGrpSpPr/>
          <p:nvPr/>
        </p:nvGrpSpPr>
        <p:grpSpPr>
          <a:xfrm>
            <a:off x="0" y="-217504"/>
            <a:ext cx="2922102" cy="10504504"/>
            <a:chOff x="0" y="-57150"/>
            <a:chExt cx="769602" cy="2766600"/>
          </a:xfrm>
        </p:grpSpPr>
        <p:sp>
          <p:nvSpPr>
            <p:cNvPr id="186" name="Google Shape;186;g32764944dc3_0_0"/>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87" name="Google Shape;187;g32764944dc3_0_0"/>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88" name="Google Shape;188;g32764944dc3_0_0"/>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89" name="Google Shape;189;g32764944dc3_0_0"/>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90" name="Google Shape;190;g32764944dc3_0_0"/>
          <p:cNvSpPr txBox="1"/>
          <p:nvPr/>
        </p:nvSpPr>
        <p:spPr>
          <a:xfrm>
            <a:off x="3724200" y="408750"/>
            <a:ext cx="11490600" cy="1046410"/>
          </a:xfrm>
          <a:prstGeom prst="rect">
            <a:avLst/>
          </a:prstGeom>
          <a:noFill/>
          <a:ln>
            <a:noFill/>
          </a:ln>
        </p:spPr>
        <p:txBody>
          <a:bodyPr anchorCtr="0" anchor="t" bIns="91425" lIns="91425" spcFirstLastPara="1" rIns="91425" wrap="square" tIns="91425">
            <a:spAutoFit/>
          </a:bodyPr>
          <a:lstStyle/>
          <a:p>
            <a:pPr indent="0" lvl="0" marL="0" marR="0" rtl="0" algn="l">
              <a:lnSpc>
                <a:spcPct val="140000"/>
              </a:lnSpc>
              <a:spcBef>
                <a:spcPts val="0"/>
              </a:spcBef>
              <a:spcAft>
                <a:spcPts val="0"/>
              </a:spcAft>
              <a:buNone/>
            </a:pPr>
            <a:r>
              <a:rPr b="0" i="0" lang="en-US" sz="4000" u="none" cap="none" strike="noStrike">
                <a:solidFill>
                  <a:schemeClr val="lt1"/>
                </a:solidFill>
                <a:latin typeface="Anton"/>
                <a:ea typeface="Anton"/>
                <a:cs typeface="Anton"/>
                <a:sym typeface="Anton"/>
              </a:rPr>
              <a:t>Stummfilm (1910er–1920er Jahre)</a:t>
            </a:r>
            <a:endParaRPr b="1" i="0" sz="4000" u="none" cap="none" strike="noStrike">
              <a:solidFill>
                <a:schemeClr val="dk1"/>
              </a:solidFill>
              <a:latin typeface="Arial"/>
              <a:ea typeface="Arial"/>
              <a:cs typeface="Arial"/>
              <a:sym typeface="Arial"/>
            </a:endParaRPr>
          </a:p>
        </p:txBody>
      </p:sp>
      <p:sp>
        <p:nvSpPr>
          <p:cNvPr id="191" name="Google Shape;191;g32764944dc3_0_0"/>
          <p:cNvSpPr txBox="1"/>
          <p:nvPr/>
        </p:nvSpPr>
        <p:spPr>
          <a:xfrm>
            <a:off x="9688372" y="4841529"/>
            <a:ext cx="5968800" cy="1809696"/>
          </a:xfrm>
          <a:prstGeom prst="rect">
            <a:avLst/>
          </a:prstGeom>
          <a:noFill/>
          <a:ln>
            <a:noFill/>
          </a:ln>
        </p:spPr>
        <p:txBody>
          <a:bodyPr anchorCtr="0" anchor="t" bIns="91425" lIns="91425" spcFirstLastPara="1" rIns="91425" wrap="square" tIns="91425">
            <a:spAutoFit/>
          </a:bodyPr>
          <a:lstStyle/>
          <a:p>
            <a:pPr indent="0" lvl="0" marL="0" marR="0" rtl="0" algn="l">
              <a:lnSpc>
                <a:spcPct val="120000"/>
              </a:lnSpc>
              <a:spcBef>
                <a:spcPts val="0"/>
              </a:spcBef>
              <a:spcAft>
                <a:spcPts val="0"/>
              </a:spcAft>
              <a:buClr>
                <a:srgbClr val="000000"/>
              </a:buClr>
              <a:buSzPts val="4300"/>
              <a:buFont typeface="Arial"/>
              <a:buNone/>
            </a:pPr>
            <a:r>
              <a:rPr b="1" i="0" lang="en-US" sz="4400" u="none" cap="none" strike="noStrike">
                <a:solidFill>
                  <a:srgbClr val="F7F1D5"/>
                </a:solidFill>
                <a:latin typeface="Quicksand"/>
                <a:ea typeface="Quicksand"/>
                <a:cs typeface="Quicksand"/>
                <a:sym typeface="Quicksand"/>
              </a:rPr>
              <a:t>Granville Redmond (1871-1935)</a:t>
            </a:r>
            <a:endParaRPr b="1" i="0" sz="4400" u="none" cap="none" strike="noStrike">
              <a:solidFill>
                <a:srgbClr val="F7F1D5"/>
              </a:solidFill>
              <a:latin typeface="Quicksand"/>
              <a:ea typeface="Quicksand"/>
              <a:cs typeface="Quicksand"/>
              <a:sym typeface="Quicksand"/>
            </a:endParaRPr>
          </a:p>
        </p:txBody>
      </p:sp>
      <p:pic>
        <p:nvPicPr>
          <p:cNvPr id="192" name="Google Shape;192;g32764944dc3_0_0"/>
          <p:cNvPicPr preferRelativeResize="0"/>
          <p:nvPr/>
        </p:nvPicPr>
        <p:blipFill rotWithShape="1">
          <a:blip r:embed="rId5">
            <a:alphaModFix/>
          </a:blip>
          <a:srcRect b="2372" l="0" r="1603" t="0"/>
          <a:stretch/>
        </p:blipFill>
        <p:spPr>
          <a:xfrm>
            <a:off x="3321031" y="4492086"/>
            <a:ext cx="5968799" cy="4461000"/>
          </a:xfrm>
          <a:prstGeom prst="rect">
            <a:avLst/>
          </a:prstGeom>
          <a:noFill/>
          <a:ln>
            <a:noFill/>
          </a:ln>
        </p:spPr>
      </p:pic>
      <p:sp>
        <p:nvSpPr>
          <p:cNvPr id="193" name="Google Shape;193;g32764944dc3_0_0"/>
          <p:cNvSpPr txBox="1"/>
          <p:nvPr/>
        </p:nvSpPr>
        <p:spPr>
          <a:xfrm>
            <a:off x="9688759" y="6563694"/>
            <a:ext cx="7766100" cy="2800736"/>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b="0" i="0" lang="en-US" sz="3400" u="none" cap="none" strike="noStrike">
                <a:solidFill>
                  <a:schemeClr val="lt1"/>
                </a:solidFill>
                <a:latin typeface="Quicksand Medium"/>
                <a:ea typeface="Quicksand Medium"/>
                <a:cs typeface="Quicksand Medium"/>
                <a:sym typeface="Quicksand Medium"/>
              </a:rPr>
              <a:t>Er war ein gehörloser Landschaftsmaler, arbeitete mit Charlie Chaplin zusammen und trat zwischen 1918 und 1931 in einigen seiner Filme auf.</a:t>
            </a:r>
            <a:endParaRPr b="0" i="0" sz="3400" u="none" cap="none" strike="noStrike">
              <a:solidFill>
                <a:schemeClr val="lt1"/>
              </a:solidFill>
              <a:latin typeface="Quicksand Medium"/>
              <a:ea typeface="Quicksand Medium"/>
              <a:cs typeface="Quicksand Medium"/>
              <a:sym typeface="Quicksand Medium"/>
            </a:endParaRPr>
          </a:p>
        </p:txBody>
      </p:sp>
      <p:sp>
        <p:nvSpPr>
          <p:cNvPr id="194" name="Google Shape;194;g32764944dc3_0_0"/>
          <p:cNvSpPr txBox="1"/>
          <p:nvPr/>
        </p:nvSpPr>
        <p:spPr>
          <a:xfrm>
            <a:off x="3484550" y="1574821"/>
            <a:ext cx="14355900" cy="104641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b="0" i="0" lang="en-US" sz="2800" u="none" cap="none" strike="noStrike">
                <a:solidFill>
                  <a:schemeClr val="lt1"/>
                </a:solidFill>
                <a:latin typeface="Quicksand Medium"/>
                <a:ea typeface="Quicksand Medium"/>
                <a:cs typeface="Quicksand Medium"/>
                <a:sym typeface="Quicksand Medium"/>
              </a:rPr>
              <a:t>In der Zeit des Stummfilms eröffneten sich für gehörlose Darsteller*innen dank ihrer ausdrucksstarken visuellen Fähigkeiten neue Beschäftigungsmöglichkeiten. </a:t>
            </a:r>
            <a:endParaRPr b="0" i="0" sz="2800" u="none" cap="none" strike="noStrike">
              <a:solidFill>
                <a:schemeClr val="lt1"/>
              </a:solidFill>
              <a:latin typeface="Quicksand Medium"/>
              <a:ea typeface="Quicksand Medium"/>
              <a:cs typeface="Quicksand Medium"/>
              <a:sym typeface="Quicksand Medium"/>
            </a:endParaRPr>
          </a:p>
        </p:txBody>
      </p:sp>
      <p:sp>
        <p:nvSpPr>
          <p:cNvPr id="195" name="Google Shape;195;g32764944dc3_0_0"/>
          <p:cNvSpPr txBox="1"/>
          <p:nvPr/>
        </p:nvSpPr>
        <p:spPr>
          <a:xfrm>
            <a:off x="3484550" y="2891610"/>
            <a:ext cx="13967100" cy="104641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b="0" i="0" lang="en-US" sz="2800" u="none" cap="none" strike="noStrike">
                <a:solidFill>
                  <a:schemeClr val="lt1"/>
                </a:solidFill>
                <a:latin typeface="Quicksand Medium"/>
                <a:ea typeface="Quicksand Medium"/>
                <a:cs typeface="Quicksand Medium"/>
                <a:sym typeface="Quicksand Medium"/>
              </a:rPr>
              <a:t>Sie spielten oft in Filmen mit, spielten sogar hörende Charaktere und arbeiteten manchmal mit weltbekannten Regisseuren zusammen.</a:t>
            </a:r>
            <a:endParaRPr b="0" i="0" sz="2800" u="none" cap="none" strike="noStrike">
              <a:solidFill>
                <a:schemeClr val="lt1"/>
              </a:solidFill>
              <a:latin typeface="Quicksand Medium"/>
              <a:ea typeface="Quicksand Medium"/>
              <a:cs typeface="Quicksand Medium"/>
              <a:sym typeface="Quicksand Medium"/>
            </a:endParaRPr>
          </a:p>
        </p:txBody>
      </p:sp>
      <p:sp>
        <p:nvSpPr>
          <p:cNvPr id="196" name="Google Shape;196;g32764944dc3_0_0"/>
          <p:cNvSpPr txBox="1"/>
          <p:nvPr/>
        </p:nvSpPr>
        <p:spPr>
          <a:xfrm>
            <a:off x="3321030" y="9137702"/>
            <a:ext cx="5968800" cy="738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Quicksand"/>
                <a:ea typeface="Quicksand"/>
                <a:cs typeface="Quicksand"/>
                <a:sym typeface="Quicksand"/>
              </a:rPr>
              <a:t>"Chaplin Talking on His Hand to Redmond" </a:t>
            </a:r>
            <a:br>
              <a:rPr b="0" i="0" lang="en-US" sz="1800" u="none" cap="none" strike="noStrike">
                <a:solidFill>
                  <a:schemeClr val="lt1"/>
                </a:solidFill>
                <a:latin typeface="Quicksand"/>
                <a:ea typeface="Quicksand"/>
                <a:cs typeface="Quicksand"/>
                <a:sym typeface="Quicksand"/>
              </a:rPr>
            </a:br>
            <a:r>
              <a:rPr b="0" i="0" lang="en-US" sz="1800" u="none" cap="none" strike="noStrike">
                <a:solidFill>
                  <a:schemeClr val="lt1"/>
                </a:solidFill>
                <a:latin typeface="Quicksand"/>
                <a:ea typeface="Quicksand"/>
                <a:cs typeface="Quicksand"/>
                <a:sym typeface="Quicksand"/>
              </a:rPr>
              <a:t>on </a:t>
            </a:r>
            <a:r>
              <a:rPr b="0" i="1" lang="en-US" sz="1800" u="none" cap="none" strike="noStrike">
                <a:solidFill>
                  <a:schemeClr val="lt1"/>
                </a:solidFill>
                <a:latin typeface="Quicksand"/>
                <a:ea typeface="Quicksand"/>
                <a:cs typeface="Quicksand"/>
                <a:sym typeface="Quicksand"/>
              </a:rPr>
              <a:t>The Silent Worker</a:t>
            </a:r>
            <a:r>
              <a:rPr b="0" i="0" lang="en-US" sz="1800" u="none" cap="none" strike="noStrike">
                <a:solidFill>
                  <a:schemeClr val="lt1"/>
                </a:solidFill>
                <a:latin typeface="Quicksand"/>
                <a:ea typeface="Quicksand"/>
                <a:cs typeface="Quicksand"/>
                <a:sym typeface="Quicksand"/>
              </a:rPr>
              <a:t>, 1918, Vol 30, No. 9, P. 154</a:t>
            </a:r>
            <a:endParaRPr b="0" i="0" sz="2200" u="none" cap="none" strike="noStrike">
              <a:solidFill>
                <a:schemeClr val="lt1"/>
              </a:solidFill>
              <a:latin typeface="Quicksand"/>
              <a:ea typeface="Quicksand"/>
              <a:cs typeface="Quicksand"/>
              <a:sym typeface="Quicksan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00" name="Shape 200"/>
        <p:cNvGrpSpPr/>
        <p:nvPr/>
      </p:nvGrpSpPr>
      <p:grpSpPr>
        <a:xfrm>
          <a:off x="0" y="0"/>
          <a:ext cx="0" cy="0"/>
          <a:chOff x="0" y="0"/>
          <a:chExt cx="0" cy="0"/>
        </a:xfrm>
      </p:grpSpPr>
      <p:grpSp>
        <p:nvGrpSpPr>
          <p:cNvPr id="201" name="Google Shape;201;g32764944dc3_0_35"/>
          <p:cNvGrpSpPr/>
          <p:nvPr/>
        </p:nvGrpSpPr>
        <p:grpSpPr>
          <a:xfrm>
            <a:off x="0" y="-217504"/>
            <a:ext cx="2922102" cy="10504504"/>
            <a:chOff x="0" y="-57150"/>
            <a:chExt cx="769602" cy="2766600"/>
          </a:xfrm>
        </p:grpSpPr>
        <p:sp>
          <p:nvSpPr>
            <p:cNvPr id="202" name="Google Shape;202;g32764944dc3_0_35"/>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03" name="Google Shape;203;g32764944dc3_0_35"/>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04" name="Google Shape;204;g32764944dc3_0_35"/>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05" name="Google Shape;205;g32764944dc3_0_35"/>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06" name="Google Shape;206;g32764944dc3_0_35"/>
          <p:cNvSpPr txBox="1"/>
          <p:nvPr/>
        </p:nvSpPr>
        <p:spPr>
          <a:xfrm>
            <a:off x="10746915" y="5156757"/>
            <a:ext cx="7312800" cy="2339072"/>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b="0" i="0" lang="en-US" sz="2800" u="none" cap="none" strike="noStrike">
                <a:solidFill>
                  <a:schemeClr val="lt1"/>
                </a:solidFill>
                <a:latin typeface="Quicksand Medium"/>
                <a:ea typeface="Quicksand Medium"/>
                <a:cs typeface="Quicksand Medium"/>
                <a:sym typeface="Quicksand Medium"/>
              </a:rPr>
              <a:t>Zwischen 1927 und 1930 wurde der Ton in das Kino eingeführt, was einen bahnbrechenden Wandel darstellte, der die Art und Weise, wie Filme gemacht und erlebt wurden, grundlegend veränderte.</a:t>
            </a:r>
            <a:endParaRPr b="0" i="0" sz="2800" u="none" cap="none" strike="noStrike">
              <a:solidFill>
                <a:schemeClr val="lt1"/>
              </a:solidFill>
              <a:latin typeface="Quicksand Medium"/>
              <a:ea typeface="Quicksand Medium"/>
              <a:cs typeface="Quicksand Medium"/>
              <a:sym typeface="Quicksand Medium"/>
            </a:endParaRPr>
          </a:p>
        </p:txBody>
      </p:sp>
      <p:sp>
        <p:nvSpPr>
          <p:cNvPr id="207" name="Google Shape;207;g32764944dc3_0_35"/>
          <p:cNvSpPr txBox="1"/>
          <p:nvPr/>
        </p:nvSpPr>
        <p:spPr>
          <a:xfrm>
            <a:off x="3499250" y="473700"/>
            <a:ext cx="12975000" cy="2277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b="0" i="0" lang="en-US" sz="6800" u="none" cap="none" strike="noStrike">
                <a:solidFill>
                  <a:schemeClr val="lt1"/>
                </a:solidFill>
                <a:latin typeface="Anton"/>
                <a:ea typeface="Anton"/>
                <a:cs typeface="Anton"/>
                <a:sym typeface="Anton"/>
              </a:rPr>
              <a:t>Das Aufkommen der Tontechnik</a:t>
            </a:r>
            <a:br>
              <a:rPr b="0" i="0" lang="en-US" sz="6800" u="none" cap="none" strike="noStrike">
                <a:solidFill>
                  <a:schemeClr val="lt1"/>
                </a:solidFill>
                <a:latin typeface="Anton"/>
                <a:ea typeface="Anton"/>
                <a:cs typeface="Anton"/>
                <a:sym typeface="Anton"/>
              </a:rPr>
            </a:br>
            <a:r>
              <a:rPr b="0" i="0" lang="en-US" sz="6800" u="none" cap="none" strike="noStrike">
                <a:solidFill>
                  <a:schemeClr val="lt1"/>
                </a:solidFill>
                <a:latin typeface="Anton"/>
                <a:ea typeface="Anton"/>
                <a:cs typeface="Anton"/>
                <a:sym typeface="Anton"/>
              </a:rPr>
              <a:t>Aufstieg des Tonfilms</a:t>
            </a:r>
            <a:endParaRPr b="0" i="0" sz="6800" u="none" cap="none" strike="noStrike">
              <a:solidFill>
                <a:schemeClr val="lt1"/>
              </a:solidFill>
              <a:latin typeface="Anton"/>
              <a:ea typeface="Anton"/>
              <a:cs typeface="Anton"/>
              <a:sym typeface="Anton"/>
            </a:endParaRPr>
          </a:p>
        </p:txBody>
      </p:sp>
      <p:sp>
        <p:nvSpPr>
          <p:cNvPr id="208" name="Google Shape;208;g32764944dc3_0_35"/>
          <p:cNvSpPr txBox="1"/>
          <p:nvPr/>
        </p:nvSpPr>
        <p:spPr>
          <a:xfrm>
            <a:off x="2764091" y="8658590"/>
            <a:ext cx="11941047" cy="1354187"/>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3800"/>
              <a:buFont typeface="Arial"/>
              <a:buNone/>
            </a:pPr>
            <a:r>
              <a:rPr b="1" i="0" lang="en-US" sz="3800" u="none" cap="none" strike="noStrike">
                <a:solidFill>
                  <a:schemeClr val="lt1"/>
                </a:solidFill>
                <a:latin typeface="Quicksand"/>
                <a:ea typeface="Quicksand"/>
                <a:cs typeface="Quicksand"/>
                <a:sym typeface="Quicksand"/>
              </a:rPr>
              <a:t>Gehörlose Menschen galten als Schauspieler*innen nicht mehr als geeignet.</a:t>
            </a:r>
            <a:endParaRPr b="1" i="0" sz="3800" u="none" cap="none" strike="noStrike">
              <a:solidFill>
                <a:schemeClr val="lt1"/>
              </a:solidFill>
              <a:latin typeface="Quicksand"/>
              <a:ea typeface="Quicksand"/>
              <a:cs typeface="Quicksand"/>
              <a:sym typeface="Quicksand"/>
            </a:endParaRPr>
          </a:p>
        </p:txBody>
      </p:sp>
      <p:sp>
        <p:nvSpPr>
          <p:cNvPr id="209" name="Google Shape;209;g32764944dc3_0_35"/>
          <p:cNvSpPr txBox="1"/>
          <p:nvPr/>
        </p:nvSpPr>
        <p:spPr>
          <a:xfrm>
            <a:off x="11931750" y="2015163"/>
            <a:ext cx="4771500" cy="2400627"/>
          </a:xfrm>
          <a:prstGeom prst="rect">
            <a:avLst/>
          </a:prstGeom>
          <a:solidFill>
            <a:schemeClr val="lt2"/>
          </a:solid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None/>
            </a:pPr>
            <a:r>
              <a:rPr b="1" i="0" lang="en-US" sz="3600" u="none" cap="none" strike="noStrike">
                <a:solidFill>
                  <a:schemeClr val="dk1"/>
                </a:solidFill>
                <a:latin typeface="Quicksand"/>
                <a:ea typeface="Quicksand"/>
                <a:cs typeface="Quicksand"/>
                <a:sym typeface="Quicksand"/>
              </a:rPr>
              <a:t>Ein radikaler Wandel </a:t>
            </a:r>
            <a:br>
              <a:rPr b="1" i="0" lang="en-US" sz="3600" u="none" cap="none" strike="noStrike">
                <a:solidFill>
                  <a:schemeClr val="dk1"/>
                </a:solidFill>
                <a:latin typeface="Quicksand"/>
                <a:ea typeface="Quicksand"/>
                <a:cs typeface="Quicksand"/>
                <a:sym typeface="Quicksand"/>
              </a:rPr>
            </a:br>
            <a:r>
              <a:rPr b="1" i="0" lang="en-US" sz="3600" u="none" cap="none" strike="noStrike">
                <a:solidFill>
                  <a:schemeClr val="dk1"/>
                </a:solidFill>
                <a:latin typeface="Quicksand"/>
                <a:ea typeface="Quicksand"/>
                <a:cs typeface="Quicksand"/>
                <a:sym typeface="Quicksand"/>
              </a:rPr>
              <a:t>im eigentlichen Konzept des Kinos.</a:t>
            </a:r>
            <a:endParaRPr b="1" i="0" sz="3600" u="none" cap="none" strike="noStrike">
              <a:solidFill>
                <a:schemeClr val="dk1"/>
              </a:solidFill>
              <a:latin typeface="Quicksand"/>
              <a:ea typeface="Quicksand"/>
              <a:cs typeface="Quicksand"/>
              <a:sym typeface="Quicksand"/>
            </a:endParaRPr>
          </a:p>
        </p:txBody>
      </p:sp>
      <p:sp>
        <p:nvSpPr>
          <p:cNvPr id="210" name="Google Shape;210;g32764944dc3_0_35"/>
          <p:cNvSpPr txBox="1"/>
          <p:nvPr/>
        </p:nvSpPr>
        <p:spPr>
          <a:xfrm>
            <a:off x="3499250" y="8220550"/>
            <a:ext cx="4185600" cy="384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300"/>
              <a:buFont typeface="Arial"/>
              <a:buNone/>
            </a:pPr>
            <a:r>
              <a:rPr b="0" i="0" lang="en-US" sz="1300" u="none" cap="none" strike="noStrike">
                <a:solidFill>
                  <a:schemeClr val="lt1"/>
                </a:solidFill>
                <a:latin typeface="Quicksand"/>
                <a:ea typeface="Quicksand"/>
                <a:cs typeface="Quicksand"/>
                <a:sym typeface="Quicksand"/>
              </a:rPr>
              <a:t>Don Juan opening at Warners' Theatre © Wikipedia</a:t>
            </a:r>
            <a:endParaRPr b="0" i="0" sz="1700" u="none" cap="none" strike="noStrike">
              <a:solidFill>
                <a:schemeClr val="lt1"/>
              </a:solidFill>
              <a:latin typeface="Quicksand"/>
              <a:ea typeface="Quicksand"/>
              <a:cs typeface="Quicksand"/>
              <a:sym typeface="Quicksand"/>
            </a:endParaRPr>
          </a:p>
        </p:txBody>
      </p:sp>
      <p:pic>
        <p:nvPicPr>
          <p:cNvPr id="211" name="Google Shape;211;g32764944dc3_0_35" title="opening talkies movie.jpg"/>
          <p:cNvPicPr preferRelativeResize="0"/>
          <p:nvPr/>
        </p:nvPicPr>
        <p:blipFill rotWithShape="1">
          <a:blip r:embed="rId5">
            <a:alphaModFix/>
          </a:blip>
          <a:srcRect b="0" l="0" r="0" t="0"/>
          <a:stretch/>
        </p:blipFill>
        <p:spPr>
          <a:xfrm>
            <a:off x="3499250" y="2976775"/>
            <a:ext cx="6775224" cy="5167401"/>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15" name="Shape 215"/>
        <p:cNvGrpSpPr/>
        <p:nvPr/>
      </p:nvGrpSpPr>
      <p:grpSpPr>
        <a:xfrm>
          <a:off x="0" y="0"/>
          <a:ext cx="0" cy="0"/>
          <a:chOff x="0" y="0"/>
          <a:chExt cx="0" cy="0"/>
        </a:xfrm>
      </p:grpSpPr>
      <p:sp>
        <p:nvSpPr>
          <p:cNvPr id="216" name="Google Shape;216;g32764944dc3_0_88"/>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17" name="Google Shape;217;g32764944dc3_0_88"/>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218" name="Google Shape;218;g32764944dc3_0_88" title="Excerpt from &quot;Charles Krauel: Profile of a Deaf Filmmaker&quot;, by Dr. Ted Supalla.">
            <a:hlinkClick r:id="rId5"/>
          </p:cNvPr>
          <p:cNvPicPr preferRelativeResize="0"/>
          <p:nvPr/>
        </p:nvPicPr>
        <p:blipFill rotWithShape="1">
          <a:blip r:embed="rId6">
            <a:alphaModFix/>
          </a:blip>
          <a:srcRect b="0" l="0" r="0" t="0"/>
          <a:stretch/>
        </p:blipFill>
        <p:spPr>
          <a:xfrm>
            <a:off x="9600050" y="1057050"/>
            <a:ext cx="8293225" cy="4664950"/>
          </a:xfrm>
          <a:prstGeom prst="rect">
            <a:avLst/>
          </a:prstGeom>
          <a:noFill/>
          <a:ln>
            <a:noFill/>
          </a:ln>
        </p:spPr>
      </p:pic>
      <p:sp>
        <p:nvSpPr>
          <p:cNvPr id="219" name="Google Shape;219;g32764944dc3_0_88"/>
          <p:cNvSpPr txBox="1"/>
          <p:nvPr/>
        </p:nvSpPr>
        <p:spPr>
          <a:xfrm>
            <a:off x="9600050" y="5815500"/>
            <a:ext cx="8293200" cy="9126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2200"/>
              <a:buFont typeface="Arial"/>
              <a:buNone/>
            </a:pPr>
            <a:r>
              <a:rPr b="0" i="0" lang="en-US" sz="2200" u="none" cap="none" strike="noStrike">
                <a:solidFill>
                  <a:schemeClr val="lt1"/>
                </a:solidFill>
                <a:latin typeface="Quicksand Medium"/>
                <a:ea typeface="Quicksand Medium"/>
                <a:cs typeface="Quicksand Medium"/>
                <a:sym typeface="Quicksand Medium"/>
              </a:rPr>
              <a:t>Excerpt from "Charles Krauel: Profile of a Deaf Filmmaker", by Dr. Ted Supalla. </a:t>
            </a:r>
            <a:r>
              <a:rPr b="0" i="0" lang="en-US" sz="2200" u="sng" cap="none" strike="noStrike">
                <a:solidFill>
                  <a:srgbClr val="F7F1D5"/>
                </a:solidFill>
                <a:latin typeface="Quicksand Medium"/>
                <a:ea typeface="Quicksand Medium"/>
                <a:cs typeface="Quicksand Medium"/>
                <a:sym typeface="Quicksand Medium"/>
                <a:hlinkClick r:id="rId7">
                  <a:extLst>
                    <a:ext uri="{A12FA001-AC4F-418D-AE19-62706E023703}">
                      <ahyp:hlinkClr val="tx"/>
                    </a:ext>
                  </a:extLst>
                </a:hlinkClick>
              </a:rPr>
              <a:t>The HeART of Deaf Culture</a:t>
            </a:r>
            <a:endParaRPr b="0" i="0" sz="2200" u="none" cap="none" strike="noStrike">
              <a:solidFill>
                <a:srgbClr val="F7F1D5"/>
              </a:solidFill>
              <a:latin typeface="Quicksand Medium"/>
              <a:ea typeface="Quicksand Medium"/>
              <a:cs typeface="Quicksand Medium"/>
              <a:sym typeface="Quicksand Medium"/>
            </a:endParaRPr>
          </a:p>
        </p:txBody>
      </p:sp>
      <p:sp>
        <p:nvSpPr>
          <p:cNvPr id="220" name="Google Shape;220;g32764944dc3_0_88"/>
          <p:cNvSpPr txBox="1"/>
          <p:nvPr/>
        </p:nvSpPr>
        <p:spPr>
          <a:xfrm>
            <a:off x="376947" y="4625957"/>
            <a:ext cx="2167800" cy="1034129"/>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0" i="0" lang="en-US" sz="2400" u="none" cap="none" strike="noStrike">
                <a:solidFill>
                  <a:srgbClr val="F7F1D5"/>
                </a:solidFill>
                <a:latin typeface="Anton"/>
                <a:ea typeface="Anton"/>
                <a:cs typeface="Anton"/>
                <a:sym typeface="Anton"/>
              </a:rPr>
              <a:t>Geschichte des Deaf Cinema</a:t>
            </a:r>
            <a:endParaRPr b="0" i="0" sz="2400" u="none" cap="none" strike="noStrike">
              <a:solidFill>
                <a:srgbClr val="F7F1D5"/>
              </a:solidFill>
              <a:latin typeface="Anton"/>
              <a:ea typeface="Anton"/>
              <a:cs typeface="Anton"/>
              <a:sym typeface="Anton"/>
            </a:endParaRPr>
          </a:p>
        </p:txBody>
      </p:sp>
      <p:sp>
        <p:nvSpPr>
          <p:cNvPr id="221" name="Google Shape;221;g32764944dc3_0_88"/>
          <p:cNvSpPr/>
          <p:nvPr/>
        </p:nvSpPr>
        <p:spPr>
          <a:xfrm>
            <a:off x="3921381" y="7416526"/>
            <a:ext cx="12996365" cy="1775928"/>
          </a:xfrm>
          <a:prstGeom prst="roundRect">
            <a:avLst>
              <a:gd fmla="val 16667"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3600" u="none" cap="none" strike="noStrike">
                <a:solidFill>
                  <a:schemeClr val="dk1"/>
                </a:solidFill>
                <a:latin typeface="Quicksand Medium"/>
                <a:ea typeface="Quicksand Medium"/>
                <a:cs typeface="Quicksand Medium"/>
                <a:sym typeface="Quicksand Medium"/>
              </a:rPr>
              <a:t>Ab den 1920er Jahren:</a:t>
            </a:r>
            <a:endParaRPr/>
          </a:p>
          <a:p>
            <a:pPr indent="0" lvl="0" marL="0" marR="0" rtl="0" algn="ctr">
              <a:lnSpc>
                <a:spcPct val="100000"/>
              </a:lnSpc>
              <a:spcBef>
                <a:spcPts val="0"/>
              </a:spcBef>
              <a:spcAft>
                <a:spcPts val="0"/>
              </a:spcAft>
              <a:buNone/>
            </a:pPr>
            <a:r>
              <a:rPr b="0" i="0" lang="en-US" sz="3600" u="none" cap="none" strike="noStrike">
                <a:solidFill>
                  <a:schemeClr val="dk1"/>
                </a:solidFill>
                <a:latin typeface="Quicksand Medium"/>
                <a:ea typeface="Quicksand Medium"/>
                <a:cs typeface="Quicksand Medium"/>
                <a:sym typeface="Quicksand Medium"/>
              </a:rPr>
              <a:t> Entwicklung der ersten gehörlosen Film-Crews </a:t>
            </a:r>
            <a:endParaRPr/>
          </a:p>
          <a:p>
            <a:pPr indent="0" lvl="0" marL="0" marR="0" rtl="0" algn="ctr">
              <a:lnSpc>
                <a:spcPct val="100000"/>
              </a:lnSpc>
              <a:spcBef>
                <a:spcPts val="0"/>
              </a:spcBef>
              <a:spcAft>
                <a:spcPts val="0"/>
              </a:spcAft>
              <a:buNone/>
            </a:pPr>
            <a:r>
              <a:rPr b="0" i="0" lang="en-US" sz="3600" u="none" cap="none" strike="noStrike">
                <a:solidFill>
                  <a:schemeClr val="dk1"/>
                </a:solidFill>
                <a:latin typeface="Quicksand Medium"/>
                <a:ea typeface="Quicksand Medium"/>
                <a:cs typeface="Quicksand Medium"/>
                <a:sym typeface="Quicksand Medium"/>
              </a:rPr>
              <a:t>in Europa.</a:t>
            </a:r>
            <a:endParaRPr/>
          </a:p>
        </p:txBody>
      </p:sp>
      <p:sp>
        <p:nvSpPr>
          <p:cNvPr id="222" name="Google Shape;222;g32764944dc3_0_88"/>
          <p:cNvSpPr/>
          <p:nvPr/>
        </p:nvSpPr>
        <p:spPr>
          <a:xfrm>
            <a:off x="3139326" y="1007584"/>
            <a:ext cx="6245962" cy="4651678"/>
          </a:xfrm>
          <a:prstGeom prst="roundRect">
            <a:avLst>
              <a:gd fmla="val 16667" name="adj"/>
            </a:avLst>
          </a:prstGeom>
          <a:solidFill>
            <a:schemeClr val="lt1"/>
          </a:solidFill>
          <a:ln>
            <a:noFill/>
          </a:ln>
        </p:spPr>
        <p:txBody>
          <a:bodyPr anchorCtr="0" anchor="ctr" bIns="45700" lIns="91425" spcFirstLastPara="1" rIns="91425" wrap="square" tIns="45700">
            <a:noAutofit/>
          </a:bodyPr>
          <a:lstStyle/>
          <a:p>
            <a:pPr indent="0" lvl="0" marL="0" marR="0" rtl="0" algn="l">
              <a:lnSpc>
                <a:spcPct val="115000"/>
              </a:lnSpc>
              <a:spcBef>
                <a:spcPts val="0"/>
              </a:spcBef>
              <a:spcAft>
                <a:spcPts val="0"/>
              </a:spcAft>
              <a:buNone/>
            </a:pPr>
            <a:r>
              <a:t/>
            </a:r>
            <a:endParaRPr b="0" i="0" sz="3600" u="none" cap="none" strike="noStrike">
              <a:solidFill>
                <a:schemeClr val="lt1"/>
              </a:solidFill>
              <a:latin typeface="Arial"/>
              <a:ea typeface="Arial"/>
              <a:cs typeface="Arial"/>
              <a:sym typeface="Arial"/>
            </a:endParaRPr>
          </a:p>
        </p:txBody>
      </p:sp>
      <p:sp>
        <p:nvSpPr>
          <p:cNvPr id="223" name="Google Shape;223;g32764944dc3_0_88"/>
          <p:cNvSpPr txBox="1"/>
          <p:nvPr/>
        </p:nvSpPr>
        <p:spPr>
          <a:xfrm>
            <a:off x="3921381" y="1758529"/>
            <a:ext cx="5223966" cy="332398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2800" u="none" cap="none" strike="noStrike">
                <a:solidFill>
                  <a:srgbClr val="000000"/>
                </a:solidFill>
                <a:latin typeface="Quicksand"/>
                <a:ea typeface="Quicksand"/>
                <a:cs typeface="Quicksand"/>
                <a:sym typeface="Quicksand"/>
              </a:rPr>
              <a:t>Einige Gehörlose begannen, persönliche Filmkameras zu verwenden, um den Alltag in der Gehörlosengemeinschaft zu dokumentieren und mit narrativen Filmen zu experimentieren.</a:t>
            </a:r>
            <a:endParaRPr b="0" i="0" sz="2800" u="none" cap="none" strike="noStrike">
              <a:solidFill>
                <a:srgbClr val="000000"/>
              </a:solidFill>
              <a:latin typeface="Quicksand"/>
              <a:ea typeface="Quicksand"/>
              <a:cs typeface="Quicksand"/>
              <a:sym typeface="Quicksand"/>
            </a:endParaRPr>
          </a:p>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8"/>
                                        </p:tgtEl>
                                        <p:attrNameLst>
                                          <p:attrName>style.visibility</p:attrName>
                                        </p:attrNameLst>
                                      </p:cBhvr>
                                      <p:to>
                                        <p:strVal val="visible"/>
                                      </p:to>
                                    </p:set>
                                    <p:animEffect filter="fade" transition="in">
                                      <p:cBhvr>
                                        <p:cTn dur="1000"/>
                                        <p:tgtEl>
                                          <p:spTgt spid="21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27" name="Shape 227"/>
        <p:cNvGrpSpPr/>
        <p:nvPr/>
      </p:nvGrpSpPr>
      <p:grpSpPr>
        <a:xfrm>
          <a:off x="0" y="0"/>
          <a:ext cx="0" cy="0"/>
          <a:chOff x="0" y="0"/>
          <a:chExt cx="0" cy="0"/>
        </a:xfrm>
      </p:grpSpPr>
      <p:sp>
        <p:nvSpPr>
          <p:cNvPr id="228" name="Google Shape;228;g323359fc758_0_66"/>
          <p:cNvSpPr/>
          <p:nvPr/>
        </p:nvSpPr>
        <p:spPr>
          <a:xfrm>
            <a:off x="3087813" y="412781"/>
            <a:ext cx="10049029" cy="3880111"/>
          </a:xfrm>
          <a:prstGeom prst="roundRect">
            <a:avLst>
              <a:gd fmla="val 16667" name="adj"/>
            </a:avLst>
          </a:prstGeom>
          <a:solidFill>
            <a:schemeClr val="lt1"/>
          </a:solidFill>
          <a:ln>
            <a:noFill/>
          </a:ln>
        </p:spPr>
        <p:txBody>
          <a:bodyPr anchorCtr="0" anchor="ctr" bIns="45700" lIns="91425" spcFirstLastPara="1" rIns="91425" wrap="square" tIns="45700">
            <a:noAutofit/>
          </a:bodyPr>
          <a:lstStyle/>
          <a:p>
            <a:pPr indent="0" lvl="0" marL="0" marR="0" rtl="0" algn="l">
              <a:lnSpc>
                <a:spcPct val="115000"/>
              </a:lnSpc>
              <a:spcBef>
                <a:spcPts val="0"/>
              </a:spcBef>
              <a:spcAft>
                <a:spcPts val="0"/>
              </a:spcAft>
              <a:buNone/>
            </a:pPr>
            <a:r>
              <a:t/>
            </a:r>
            <a:endParaRPr b="0" i="0" sz="3600" u="none" cap="none" strike="noStrike">
              <a:solidFill>
                <a:schemeClr val="lt1"/>
              </a:solidFill>
              <a:latin typeface="Arial"/>
              <a:ea typeface="Arial"/>
              <a:cs typeface="Arial"/>
              <a:sym typeface="Arial"/>
            </a:endParaRPr>
          </a:p>
        </p:txBody>
      </p:sp>
      <p:sp>
        <p:nvSpPr>
          <p:cNvPr id="229" name="Google Shape;229;g323359fc758_0_66"/>
          <p:cNvSpPr/>
          <p:nvPr/>
        </p:nvSpPr>
        <p:spPr>
          <a:xfrm>
            <a:off x="7499646" y="5348558"/>
            <a:ext cx="10325904" cy="3880111"/>
          </a:xfrm>
          <a:prstGeom prst="roundRect">
            <a:avLst>
              <a:gd fmla="val 16667" name="adj"/>
            </a:avLst>
          </a:prstGeom>
          <a:solidFill>
            <a:schemeClr val="lt1"/>
          </a:solidFill>
          <a:ln>
            <a:noFill/>
          </a:ln>
        </p:spPr>
        <p:txBody>
          <a:bodyPr anchorCtr="0" anchor="ctr" bIns="45700" lIns="91425" spcFirstLastPara="1" rIns="91425" wrap="square" tIns="45700">
            <a:noAutofit/>
          </a:bodyPr>
          <a:lstStyle/>
          <a:p>
            <a:pPr indent="0" lvl="0" marL="0" marR="0" rtl="0" algn="l">
              <a:lnSpc>
                <a:spcPct val="115000"/>
              </a:lnSpc>
              <a:spcBef>
                <a:spcPts val="0"/>
              </a:spcBef>
              <a:spcAft>
                <a:spcPts val="0"/>
              </a:spcAft>
              <a:buNone/>
            </a:pPr>
            <a:r>
              <a:t/>
            </a:r>
            <a:endParaRPr b="0" i="0" sz="3600" u="none" cap="none" strike="noStrike">
              <a:solidFill>
                <a:schemeClr val="lt1"/>
              </a:solidFill>
              <a:latin typeface="Arial"/>
              <a:ea typeface="Arial"/>
              <a:cs typeface="Arial"/>
              <a:sym typeface="Arial"/>
            </a:endParaRPr>
          </a:p>
        </p:txBody>
      </p:sp>
      <p:grpSp>
        <p:nvGrpSpPr>
          <p:cNvPr id="230" name="Google Shape;230;g323359fc758_0_66"/>
          <p:cNvGrpSpPr/>
          <p:nvPr/>
        </p:nvGrpSpPr>
        <p:grpSpPr>
          <a:xfrm>
            <a:off x="0" y="-216993"/>
            <a:ext cx="2922102" cy="10504504"/>
            <a:chOff x="0" y="-57150"/>
            <a:chExt cx="769602" cy="2766600"/>
          </a:xfrm>
        </p:grpSpPr>
        <p:sp>
          <p:nvSpPr>
            <p:cNvPr id="231" name="Google Shape;231;g323359fc758_0_66"/>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32" name="Google Shape;232;g323359fc758_0_66"/>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33" name="Google Shape;233;g323359fc758_0_66"/>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34" name="Google Shape;234;g323359fc758_0_66"/>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35" name="Google Shape;235;g323359fc758_0_66"/>
          <p:cNvSpPr txBox="1"/>
          <p:nvPr/>
        </p:nvSpPr>
        <p:spPr>
          <a:xfrm>
            <a:off x="8084020" y="5470434"/>
            <a:ext cx="8298600" cy="8928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4400"/>
              <a:buFont typeface="Arial"/>
              <a:buNone/>
            </a:pPr>
            <a:r>
              <a:rPr b="0" i="0" lang="en-US" sz="4600" u="none" cap="none" strike="noStrike">
                <a:solidFill>
                  <a:srgbClr val="5AC7CC"/>
                </a:solidFill>
                <a:latin typeface="Anton"/>
                <a:ea typeface="Anton"/>
                <a:cs typeface="Anton"/>
                <a:sym typeface="Anton"/>
              </a:rPr>
              <a:t>Ernest Marshall</a:t>
            </a:r>
            <a:r>
              <a:rPr b="0" i="0" lang="en-US" sz="3400" u="none" cap="none" strike="noStrike">
                <a:solidFill>
                  <a:srgbClr val="5AC7CC"/>
                </a:solidFill>
                <a:latin typeface="Anton"/>
                <a:ea typeface="Anton"/>
                <a:cs typeface="Anton"/>
                <a:sym typeface="Anton"/>
              </a:rPr>
              <a:t> (1910-1999)</a:t>
            </a:r>
            <a:endParaRPr b="0" i="0" sz="3400" u="none" cap="none" strike="noStrike">
              <a:solidFill>
                <a:srgbClr val="5AC7CC"/>
              </a:solidFill>
              <a:latin typeface="Anton"/>
              <a:ea typeface="Anton"/>
              <a:cs typeface="Anton"/>
              <a:sym typeface="Anton"/>
            </a:endParaRPr>
          </a:p>
        </p:txBody>
      </p:sp>
      <p:pic>
        <p:nvPicPr>
          <p:cNvPr id="236" name="Google Shape;236;g323359fc758_0_66"/>
          <p:cNvPicPr preferRelativeResize="0"/>
          <p:nvPr/>
        </p:nvPicPr>
        <p:blipFill rotWithShape="1">
          <a:blip r:embed="rId5">
            <a:alphaModFix/>
          </a:blip>
          <a:srcRect b="17810" l="0" r="0" t="0"/>
          <a:stretch/>
        </p:blipFill>
        <p:spPr>
          <a:xfrm>
            <a:off x="13358250" y="803375"/>
            <a:ext cx="4467300" cy="2750400"/>
          </a:xfrm>
          <a:prstGeom prst="roundRect">
            <a:avLst>
              <a:gd fmla="val 0" name="adj"/>
            </a:avLst>
          </a:prstGeom>
          <a:noFill/>
          <a:ln>
            <a:noFill/>
          </a:ln>
        </p:spPr>
      </p:pic>
      <p:sp>
        <p:nvSpPr>
          <p:cNvPr id="237" name="Google Shape;237;g323359fc758_0_66"/>
          <p:cNvSpPr txBox="1"/>
          <p:nvPr/>
        </p:nvSpPr>
        <p:spPr>
          <a:xfrm>
            <a:off x="3186262" y="1594584"/>
            <a:ext cx="9773100" cy="2339072"/>
          </a:xfrm>
          <a:prstGeom prst="rect">
            <a:avLst/>
          </a:prstGeom>
          <a:noFill/>
          <a:ln>
            <a:noFill/>
          </a:ln>
        </p:spPr>
        <p:txBody>
          <a:bodyPr anchorCtr="0" anchor="t" bIns="91425" lIns="91425" spcFirstLastPara="1" rIns="91425" wrap="square" tIns="91425">
            <a:spAutoFit/>
          </a:bodyPr>
          <a:lstStyle/>
          <a:p>
            <a:pPr indent="-406400" lvl="0" marL="457200" marR="0" rtl="0" algn="l">
              <a:lnSpc>
                <a:spcPct val="100000"/>
              </a:lnSpc>
              <a:spcBef>
                <a:spcPts val="0"/>
              </a:spcBef>
              <a:spcAft>
                <a:spcPts val="0"/>
              </a:spcAft>
              <a:buClr>
                <a:schemeClr val="lt1"/>
              </a:buClr>
              <a:buSzPts val="2800"/>
              <a:buFont typeface="Quicksand"/>
              <a:buChar char="●"/>
            </a:pPr>
            <a:r>
              <a:rPr b="0" i="0" lang="en-US" sz="2000" u="none" cap="none" strike="noStrike">
                <a:solidFill>
                  <a:schemeClr val="dk1"/>
                </a:solidFill>
                <a:latin typeface="Quicksand"/>
                <a:ea typeface="Quicksand"/>
                <a:cs typeface="Quicksand"/>
                <a:sym typeface="Quicksand"/>
              </a:rPr>
              <a:t>- Aufzeichnung des sozialen Lebens gehörloser Menschen seit1925, </a:t>
            </a:r>
            <a:br>
              <a:rPr b="0" i="0" lang="en-US" sz="2000" u="none" cap="none" strike="noStrike">
                <a:solidFill>
                  <a:schemeClr val="dk1"/>
                </a:solidFill>
                <a:latin typeface="Quicksand"/>
                <a:ea typeface="Quicksand"/>
                <a:cs typeface="Quicksand"/>
                <a:sym typeface="Quicksand"/>
              </a:rPr>
            </a:br>
            <a:r>
              <a:rPr b="0" i="0" lang="en-US" sz="2000" u="none" cap="none" strike="noStrike">
                <a:solidFill>
                  <a:schemeClr val="dk1"/>
                </a:solidFill>
                <a:latin typeface="Quicksand"/>
                <a:ea typeface="Quicksand"/>
                <a:cs typeface="Quicksand"/>
                <a:sym typeface="Quicksand"/>
              </a:rPr>
              <a:t>   d.h. seit über 50 Jahren!</a:t>
            </a:r>
            <a:br>
              <a:rPr b="0" i="0" lang="en-US" sz="2000" u="none" cap="none" strike="noStrike">
                <a:solidFill>
                  <a:schemeClr val="dk1"/>
                </a:solidFill>
                <a:latin typeface="Quicksand"/>
                <a:ea typeface="Quicksand"/>
                <a:cs typeface="Quicksand"/>
                <a:sym typeface="Quicksand"/>
              </a:rPr>
            </a:br>
            <a:br>
              <a:rPr b="0" i="0" lang="en-US" sz="2000" u="none" cap="none" strike="noStrike">
                <a:solidFill>
                  <a:schemeClr val="dk1"/>
                </a:solidFill>
                <a:latin typeface="Quicksand"/>
                <a:ea typeface="Quicksand"/>
                <a:cs typeface="Quicksand"/>
                <a:sym typeface="Quicksand"/>
              </a:rPr>
            </a:br>
            <a:r>
              <a:rPr b="0" i="0" lang="en-US" sz="2000" u="none" cap="none" strike="noStrike">
                <a:solidFill>
                  <a:schemeClr val="dk1"/>
                </a:solidFill>
                <a:latin typeface="Quicksand"/>
                <a:ea typeface="Quicksand"/>
                <a:cs typeface="Quicksand"/>
                <a:sym typeface="Quicksand"/>
              </a:rPr>
              <a:t>- Ziel: Ein Porträt der Gehörlosengemeinschaft zu erstellen, um ihre Kultur,     </a:t>
            </a:r>
            <a:endParaRPr/>
          </a:p>
          <a:p>
            <a:pPr indent="-406400" lvl="0" marL="457200" marR="0" rtl="0" algn="l">
              <a:lnSpc>
                <a:spcPct val="100000"/>
              </a:lnSpc>
              <a:spcBef>
                <a:spcPts val="0"/>
              </a:spcBef>
              <a:spcAft>
                <a:spcPts val="0"/>
              </a:spcAft>
              <a:buClr>
                <a:schemeClr val="lt1"/>
              </a:buClr>
              <a:buSzPts val="2800"/>
              <a:buFont typeface="Quicksand"/>
              <a:buChar char="●"/>
            </a:pPr>
            <a:r>
              <a:rPr b="0" i="0" lang="en-US" sz="2000" u="none" cap="none" strike="noStrike">
                <a:solidFill>
                  <a:schemeClr val="dk1"/>
                </a:solidFill>
                <a:latin typeface="Quicksand"/>
                <a:ea typeface="Quicksand"/>
                <a:cs typeface="Quicksand"/>
                <a:sym typeface="Quicksand"/>
              </a:rPr>
              <a:t>   Sprache und Sozialleben zu bewahren.</a:t>
            </a:r>
            <a:br>
              <a:rPr b="0" i="0" lang="en-US" sz="2000" u="none" cap="none" strike="noStrike">
                <a:solidFill>
                  <a:schemeClr val="dk1"/>
                </a:solidFill>
                <a:latin typeface="Quicksand"/>
                <a:ea typeface="Quicksand"/>
                <a:cs typeface="Quicksand"/>
                <a:sym typeface="Quicksand"/>
              </a:rPr>
            </a:br>
            <a:r>
              <a:rPr b="0" i="0" lang="en-US" sz="2000" u="none" cap="none" strike="noStrike">
                <a:solidFill>
                  <a:schemeClr val="dk1"/>
                </a:solidFill>
                <a:latin typeface="Quicksand"/>
                <a:ea typeface="Quicksand"/>
                <a:cs typeface="Quicksand"/>
                <a:sym typeface="Quicksand"/>
              </a:rPr>
              <a:t>  </a:t>
            </a:r>
            <a:endParaRPr/>
          </a:p>
          <a:p>
            <a:pPr indent="-406400" lvl="0" marL="457200" marR="0" rtl="0" algn="l">
              <a:lnSpc>
                <a:spcPct val="100000"/>
              </a:lnSpc>
              <a:spcBef>
                <a:spcPts val="0"/>
              </a:spcBef>
              <a:spcAft>
                <a:spcPts val="0"/>
              </a:spcAft>
              <a:buClr>
                <a:schemeClr val="lt1"/>
              </a:buClr>
              <a:buSzPts val="2800"/>
              <a:buFont typeface="Quicksand"/>
              <a:buChar char="●"/>
            </a:pPr>
            <a:r>
              <a:rPr b="0" i="0" lang="en-US" sz="2000" u="none" cap="none" strike="noStrike">
                <a:solidFill>
                  <a:schemeClr val="dk1"/>
                </a:solidFill>
                <a:latin typeface="Quicksand"/>
                <a:ea typeface="Quicksand"/>
                <a:cs typeface="Quicksand"/>
                <a:sym typeface="Quicksand"/>
              </a:rPr>
              <a:t>- Andere Gehörlosenclubs in den Vereinigten Staaten folgten seinem Beispiel.</a:t>
            </a:r>
            <a:endParaRPr b="0" i="0" sz="2000" u="none" cap="none" strike="noStrike">
              <a:solidFill>
                <a:schemeClr val="dk1"/>
              </a:solidFill>
              <a:latin typeface="Quicksand"/>
              <a:ea typeface="Quicksand"/>
              <a:cs typeface="Quicksand"/>
              <a:sym typeface="Quicksand"/>
            </a:endParaRPr>
          </a:p>
        </p:txBody>
      </p:sp>
      <p:sp>
        <p:nvSpPr>
          <p:cNvPr id="238" name="Google Shape;238;g323359fc758_0_66"/>
          <p:cNvSpPr txBox="1"/>
          <p:nvPr/>
        </p:nvSpPr>
        <p:spPr>
          <a:xfrm>
            <a:off x="3576136" y="613300"/>
            <a:ext cx="9238200" cy="8928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4500"/>
              <a:buFont typeface="Arial"/>
              <a:buNone/>
            </a:pPr>
            <a:r>
              <a:rPr b="0" i="0" lang="en-US" sz="4600" u="none" cap="none" strike="noStrike">
                <a:solidFill>
                  <a:srgbClr val="5AC7CC"/>
                </a:solidFill>
                <a:latin typeface="Anton"/>
                <a:ea typeface="Anton"/>
                <a:cs typeface="Anton"/>
                <a:sym typeface="Anton"/>
              </a:rPr>
              <a:t>Charles Krauel</a:t>
            </a:r>
            <a:r>
              <a:rPr b="0" i="0" lang="en-US" sz="3400" u="none" cap="none" strike="noStrike">
                <a:solidFill>
                  <a:srgbClr val="5AC7CC"/>
                </a:solidFill>
                <a:latin typeface="Anton"/>
                <a:ea typeface="Anton"/>
                <a:cs typeface="Anton"/>
                <a:sym typeface="Anton"/>
              </a:rPr>
              <a:t> (1982-1990)</a:t>
            </a:r>
            <a:endParaRPr b="0" i="0" sz="3400" u="none" cap="none" strike="noStrike">
              <a:solidFill>
                <a:srgbClr val="5AC7CC"/>
              </a:solidFill>
              <a:latin typeface="Anton"/>
              <a:ea typeface="Anton"/>
              <a:cs typeface="Anton"/>
              <a:sym typeface="Anton"/>
            </a:endParaRPr>
          </a:p>
        </p:txBody>
      </p:sp>
      <p:sp>
        <p:nvSpPr>
          <p:cNvPr id="239" name="Google Shape;239;g323359fc758_0_66">
            <a:hlinkClick r:id="rId6"/>
          </p:cNvPr>
          <p:cNvSpPr txBox="1"/>
          <p:nvPr/>
        </p:nvSpPr>
        <p:spPr>
          <a:xfrm>
            <a:off x="3087813" y="9410075"/>
            <a:ext cx="3916800" cy="656400"/>
          </a:xfrm>
          <a:prstGeom prst="rect">
            <a:avLst/>
          </a:prstGeom>
          <a:noFill/>
          <a:ln>
            <a:noFill/>
          </a:ln>
        </p:spPr>
        <p:txBody>
          <a:bodyPr anchorCtr="0" anchor="t" bIns="91425" lIns="91425" spcFirstLastPara="1" rIns="91425" wrap="square" tIns="91425">
            <a:spAutoFit/>
          </a:bodyPr>
          <a:lstStyle/>
          <a:p>
            <a:pPr indent="0" lvl="0" marL="0" marR="0" rtl="0" algn="l">
              <a:lnSpc>
                <a:spcPct val="118900"/>
              </a:lnSpc>
              <a:spcBef>
                <a:spcPts val="0"/>
              </a:spcBef>
              <a:spcAft>
                <a:spcPts val="500"/>
              </a:spcAft>
              <a:buClr>
                <a:srgbClr val="000000"/>
              </a:buClr>
              <a:buSzPts val="1400"/>
              <a:buFont typeface="Arial"/>
              <a:buNone/>
            </a:pPr>
            <a:r>
              <a:rPr b="1" i="1" lang="en-US" sz="1400" u="none" cap="none" strike="noStrike">
                <a:solidFill>
                  <a:schemeClr val="lt1"/>
                </a:solidFill>
                <a:latin typeface="Quicksand"/>
                <a:ea typeface="Quicksand"/>
                <a:cs typeface="Quicksand"/>
                <a:sym typeface="Quicksand"/>
              </a:rPr>
              <a:t>Moving Pictures, Moving Hands: The Story of Ernest Marshall</a:t>
            </a:r>
            <a:r>
              <a:rPr b="0" i="0" lang="en-US" sz="1400" u="none" cap="none" strike="noStrike">
                <a:solidFill>
                  <a:schemeClr val="lt1"/>
                </a:solidFill>
                <a:latin typeface="Quicksand"/>
                <a:ea typeface="Quicksand"/>
                <a:cs typeface="Quicksand"/>
                <a:sym typeface="Quicksand"/>
              </a:rPr>
              <a:t>, Gallaudet Archives</a:t>
            </a:r>
            <a:endParaRPr b="0" i="0" sz="1400" u="none" cap="none" strike="noStrike">
              <a:solidFill>
                <a:schemeClr val="lt1"/>
              </a:solidFill>
              <a:latin typeface="Quicksand"/>
              <a:ea typeface="Quicksand"/>
              <a:cs typeface="Quicksand"/>
              <a:sym typeface="Quicksand"/>
            </a:endParaRPr>
          </a:p>
        </p:txBody>
      </p:sp>
      <p:pic>
        <p:nvPicPr>
          <p:cNvPr id="240" name="Google Shape;240;g323359fc758_0_66" title="Ernst Marshall.png"/>
          <p:cNvPicPr preferRelativeResize="0"/>
          <p:nvPr/>
        </p:nvPicPr>
        <p:blipFill rotWithShape="1">
          <a:blip r:embed="rId7">
            <a:alphaModFix/>
          </a:blip>
          <a:srcRect b="0" l="0" r="0" t="0"/>
          <a:stretch/>
        </p:blipFill>
        <p:spPr>
          <a:xfrm>
            <a:off x="3253625" y="4559050"/>
            <a:ext cx="3585176" cy="4669619"/>
          </a:xfrm>
          <a:prstGeom prst="rect">
            <a:avLst/>
          </a:prstGeom>
          <a:noFill/>
          <a:ln>
            <a:noFill/>
          </a:ln>
        </p:spPr>
      </p:pic>
      <p:sp>
        <p:nvSpPr>
          <p:cNvPr id="241" name="Google Shape;241;g323359fc758_0_66"/>
          <p:cNvSpPr txBox="1"/>
          <p:nvPr/>
        </p:nvSpPr>
        <p:spPr>
          <a:xfrm>
            <a:off x="13192350" y="3598438"/>
            <a:ext cx="4799100" cy="656400"/>
          </a:xfrm>
          <a:prstGeom prst="rect">
            <a:avLst/>
          </a:prstGeom>
          <a:noFill/>
          <a:ln>
            <a:noFill/>
          </a:ln>
        </p:spPr>
        <p:txBody>
          <a:bodyPr anchorCtr="0" anchor="t" bIns="91425" lIns="91425" spcFirstLastPara="1" rIns="91425" wrap="square" tIns="91425">
            <a:spAutoFit/>
          </a:bodyPr>
          <a:lstStyle/>
          <a:p>
            <a:pPr indent="0" lvl="0" marL="0" marR="0" rtl="0" algn="l">
              <a:lnSpc>
                <a:spcPct val="118900"/>
              </a:lnSpc>
              <a:spcBef>
                <a:spcPts val="0"/>
              </a:spcBef>
              <a:spcAft>
                <a:spcPts val="500"/>
              </a:spcAft>
              <a:buClr>
                <a:srgbClr val="000000"/>
              </a:buClr>
              <a:buSzPts val="1400"/>
              <a:buFont typeface="Arial"/>
              <a:buNone/>
            </a:pPr>
            <a:r>
              <a:rPr b="1" i="1" lang="en-US" sz="1400" u="none" cap="none" strike="noStrike">
                <a:solidFill>
                  <a:schemeClr val="lt1"/>
                </a:solidFill>
                <a:latin typeface="Quicksand"/>
                <a:ea typeface="Quicksand"/>
                <a:cs typeface="Quicksand"/>
                <a:sym typeface="Quicksand"/>
              </a:rPr>
              <a:t>Charles Krauel: A Profile of a Deaf Filmmaker</a:t>
            </a:r>
            <a:r>
              <a:rPr b="0" i="0" lang="en-US" sz="1400" u="none" cap="none" strike="noStrike">
                <a:solidFill>
                  <a:schemeClr val="lt1"/>
                </a:solidFill>
                <a:latin typeface="Quicksand"/>
                <a:ea typeface="Quicksand"/>
                <a:cs typeface="Quicksand"/>
                <a:sym typeface="Quicksand"/>
              </a:rPr>
              <a:t>, Dawn Sign Press</a:t>
            </a:r>
            <a:r>
              <a:rPr b="0" i="0" lang="en-US" sz="1400" u="none" cap="none" strike="noStrike">
                <a:solidFill>
                  <a:schemeClr val="lt2"/>
                </a:solidFill>
                <a:latin typeface="Quicksand"/>
                <a:ea typeface="Quicksand"/>
                <a:cs typeface="Quicksand"/>
                <a:sym typeface="Quicksand"/>
              </a:rPr>
              <a:t> </a:t>
            </a:r>
            <a:r>
              <a:rPr b="0" i="0" lang="en-US" sz="1400" u="sng" cap="none" strike="noStrike">
                <a:solidFill>
                  <a:schemeClr val="lt2"/>
                </a:solidFill>
                <a:latin typeface="Quicksand"/>
                <a:ea typeface="Quicksand"/>
                <a:cs typeface="Quicksand"/>
                <a:sym typeface="Quicksand"/>
                <a:hlinkClick r:id="rId8">
                  <a:extLst>
                    <a:ext uri="{A12FA001-AC4F-418D-AE19-62706E023703}">
                      <ahyp:hlinkClr val="tx"/>
                    </a:ext>
                  </a:extLst>
                </a:hlinkClick>
              </a:rPr>
              <a:t>https://vimeo.com/ondemand/charleskrauel</a:t>
            </a:r>
            <a:r>
              <a:rPr b="0" i="0" lang="en-US" sz="1400" u="none" cap="none" strike="noStrike">
                <a:solidFill>
                  <a:schemeClr val="lt2"/>
                </a:solidFill>
                <a:latin typeface="Quicksand"/>
                <a:ea typeface="Quicksand"/>
                <a:cs typeface="Quicksand"/>
                <a:sym typeface="Quicksand"/>
              </a:rPr>
              <a:t> </a:t>
            </a:r>
            <a:endParaRPr b="0" i="0" sz="1400" u="none" cap="none" strike="noStrike">
              <a:solidFill>
                <a:schemeClr val="lt2"/>
              </a:solidFill>
              <a:latin typeface="Quicksand"/>
              <a:ea typeface="Quicksand"/>
              <a:cs typeface="Quicksand"/>
              <a:sym typeface="Quicksand"/>
            </a:endParaRPr>
          </a:p>
        </p:txBody>
      </p:sp>
      <p:sp>
        <p:nvSpPr>
          <p:cNvPr id="242" name="Google Shape;242;g323359fc758_0_66"/>
          <p:cNvSpPr txBox="1"/>
          <p:nvPr/>
        </p:nvSpPr>
        <p:spPr>
          <a:xfrm>
            <a:off x="7764112" y="6352973"/>
            <a:ext cx="9455426" cy="2554545"/>
          </a:xfrm>
          <a:prstGeom prst="rect">
            <a:avLst/>
          </a:prstGeom>
          <a:noFill/>
          <a:ln>
            <a:noFill/>
          </a:ln>
        </p:spPr>
        <p:txBody>
          <a:bodyPr anchorCtr="0" anchor="t" bIns="45700" lIns="91425" spcFirstLastPara="1" rIns="91425" wrap="square" tIns="45700">
            <a:spAutoFit/>
          </a:bodyPr>
          <a:lstStyle/>
          <a:p>
            <a:pPr indent="-406400" lvl="0" marL="457200" marR="0" rtl="0" algn="l">
              <a:lnSpc>
                <a:spcPct val="100000"/>
              </a:lnSpc>
              <a:spcBef>
                <a:spcPts val="0"/>
              </a:spcBef>
              <a:spcAft>
                <a:spcPts val="0"/>
              </a:spcAft>
              <a:buClr>
                <a:schemeClr val="lt1"/>
              </a:buClr>
              <a:buSzPts val="2800"/>
              <a:buFont typeface="Noto Sans Symbols"/>
              <a:buChar char="▪"/>
            </a:pPr>
            <a:r>
              <a:rPr b="0" i="0" lang="en-US" sz="2000" u="none" cap="none" strike="noStrike">
                <a:solidFill>
                  <a:schemeClr val="dk1"/>
                </a:solidFill>
                <a:latin typeface="Quicksand"/>
                <a:ea typeface="Quicksand"/>
                <a:cs typeface="Quicksand"/>
                <a:sym typeface="Quicksand"/>
              </a:rPr>
              <a:t>- Erster gehörloser Regisseur, </a:t>
            </a:r>
            <a:br>
              <a:rPr b="0" i="0" lang="en-US" sz="2000" u="none" cap="none" strike="noStrike">
                <a:solidFill>
                  <a:schemeClr val="dk1"/>
                </a:solidFill>
                <a:latin typeface="Quicksand"/>
                <a:ea typeface="Quicksand"/>
                <a:cs typeface="Quicksand"/>
                <a:sym typeface="Quicksand"/>
              </a:rPr>
            </a:br>
            <a:r>
              <a:rPr b="0" i="0" lang="en-US" sz="2000" u="none" cap="none" strike="noStrike">
                <a:solidFill>
                  <a:schemeClr val="dk1"/>
                </a:solidFill>
                <a:latin typeface="Quicksand"/>
                <a:ea typeface="Quicksand"/>
                <a:cs typeface="Quicksand"/>
                <a:sym typeface="Quicksand"/>
              </a:rPr>
              <a:t>   der eine Crew aus gehörlosen Personen und Schauspielern hat.</a:t>
            </a:r>
            <a:br>
              <a:rPr b="0" i="0" lang="en-US" sz="2000" u="none" cap="none" strike="noStrike">
                <a:solidFill>
                  <a:schemeClr val="dk1"/>
                </a:solidFill>
                <a:latin typeface="Quicksand"/>
                <a:ea typeface="Quicksand"/>
                <a:cs typeface="Quicksand"/>
                <a:sym typeface="Quicksand"/>
              </a:rPr>
            </a:br>
            <a:r>
              <a:rPr b="0" i="0" lang="en-US" sz="2000" u="none" cap="none" strike="noStrike">
                <a:solidFill>
                  <a:schemeClr val="dk1"/>
                </a:solidFill>
                <a:latin typeface="Quicksand"/>
                <a:ea typeface="Quicksand"/>
                <a:cs typeface="Quicksand"/>
                <a:sym typeface="Quicksand"/>
              </a:rPr>
              <a:t>- Präsentierte talentierte gehörlose Darsteller, die ASL gebärdeten, </a:t>
            </a:r>
            <a:br>
              <a:rPr b="0" i="0" lang="en-US" sz="2000" u="none" cap="none" strike="noStrike">
                <a:solidFill>
                  <a:schemeClr val="dk1"/>
                </a:solidFill>
                <a:latin typeface="Quicksand"/>
                <a:ea typeface="Quicksand"/>
                <a:cs typeface="Quicksand"/>
                <a:sym typeface="Quicksand"/>
              </a:rPr>
            </a:br>
            <a:r>
              <a:rPr b="0" i="0" lang="en-US" sz="2000" u="none" cap="none" strike="noStrike">
                <a:solidFill>
                  <a:schemeClr val="dk1"/>
                </a:solidFill>
                <a:latin typeface="Quicksand"/>
                <a:ea typeface="Quicksand"/>
                <a:cs typeface="Quicksand"/>
                <a:sym typeface="Quicksand"/>
              </a:rPr>
              <a:t>   bevor es überhaupt offiziell als Sprache anerkannt wurde.</a:t>
            </a:r>
            <a:br>
              <a:rPr b="0" i="0" lang="en-US" sz="2000" u="none" cap="none" strike="noStrike">
                <a:solidFill>
                  <a:schemeClr val="dk1"/>
                </a:solidFill>
                <a:latin typeface="Quicksand"/>
                <a:ea typeface="Quicksand"/>
                <a:cs typeface="Quicksand"/>
                <a:sym typeface="Quicksand"/>
              </a:rPr>
            </a:br>
            <a:r>
              <a:rPr b="0" i="0" lang="en-US" sz="2000" u="none" cap="none" strike="noStrike">
                <a:solidFill>
                  <a:schemeClr val="dk1"/>
                </a:solidFill>
                <a:latin typeface="Quicksand"/>
                <a:ea typeface="Quicksand"/>
                <a:cs typeface="Quicksand"/>
                <a:sym typeface="Quicksand"/>
              </a:rPr>
              <a:t>- Zwischen 1937 und 1962 produzierte er 7 Spielfilme und 4 Kurzfilme, </a:t>
            </a:r>
            <a:br>
              <a:rPr b="0" i="0" lang="en-US" sz="2000" u="none" cap="none" strike="noStrike">
                <a:solidFill>
                  <a:schemeClr val="dk1"/>
                </a:solidFill>
                <a:latin typeface="Quicksand"/>
                <a:ea typeface="Quicksand"/>
                <a:cs typeface="Quicksand"/>
                <a:sym typeface="Quicksand"/>
              </a:rPr>
            </a:br>
            <a:r>
              <a:rPr b="0" i="0" lang="en-US" sz="2000" u="none" cap="none" strike="noStrike">
                <a:solidFill>
                  <a:schemeClr val="dk1"/>
                </a:solidFill>
                <a:latin typeface="Quicksand"/>
                <a:ea typeface="Quicksand"/>
                <a:cs typeface="Quicksand"/>
                <a:sym typeface="Quicksand"/>
              </a:rPr>
              <a:t>   alle auf eigene Kosten, wobei er die meisten davon inszenierte.</a:t>
            </a:r>
            <a:br>
              <a:rPr b="0" i="0" lang="en-US" sz="2000" u="none" cap="none" strike="noStrike">
                <a:solidFill>
                  <a:schemeClr val="dk1"/>
                </a:solidFill>
                <a:latin typeface="Quicksand"/>
                <a:ea typeface="Quicksand"/>
                <a:cs typeface="Quicksand"/>
                <a:sym typeface="Quicksand"/>
              </a:rPr>
            </a:br>
            <a:r>
              <a:rPr b="0" i="0" lang="en-US" sz="2000" u="none" cap="none" strike="noStrike">
                <a:solidFill>
                  <a:schemeClr val="dk1"/>
                </a:solidFill>
                <a:latin typeface="Quicksand"/>
                <a:ea typeface="Quicksand"/>
                <a:cs typeface="Quicksand"/>
                <a:sym typeface="Quicksand"/>
              </a:rPr>
              <a:t>- Erzielte Erfolge in der Gehörlosengemeinschaft, </a:t>
            </a:r>
            <a:br>
              <a:rPr b="0" i="0" lang="en-US" sz="2000" u="none" cap="none" strike="noStrike">
                <a:solidFill>
                  <a:schemeClr val="dk1"/>
                </a:solidFill>
                <a:latin typeface="Quicksand"/>
                <a:ea typeface="Quicksand"/>
                <a:cs typeface="Quicksand"/>
                <a:sym typeface="Quicksand"/>
              </a:rPr>
            </a:br>
            <a:r>
              <a:rPr b="0" i="0" lang="en-US" sz="2000" u="none" cap="none" strike="noStrike">
                <a:solidFill>
                  <a:schemeClr val="dk1"/>
                </a:solidFill>
                <a:latin typeface="Quicksand"/>
                <a:ea typeface="Quicksand"/>
                <a:cs typeface="Quicksand"/>
                <a:sym typeface="Quicksand"/>
              </a:rPr>
              <a:t>   blieb aber für die hörende Welt unsichtbar.</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46" name="Shape 246"/>
        <p:cNvGrpSpPr/>
        <p:nvPr/>
      </p:nvGrpSpPr>
      <p:grpSpPr>
        <a:xfrm>
          <a:off x="0" y="0"/>
          <a:ext cx="0" cy="0"/>
          <a:chOff x="0" y="0"/>
          <a:chExt cx="0" cy="0"/>
        </a:xfrm>
      </p:grpSpPr>
      <p:sp>
        <p:nvSpPr>
          <p:cNvPr id="247" name="Google Shape;247;g36138d5d411_0_0"/>
          <p:cNvSpPr/>
          <p:nvPr/>
        </p:nvSpPr>
        <p:spPr>
          <a:xfrm>
            <a:off x="3298672" y="4559485"/>
            <a:ext cx="14780322" cy="5482657"/>
          </a:xfrm>
          <a:prstGeom prst="roundRect">
            <a:avLst>
              <a:gd fmla="val 16667" name="adj"/>
            </a:avLst>
          </a:prstGeom>
          <a:solidFill>
            <a:schemeClr val="lt1"/>
          </a:solidFill>
          <a:ln>
            <a:noFill/>
          </a:ln>
        </p:spPr>
        <p:txBody>
          <a:bodyPr anchorCtr="0" anchor="ctr" bIns="45700" lIns="91425" spcFirstLastPara="1" rIns="91425" wrap="square" tIns="45700">
            <a:noAutofit/>
          </a:bodyPr>
          <a:lstStyle/>
          <a:p>
            <a:pPr indent="0" lvl="0" marL="0" marR="0" rtl="0" algn="l">
              <a:lnSpc>
                <a:spcPct val="115000"/>
              </a:lnSpc>
              <a:spcBef>
                <a:spcPts val="0"/>
              </a:spcBef>
              <a:spcAft>
                <a:spcPts val="0"/>
              </a:spcAft>
              <a:buNone/>
            </a:pPr>
            <a:r>
              <a:t/>
            </a:r>
            <a:endParaRPr b="0" i="0" sz="3600" u="none" cap="none" strike="noStrike">
              <a:solidFill>
                <a:schemeClr val="lt1"/>
              </a:solidFill>
              <a:latin typeface="Arial"/>
              <a:ea typeface="Arial"/>
              <a:cs typeface="Arial"/>
              <a:sym typeface="Arial"/>
            </a:endParaRPr>
          </a:p>
        </p:txBody>
      </p:sp>
      <p:grpSp>
        <p:nvGrpSpPr>
          <p:cNvPr id="248" name="Google Shape;248;g36138d5d411_0_0"/>
          <p:cNvGrpSpPr/>
          <p:nvPr/>
        </p:nvGrpSpPr>
        <p:grpSpPr>
          <a:xfrm>
            <a:off x="0" y="-216993"/>
            <a:ext cx="2922102" cy="10504504"/>
            <a:chOff x="0" y="-57150"/>
            <a:chExt cx="769602" cy="2766600"/>
          </a:xfrm>
        </p:grpSpPr>
        <p:sp>
          <p:nvSpPr>
            <p:cNvPr id="249" name="Google Shape;249;g36138d5d411_0_0"/>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50" name="Google Shape;250;g36138d5d411_0_0"/>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51" name="Google Shape;251;g36138d5d411_0_0"/>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52" name="Google Shape;252;g36138d5d411_0_0"/>
          <p:cNvSpPr txBox="1"/>
          <p:nvPr/>
        </p:nvSpPr>
        <p:spPr>
          <a:xfrm>
            <a:off x="376957" y="4281758"/>
            <a:ext cx="2167800" cy="2757678"/>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0" i="0" lang="en-US" sz="2400" u="none" cap="none" strike="noStrike">
                <a:solidFill>
                  <a:srgbClr val="F7F1D5"/>
                </a:solidFill>
                <a:latin typeface="Anton"/>
                <a:ea typeface="Anton"/>
                <a:cs typeface="Anton"/>
                <a:sym typeface="Anton"/>
              </a:rPr>
              <a:t>Geschichte des Deaf Cinema</a:t>
            </a:r>
            <a:endParaRPr/>
          </a:p>
          <a:p>
            <a:pPr indent="0" lvl="0" marL="0" marR="0" rtl="0" algn="ctr">
              <a:lnSpc>
                <a:spcPct val="140000"/>
              </a:lnSpc>
              <a:spcBef>
                <a:spcPts val="0"/>
              </a:spcBef>
              <a:spcAft>
                <a:spcPts val="0"/>
              </a:spcAft>
              <a:buNone/>
            </a:pPr>
            <a:r>
              <a:t/>
            </a:r>
            <a:endParaRPr b="0" i="0" sz="2400" u="none" cap="none" strike="noStrike">
              <a:solidFill>
                <a:srgbClr val="F7F1D5"/>
              </a:solidFill>
              <a:latin typeface="Anton"/>
              <a:ea typeface="Anton"/>
              <a:cs typeface="Anton"/>
              <a:sym typeface="Anton"/>
            </a:endParaRPr>
          </a:p>
          <a:p>
            <a:pPr indent="0" lvl="0" marL="0" marR="0" rtl="0" algn="ctr">
              <a:lnSpc>
                <a:spcPct val="140000"/>
              </a:lnSpc>
              <a:spcBef>
                <a:spcPts val="0"/>
              </a:spcBef>
              <a:spcAft>
                <a:spcPts val="0"/>
              </a:spcAft>
              <a:buNone/>
            </a:pPr>
            <a:r>
              <a:rPr b="0" i="0" lang="en-US" sz="2400" u="none" cap="none" strike="noStrike">
                <a:solidFill>
                  <a:srgbClr val="F7F1D5"/>
                </a:solidFill>
                <a:latin typeface="Anton"/>
                <a:ea typeface="Anton"/>
                <a:cs typeface="Anton"/>
                <a:sym typeface="Anton"/>
              </a:rPr>
              <a:t>Untertitel</a:t>
            </a:r>
            <a:endParaRPr b="0" i="0" sz="2400" u="none" cap="none" strike="noStrike">
              <a:solidFill>
                <a:srgbClr val="F7F1D5"/>
              </a:solidFill>
              <a:latin typeface="Anton"/>
              <a:ea typeface="Anton"/>
              <a:cs typeface="Anton"/>
              <a:sym typeface="Anton"/>
            </a:endParaRPr>
          </a:p>
          <a:p>
            <a:pPr indent="0" lvl="0" marL="0" marR="0" rtl="0" algn="ctr">
              <a:lnSpc>
                <a:spcPct val="140000"/>
              </a:lnSpc>
              <a:spcBef>
                <a:spcPts val="0"/>
              </a:spcBef>
              <a:spcAft>
                <a:spcPts val="0"/>
              </a:spcAft>
              <a:buNone/>
            </a:pPr>
            <a:r>
              <a:t/>
            </a:r>
            <a:endParaRPr b="0" i="0" sz="3200" u="none" cap="none" strike="noStrike">
              <a:solidFill>
                <a:srgbClr val="F7F1D5"/>
              </a:solidFill>
              <a:latin typeface="Anton"/>
              <a:ea typeface="Anton"/>
              <a:cs typeface="Anton"/>
              <a:sym typeface="Anton"/>
            </a:endParaRPr>
          </a:p>
        </p:txBody>
      </p:sp>
      <p:sp>
        <p:nvSpPr>
          <p:cNvPr id="253" name="Google Shape;253;g36138d5d411_0_0"/>
          <p:cNvSpPr txBox="1"/>
          <p:nvPr/>
        </p:nvSpPr>
        <p:spPr>
          <a:xfrm>
            <a:off x="3499250" y="473700"/>
            <a:ext cx="12975000" cy="1231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b="0" i="0" lang="en-US" sz="6800" u="none" cap="none" strike="noStrike">
                <a:solidFill>
                  <a:schemeClr val="lt1"/>
                </a:solidFill>
                <a:latin typeface="Anton"/>
                <a:ea typeface="Anton"/>
                <a:cs typeface="Anton"/>
                <a:sym typeface="Anton"/>
              </a:rPr>
              <a:t>Wussten Sie schon?</a:t>
            </a:r>
            <a:endParaRPr b="0" i="0" sz="6800" u="none" cap="none" strike="noStrike">
              <a:solidFill>
                <a:schemeClr val="lt1"/>
              </a:solidFill>
              <a:latin typeface="Anton"/>
              <a:ea typeface="Anton"/>
              <a:cs typeface="Anton"/>
              <a:sym typeface="Anton"/>
            </a:endParaRPr>
          </a:p>
        </p:txBody>
      </p:sp>
      <p:pic>
        <p:nvPicPr>
          <p:cNvPr id="254" name="Google Shape;254;g36138d5d411_0_0" title="emersonromero.jpg"/>
          <p:cNvPicPr preferRelativeResize="0"/>
          <p:nvPr/>
        </p:nvPicPr>
        <p:blipFill rotWithShape="1">
          <a:blip r:embed="rId4">
            <a:alphaModFix/>
          </a:blip>
          <a:srcRect b="0" l="0" r="0" t="0"/>
          <a:stretch/>
        </p:blipFill>
        <p:spPr>
          <a:xfrm>
            <a:off x="12063275" y="391400"/>
            <a:ext cx="5332312" cy="4147375"/>
          </a:xfrm>
          <a:prstGeom prst="rect">
            <a:avLst/>
          </a:prstGeom>
          <a:noFill/>
          <a:ln>
            <a:noFill/>
          </a:ln>
        </p:spPr>
      </p:pic>
      <p:sp>
        <p:nvSpPr>
          <p:cNvPr id="255" name="Google Shape;255;g36138d5d411_0_0"/>
          <p:cNvSpPr txBox="1"/>
          <p:nvPr/>
        </p:nvSpPr>
        <p:spPr>
          <a:xfrm>
            <a:off x="3499250" y="1850575"/>
            <a:ext cx="8318400" cy="261607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1200"/>
              </a:spcAft>
              <a:buNone/>
            </a:pPr>
            <a:r>
              <a:rPr b="0" i="0" lang="en-US" sz="2400" u="none" cap="none" strike="noStrike">
                <a:solidFill>
                  <a:schemeClr val="lt1"/>
                </a:solidFill>
                <a:latin typeface="Quicksand Medium"/>
                <a:ea typeface="Quicksand Medium"/>
                <a:cs typeface="Quicksand Medium"/>
                <a:sym typeface="Quicksand Medium"/>
              </a:rPr>
              <a:t>1947 entwickelte Emerson Romero (1900–1972), </a:t>
            </a:r>
            <a:br>
              <a:rPr b="0" i="0" lang="en-US" sz="2400" u="none" cap="none" strike="noStrike">
                <a:solidFill>
                  <a:schemeClr val="lt1"/>
                </a:solidFill>
                <a:latin typeface="Quicksand Medium"/>
                <a:ea typeface="Quicksand Medium"/>
                <a:cs typeface="Quicksand Medium"/>
                <a:sym typeface="Quicksand Medium"/>
              </a:rPr>
            </a:br>
            <a:r>
              <a:rPr b="0" i="0" lang="en-US" sz="2400" u="none" cap="none" strike="noStrike">
                <a:solidFill>
                  <a:schemeClr val="lt1"/>
                </a:solidFill>
                <a:latin typeface="Quicksand Medium"/>
                <a:ea typeface="Quicksand Medium"/>
                <a:cs typeface="Quicksand Medium"/>
                <a:sym typeface="Quicksand Medium"/>
              </a:rPr>
              <a:t>ein kubanisch-amerikanischer gehörloser Schauspieler, </a:t>
            </a:r>
            <a:br>
              <a:rPr b="0" i="0" lang="en-US" sz="2400" u="none" cap="none" strike="noStrike">
                <a:solidFill>
                  <a:schemeClr val="lt1"/>
                </a:solidFill>
                <a:latin typeface="Quicksand Medium"/>
                <a:ea typeface="Quicksand Medium"/>
                <a:cs typeface="Quicksand Medium"/>
                <a:sym typeface="Quicksand Medium"/>
              </a:rPr>
            </a:br>
            <a:r>
              <a:rPr b="0" i="0" lang="en-US" sz="2400" u="none" cap="none" strike="noStrike">
                <a:solidFill>
                  <a:schemeClr val="lt1"/>
                </a:solidFill>
                <a:latin typeface="Quicksand Medium"/>
                <a:ea typeface="Quicksand Medium"/>
                <a:cs typeface="Quicksand Medium"/>
                <a:sym typeface="Quicksand Medium"/>
              </a:rPr>
              <a:t>der während der Stummfilmära gearbeitet hatte, </a:t>
            </a:r>
            <a:br>
              <a:rPr b="0" i="0" lang="en-US" sz="2400" u="none" cap="none" strike="noStrike">
                <a:solidFill>
                  <a:schemeClr val="lt1"/>
                </a:solidFill>
                <a:latin typeface="Quicksand Medium"/>
                <a:ea typeface="Quicksand Medium"/>
                <a:cs typeface="Quicksand Medium"/>
                <a:sym typeface="Quicksand Medium"/>
              </a:rPr>
            </a:br>
            <a:r>
              <a:rPr b="0" i="0" lang="en-US" sz="2400" u="none" cap="none" strike="noStrike">
                <a:solidFill>
                  <a:schemeClr val="lt1"/>
                </a:solidFill>
                <a:latin typeface="Quicksand Medium"/>
                <a:ea typeface="Quicksand Medium"/>
                <a:cs typeface="Quicksand Medium"/>
                <a:sym typeface="Quicksand Medium"/>
              </a:rPr>
              <a:t>eine bahnbrechende Technik, um Tonfilme für die Gehörlosengemeinschaft zugänglich zu machen.</a:t>
            </a:r>
            <a:endParaRPr b="0" i="0" sz="2400" u="none" cap="none" strike="noStrike">
              <a:solidFill>
                <a:schemeClr val="lt1"/>
              </a:solidFill>
              <a:latin typeface="Quicksand Medium"/>
              <a:ea typeface="Quicksand Medium"/>
              <a:cs typeface="Quicksand Medium"/>
              <a:sym typeface="Quicksand Medium"/>
            </a:endParaRPr>
          </a:p>
        </p:txBody>
      </p:sp>
      <p:sp>
        <p:nvSpPr>
          <p:cNvPr id="256" name="Google Shape;256;g36138d5d411_0_0"/>
          <p:cNvSpPr txBox="1"/>
          <p:nvPr/>
        </p:nvSpPr>
        <p:spPr>
          <a:xfrm>
            <a:off x="3591583" y="5358076"/>
            <a:ext cx="14194500" cy="4198042"/>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0"/>
              </a:spcAft>
              <a:buNone/>
            </a:pPr>
            <a:r>
              <a:rPr b="0" i="0" lang="en-US" sz="2400" u="none" cap="none" strike="noStrike">
                <a:solidFill>
                  <a:schemeClr val="dk1"/>
                </a:solidFill>
                <a:latin typeface="Quicksand Medium"/>
                <a:ea typeface="Quicksand Medium"/>
                <a:cs typeface="Quicksand Medium"/>
                <a:sym typeface="Quicksand Medium"/>
              </a:rPr>
              <a:t>Durch das Schneiden des Films und das Einfügen von Textstreifen zwischen den Bildern entstanden die ersten Versionen von Untertiteln.</a:t>
            </a:r>
            <a:br>
              <a:rPr b="0" i="0" lang="en-US" sz="2400" u="none" cap="none" strike="noStrike">
                <a:solidFill>
                  <a:schemeClr val="dk1"/>
                </a:solidFill>
                <a:latin typeface="Quicksand Medium"/>
                <a:ea typeface="Quicksand Medium"/>
                <a:cs typeface="Quicksand Medium"/>
                <a:sym typeface="Quicksand Medium"/>
              </a:rPr>
            </a:br>
            <a:r>
              <a:rPr b="0" i="0" lang="en-US" sz="2400" u="none" cap="none" strike="noStrike">
                <a:solidFill>
                  <a:schemeClr val="dk1"/>
                </a:solidFill>
                <a:latin typeface="Quicksand Medium"/>
                <a:ea typeface="Quicksand Medium"/>
                <a:cs typeface="Quicksand Medium"/>
                <a:sym typeface="Quicksand Medium"/>
              </a:rPr>
              <a:t>Später stellte er diese Filme mit Untertiteln zum Verleih an Schulen und Gehörlosenclubs </a:t>
            </a:r>
            <a:br>
              <a:rPr b="0" i="0" lang="en-US" sz="2400" u="none" cap="none" strike="noStrike">
                <a:solidFill>
                  <a:schemeClr val="dk1"/>
                </a:solidFill>
                <a:latin typeface="Quicksand Medium"/>
                <a:ea typeface="Quicksand Medium"/>
                <a:cs typeface="Quicksand Medium"/>
                <a:sym typeface="Quicksand Medium"/>
              </a:rPr>
            </a:br>
            <a:r>
              <a:rPr b="0" i="0" lang="en-US" sz="2400" u="none" cap="none" strike="noStrike">
                <a:solidFill>
                  <a:schemeClr val="dk1"/>
                </a:solidFill>
                <a:latin typeface="Quicksand Medium"/>
                <a:ea typeface="Quicksand Medium"/>
                <a:cs typeface="Quicksand Medium"/>
                <a:sym typeface="Quicksand Medium"/>
              </a:rPr>
              <a:t>in New York zur Verfügung.</a:t>
            </a:r>
            <a:br>
              <a:rPr b="0" i="0" lang="en-US" sz="2400" u="none" cap="none" strike="noStrike">
                <a:solidFill>
                  <a:schemeClr val="dk1"/>
                </a:solidFill>
                <a:latin typeface="Quicksand Medium"/>
                <a:ea typeface="Quicksand Medium"/>
                <a:cs typeface="Quicksand Medium"/>
                <a:sym typeface="Quicksand Medium"/>
              </a:rPr>
            </a:br>
            <a:r>
              <a:rPr b="0" i="0" lang="en-US" sz="2400" u="none" cap="none" strike="noStrike">
                <a:solidFill>
                  <a:schemeClr val="dk1"/>
                </a:solidFill>
                <a:latin typeface="Quicksand Medium"/>
                <a:ea typeface="Quicksand Medium"/>
                <a:cs typeface="Quicksand Medium"/>
                <a:sym typeface="Quicksand Medium"/>
              </a:rPr>
              <a:t>Seine experimentelle und handwerkliche Technik war entscheidend für die Entwicklung </a:t>
            </a:r>
            <a:br>
              <a:rPr b="0" i="0" lang="en-US" sz="2400" u="none" cap="none" strike="noStrike">
                <a:solidFill>
                  <a:schemeClr val="dk1"/>
                </a:solidFill>
                <a:latin typeface="Quicksand Medium"/>
                <a:ea typeface="Quicksand Medium"/>
                <a:cs typeface="Quicksand Medium"/>
                <a:sym typeface="Quicksand Medium"/>
              </a:rPr>
            </a:br>
            <a:r>
              <a:rPr b="0" i="0" lang="en-US" sz="2400" u="none" cap="none" strike="noStrike">
                <a:solidFill>
                  <a:schemeClr val="dk1"/>
                </a:solidFill>
                <a:latin typeface="Quicksand Medium"/>
                <a:ea typeface="Quicksand Medium"/>
                <a:cs typeface="Quicksand Medium"/>
                <a:sym typeface="Quicksand Medium"/>
              </a:rPr>
              <a:t>moderner Film-Untertitel. Tatsächlich ebnete seine Arbeit den Weg für die Gründung der in den Vereinigten Staaten gegründeten Organisation “Captioned Films for the Deaf”, die sich der Produktion und dem Vertrieb von Untertiteln für Schulen und Gehörlosengemeinschaften widmet.</a:t>
            </a:r>
            <a:endParaRPr b="0" i="0" sz="2400" u="none" cap="none" strike="noStrike">
              <a:solidFill>
                <a:schemeClr val="lt1"/>
              </a:solidFill>
              <a:latin typeface="Quicksand Medium"/>
              <a:ea typeface="Quicksand Medium"/>
              <a:cs typeface="Quicksand Medium"/>
              <a:sym typeface="Quicksand Medium"/>
            </a:endParaRPr>
          </a:p>
        </p:txBody>
      </p:sp>
      <p:sp>
        <p:nvSpPr>
          <p:cNvPr id="257" name="Google Shape;257;g36138d5d411_0_0"/>
          <p:cNvSpPr/>
          <p:nvPr/>
        </p:nvSpPr>
        <p:spPr>
          <a:xfrm>
            <a:off x="149925" y="9475951"/>
            <a:ext cx="2775592" cy="618726"/>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58" name="Google Shape;258;g36138d5d411_0_0"/>
          <p:cNvSpPr txBox="1"/>
          <p:nvPr/>
        </p:nvSpPr>
        <p:spPr>
          <a:xfrm>
            <a:off x="12063275" y="4518053"/>
            <a:ext cx="5416500" cy="354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chemeClr val="lt1"/>
                </a:solidFill>
                <a:latin typeface="Quicksand"/>
                <a:ea typeface="Quicksand"/>
                <a:cs typeface="Quicksand"/>
                <a:sym typeface="Quicksand"/>
              </a:rPr>
              <a:t>https://deafhistory.eu/index.php/component/zoo/item/emerson-romero</a:t>
            </a:r>
            <a:endParaRPr b="0" i="0" sz="1100" u="none" cap="none" strike="noStrike">
              <a:solidFill>
                <a:schemeClr val="lt1"/>
              </a:solidFill>
              <a:latin typeface="Quicksand"/>
              <a:ea typeface="Quicksand"/>
              <a:cs typeface="Quicksand"/>
              <a:sym typeface="Quicksand"/>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62" name="Shape 262"/>
        <p:cNvGrpSpPr/>
        <p:nvPr/>
      </p:nvGrpSpPr>
      <p:grpSpPr>
        <a:xfrm>
          <a:off x="0" y="0"/>
          <a:ext cx="0" cy="0"/>
          <a:chOff x="0" y="0"/>
          <a:chExt cx="0" cy="0"/>
        </a:xfrm>
      </p:grpSpPr>
      <p:sp>
        <p:nvSpPr>
          <p:cNvPr id="263" name="Google Shape;263;g36aac512fb4_0_50"/>
          <p:cNvSpPr/>
          <p:nvPr/>
        </p:nvSpPr>
        <p:spPr>
          <a:xfrm>
            <a:off x="3023751" y="2810483"/>
            <a:ext cx="14780322" cy="6908283"/>
          </a:xfrm>
          <a:prstGeom prst="roundRect">
            <a:avLst>
              <a:gd fmla="val 16667" name="adj"/>
            </a:avLst>
          </a:prstGeom>
          <a:solidFill>
            <a:schemeClr val="lt1"/>
          </a:solidFill>
          <a:ln>
            <a:noFill/>
          </a:ln>
        </p:spPr>
        <p:txBody>
          <a:bodyPr anchorCtr="0" anchor="ctr" bIns="45700" lIns="91425" spcFirstLastPara="1" rIns="91425" wrap="square" tIns="45700">
            <a:noAutofit/>
          </a:bodyPr>
          <a:lstStyle/>
          <a:p>
            <a:pPr indent="0" lvl="0" marL="0" marR="0" rtl="0" algn="l">
              <a:lnSpc>
                <a:spcPct val="115000"/>
              </a:lnSpc>
              <a:spcBef>
                <a:spcPts val="0"/>
              </a:spcBef>
              <a:spcAft>
                <a:spcPts val="0"/>
              </a:spcAft>
              <a:buNone/>
            </a:pPr>
            <a:r>
              <a:t/>
            </a:r>
            <a:endParaRPr b="0" i="0" sz="3600" u="none" cap="none" strike="noStrike">
              <a:solidFill>
                <a:schemeClr val="lt1"/>
              </a:solidFill>
              <a:latin typeface="Arial"/>
              <a:ea typeface="Arial"/>
              <a:cs typeface="Arial"/>
              <a:sym typeface="Arial"/>
            </a:endParaRPr>
          </a:p>
        </p:txBody>
      </p:sp>
      <p:grpSp>
        <p:nvGrpSpPr>
          <p:cNvPr id="264" name="Google Shape;264;g36aac512fb4_0_50"/>
          <p:cNvGrpSpPr/>
          <p:nvPr/>
        </p:nvGrpSpPr>
        <p:grpSpPr>
          <a:xfrm>
            <a:off x="0" y="-216993"/>
            <a:ext cx="2922102" cy="10504504"/>
            <a:chOff x="0" y="-57150"/>
            <a:chExt cx="769602" cy="2766600"/>
          </a:xfrm>
        </p:grpSpPr>
        <p:sp>
          <p:nvSpPr>
            <p:cNvPr id="265" name="Google Shape;265;g36aac512fb4_0_50"/>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66" name="Google Shape;266;g36aac512fb4_0_50"/>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67" name="Google Shape;267;g36aac512fb4_0_50"/>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68" name="Google Shape;268;g36aac512fb4_0_50"/>
          <p:cNvSpPr/>
          <p:nvPr/>
        </p:nvSpPr>
        <p:spPr>
          <a:xfrm>
            <a:off x="166565" y="9431193"/>
            <a:ext cx="2755150" cy="561894"/>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69" name="Google Shape;269;g36aac512fb4_0_50"/>
          <p:cNvSpPr txBox="1"/>
          <p:nvPr/>
        </p:nvSpPr>
        <p:spPr>
          <a:xfrm>
            <a:off x="3785226" y="362900"/>
            <a:ext cx="10414100" cy="1661963"/>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None/>
            </a:pPr>
            <a:r>
              <a:rPr b="0" i="0" lang="en-US" sz="9600" u="none" cap="none" strike="noStrike">
                <a:solidFill>
                  <a:srgbClr val="FFFFFF"/>
                </a:solidFill>
                <a:latin typeface="Anton"/>
                <a:ea typeface="Anton"/>
                <a:cs typeface="Anton"/>
                <a:sym typeface="Anton"/>
              </a:rPr>
              <a:t>Deaf Cinema</a:t>
            </a:r>
            <a:endParaRPr b="0" i="0" sz="9600" u="none" cap="none" strike="noStrike">
              <a:solidFill>
                <a:srgbClr val="FFFFFF"/>
              </a:solidFill>
              <a:latin typeface="Anton"/>
              <a:ea typeface="Anton"/>
              <a:cs typeface="Anton"/>
              <a:sym typeface="Anton"/>
            </a:endParaRPr>
          </a:p>
        </p:txBody>
      </p:sp>
      <p:sp>
        <p:nvSpPr>
          <p:cNvPr id="270" name="Google Shape;270;g36aac512fb4_0_50"/>
          <p:cNvSpPr txBox="1"/>
          <p:nvPr/>
        </p:nvSpPr>
        <p:spPr>
          <a:xfrm>
            <a:off x="3675222" y="3623916"/>
            <a:ext cx="14230500" cy="5281416"/>
          </a:xfrm>
          <a:prstGeom prst="rect">
            <a:avLst/>
          </a:prstGeom>
          <a:noFill/>
          <a:ln>
            <a:noFill/>
          </a:ln>
        </p:spPr>
        <p:txBody>
          <a:bodyPr anchorCtr="0" anchor="t" bIns="91425" lIns="91425" spcFirstLastPara="1" rIns="91425" wrap="square" tIns="91425">
            <a:spAutoFit/>
          </a:bodyPr>
          <a:lstStyle/>
          <a:p>
            <a:pPr indent="-412750" lvl="0" marL="457200" marR="0" rtl="0" algn="l">
              <a:lnSpc>
                <a:spcPct val="115000"/>
              </a:lnSpc>
              <a:spcBef>
                <a:spcPts val="0"/>
              </a:spcBef>
              <a:spcAft>
                <a:spcPts val="0"/>
              </a:spcAft>
              <a:buClr>
                <a:schemeClr val="lt1"/>
              </a:buClr>
              <a:buSzPts val="2900"/>
              <a:buFont typeface="Quicksand Medium"/>
              <a:buChar char="●"/>
            </a:pPr>
            <a:r>
              <a:rPr b="0" i="0" lang="en-US" sz="2400" u="none" cap="none" strike="noStrike">
                <a:solidFill>
                  <a:schemeClr val="dk1"/>
                </a:solidFill>
                <a:latin typeface="Quicksand Medium"/>
                <a:ea typeface="Quicksand Medium"/>
                <a:cs typeface="Quicksand Medium"/>
                <a:sym typeface="Quicksand Medium"/>
              </a:rPr>
              <a:t>Hauptziele: filmische Fähigkeiten zu präsentieren, Gebärdensprachen zu bewahren und die Gehörlosengemeinschaft genau darzustellen.</a:t>
            </a:r>
            <a:br>
              <a:rPr b="0" i="0" lang="en-US" sz="2400" u="none" cap="none" strike="noStrike">
                <a:solidFill>
                  <a:schemeClr val="dk1"/>
                </a:solidFill>
                <a:latin typeface="Quicksand Medium"/>
                <a:ea typeface="Quicksand Medium"/>
                <a:cs typeface="Quicksand Medium"/>
                <a:sym typeface="Quicksand Medium"/>
              </a:rPr>
            </a:br>
            <a:endParaRPr/>
          </a:p>
          <a:p>
            <a:pPr indent="-412750" lvl="0" marL="457200" marR="0" rtl="0" algn="l">
              <a:lnSpc>
                <a:spcPct val="115000"/>
              </a:lnSpc>
              <a:spcBef>
                <a:spcPts val="0"/>
              </a:spcBef>
              <a:spcAft>
                <a:spcPts val="0"/>
              </a:spcAft>
              <a:buClr>
                <a:schemeClr val="lt1"/>
              </a:buClr>
              <a:buSzPts val="2900"/>
              <a:buFont typeface="Quicksand Medium"/>
              <a:buChar char="●"/>
            </a:pPr>
            <a:r>
              <a:rPr b="0" i="0" lang="en-US" sz="2400" u="none" cap="none" strike="noStrike">
                <a:solidFill>
                  <a:schemeClr val="dk1"/>
                </a:solidFill>
                <a:latin typeface="Quicksand Medium"/>
                <a:ea typeface="Quicksand Medium"/>
                <a:cs typeface="Quicksand Medium"/>
                <a:sym typeface="Quicksand Medium"/>
              </a:rPr>
              <a:t>Viele Filme sind im Laufe der Zeit verloren gegangen:</a:t>
            </a:r>
            <a:br>
              <a:rPr b="0" i="0" lang="en-US" sz="2400" u="none" cap="none" strike="noStrike">
                <a:solidFill>
                  <a:schemeClr val="dk1"/>
                </a:solidFill>
                <a:latin typeface="Quicksand Medium"/>
                <a:ea typeface="Quicksand Medium"/>
                <a:cs typeface="Quicksand Medium"/>
                <a:sym typeface="Quicksand Medium"/>
              </a:rPr>
            </a:br>
            <a:r>
              <a:rPr b="0" i="0" lang="en-US" sz="2400" u="none" cap="none" strike="noStrike">
                <a:solidFill>
                  <a:schemeClr val="dk1"/>
                </a:solidFill>
                <a:latin typeface="Quicksand Medium"/>
                <a:ea typeface="Quicksand Medium"/>
                <a:cs typeface="Quicksand Medium"/>
                <a:sym typeface="Quicksand Medium"/>
              </a:rPr>
              <a:t>mangelnden Bewusstseins für ihren Wert, oder weil sie in veralteten </a:t>
            </a:r>
            <a:br>
              <a:rPr b="0" i="0" lang="en-US" sz="2400" u="none" cap="none" strike="noStrike">
                <a:solidFill>
                  <a:schemeClr val="dk1"/>
                </a:solidFill>
                <a:latin typeface="Quicksand Medium"/>
                <a:ea typeface="Quicksand Medium"/>
                <a:cs typeface="Quicksand Medium"/>
                <a:sym typeface="Quicksand Medium"/>
              </a:rPr>
            </a:br>
            <a:r>
              <a:rPr b="0" i="0" lang="en-US" sz="2400" u="none" cap="none" strike="noStrike">
                <a:solidFill>
                  <a:schemeClr val="dk1"/>
                </a:solidFill>
                <a:latin typeface="Quicksand Medium"/>
                <a:ea typeface="Quicksand Medium"/>
                <a:cs typeface="Quicksand Medium"/>
                <a:sym typeface="Quicksand Medium"/>
              </a:rPr>
              <a:t>Formaten aufgezeichnet wurden.</a:t>
            </a:r>
            <a:br>
              <a:rPr b="0" i="0" lang="en-US" sz="2400" u="none" cap="none" strike="noStrike">
                <a:solidFill>
                  <a:schemeClr val="dk1"/>
                </a:solidFill>
                <a:latin typeface="Quicksand Medium"/>
                <a:ea typeface="Quicksand Medium"/>
                <a:cs typeface="Quicksand Medium"/>
                <a:sym typeface="Quicksand Medium"/>
              </a:rPr>
            </a:br>
            <a:endParaRPr/>
          </a:p>
          <a:p>
            <a:pPr indent="-412750" lvl="0" marL="457200" marR="0" rtl="0" algn="l">
              <a:lnSpc>
                <a:spcPct val="115000"/>
              </a:lnSpc>
              <a:spcBef>
                <a:spcPts val="0"/>
              </a:spcBef>
              <a:spcAft>
                <a:spcPts val="0"/>
              </a:spcAft>
              <a:buClr>
                <a:schemeClr val="lt1"/>
              </a:buClr>
              <a:buSzPts val="2900"/>
              <a:buFont typeface="Quicksand Medium"/>
              <a:buChar char="●"/>
            </a:pPr>
            <a:r>
              <a:rPr b="0" i="0" lang="en-US" sz="2400" u="none" cap="none" strike="noStrike">
                <a:solidFill>
                  <a:schemeClr val="dk1"/>
                </a:solidFill>
                <a:latin typeface="Quicksand Medium"/>
                <a:ea typeface="Quicksand Medium"/>
                <a:cs typeface="Quicksand Medium"/>
                <a:sym typeface="Quicksand Medium"/>
              </a:rPr>
              <a:t>Das Mainstream-Kino (z.B. Hollywood) hat gehörlose Charaktere oft als Objekte des Mitleids, des Staunens oder des Mystizismus dargestellt.</a:t>
            </a:r>
            <a:endParaRPr/>
          </a:p>
          <a:p>
            <a:pPr indent="-412750" lvl="0" marL="457200" marR="0" rtl="0" algn="l">
              <a:lnSpc>
                <a:spcPct val="115000"/>
              </a:lnSpc>
              <a:spcBef>
                <a:spcPts val="0"/>
              </a:spcBef>
              <a:spcAft>
                <a:spcPts val="0"/>
              </a:spcAft>
              <a:buClr>
                <a:schemeClr val="lt1"/>
              </a:buClr>
              <a:buSzPts val="2900"/>
              <a:buFont typeface="Quicksand Medium"/>
              <a:buChar char="●"/>
            </a:pPr>
            <a:br>
              <a:rPr b="0" i="0" lang="en-US" sz="2400" u="none" cap="none" strike="noStrike">
                <a:solidFill>
                  <a:schemeClr val="dk1"/>
                </a:solidFill>
                <a:latin typeface="Quicksand Medium"/>
                <a:ea typeface="Quicksand Medium"/>
                <a:cs typeface="Quicksand Medium"/>
                <a:sym typeface="Quicksand Medium"/>
              </a:rPr>
            </a:br>
            <a:r>
              <a:rPr b="0" i="0" lang="en-US" sz="2400" u="none" cap="none" strike="noStrike">
                <a:solidFill>
                  <a:schemeClr val="dk1"/>
                </a:solidFill>
                <a:latin typeface="Quicksand Medium"/>
                <a:ea typeface="Quicksand Medium"/>
                <a:cs typeface="Quicksand Medium"/>
                <a:sym typeface="Quicksand Medium"/>
              </a:rPr>
              <a:t>Selten wurden Gehörlose als gewöhnliche, begehrenswerte und </a:t>
            </a:r>
            <a:br>
              <a:rPr b="0" i="0" lang="en-US" sz="2400" u="none" cap="none" strike="noStrike">
                <a:solidFill>
                  <a:schemeClr val="dk1"/>
                </a:solidFill>
                <a:latin typeface="Quicksand Medium"/>
                <a:ea typeface="Quicksand Medium"/>
                <a:cs typeface="Quicksand Medium"/>
                <a:sym typeface="Quicksand Medium"/>
              </a:rPr>
            </a:br>
            <a:r>
              <a:rPr b="0" i="0" lang="en-US" sz="2400" u="none" cap="none" strike="noStrike">
                <a:solidFill>
                  <a:schemeClr val="dk1"/>
                </a:solidFill>
                <a:latin typeface="Quicksand Medium"/>
                <a:ea typeface="Quicksand Medium"/>
                <a:cs typeface="Quicksand Medium"/>
                <a:sym typeface="Quicksand Medium"/>
              </a:rPr>
              <a:t>voll verwirklichte Individuen dargestellt.</a:t>
            </a:r>
            <a:endParaRPr b="0" i="0" sz="2400" u="none" cap="none" strike="noStrike">
              <a:solidFill>
                <a:schemeClr val="dk1"/>
              </a:solidFill>
              <a:latin typeface="Quicksand Medium"/>
              <a:ea typeface="Quicksand Medium"/>
              <a:cs typeface="Quicksand Medium"/>
              <a:sym typeface="Quicksand Medium"/>
            </a:endParaRPr>
          </a:p>
        </p:txBody>
      </p:sp>
      <p:sp>
        <p:nvSpPr>
          <p:cNvPr id="271" name="Google Shape;271;g36aac512fb4_0_50"/>
          <p:cNvSpPr txBox="1"/>
          <p:nvPr/>
        </p:nvSpPr>
        <p:spPr>
          <a:xfrm>
            <a:off x="376947" y="5034748"/>
            <a:ext cx="2167800" cy="1034129"/>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0" i="0" lang="en-US" sz="2400" u="none" cap="none" strike="noStrike">
                <a:solidFill>
                  <a:srgbClr val="F7F1D5"/>
                </a:solidFill>
                <a:latin typeface="Anton"/>
                <a:ea typeface="Anton"/>
                <a:cs typeface="Anton"/>
                <a:sym typeface="Anton"/>
              </a:rPr>
              <a:t>Geschichte des Deaf Cinema</a:t>
            </a:r>
            <a:endParaRPr b="0" i="0" sz="2400" u="none" cap="none" strike="noStrike">
              <a:solidFill>
                <a:srgbClr val="F7F1D5"/>
              </a:solidFill>
              <a:latin typeface="Anton"/>
              <a:ea typeface="Anton"/>
              <a:cs typeface="Anton"/>
              <a:sym typeface="Anton"/>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75" name="Shape 275"/>
        <p:cNvGrpSpPr/>
        <p:nvPr/>
      </p:nvGrpSpPr>
      <p:grpSpPr>
        <a:xfrm>
          <a:off x="0" y="0"/>
          <a:ext cx="0" cy="0"/>
          <a:chOff x="0" y="0"/>
          <a:chExt cx="0" cy="0"/>
        </a:xfrm>
      </p:grpSpPr>
      <p:sp>
        <p:nvSpPr>
          <p:cNvPr id="276" name="Google Shape;276;g2a50dcd015a_0_83"/>
          <p:cNvSpPr/>
          <p:nvPr/>
        </p:nvSpPr>
        <p:spPr>
          <a:xfrm>
            <a:off x="3087813" y="352056"/>
            <a:ext cx="15080952" cy="1292086"/>
          </a:xfrm>
          <a:prstGeom prst="roundRect">
            <a:avLst>
              <a:gd fmla="val 16667" name="adj"/>
            </a:avLst>
          </a:prstGeom>
          <a:solidFill>
            <a:schemeClr val="lt1"/>
          </a:solidFill>
          <a:ln>
            <a:noFill/>
          </a:ln>
        </p:spPr>
        <p:txBody>
          <a:bodyPr anchorCtr="0" anchor="ctr" bIns="45700" lIns="91425" spcFirstLastPara="1" rIns="91425" wrap="square" tIns="45700">
            <a:noAutofit/>
          </a:bodyPr>
          <a:lstStyle/>
          <a:p>
            <a:pPr indent="0" lvl="0" marL="0" marR="0" rtl="0" algn="l">
              <a:lnSpc>
                <a:spcPct val="115000"/>
              </a:lnSpc>
              <a:spcBef>
                <a:spcPts val="0"/>
              </a:spcBef>
              <a:spcAft>
                <a:spcPts val="0"/>
              </a:spcAft>
              <a:buNone/>
            </a:pPr>
            <a:r>
              <a:t/>
            </a:r>
            <a:endParaRPr b="0" i="0" sz="3600" u="none" cap="none" strike="noStrike">
              <a:solidFill>
                <a:schemeClr val="lt1"/>
              </a:solidFill>
              <a:latin typeface="Arial"/>
              <a:ea typeface="Arial"/>
              <a:cs typeface="Arial"/>
              <a:sym typeface="Arial"/>
            </a:endParaRPr>
          </a:p>
        </p:txBody>
      </p:sp>
      <p:grpSp>
        <p:nvGrpSpPr>
          <p:cNvPr id="277" name="Google Shape;277;g2a50dcd015a_0_83"/>
          <p:cNvGrpSpPr/>
          <p:nvPr/>
        </p:nvGrpSpPr>
        <p:grpSpPr>
          <a:xfrm>
            <a:off x="0" y="-216993"/>
            <a:ext cx="2922102" cy="10504504"/>
            <a:chOff x="0" y="-57150"/>
            <a:chExt cx="769602" cy="2766600"/>
          </a:xfrm>
        </p:grpSpPr>
        <p:sp>
          <p:nvSpPr>
            <p:cNvPr id="278" name="Google Shape;278;g2a50dcd015a_0_83"/>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79" name="Google Shape;279;g2a50dcd015a_0_83"/>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80" name="Google Shape;280;g2a50dcd015a_0_83"/>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81" name="Google Shape;281;g2a50dcd015a_0_83"/>
          <p:cNvSpPr txBox="1"/>
          <p:nvPr/>
        </p:nvSpPr>
        <p:spPr>
          <a:xfrm>
            <a:off x="3418997" y="420401"/>
            <a:ext cx="14252871" cy="1292631"/>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b="0" i="0" lang="en-US" sz="3600" u="none" cap="none" strike="noStrike">
                <a:solidFill>
                  <a:schemeClr val="dk1"/>
                </a:solidFill>
                <a:latin typeface="Quicksand Medium"/>
                <a:ea typeface="Quicksand Medium"/>
                <a:cs typeface="Quicksand Medium"/>
                <a:sym typeface="Quicksand Medium"/>
              </a:rPr>
              <a:t>Film-Firmen und Festivals gründeten sich und es </a:t>
            </a:r>
            <a:endParaRPr/>
          </a:p>
          <a:p>
            <a:pPr indent="0" lvl="0" marL="0" marR="0" rtl="0" algn="l">
              <a:lnSpc>
                <a:spcPct val="100000"/>
              </a:lnSpc>
              <a:spcBef>
                <a:spcPts val="0"/>
              </a:spcBef>
              <a:spcAft>
                <a:spcPts val="0"/>
              </a:spcAft>
              <a:buNone/>
            </a:pPr>
            <a:r>
              <a:rPr b="0" i="0" lang="en-US" sz="3600" u="none" cap="none" strike="noStrike">
                <a:solidFill>
                  <a:schemeClr val="dk1"/>
                </a:solidFill>
                <a:latin typeface="Quicksand Medium"/>
                <a:ea typeface="Quicksand Medium"/>
                <a:cs typeface="Quicksand Medium"/>
                <a:sym typeface="Quicksand Medium"/>
              </a:rPr>
              <a:t>entstanden viele kurze und abendfüllende Gehörlosenfilme.</a:t>
            </a:r>
            <a:endParaRPr b="0" i="0" sz="3600" u="none" cap="none" strike="noStrike">
              <a:solidFill>
                <a:schemeClr val="dk1"/>
              </a:solidFill>
              <a:latin typeface="Quicksand Medium"/>
              <a:ea typeface="Quicksand Medium"/>
              <a:cs typeface="Quicksand Medium"/>
              <a:sym typeface="Quicksand Medium"/>
            </a:endParaRPr>
          </a:p>
        </p:txBody>
      </p:sp>
      <p:pic>
        <p:nvPicPr>
          <p:cNvPr id="282" name="Google Shape;282;g2a50dcd015a_0_83" title="deaffest-logo-for-web.jpg">
            <a:hlinkClick r:id="rId4"/>
          </p:cNvPr>
          <p:cNvPicPr preferRelativeResize="0"/>
          <p:nvPr/>
        </p:nvPicPr>
        <p:blipFill rotWithShape="1">
          <a:blip r:embed="rId5">
            <a:alphaModFix/>
          </a:blip>
          <a:srcRect b="4871" l="4296" r="4670" t="3553"/>
          <a:stretch/>
        </p:blipFill>
        <p:spPr>
          <a:xfrm>
            <a:off x="3529575" y="3878276"/>
            <a:ext cx="2702775" cy="2718753"/>
          </a:xfrm>
          <a:prstGeom prst="rect">
            <a:avLst/>
          </a:prstGeom>
          <a:noFill/>
          <a:ln>
            <a:noFill/>
          </a:ln>
        </p:spPr>
      </p:pic>
      <p:sp>
        <p:nvSpPr>
          <p:cNvPr id="283" name="Google Shape;283;g2a50dcd015a_0_83"/>
          <p:cNvSpPr txBox="1"/>
          <p:nvPr/>
        </p:nvSpPr>
        <p:spPr>
          <a:xfrm>
            <a:off x="3631633" y="1985416"/>
            <a:ext cx="6797700" cy="1744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0" i="0" lang="en-US" sz="4800" u="none" cap="none" strike="noStrike">
                <a:solidFill>
                  <a:srgbClr val="FFFFFF"/>
                </a:solidFill>
                <a:latin typeface="Anton"/>
                <a:ea typeface="Anton"/>
                <a:cs typeface="Anton"/>
                <a:sym typeface="Anton"/>
              </a:rPr>
              <a:t>Internationale Festivals </a:t>
            </a:r>
            <a:br>
              <a:rPr b="0" i="0" lang="en-US" sz="4800" u="none" cap="none" strike="noStrike">
                <a:solidFill>
                  <a:srgbClr val="FFFFFF"/>
                </a:solidFill>
                <a:latin typeface="Anton"/>
                <a:ea typeface="Anton"/>
                <a:cs typeface="Anton"/>
                <a:sym typeface="Anton"/>
              </a:rPr>
            </a:br>
            <a:r>
              <a:rPr b="0" i="0" lang="en-US" sz="4800" u="none" cap="none" strike="noStrike">
                <a:solidFill>
                  <a:srgbClr val="FFFFFF"/>
                </a:solidFill>
                <a:latin typeface="Anton"/>
                <a:ea typeface="Anton"/>
                <a:cs typeface="Anton"/>
                <a:sym typeface="Anton"/>
              </a:rPr>
              <a:t>für gehörlose Filme/Kunst</a:t>
            </a:r>
            <a:endParaRPr b="0" i="0" sz="4800" u="none" cap="none" strike="noStrike">
              <a:solidFill>
                <a:srgbClr val="FFFFFF"/>
              </a:solidFill>
              <a:latin typeface="Anton"/>
              <a:ea typeface="Anton"/>
              <a:cs typeface="Anton"/>
              <a:sym typeface="Anton"/>
            </a:endParaRPr>
          </a:p>
        </p:txBody>
      </p:sp>
      <p:pic>
        <p:nvPicPr>
          <p:cNvPr id="284" name="Google Shape;284;g2a50dcd015a_0_83" title="a-VdWOjO_400x400.jpg">
            <a:hlinkClick r:id="rId6"/>
          </p:cNvPr>
          <p:cNvPicPr preferRelativeResize="0"/>
          <p:nvPr/>
        </p:nvPicPr>
        <p:blipFill rotWithShape="1">
          <a:blip r:embed="rId7">
            <a:alphaModFix/>
          </a:blip>
          <a:srcRect b="7215" l="20579" r="23768" t="6681"/>
          <a:stretch/>
        </p:blipFill>
        <p:spPr>
          <a:xfrm>
            <a:off x="9529625" y="5929301"/>
            <a:ext cx="2031617" cy="3143250"/>
          </a:xfrm>
          <a:prstGeom prst="rect">
            <a:avLst/>
          </a:prstGeom>
          <a:noFill/>
          <a:ln>
            <a:noFill/>
          </a:ln>
        </p:spPr>
      </p:pic>
      <p:pic>
        <p:nvPicPr>
          <p:cNvPr id="285" name="Google Shape;285;g2a50dcd015a_0_83" title="256x256bb.jpg"/>
          <p:cNvPicPr preferRelativeResize="0"/>
          <p:nvPr/>
        </p:nvPicPr>
        <p:blipFill rotWithShape="1">
          <a:blip r:embed="rId8">
            <a:alphaModFix/>
          </a:blip>
          <a:srcRect b="2634" l="7019" r="6430" t="5873"/>
          <a:stretch/>
        </p:blipFill>
        <p:spPr>
          <a:xfrm>
            <a:off x="6649925" y="3878275"/>
            <a:ext cx="2702775" cy="2857075"/>
          </a:xfrm>
          <a:prstGeom prst="rect">
            <a:avLst/>
          </a:prstGeom>
          <a:noFill/>
          <a:ln>
            <a:noFill/>
          </a:ln>
        </p:spPr>
      </p:pic>
      <p:pic>
        <p:nvPicPr>
          <p:cNvPr id="286" name="Google Shape;286;g2a50dcd015a_0_83" title="logo seattle.jpeg">
            <a:hlinkClick r:id="rId9"/>
          </p:cNvPr>
          <p:cNvPicPr preferRelativeResize="0"/>
          <p:nvPr/>
        </p:nvPicPr>
        <p:blipFill rotWithShape="1">
          <a:blip r:embed="rId10">
            <a:alphaModFix/>
          </a:blip>
          <a:srcRect b="0" l="0" r="0" t="0"/>
          <a:stretch/>
        </p:blipFill>
        <p:spPr>
          <a:xfrm>
            <a:off x="11933766" y="6921550"/>
            <a:ext cx="2922100" cy="2922100"/>
          </a:xfrm>
          <a:prstGeom prst="rect">
            <a:avLst/>
          </a:prstGeom>
          <a:noFill/>
          <a:ln>
            <a:noFill/>
          </a:ln>
        </p:spPr>
      </p:pic>
      <p:pic>
        <p:nvPicPr>
          <p:cNvPr id="287" name="Google Shape;287;g2a50dcd015a_0_83" title="sunlight festival.jpeg">
            <a:hlinkClick r:id="rId11"/>
          </p:cNvPr>
          <p:cNvPicPr preferRelativeResize="0"/>
          <p:nvPr/>
        </p:nvPicPr>
        <p:blipFill rotWithShape="1">
          <a:blip r:embed="rId12">
            <a:alphaModFix/>
          </a:blip>
          <a:srcRect b="8187" l="7533" r="8106" t="12245"/>
          <a:stretch/>
        </p:blipFill>
        <p:spPr>
          <a:xfrm>
            <a:off x="3719750" y="7625488"/>
            <a:ext cx="4419600" cy="1514225"/>
          </a:xfrm>
          <a:prstGeom prst="rect">
            <a:avLst/>
          </a:prstGeom>
          <a:noFill/>
          <a:ln>
            <a:noFill/>
          </a:ln>
        </p:spPr>
      </p:pic>
      <p:pic>
        <p:nvPicPr>
          <p:cNvPr id="288" name="Google Shape;288;g2a50dcd015a_0_83" title="Murali Expo_page-0001.jpeg">
            <a:hlinkClick r:id="rId13"/>
          </p:cNvPr>
          <p:cNvPicPr preferRelativeResize="0"/>
          <p:nvPr/>
        </p:nvPicPr>
        <p:blipFill rotWithShape="1">
          <a:blip r:embed="rId14">
            <a:alphaModFix/>
          </a:blip>
          <a:srcRect b="0" l="0" r="0" t="0"/>
          <a:stretch/>
        </p:blipFill>
        <p:spPr>
          <a:xfrm>
            <a:off x="15158181" y="2848990"/>
            <a:ext cx="2775600" cy="2728265"/>
          </a:xfrm>
          <a:prstGeom prst="rect">
            <a:avLst/>
          </a:prstGeom>
          <a:noFill/>
          <a:ln>
            <a:noFill/>
          </a:ln>
        </p:spPr>
      </p:pic>
      <p:pic>
        <p:nvPicPr>
          <p:cNvPr id="289" name="Google Shape;289;g2a50dcd015a_0_83" title="Copy-of-DRFF.jpg">
            <a:hlinkClick r:id="rId15"/>
          </p:cNvPr>
          <p:cNvPicPr preferRelativeResize="0"/>
          <p:nvPr/>
        </p:nvPicPr>
        <p:blipFill rotWithShape="1">
          <a:blip r:embed="rId16">
            <a:alphaModFix/>
          </a:blip>
          <a:srcRect b="0" l="0" r="0" t="0"/>
          <a:stretch/>
        </p:blipFill>
        <p:spPr>
          <a:xfrm>
            <a:off x="11505966" y="3019930"/>
            <a:ext cx="3349900" cy="2577840"/>
          </a:xfrm>
          <a:prstGeom prst="rect">
            <a:avLst/>
          </a:prstGeom>
          <a:noFill/>
          <a:ln>
            <a:noFill/>
          </a:ln>
        </p:spPr>
      </p:pic>
      <p:pic>
        <p:nvPicPr>
          <p:cNvPr id="290" name="Google Shape;290;g2a50dcd015a_0_83" title="logo film russia.jpeg">
            <a:hlinkClick r:id="rId17"/>
          </p:cNvPr>
          <p:cNvPicPr preferRelativeResize="0"/>
          <p:nvPr/>
        </p:nvPicPr>
        <p:blipFill rotWithShape="1">
          <a:blip r:embed="rId18">
            <a:alphaModFix/>
          </a:blip>
          <a:srcRect b="0" l="7033" r="6981" t="0"/>
          <a:stretch/>
        </p:blipFill>
        <p:spPr>
          <a:xfrm>
            <a:off x="15194594" y="6228548"/>
            <a:ext cx="2702775" cy="3143250"/>
          </a:xfrm>
          <a:prstGeom prst="rect">
            <a:avLst/>
          </a:prstGeom>
          <a:noFill/>
          <a:ln>
            <a:noFill/>
          </a:ln>
        </p:spPr>
      </p:pic>
      <p:sp>
        <p:nvSpPr>
          <p:cNvPr id="291" name="Google Shape;291;g2a50dcd015a_0_83"/>
          <p:cNvSpPr txBox="1"/>
          <p:nvPr/>
        </p:nvSpPr>
        <p:spPr>
          <a:xfrm>
            <a:off x="3473000" y="6631100"/>
            <a:ext cx="2775600" cy="4617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FFFFFF"/>
                </a:solidFill>
                <a:latin typeface="Quicksand Medium"/>
                <a:ea typeface="Quicksand Medium"/>
                <a:cs typeface="Quicksand Medium"/>
                <a:sym typeface="Quicksand Medium"/>
              </a:rPr>
              <a:t> Wolverhampton, UK</a:t>
            </a:r>
            <a:endParaRPr b="0" i="0" sz="1800" u="none" cap="none" strike="noStrike">
              <a:solidFill>
                <a:srgbClr val="000000"/>
              </a:solidFill>
              <a:latin typeface="Arial"/>
              <a:ea typeface="Arial"/>
              <a:cs typeface="Arial"/>
              <a:sym typeface="Arial"/>
            </a:endParaRPr>
          </a:p>
        </p:txBody>
      </p:sp>
      <p:sp>
        <p:nvSpPr>
          <p:cNvPr id="292" name="Google Shape;292;g2a50dcd015a_0_83"/>
          <p:cNvSpPr txBox="1"/>
          <p:nvPr/>
        </p:nvSpPr>
        <p:spPr>
          <a:xfrm>
            <a:off x="6613513" y="6735350"/>
            <a:ext cx="2775600" cy="4617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FFFFFF"/>
                </a:solidFill>
                <a:latin typeface="Quicksand Medium"/>
                <a:ea typeface="Quicksand Medium"/>
                <a:cs typeface="Quicksand Medium"/>
                <a:sym typeface="Quicksand Medium"/>
              </a:rPr>
              <a:t> Reims, France</a:t>
            </a:r>
            <a:endParaRPr b="0" i="0" sz="1800" u="none" cap="none" strike="noStrike">
              <a:solidFill>
                <a:srgbClr val="000000"/>
              </a:solidFill>
              <a:latin typeface="Arial"/>
              <a:ea typeface="Arial"/>
              <a:cs typeface="Arial"/>
              <a:sym typeface="Arial"/>
            </a:endParaRPr>
          </a:p>
        </p:txBody>
      </p:sp>
      <p:sp>
        <p:nvSpPr>
          <p:cNvPr id="293" name="Google Shape;293;g2a50dcd015a_0_83"/>
          <p:cNvSpPr txBox="1"/>
          <p:nvPr/>
        </p:nvSpPr>
        <p:spPr>
          <a:xfrm>
            <a:off x="11506066" y="5684697"/>
            <a:ext cx="3349800" cy="4617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FFFFFF"/>
                </a:solidFill>
                <a:latin typeface="Quicksand Medium"/>
                <a:ea typeface="Quicksand Medium"/>
                <a:cs typeface="Quicksand Medium"/>
                <a:sym typeface="Quicksand Medium"/>
              </a:rPr>
              <a:t> Rochester, USA</a:t>
            </a:r>
            <a:endParaRPr b="0" i="0" sz="1800" u="none" cap="none" strike="noStrike">
              <a:solidFill>
                <a:srgbClr val="000000"/>
              </a:solidFill>
              <a:latin typeface="Arial"/>
              <a:ea typeface="Arial"/>
              <a:cs typeface="Arial"/>
              <a:sym typeface="Arial"/>
            </a:endParaRPr>
          </a:p>
        </p:txBody>
      </p:sp>
      <p:sp>
        <p:nvSpPr>
          <p:cNvPr id="294" name="Google Shape;294;g2a50dcd015a_0_83"/>
          <p:cNvSpPr txBox="1"/>
          <p:nvPr/>
        </p:nvSpPr>
        <p:spPr>
          <a:xfrm>
            <a:off x="4254652" y="9072550"/>
            <a:ext cx="3349800" cy="4617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FFFFFF"/>
                </a:solidFill>
                <a:latin typeface="Quicksand Medium"/>
                <a:ea typeface="Quicksand Medium"/>
                <a:cs typeface="Quicksand Medium"/>
                <a:sym typeface="Quicksand Medium"/>
              </a:rPr>
              <a:t> Los Angeles, USA</a:t>
            </a:r>
            <a:endParaRPr b="0" i="0" sz="1800" u="none" cap="none" strike="noStrike">
              <a:solidFill>
                <a:srgbClr val="000000"/>
              </a:solidFill>
              <a:latin typeface="Arial"/>
              <a:ea typeface="Arial"/>
              <a:cs typeface="Arial"/>
              <a:sym typeface="Arial"/>
            </a:endParaRPr>
          </a:p>
        </p:txBody>
      </p:sp>
      <p:sp>
        <p:nvSpPr>
          <p:cNvPr id="295" name="Google Shape;295;g2a50dcd015a_0_83"/>
          <p:cNvSpPr txBox="1"/>
          <p:nvPr/>
        </p:nvSpPr>
        <p:spPr>
          <a:xfrm>
            <a:off x="11631417" y="6459850"/>
            <a:ext cx="3349800" cy="4617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FFFFFF"/>
                </a:solidFill>
                <a:latin typeface="Quicksand Medium"/>
                <a:ea typeface="Quicksand Medium"/>
                <a:cs typeface="Quicksand Medium"/>
                <a:sym typeface="Quicksand Medium"/>
              </a:rPr>
              <a:t> Seattle, USA</a:t>
            </a:r>
            <a:endParaRPr b="0" i="0" sz="1800" u="none" cap="none" strike="noStrike">
              <a:solidFill>
                <a:srgbClr val="000000"/>
              </a:solidFill>
              <a:latin typeface="Arial"/>
              <a:ea typeface="Arial"/>
              <a:cs typeface="Arial"/>
              <a:sym typeface="Arial"/>
            </a:endParaRPr>
          </a:p>
        </p:txBody>
      </p:sp>
      <p:sp>
        <p:nvSpPr>
          <p:cNvPr id="296" name="Google Shape;296;g2a50dcd015a_0_83"/>
          <p:cNvSpPr txBox="1"/>
          <p:nvPr/>
        </p:nvSpPr>
        <p:spPr>
          <a:xfrm>
            <a:off x="9459450" y="9072550"/>
            <a:ext cx="2172000" cy="4617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FFFFFF"/>
                </a:solidFill>
                <a:latin typeface="Quicksand Medium"/>
                <a:ea typeface="Quicksand Medium"/>
                <a:cs typeface="Quicksand Medium"/>
                <a:sym typeface="Quicksand Medium"/>
              </a:rPr>
              <a:t> Tokyo, Japan</a:t>
            </a:r>
            <a:endParaRPr b="0" i="0" sz="1800" u="none" cap="none" strike="noStrike">
              <a:solidFill>
                <a:srgbClr val="000000"/>
              </a:solidFill>
              <a:latin typeface="Arial"/>
              <a:ea typeface="Arial"/>
              <a:cs typeface="Arial"/>
              <a:sym typeface="Arial"/>
            </a:endParaRPr>
          </a:p>
        </p:txBody>
      </p:sp>
      <p:sp>
        <p:nvSpPr>
          <p:cNvPr id="297" name="Google Shape;297;g2a50dcd015a_0_83"/>
          <p:cNvSpPr txBox="1"/>
          <p:nvPr/>
        </p:nvSpPr>
        <p:spPr>
          <a:xfrm>
            <a:off x="15158182" y="9330541"/>
            <a:ext cx="2775600" cy="4617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FFFFFF"/>
                </a:solidFill>
                <a:latin typeface="Quicksand Medium"/>
                <a:ea typeface="Quicksand Medium"/>
                <a:cs typeface="Quicksand Medium"/>
                <a:sym typeface="Quicksand Medium"/>
              </a:rPr>
              <a:t> Moscow, Russia</a:t>
            </a:r>
            <a:endParaRPr b="0" i="0" sz="1800" u="none" cap="none" strike="noStrike">
              <a:solidFill>
                <a:srgbClr val="000000"/>
              </a:solidFill>
              <a:latin typeface="Arial"/>
              <a:ea typeface="Arial"/>
              <a:cs typeface="Arial"/>
              <a:sym typeface="Arial"/>
            </a:endParaRPr>
          </a:p>
        </p:txBody>
      </p:sp>
      <p:sp>
        <p:nvSpPr>
          <p:cNvPr id="298" name="Google Shape;298;g2a50dcd015a_0_83"/>
          <p:cNvSpPr txBox="1"/>
          <p:nvPr/>
        </p:nvSpPr>
        <p:spPr>
          <a:xfrm>
            <a:off x="15393165" y="5577255"/>
            <a:ext cx="2775600" cy="4617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FFFFFF"/>
                </a:solidFill>
                <a:latin typeface="Quicksand Medium"/>
                <a:ea typeface="Quicksand Medium"/>
                <a:cs typeface="Quicksand Medium"/>
                <a:sym typeface="Quicksand Medium"/>
              </a:rPr>
              <a:t>India</a:t>
            </a:r>
            <a:endParaRPr b="0" i="0" sz="1800" u="none" cap="none" strike="noStrike">
              <a:solidFill>
                <a:srgbClr val="000000"/>
              </a:solidFill>
              <a:latin typeface="Arial"/>
              <a:ea typeface="Arial"/>
              <a:cs typeface="Arial"/>
              <a:sym typeface="Arial"/>
            </a:endParaRPr>
          </a:p>
        </p:txBody>
      </p:sp>
      <p:sp>
        <p:nvSpPr>
          <p:cNvPr id="299" name="Google Shape;299;g2a50dcd015a_0_83"/>
          <p:cNvSpPr/>
          <p:nvPr/>
        </p:nvSpPr>
        <p:spPr>
          <a:xfrm>
            <a:off x="149925" y="9475951"/>
            <a:ext cx="2775592" cy="618726"/>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19">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303" name="Shape 303"/>
        <p:cNvGrpSpPr/>
        <p:nvPr/>
      </p:nvGrpSpPr>
      <p:grpSpPr>
        <a:xfrm>
          <a:off x="0" y="0"/>
          <a:ext cx="0" cy="0"/>
          <a:chOff x="0" y="0"/>
          <a:chExt cx="0" cy="0"/>
        </a:xfrm>
      </p:grpSpPr>
      <p:sp>
        <p:nvSpPr>
          <p:cNvPr id="304" name="Google Shape;304;g36aac512fb4_0_63"/>
          <p:cNvSpPr/>
          <p:nvPr/>
        </p:nvSpPr>
        <p:spPr>
          <a:xfrm>
            <a:off x="10854629" y="1202336"/>
            <a:ext cx="7205826" cy="2237070"/>
          </a:xfrm>
          <a:prstGeom prst="roundRect">
            <a:avLst>
              <a:gd fmla="val 16667" name="adj"/>
            </a:avLst>
          </a:prstGeom>
          <a:solidFill>
            <a:schemeClr val="lt1"/>
          </a:solidFill>
          <a:ln>
            <a:noFill/>
          </a:ln>
        </p:spPr>
        <p:txBody>
          <a:bodyPr anchorCtr="0" anchor="ctr" bIns="45700" lIns="91425" spcFirstLastPara="1" rIns="91425" wrap="square" tIns="45700">
            <a:noAutofit/>
          </a:bodyPr>
          <a:lstStyle/>
          <a:p>
            <a:pPr indent="0" lvl="0" marL="0" marR="0" rtl="0" algn="l">
              <a:lnSpc>
                <a:spcPct val="115000"/>
              </a:lnSpc>
              <a:spcBef>
                <a:spcPts val="0"/>
              </a:spcBef>
              <a:spcAft>
                <a:spcPts val="0"/>
              </a:spcAft>
              <a:buNone/>
            </a:pPr>
            <a:r>
              <a:t/>
            </a:r>
            <a:endParaRPr b="0" i="0" sz="3600" u="none" cap="none" strike="noStrike">
              <a:solidFill>
                <a:schemeClr val="lt1"/>
              </a:solidFill>
              <a:latin typeface="Arial"/>
              <a:ea typeface="Arial"/>
              <a:cs typeface="Arial"/>
              <a:sym typeface="Arial"/>
            </a:endParaRPr>
          </a:p>
        </p:txBody>
      </p:sp>
      <p:sp>
        <p:nvSpPr>
          <p:cNvPr id="305" name="Google Shape;305;g36aac512fb4_0_63"/>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06" name="Google Shape;306;g36aac512fb4_0_63"/>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307" name="Google Shape;307;g36aac512fb4_0_63"/>
          <p:cNvPicPr preferRelativeResize="0"/>
          <p:nvPr/>
        </p:nvPicPr>
        <p:blipFill rotWithShape="1">
          <a:blip r:embed="rId5">
            <a:alphaModFix/>
          </a:blip>
          <a:srcRect b="0" l="0" r="0" t="0"/>
          <a:stretch/>
        </p:blipFill>
        <p:spPr>
          <a:xfrm>
            <a:off x="713505" y="3924176"/>
            <a:ext cx="2947874" cy="4522301"/>
          </a:xfrm>
          <a:prstGeom prst="rect">
            <a:avLst/>
          </a:prstGeom>
          <a:noFill/>
          <a:ln>
            <a:noFill/>
          </a:ln>
        </p:spPr>
      </p:pic>
      <p:pic>
        <p:nvPicPr>
          <p:cNvPr id="308" name="Google Shape;308;g36aac512fb4_0_63"/>
          <p:cNvPicPr preferRelativeResize="0"/>
          <p:nvPr/>
        </p:nvPicPr>
        <p:blipFill rotWithShape="1">
          <a:blip r:embed="rId6">
            <a:alphaModFix/>
          </a:blip>
          <a:srcRect b="0" l="0" r="0" t="0"/>
          <a:stretch/>
        </p:blipFill>
        <p:spPr>
          <a:xfrm>
            <a:off x="6071220" y="3615335"/>
            <a:ext cx="3137075" cy="4831142"/>
          </a:xfrm>
          <a:prstGeom prst="rect">
            <a:avLst/>
          </a:prstGeom>
          <a:noFill/>
          <a:ln>
            <a:noFill/>
          </a:ln>
        </p:spPr>
      </p:pic>
      <p:pic>
        <p:nvPicPr>
          <p:cNvPr id="309" name="Google Shape;309;g36aac512fb4_0_63"/>
          <p:cNvPicPr preferRelativeResize="0"/>
          <p:nvPr/>
        </p:nvPicPr>
        <p:blipFill rotWithShape="1">
          <a:blip r:embed="rId7">
            <a:alphaModFix/>
          </a:blip>
          <a:srcRect b="0" l="0" r="0" t="0"/>
          <a:stretch/>
        </p:blipFill>
        <p:spPr>
          <a:xfrm>
            <a:off x="11618137" y="3723817"/>
            <a:ext cx="3595426" cy="4923017"/>
          </a:xfrm>
          <a:prstGeom prst="rect">
            <a:avLst/>
          </a:prstGeom>
          <a:noFill/>
          <a:ln>
            <a:noFill/>
          </a:ln>
        </p:spPr>
      </p:pic>
      <p:sp>
        <p:nvSpPr>
          <p:cNvPr id="310" name="Google Shape;310;g36aac512fb4_0_63"/>
          <p:cNvSpPr txBox="1"/>
          <p:nvPr/>
        </p:nvSpPr>
        <p:spPr>
          <a:xfrm>
            <a:off x="278313" y="8765553"/>
            <a:ext cx="4005000" cy="10005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3100"/>
              <a:buFont typeface="Arial"/>
              <a:buNone/>
            </a:pPr>
            <a:r>
              <a:rPr b="0" i="0" lang="en-US" sz="3100" u="none" cap="none" strike="noStrike">
                <a:solidFill>
                  <a:srgbClr val="FFFFFF"/>
                </a:solidFill>
                <a:latin typeface="Quicksand SemiBold"/>
                <a:ea typeface="Quicksand SemiBold"/>
                <a:cs typeface="Quicksand SemiBold"/>
                <a:sym typeface="Quicksand SemiBold"/>
              </a:rPr>
              <a:t>DRACULA (1931)</a:t>
            </a:r>
            <a:endParaRPr b="0" i="0" sz="3100" u="none" cap="none" strike="noStrike">
              <a:solidFill>
                <a:srgbClr val="FFFFFF"/>
              </a:solidFill>
              <a:latin typeface="Quicksand SemiBold"/>
              <a:ea typeface="Quicksand SemiBold"/>
              <a:cs typeface="Quicksand SemiBold"/>
              <a:sym typeface="Quicksand SemiBold"/>
            </a:endParaRPr>
          </a:p>
          <a:p>
            <a:pPr indent="0" lvl="0" marL="0" marR="0" rtl="0" algn="ctr">
              <a:lnSpc>
                <a:spcPct val="100000"/>
              </a:lnSpc>
              <a:spcBef>
                <a:spcPts val="0"/>
              </a:spcBef>
              <a:spcAft>
                <a:spcPts val="0"/>
              </a:spcAft>
              <a:buClr>
                <a:srgbClr val="000000"/>
              </a:buClr>
              <a:buSzPts val="2200"/>
              <a:buFont typeface="Arial"/>
              <a:buNone/>
            </a:pPr>
            <a:r>
              <a:rPr b="0" i="0" lang="en-US" sz="2200" u="none" cap="none" strike="noStrike">
                <a:solidFill>
                  <a:srgbClr val="FFFFFF"/>
                </a:solidFill>
                <a:latin typeface="Quicksand SemiBold"/>
                <a:ea typeface="Quicksand SemiBold"/>
                <a:cs typeface="Quicksand SemiBold"/>
                <a:sym typeface="Quicksand SemiBold"/>
              </a:rPr>
              <a:t>TOD  BROWNING</a:t>
            </a:r>
            <a:endParaRPr b="0" i="0" sz="2200" u="none" cap="none" strike="noStrike">
              <a:solidFill>
                <a:srgbClr val="FFFFFF"/>
              </a:solidFill>
              <a:latin typeface="Quicksand SemiBold"/>
              <a:ea typeface="Quicksand SemiBold"/>
              <a:cs typeface="Quicksand SemiBold"/>
              <a:sym typeface="Quicksand SemiBold"/>
            </a:endParaRPr>
          </a:p>
        </p:txBody>
      </p:sp>
      <p:sp>
        <p:nvSpPr>
          <p:cNvPr id="311" name="Google Shape;311;g36aac512fb4_0_63"/>
          <p:cNvSpPr txBox="1"/>
          <p:nvPr/>
        </p:nvSpPr>
        <p:spPr>
          <a:xfrm>
            <a:off x="5489419" y="8734204"/>
            <a:ext cx="4005000" cy="10005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3100"/>
              <a:buFont typeface="Arial"/>
              <a:buNone/>
            </a:pPr>
            <a:r>
              <a:rPr b="0" i="0" lang="en-US" sz="3100" u="none" cap="none" strike="noStrike">
                <a:solidFill>
                  <a:srgbClr val="FFFFFF"/>
                </a:solidFill>
                <a:latin typeface="Quicksand SemiBold"/>
                <a:ea typeface="Quicksand SemiBold"/>
                <a:cs typeface="Quicksand SemiBold"/>
                <a:sym typeface="Quicksand SemiBold"/>
              </a:rPr>
              <a:t>BLACULA (1972)</a:t>
            </a:r>
            <a:endParaRPr b="0" i="0" sz="3100" u="none" cap="none" strike="noStrike">
              <a:solidFill>
                <a:srgbClr val="FFFFFF"/>
              </a:solidFill>
              <a:latin typeface="Quicksand SemiBold"/>
              <a:ea typeface="Quicksand SemiBold"/>
              <a:cs typeface="Quicksand SemiBold"/>
              <a:sym typeface="Quicksand SemiBold"/>
            </a:endParaRPr>
          </a:p>
          <a:p>
            <a:pPr indent="0" lvl="0" marL="0" marR="0" rtl="0" algn="ctr">
              <a:lnSpc>
                <a:spcPct val="100000"/>
              </a:lnSpc>
              <a:spcBef>
                <a:spcPts val="0"/>
              </a:spcBef>
              <a:spcAft>
                <a:spcPts val="0"/>
              </a:spcAft>
              <a:buClr>
                <a:srgbClr val="000000"/>
              </a:buClr>
              <a:buSzPts val="2200"/>
              <a:buFont typeface="Arial"/>
              <a:buNone/>
            </a:pPr>
            <a:r>
              <a:rPr b="0" i="0" lang="en-US" sz="2200" u="none" cap="none" strike="noStrike">
                <a:solidFill>
                  <a:srgbClr val="FFFFFF"/>
                </a:solidFill>
                <a:latin typeface="Quicksand SemiBold"/>
                <a:ea typeface="Quicksand SemiBold"/>
                <a:cs typeface="Quicksand SemiBold"/>
                <a:sym typeface="Quicksand SemiBold"/>
              </a:rPr>
              <a:t>WILLIAM CRAIN</a:t>
            </a:r>
            <a:endParaRPr b="0" i="0" sz="2200" u="none" cap="none" strike="noStrike">
              <a:solidFill>
                <a:srgbClr val="FFFFFF"/>
              </a:solidFill>
              <a:latin typeface="Quicksand SemiBold"/>
              <a:ea typeface="Quicksand SemiBold"/>
              <a:cs typeface="Quicksand SemiBold"/>
              <a:sym typeface="Quicksand SemiBold"/>
            </a:endParaRPr>
          </a:p>
        </p:txBody>
      </p:sp>
      <p:sp>
        <p:nvSpPr>
          <p:cNvPr id="312" name="Google Shape;312;g36aac512fb4_0_63"/>
          <p:cNvSpPr txBox="1"/>
          <p:nvPr/>
        </p:nvSpPr>
        <p:spPr>
          <a:xfrm>
            <a:off x="10804163" y="8795607"/>
            <a:ext cx="4409400" cy="10005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3100"/>
              <a:buFont typeface="Arial"/>
              <a:buNone/>
            </a:pPr>
            <a:r>
              <a:rPr b="0" i="0" lang="en-US" sz="3100" u="none" cap="none" strike="noStrike">
                <a:solidFill>
                  <a:srgbClr val="FFFFFF"/>
                </a:solidFill>
                <a:latin typeface="Quicksand SemiBold"/>
                <a:ea typeface="Quicksand SemiBold"/>
                <a:cs typeface="Quicksand SemiBold"/>
                <a:sym typeface="Quicksand SemiBold"/>
              </a:rPr>
              <a:t>DEAFULA (1975)</a:t>
            </a:r>
            <a:endParaRPr b="0" i="0" sz="3100" u="none" cap="none" strike="noStrike">
              <a:solidFill>
                <a:srgbClr val="FFFFFF"/>
              </a:solidFill>
              <a:latin typeface="Quicksand SemiBold"/>
              <a:ea typeface="Quicksand SemiBold"/>
              <a:cs typeface="Quicksand SemiBold"/>
              <a:sym typeface="Quicksand SemiBold"/>
            </a:endParaRPr>
          </a:p>
          <a:p>
            <a:pPr indent="0" lvl="0" marL="0" marR="0" rtl="0" algn="ctr">
              <a:lnSpc>
                <a:spcPct val="100000"/>
              </a:lnSpc>
              <a:spcBef>
                <a:spcPts val="0"/>
              </a:spcBef>
              <a:spcAft>
                <a:spcPts val="0"/>
              </a:spcAft>
              <a:buClr>
                <a:srgbClr val="000000"/>
              </a:buClr>
              <a:buSzPts val="2200"/>
              <a:buFont typeface="Arial"/>
              <a:buNone/>
            </a:pPr>
            <a:r>
              <a:rPr b="0" i="0" lang="en-US" sz="2200" u="none" cap="none" strike="noStrike">
                <a:solidFill>
                  <a:srgbClr val="FFFFFF"/>
                </a:solidFill>
                <a:latin typeface="Quicksand SemiBold"/>
                <a:ea typeface="Quicksand SemiBold"/>
                <a:cs typeface="Quicksand SemiBold"/>
                <a:sym typeface="Quicksand SemiBold"/>
              </a:rPr>
              <a:t>PETER WOLF</a:t>
            </a:r>
            <a:endParaRPr b="0" i="0" sz="2200" u="none" cap="none" strike="noStrike">
              <a:solidFill>
                <a:srgbClr val="FFFFFF"/>
              </a:solidFill>
              <a:latin typeface="Quicksand SemiBold"/>
              <a:ea typeface="Quicksand SemiBold"/>
              <a:cs typeface="Quicksand SemiBold"/>
              <a:sym typeface="Quicksand SemiBold"/>
            </a:endParaRPr>
          </a:p>
        </p:txBody>
      </p:sp>
      <p:cxnSp>
        <p:nvCxnSpPr>
          <p:cNvPr id="313" name="Google Shape;313;g36aac512fb4_0_63"/>
          <p:cNvCxnSpPr/>
          <p:nvPr/>
        </p:nvCxnSpPr>
        <p:spPr>
          <a:xfrm flipH="1" rot="10800000">
            <a:off x="3804988" y="6457108"/>
            <a:ext cx="1831500" cy="12900"/>
          </a:xfrm>
          <a:prstGeom prst="straightConnector1">
            <a:avLst/>
          </a:prstGeom>
          <a:noFill/>
          <a:ln cap="flat" cmpd="sng" w="76200">
            <a:solidFill>
              <a:srgbClr val="FFFFFF"/>
            </a:solidFill>
            <a:prstDash val="solid"/>
            <a:round/>
            <a:headEnd len="sm" w="sm" type="none"/>
            <a:tailEnd len="med" w="med" type="triangle"/>
          </a:ln>
        </p:spPr>
      </p:cxnSp>
      <p:cxnSp>
        <p:nvCxnSpPr>
          <p:cNvPr id="314" name="Google Shape;314;g36aac512fb4_0_63"/>
          <p:cNvCxnSpPr/>
          <p:nvPr/>
        </p:nvCxnSpPr>
        <p:spPr>
          <a:xfrm flipH="1" rot="10800000">
            <a:off x="9528688" y="6415972"/>
            <a:ext cx="1831500" cy="12900"/>
          </a:xfrm>
          <a:prstGeom prst="straightConnector1">
            <a:avLst/>
          </a:prstGeom>
          <a:noFill/>
          <a:ln cap="flat" cmpd="sng" w="76200">
            <a:solidFill>
              <a:srgbClr val="FFFFFF"/>
            </a:solidFill>
            <a:prstDash val="solid"/>
            <a:round/>
            <a:headEnd len="sm" w="sm" type="none"/>
            <a:tailEnd len="med" w="med" type="triangle"/>
          </a:ln>
        </p:spPr>
      </p:cxnSp>
      <p:sp>
        <p:nvSpPr>
          <p:cNvPr id="315" name="Google Shape;315;g36aac512fb4_0_63"/>
          <p:cNvSpPr txBox="1"/>
          <p:nvPr/>
        </p:nvSpPr>
        <p:spPr>
          <a:xfrm>
            <a:off x="11216492" y="1281194"/>
            <a:ext cx="6482100" cy="2031295"/>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b="0" i="0" lang="en-US" sz="2400" u="none" cap="none" strike="noStrike">
                <a:solidFill>
                  <a:schemeClr val="dk1"/>
                </a:solidFill>
                <a:latin typeface="Quicksand Medium"/>
                <a:ea typeface="Quicksand Medium"/>
                <a:cs typeface="Quicksand Medium"/>
                <a:sym typeface="Quicksand Medium"/>
              </a:rPr>
              <a:t>Der Film zeigt eine Welt ohne hörende Menschen, in der die Kommunikation über die amerikanische Gebärdensprache (ASL), Fernschreiber und visuelle Hinweise wie blinkende Türklingeln erfolgt.</a:t>
            </a:r>
            <a:endParaRPr b="0" i="0" sz="2400" u="none" cap="none" strike="noStrike">
              <a:solidFill>
                <a:schemeClr val="dk1"/>
              </a:solidFill>
              <a:latin typeface="Quicksand Medium"/>
              <a:ea typeface="Quicksand Medium"/>
              <a:cs typeface="Quicksand Medium"/>
              <a:sym typeface="Quicksand Medium"/>
            </a:endParaRPr>
          </a:p>
        </p:txBody>
      </p:sp>
      <p:sp>
        <p:nvSpPr>
          <p:cNvPr id="316" name="Google Shape;316;g36aac512fb4_0_63"/>
          <p:cNvSpPr txBox="1"/>
          <p:nvPr/>
        </p:nvSpPr>
        <p:spPr>
          <a:xfrm>
            <a:off x="219341" y="3236602"/>
            <a:ext cx="3747000" cy="6798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900"/>
              <a:buFont typeface="Arial"/>
              <a:buNone/>
            </a:pPr>
            <a:r>
              <a:rPr b="0" i="0" lang="en-US" sz="2900" u="none" cap="none" strike="noStrike">
                <a:solidFill>
                  <a:schemeClr val="lt1"/>
                </a:solidFill>
                <a:latin typeface="Quicksand Medium"/>
                <a:ea typeface="Quicksand Medium"/>
                <a:cs typeface="Quicksand Medium"/>
                <a:sym typeface="Quicksand Medium"/>
              </a:rPr>
              <a:t>Original film</a:t>
            </a:r>
            <a:endParaRPr b="0" i="0" sz="2900" u="none" cap="none" strike="noStrike">
              <a:solidFill>
                <a:schemeClr val="lt1"/>
              </a:solidFill>
              <a:latin typeface="Quicksand Medium"/>
              <a:ea typeface="Quicksand Medium"/>
              <a:cs typeface="Quicksand Medium"/>
              <a:sym typeface="Quicksand Medium"/>
            </a:endParaRPr>
          </a:p>
        </p:txBody>
      </p:sp>
      <p:sp>
        <p:nvSpPr>
          <p:cNvPr id="317" name="Google Shape;317;g36aac512fb4_0_63"/>
          <p:cNvSpPr txBox="1"/>
          <p:nvPr/>
        </p:nvSpPr>
        <p:spPr>
          <a:xfrm>
            <a:off x="776541" y="1925336"/>
            <a:ext cx="9735387" cy="923299"/>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b="1" i="0" lang="en-US" sz="2400" u="none" cap="none" strike="noStrike">
                <a:solidFill>
                  <a:schemeClr val="lt1"/>
                </a:solidFill>
                <a:latin typeface="Quicksand"/>
                <a:ea typeface="Quicksand"/>
                <a:cs typeface="Quicksand"/>
                <a:sym typeface="Quicksand"/>
              </a:rPr>
              <a:t>Nacherzählungen der klassischen Geschichte, </a:t>
            </a:r>
            <a:br>
              <a:rPr b="1" i="0" lang="en-US" sz="2400" u="none" cap="none" strike="noStrike">
                <a:solidFill>
                  <a:schemeClr val="lt1"/>
                </a:solidFill>
                <a:latin typeface="Quicksand"/>
                <a:ea typeface="Quicksand"/>
                <a:cs typeface="Quicksand"/>
                <a:sym typeface="Quicksand"/>
              </a:rPr>
            </a:br>
            <a:r>
              <a:rPr b="1" i="0" lang="en-US" sz="2400" u="none" cap="none" strike="noStrike">
                <a:solidFill>
                  <a:schemeClr val="lt1"/>
                </a:solidFill>
                <a:latin typeface="Quicksand"/>
                <a:ea typeface="Quicksand"/>
                <a:cs typeface="Quicksand"/>
                <a:sym typeface="Quicksand"/>
              </a:rPr>
              <a:t>die von den kulturellen Identitäten ihrer Schöpfer geprägt sind.</a:t>
            </a:r>
            <a:endParaRPr b="0" i="0" sz="2400" u="none" cap="none" strike="noStrike">
              <a:solidFill>
                <a:schemeClr val="lt1"/>
              </a:solidFill>
              <a:latin typeface="Quicksand Medium"/>
              <a:ea typeface="Quicksand Medium"/>
              <a:cs typeface="Quicksand Medium"/>
              <a:sym typeface="Quicksand Medium"/>
            </a:endParaRPr>
          </a:p>
        </p:txBody>
      </p:sp>
      <p:sp>
        <p:nvSpPr>
          <p:cNvPr id="318" name="Google Shape;318;g36aac512fb4_0_63"/>
          <p:cNvSpPr txBox="1"/>
          <p:nvPr/>
        </p:nvSpPr>
        <p:spPr>
          <a:xfrm>
            <a:off x="4206178" y="253374"/>
            <a:ext cx="9615900" cy="800189"/>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b="0" i="0" lang="en-US" sz="4000" u="none" cap="none" strike="noStrike">
                <a:solidFill>
                  <a:schemeClr val="lt1"/>
                </a:solidFill>
                <a:latin typeface="Anton"/>
                <a:ea typeface="Anton"/>
                <a:cs typeface="Anton"/>
                <a:sym typeface="Anton"/>
              </a:rPr>
              <a:t>Das Kino durch eine taube Linse neu gesehen</a:t>
            </a:r>
            <a:endParaRPr b="0" i="0" sz="4000" u="none" cap="none" strike="noStrike">
              <a:solidFill>
                <a:schemeClr val="lt1"/>
              </a:solidFill>
              <a:latin typeface="Anton"/>
              <a:ea typeface="Anton"/>
              <a:cs typeface="Anton"/>
              <a:sym typeface="Anton"/>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322" name="Shape 322"/>
        <p:cNvGrpSpPr/>
        <p:nvPr/>
      </p:nvGrpSpPr>
      <p:grpSpPr>
        <a:xfrm>
          <a:off x="0" y="0"/>
          <a:ext cx="0" cy="0"/>
          <a:chOff x="0" y="0"/>
          <a:chExt cx="0" cy="0"/>
        </a:xfrm>
      </p:grpSpPr>
      <p:grpSp>
        <p:nvGrpSpPr>
          <p:cNvPr id="323" name="Google Shape;323;g36aac512fb4_0_81"/>
          <p:cNvGrpSpPr/>
          <p:nvPr/>
        </p:nvGrpSpPr>
        <p:grpSpPr>
          <a:xfrm>
            <a:off x="0" y="-216993"/>
            <a:ext cx="2922102" cy="10504504"/>
            <a:chOff x="0" y="-57150"/>
            <a:chExt cx="769602" cy="2766600"/>
          </a:xfrm>
        </p:grpSpPr>
        <p:sp>
          <p:nvSpPr>
            <p:cNvPr id="324" name="Google Shape;324;g36aac512fb4_0_81"/>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25" name="Google Shape;325;g36aac512fb4_0_81"/>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326" name="Google Shape;326;g36aac512fb4_0_81"/>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27" name="Google Shape;327;g36aac512fb4_0_81"/>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28" name="Google Shape;328;g36aac512fb4_0_81"/>
          <p:cNvSpPr txBox="1"/>
          <p:nvPr/>
        </p:nvSpPr>
        <p:spPr>
          <a:xfrm>
            <a:off x="563051" y="4688863"/>
            <a:ext cx="2167800" cy="68942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0" i="0" lang="en-US" sz="3200" u="none" cap="none" strike="noStrike">
                <a:solidFill>
                  <a:srgbClr val="F7F1D5"/>
                </a:solidFill>
                <a:latin typeface="Anton"/>
                <a:ea typeface="Anton"/>
                <a:cs typeface="Anton"/>
                <a:sym typeface="Anton"/>
              </a:rPr>
              <a:t>Beispiele</a:t>
            </a:r>
            <a:endParaRPr b="0" i="0" sz="3200" u="none" cap="none" strike="noStrike">
              <a:solidFill>
                <a:srgbClr val="F7F1D5"/>
              </a:solidFill>
              <a:latin typeface="Anton"/>
              <a:ea typeface="Anton"/>
              <a:cs typeface="Anton"/>
              <a:sym typeface="Anton"/>
            </a:endParaRPr>
          </a:p>
        </p:txBody>
      </p:sp>
      <p:sp>
        <p:nvSpPr>
          <p:cNvPr id="329" name="Google Shape;329;g36aac512fb4_0_81"/>
          <p:cNvSpPr txBox="1"/>
          <p:nvPr/>
        </p:nvSpPr>
        <p:spPr>
          <a:xfrm>
            <a:off x="3785226" y="362900"/>
            <a:ext cx="7240500" cy="1661963"/>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None/>
            </a:pPr>
            <a:r>
              <a:rPr b="0" i="0" lang="en-US" sz="9600" u="none" cap="none" strike="noStrike">
                <a:solidFill>
                  <a:srgbClr val="FFFFFF"/>
                </a:solidFill>
                <a:latin typeface="Anton"/>
                <a:ea typeface="Anton"/>
                <a:cs typeface="Anton"/>
                <a:sym typeface="Anton"/>
              </a:rPr>
              <a:t>Deaf-Cinema</a:t>
            </a:r>
            <a:endParaRPr b="0" i="0" sz="9600" u="none" cap="none" strike="noStrike">
              <a:solidFill>
                <a:srgbClr val="FFFFFF"/>
              </a:solidFill>
              <a:latin typeface="Anton"/>
              <a:ea typeface="Anton"/>
              <a:cs typeface="Anton"/>
              <a:sym typeface="Anton"/>
            </a:endParaRPr>
          </a:p>
        </p:txBody>
      </p:sp>
      <p:pic>
        <p:nvPicPr>
          <p:cNvPr id="330" name="Google Shape;330;g36aac512fb4_0_81">
            <a:hlinkClick r:id="rId5"/>
          </p:cNvPr>
          <p:cNvPicPr preferRelativeResize="0"/>
          <p:nvPr/>
        </p:nvPicPr>
        <p:blipFill rotWithShape="1">
          <a:blip r:embed="rId6">
            <a:alphaModFix/>
          </a:blip>
          <a:srcRect b="0" l="0" r="0" t="0"/>
          <a:stretch/>
        </p:blipFill>
        <p:spPr>
          <a:xfrm>
            <a:off x="7955326" y="2025202"/>
            <a:ext cx="3261425" cy="3314727"/>
          </a:xfrm>
          <a:prstGeom prst="rect">
            <a:avLst/>
          </a:prstGeom>
          <a:noFill/>
          <a:ln>
            <a:noFill/>
          </a:ln>
        </p:spPr>
      </p:pic>
      <p:pic>
        <p:nvPicPr>
          <p:cNvPr id="331" name="Google Shape;331;g36aac512fb4_0_81">
            <a:hlinkClick r:id="rId7"/>
          </p:cNvPr>
          <p:cNvPicPr preferRelativeResize="0"/>
          <p:nvPr/>
        </p:nvPicPr>
        <p:blipFill rotWithShape="1">
          <a:blip r:embed="rId8">
            <a:alphaModFix/>
          </a:blip>
          <a:srcRect b="0" l="0" r="0" t="0"/>
          <a:stretch/>
        </p:blipFill>
        <p:spPr>
          <a:xfrm>
            <a:off x="3182205" y="2287595"/>
            <a:ext cx="3261425" cy="4802555"/>
          </a:xfrm>
          <a:prstGeom prst="rect">
            <a:avLst/>
          </a:prstGeom>
          <a:noFill/>
          <a:ln>
            <a:noFill/>
          </a:ln>
        </p:spPr>
      </p:pic>
      <p:pic>
        <p:nvPicPr>
          <p:cNvPr id="332" name="Google Shape;332;g36aac512fb4_0_81">
            <a:hlinkClick r:id="rId9"/>
          </p:cNvPr>
          <p:cNvPicPr preferRelativeResize="0"/>
          <p:nvPr/>
        </p:nvPicPr>
        <p:blipFill rotWithShape="1">
          <a:blip r:embed="rId10">
            <a:alphaModFix/>
          </a:blip>
          <a:srcRect b="0" l="0" r="0" t="0"/>
          <a:stretch/>
        </p:blipFill>
        <p:spPr>
          <a:xfrm>
            <a:off x="14828750" y="362900"/>
            <a:ext cx="3261424" cy="4864918"/>
          </a:xfrm>
          <a:prstGeom prst="rect">
            <a:avLst/>
          </a:prstGeom>
          <a:noFill/>
          <a:ln>
            <a:noFill/>
          </a:ln>
        </p:spPr>
      </p:pic>
      <p:pic>
        <p:nvPicPr>
          <p:cNvPr id="333" name="Google Shape;333;g36aac512fb4_0_81">
            <a:hlinkClick r:id="rId11"/>
          </p:cNvPr>
          <p:cNvPicPr preferRelativeResize="0"/>
          <p:nvPr/>
        </p:nvPicPr>
        <p:blipFill rotWithShape="1">
          <a:blip r:embed="rId12">
            <a:alphaModFix/>
          </a:blip>
          <a:srcRect b="0" l="0" r="0" t="0"/>
          <a:stretch/>
        </p:blipFill>
        <p:spPr>
          <a:xfrm>
            <a:off x="14634525" y="5613063"/>
            <a:ext cx="3455650" cy="3455650"/>
          </a:xfrm>
          <a:prstGeom prst="rect">
            <a:avLst/>
          </a:prstGeom>
          <a:noFill/>
          <a:ln>
            <a:noFill/>
          </a:ln>
        </p:spPr>
      </p:pic>
      <p:sp>
        <p:nvSpPr>
          <p:cNvPr id="334" name="Google Shape;334;g36aac512fb4_0_81"/>
          <p:cNvSpPr txBox="1"/>
          <p:nvPr/>
        </p:nvSpPr>
        <p:spPr>
          <a:xfrm>
            <a:off x="11706941" y="4196263"/>
            <a:ext cx="3121800" cy="9852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2400"/>
              <a:buFont typeface="Arial"/>
              <a:buNone/>
            </a:pPr>
            <a:r>
              <a:rPr b="1" i="0" lang="en-US" sz="2600" u="none" cap="none" strike="noStrike">
                <a:solidFill>
                  <a:srgbClr val="FFFFFF"/>
                </a:solidFill>
                <a:latin typeface="Quicksand"/>
                <a:ea typeface="Quicksand"/>
                <a:cs typeface="Quicksand"/>
                <a:sym typeface="Quicksand"/>
              </a:rPr>
              <a:t>Sign Gene </a:t>
            </a:r>
            <a:br>
              <a:rPr b="0" i="0" lang="en-US" sz="2600" u="none" cap="none" strike="noStrike">
                <a:solidFill>
                  <a:srgbClr val="FFFFFF"/>
                </a:solidFill>
                <a:latin typeface="Quicksand Medium"/>
                <a:ea typeface="Quicksand Medium"/>
                <a:cs typeface="Quicksand Medium"/>
                <a:sym typeface="Quicksand Medium"/>
              </a:rPr>
            </a:br>
            <a:r>
              <a:rPr b="0" i="0" lang="en-US" sz="2600" u="none" cap="none" strike="noStrike">
                <a:solidFill>
                  <a:srgbClr val="FFFFFF"/>
                </a:solidFill>
                <a:latin typeface="Quicksand Medium"/>
                <a:ea typeface="Quicksand Medium"/>
                <a:cs typeface="Quicksand Medium"/>
                <a:sym typeface="Quicksand Medium"/>
              </a:rPr>
              <a:t>(E. Insolera, 2017)</a:t>
            </a:r>
            <a:endParaRPr b="0" i="0" sz="2600" u="none" cap="none" strike="noStrike">
              <a:solidFill>
                <a:srgbClr val="FFFFFF"/>
              </a:solidFill>
              <a:latin typeface="Quicksand Medium"/>
              <a:ea typeface="Quicksand Medium"/>
              <a:cs typeface="Quicksand Medium"/>
              <a:sym typeface="Quicksand Medium"/>
            </a:endParaRPr>
          </a:p>
        </p:txBody>
      </p:sp>
      <p:sp>
        <p:nvSpPr>
          <p:cNvPr id="335" name="Google Shape;335;g36aac512fb4_0_81"/>
          <p:cNvSpPr txBox="1"/>
          <p:nvPr/>
        </p:nvSpPr>
        <p:spPr>
          <a:xfrm>
            <a:off x="11827275" y="7720150"/>
            <a:ext cx="2708700" cy="13854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2400"/>
              <a:buFont typeface="Arial"/>
              <a:buNone/>
            </a:pPr>
            <a:r>
              <a:rPr b="1" i="0" lang="en-US" sz="2600" u="none" cap="none" strike="noStrike">
                <a:solidFill>
                  <a:srgbClr val="FFFFFF"/>
                </a:solidFill>
                <a:latin typeface="Quicksand"/>
                <a:ea typeface="Quicksand"/>
                <a:cs typeface="Quicksand"/>
                <a:sym typeface="Quicksand"/>
              </a:rPr>
              <a:t>Deaf Funny </a:t>
            </a:r>
            <a:br>
              <a:rPr b="1" i="0" lang="en-US" sz="2600" u="none" cap="none" strike="noStrike">
                <a:solidFill>
                  <a:srgbClr val="FFFFFF"/>
                </a:solidFill>
                <a:latin typeface="Quicksand"/>
                <a:ea typeface="Quicksand"/>
                <a:cs typeface="Quicksand"/>
                <a:sym typeface="Quicksand"/>
              </a:rPr>
            </a:br>
            <a:r>
              <a:rPr b="0" i="0" lang="en-US" sz="2600" u="none" cap="none" strike="noStrike">
                <a:solidFill>
                  <a:srgbClr val="FFFFFF"/>
                </a:solidFill>
                <a:latin typeface="Quicksand Medium"/>
                <a:ea typeface="Quicksand Medium"/>
                <a:cs typeface="Quicksand Medium"/>
                <a:sym typeface="Quicksand Medium"/>
              </a:rPr>
              <a:t>(C. Swinbourne, 2017)</a:t>
            </a:r>
            <a:endParaRPr b="0" i="0" sz="2600" u="none" cap="none" strike="noStrike">
              <a:solidFill>
                <a:srgbClr val="000000"/>
              </a:solidFill>
              <a:latin typeface="Arial"/>
              <a:ea typeface="Arial"/>
              <a:cs typeface="Arial"/>
              <a:sym typeface="Arial"/>
            </a:endParaRPr>
          </a:p>
        </p:txBody>
      </p:sp>
      <p:pic>
        <p:nvPicPr>
          <p:cNvPr id="336" name="Google Shape;336;g36aac512fb4_0_81" title="Jesus-ASL-official-film-poster-scaled.jpeg">
            <a:hlinkClick r:id="rId13"/>
          </p:cNvPr>
          <p:cNvPicPr preferRelativeResize="0"/>
          <p:nvPr/>
        </p:nvPicPr>
        <p:blipFill rotWithShape="1">
          <a:blip r:embed="rId14">
            <a:alphaModFix/>
          </a:blip>
          <a:srcRect b="0" l="0" r="0" t="0"/>
          <a:stretch/>
        </p:blipFill>
        <p:spPr>
          <a:xfrm>
            <a:off x="7990562" y="5613079"/>
            <a:ext cx="3158798" cy="4446198"/>
          </a:xfrm>
          <a:prstGeom prst="rect">
            <a:avLst/>
          </a:prstGeom>
          <a:noFill/>
          <a:ln>
            <a:noFill/>
          </a:ln>
        </p:spPr>
      </p:pic>
      <p:sp>
        <p:nvSpPr>
          <p:cNvPr id="337" name="Google Shape;337;g36aac512fb4_0_81"/>
          <p:cNvSpPr txBox="1"/>
          <p:nvPr/>
        </p:nvSpPr>
        <p:spPr>
          <a:xfrm>
            <a:off x="4261775" y="8590575"/>
            <a:ext cx="3585300" cy="13854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2600"/>
              <a:buFont typeface="Arial"/>
              <a:buNone/>
            </a:pPr>
            <a:r>
              <a:rPr b="1" i="0" lang="en-US" sz="2600" u="none" cap="none" strike="noStrike">
                <a:solidFill>
                  <a:srgbClr val="FFFFFF"/>
                </a:solidFill>
                <a:latin typeface="Quicksand"/>
                <a:ea typeface="Quicksand"/>
                <a:cs typeface="Quicksand"/>
                <a:sym typeface="Quicksand"/>
              </a:rPr>
              <a:t>JESUS: a Deaf Missions film</a:t>
            </a:r>
            <a:r>
              <a:rPr b="0" i="0" lang="en-US" sz="2600" u="none" cap="none" strike="noStrike">
                <a:solidFill>
                  <a:srgbClr val="FFFFFF"/>
                </a:solidFill>
                <a:latin typeface="Quicksand Medium"/>
                <a:ea typeface="Quicksand Medium"/>
                <a:cs typeface="Quicksand Medium"/>
                <a:sym typeface="Quicksand Medium"/>
              </a:rPr>
              <a:t> </a:t>
            </a:r>
            <a:br>
              <a:rPr b="0" i="0" lang="en-US" sz="2600" u="none" cap="none" strike="noStrike">
                <a:solidFill>
                  <a:srgbClr val="FFFFFF"/>
                </a:solidFill>
                <a:latin typeface="Quicksand Medium"/>
                <a:ea typeface="Quicksand Medium"/>
                <a:cs typeface="Quicksand Medium"/>
                <a:sym typeface="Quicksand Medium"/>
              </a:rPr>
            </a:br>
            <a:r>
              <a:rPr b="0" i="0" lang="en-US" sz="2600" u="none" cap="none" strike="noStrike">
                <a:solidFill>
                  <a:srgbClr val="FFFFFF"/>
                </a:solidFill>
                <a:latin typeface="Quicksand Medium"/>
                <a:ea typeface="Quicksand Medium"/>
                <a:cs typeface="Quicksand Medium"/>
                <a:sym typeface="Quicksand Medium"/>
              </a:rPr>
              <a:t>(J. D. Josselyn, 2024)</a:t>
            </a:r>
            <a:endParaRPr b="0" i="0" sz="2600" u="none" cap="none" strike="noStrike">
              <a:solidFill>
                <a:srgbClr val="FFFFFF"/>
              </a:solidFill>
              <a:latin typeface="Quicksand Medium"/>
              <a:ea typeface="Quicksand Medium"/>
              <a:cs typeface="Quicksand Medium"/>
              <a:sym typeface="Quicksand Medium"/>
            </a:endParaRPr>
          </a:p>
        </p:txBody>
      </p:sp>
      <p:sp>
        <p:nvSpPr>
          <p:cNvPr id="338" name="Google Shape;338;g36aac512fb4_0_81"/>
          <p:cNvSpPr txBox="1"/>
          <p:nvPr/>
        </p:nvSpPr>
        <p:spPr>
          <a:xfrm>
            <a:off x="11286216" y="2025188"/>
            <a:ext cx="3121800" cy="985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400"/>
              <a:buFont typeface="Arial"/>
              <a:buNone/>
            </a:pPr>
            <a:r>
              <a:rPr b="1" i="0" lang="en-US" sz="2600" u="none" cap="none" strike="noStrike">
                <a:solidFill>
                  <a:srgbClr val="FFFFFF"/>
                </a:solidFill>
                <a:latin typeface="Quicksand"/>
                <a:ea typeface="Quicksand"/>
                <a:cs typeface="Quicksand"/>
                <a:sym typeface="Quicksand"/>
              </a:rPr>
              <a:t>Small World </a:t>
            </a:r>
            <a:br>
              <a:rPr b="0" i="0" lang="en-US" sz="2600" u="none" cap="none" strike="noStrike">
                <a:solidFill>
                  <a:srgbClr val="FFFFFF"/>
                </a:solidFill>
                <a:latin typeface="Quicksand Medium"/>
                <a:ea typeface="Quicksand Medium"/>
                <a:cs typeface="Quicksand Medium"/>
                <a:sym typeface="Quicksand Medium"/>
              </a:rPr>
            </a:br>
            <a:r>
              <a:rPr b="0" i="0" lang="en-US" sz="2600" u="none" cap="none" strike="noStrike">
                <a:solidFill>
                  <a:srgbClr val="FFFFFF"/>
                </a:solidFill>
                <a:latin typeface="Quicksand Medium"/>
                <a:ea typeface="Quicksand Medium"/>
                <a:cs typeface="Quicksand Medium"/>
                <a:sym typeface="Quicksand Medium"/>
              </a:rPr>
              <a:t>(L. Neethling, 2016)</a:t>
            </a:r>
            <a:endParaRPr b="0" i="0" sz="2600" u="none" cap="none" strike="noStrike">
              <a:solidFill>
                <a:srgbClr val="FFFFFF"/>
              </a:solidFill>
              <a:latin typeface="Quicksand Medium"/>
              <a:ea typeface="Quicksand Medium"/>
              <a:cs typeface="Quicksand Medium"/>
              <a:sym typeface="Quicksand Medium"/>
            </a:endParaRPr>
          </a:p>
        </p:txBody>
      </p:sp>
      <p:sp>
        <p:nvSpPr>
          <p:cNvPr id="339" name="Google Shape;339;g36aac512fb4_0_81"/>
          <p:cNvSpPr txBox="1"/>
          <p:nvPr/>
        </p:nvSpPr>
        <p:spPr>
          <a:xfrm>
            <a:off x="198234" y="7582750"/>
            <a:ext cx="2708700" cy="1877407"/>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b="0" i="0" lang="en-US" sz="2200" u="none" cap="none" strike="noStrike">
                <a:solidFill>
                  <a:srgbClr val="FFFFFF"/>
                </a:solidFill>
                <a:latin typeface="Quicksand Medium"/>
                <a:ea typeface="Quicksand Medium"/>
                <a:cs typeface="Quicksand Medium"/>
                <a:sym typeface="Quicksand Medium"/>
              </a:rPr>
              <a:t>Sie können auch das Video "Deaf Filmmakers and Their Works" zeigen.</a:t>
            </a:r>
            <a:endParaRPr b="0" i="0" sz="2200" u="none" cap="none" strike="noStrike">
              <a:solidFill>
                <a:srgbClr val="FFFFFF"/>
              </a:solidFill>
              <a:latin typeface="Quicksand Medium"/>
              <a:ea typeface="Quicksand Medium"/>
              <a:cs typeface="Quicksand Medium"/>
              <a:sym typeface="Quicksand Medium"/>
            </a:endParaRPr>
          </a:p>
        </p:txBody>
      </p:sp>
      <p:sp>
        <p:nvSpPr>
          <p:cNvPr id="340" name="Google Shape;340;g36aac512fb4_0_81"/>
          <p:cNvSpPr txBox="1"/>
          <p:nvPr/>
        </p:nvSpPr>
        <p:spPr>
          <a:xfrm>
            <a:off x="3452949" y="7090150"/>
            <a:ext cx="4153500" cy="985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400"/>
              <a:buFont typeface="Arial"/>
              <a:buNone/>
            </a:pPr>
            <a:r>
              <a:rPr b="1" i="0" lang="en-US" sz="2600" u="none" cap="none" strike="noStrike">
                <a:solidFill>
                  <a:srgbClr val="FFFFFF"/>
                </a:solidFill>
                <a:latin typeface="Quicksand"/>
                <a:ea typeface="Quicksand"/>
                <a:cs typeface="Quicksand"/>
                <a:sym typeface="Quicksand"/>
              </a:rPr>
              <a:t>The End</a:t>
            </a:r>
            <a:r>
              <a:rPr b="0" i="0" lang="en-US" sz="2600" u="none" cap="none" strike="noStrike">
                <a:solidFill>
                  <a:srgbClr val="FFFFFF"/>
                </a:solidFill>
                <a:latin typeface="Quicksand Medium"/>
                <a:ea typeface="Quicksand Medium"/>
                <a:cs typeface="Quicksand Medium"/>
                <a:sym typeface="Quicksand Medium"/>
              </a:rPr>
              <a:t> </a:t>
            </a:r>
            <a:br>
              <a:rPr b="0" i="0" lang="en-US" sz="2600" u="none" cap="none" strike="noStrike">
                <a:solidFill>
                  <a:srgbClr val="FFFFFF"/>
                </a:solidFill>
                <a:latin typeface="Quicksand Medium"/>
                <a:ea typeface="Quicksand Medium"/>
                <a:cs typeface="Quicksand Medium"/>
                <a:sym typeface="Quicksand Medium"/>
              </a:rPr>
            </a:br>
            <a:r>
              <a:rPr b="0" i="0" lang="en-US" sz="2600" u="none" cap="none" strike="noStrike">
                <a:solidFill>
                  <a:srgbClr val="FFFFFF"/>
                </a:solidFill>
                <a:latin typeface="Quicksand Medium"/>
                <a:ea typeface="Quicksand Medium"/>
                <a:cs typeface="Quicksand Medium"/>
                <a:sym typeface="Quicksand Medium"/>
              </a:rPr>
              <a:t>(T. Evans, 2011)</a:t>
            </a:r>
            <a:endParaRPr b="0" i="0" sz="2600" u="none" cap="none" strike="noStrike">
              <a:solidFill>
                <a:srgbClr val="FFFFFF"/>
              </a:solidFill>
              <a:latin typeface="Quicksand Medium"/>
              <a:ea typeface="Quicksand Medium"/>
              <a:cs typeface="Quicksand Medium"/>
              <a:sym typeface="Quicksand Medium"/>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344" name="Shape 344"/>
        <p:cNvGrpSpPr/>
        <p:nvPr/>
      </p:nvGrpSpPr>
      <p:grpSpPr>
        <a:xfrm>
          <a:off x="0" y="0"/>
          <a:ext cx="0" cy="0"/>
          <a:chOff x="0" y="0"/>
          <a:chExt cx="0" cy="0"/>
        </a:xfrm>
      </p:grpSpPr>
      <p:sp>
        <p:nvSpPr>
          <p:cNvPr id="345" name="Google Shape;345;g36aac512fb4_0_72"/>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46" name="Google Shape;346;g36aac512fb4_0_72"/>
          <p:cNvSpPr/>
          <p:nvPr/>
        </p:nvSpPr>
        <p:spPr>
          <a:xfrm>
            <a:off x="590725" y="91035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347" name="Google Shape;347;g36aac512fb4_0_72"/>
          <p:cNvPicPr preferRelativeResize="0"/>
          <p:nvPr/>
        </p:nvPicPr>
        <p:blipFill rotWithShape="1">
          <a:blip r:embed="rId5">
            <a:alphaModFix/>
          </a:blip>
          <a:srcRect b="0" l="0" r="0" t="0"/>
          <a:stretch/>
        </p:blipFill>
        <p:spPr>
          <a:xfrm>
            <a:off x="438238" y="2322950"/>
            <a:ext cx="3828450" cy="3080426"/>
          </a:xfrm>
          <a:prstGeom prst="rect">
            <a:avLst/>
          </a:prstGeom>
          <a:noFill/>
          <a:ln>
            <a:noFill/>
          </a:ln>
        </p:spPr>
      </p:pic>
      <p:pic>
        <p:nvPicPr>
          <p:cNvPr id="348" name="Google Shape;348;g36aac512fb4_0_72"/>
          <p:cNvPicPr preferRelativeResize="0"/>
          <p:nvPr/>
        </p:nvPicPr>
        <p:blipFill rotWithShape="1">
          <a:blip r:embed="rId6">
            <a:alphaModFix/>
          </a:blip>
          <a:srcRect b="0" l="0" r="0" t="0"/>
          <a:stretch/>
        </p:blipFill>
        <p:spPr>
          <a:xfrm>
            <a:off x="14474654" y="2321900"/>
            <a:ext cx="3070308" cy="3082501"/>
          </a:xfrm>
          <a:prstGeom prst="rect">
            <a:avLst/>
          </a:prstGeom>
          <a:noFill/>
          <a:ln>
            <a:noFill/>
          </a:ln>
        </p:spPr>
      </p:pic>
      <p:sp>
        <p:nvSpPr>
          <p:cNvPr id="349" name="Google Shape;349;g36aac512fb4_0_72"/>
          <p:cNvSpPr txBox="1"/>
          <p:nvPr/>
        </p:nvSpPr>
        <p:spPr>
          <a:xfrm>
            <a:off x="4997825" y="5711150"/>
            <a:ext cx="3786600" cy="29301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1000"/>
              </a:spcAft>
              <a:buNone/>
            </a:pPr>
            <a:r>
              <a:rPr b="1" i="0" lang="en-US" sz="2400" u="none" cap="none" strike="noStrike">
                <a:solidFill>
                  <a:schemeClr val="lt1"/>
                </a:solidFill>
                <a:latin typeface="Quicksand"/>
                <a:ea typeface="Quicksand"/>
                <a:cs typeface="Quicksand"/>
                <a:sym typeface="Quicksand"/>
              </a:rPr>
              <a:t>Gebärdensprache als Hauptsprache des Films</a:t>
            </a:r>
            <a:endParaRPr b="0" i="0" sz="2400" u="none" cap="none" strike="noStrike">
              <a:solidFill>
                <a:schemeClr val="lt1"/>
              </a:solidFill>
              <a:latin typeface="Quicksand SemiBold"/>
              <a:ea typeface="Quicksand SemiBold"/>
              <a:cs typeface="Quicksand SemiBold"/>
              <a:sym typeface="Quicksand SemiBold"/>
            </a:endParaRPr>
          </a:p>
        </p:txBody>
      </p:sp>
      <p:sp>
        <p:nvSpPr>
          <p:cNvPr id="350" name="Google Shape;350;g36aac512fb4_0_72"/>
          <p:cNvSpPr txBox="1"/>
          <p:nvPr/>
        </p:nvSpPr>
        <p:spPr>
          <a:xfrm>
            <a:off x="14273425" y="5641050"/>
            <a:ext cx="3786600" cy="38571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1200"/>
              </a:spcBef>
              <a:spcAft>
                <a:spcPts val="1000"/>
              </a:spcAft>
              <a:buNone/>
            </a:pPr>
            <a:r>
              <a:rPr b="1" i="0" lang="en-US" sz="2400" u="none" cap="none" strike="noStrike">
                <a:solidFill>
                  <a:schemeClr val="lt1"/>
                </a:solidFill>
                <a:latin typeface="Quicksand"/>
                <a:ea typeface="Quicksand"/>
                <a:cs typeface="Quicksand"/>
                <a:sym typeface="Quicksand"/>
              </a:rPr>
              <a:t>Gehörlosenzentrierte Perspektive, Vermeidung von paternalistischen oder medikalisierten Darstellungen durch hörende Individuen und Infragestellung von Audismus</a:t>
            </a:r>
            <a:endParaRPr b="0" i="0" sz="2400" u="none" cap="none" strike="noStrike">
              <a:solidFill>
                <a:schemeClr val="lt1"/>
              </a:solidFill>
              <a:latin typeface="Quicksand SemiBold"/>
              <a:ea typeface="Quicksand SemiBold"/>
              <a:cs typeface="Quicksand SemiBold"/>
              <a:sym typeface="Quicksand SemiBold"/>
            </a:endParaRPr>
          </a:p>
        </p:txBody>
      </p:sp>
      <p:sp>
        <p:nvSpPr>
          <p:cNvPr id="351" name="Google Shape;351;g36aac512fb4_0_72"/>
          <p:cNvSpPr txBox="1"/>
          <p:nvPr/>
        </p:nvSpPr>
        <p:spPr>
          <a:xfrm>
            <a:off x="9515567" y="5711150"/>
            <a:ext cx="4248900" cy="34068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None/>
            </a:pPr>
            <a:r>
              <a:rPr b="1" i="0" lang="en-US" sz="2400" u="none" cap="none" strike="noStrike">
                <a:solidFill>
                  <a:schemeClr val="lt1"/>
                </a:solidFill>
                <a:latin typeface="Quicksand"/>
                <a:ea typeface="Quicksand"/>
                <a:cs typeface="Quicksand"/>
                <a:sym typeface="Quicksand"/>
              </a:rPr>
              <a:t>Themen, die sich auf die Identität, Kultur und Gemeinschaft von Gehörlosen beziehen, </a:t>
            </a:r>
            <a:br>
              <a:rPr b="1" i="0" lang="en-US" sz="2400" u="none" cap="none" strike="noStrike">
                <a:solidFill>
                  <a:schemeClr val="lt1"/>
                </a:solidFill>
                <a:latin typeface="Quicksand"/>
                <a:ea typeface="Quicksand"/>
                <a:cs typeface="Quicksand"/>
                <a:sym typeface="Quicksand"/>
              </a:rPr>
            </a:br>
            <a:r>
              <a:rPr b="1" i="0" lang="en-US" sz="2400" u="none" cap="none" strike="noStrike">
                <a:solidFill>
                  <a:schemeClr val="lt1"/>
                </a:solidFill>
                <a:latin typeface="Quicksand"/>
                <a:ea typeface="Quicksand"/>
                <a:cs typeface="Quicksand"/>
                <a:sym typeface="Quicksand"/>
              </a:rPr>
              <a:t>nicht nur auf Behinderung.</a:t>
            </a:r>
            <a:endParaRPr b="0" i="0" sz="2400" u="none" cap="none" strike="noStrike">
              <a:solidFill>
                <a:schemeClr val="lt1"/>
              </a:solidFill>
              <a:latin typeface="Quicksand SemiBold"/>
              <a:ea typeface="Quicksand SemiBold"/>
              <a:cs typeface="Quicksand SemiBold"/>
              <a:sym typeface="Quicksand SemiBold"/>
            </a:endParaRPr>
          </a:p>
        </p:txBody>
      </p:sp>
      <p:pic>
        <p:nvPicPr>
          <p:cNvPr id="352" name="Google Shape;352;g36aac512fb4_0_72"/>
          <p:cNvPicPr preferRelativeResize="0"/>
          <p:nvPr/>
        </p:nvPicPr>
        <p:blipFill rotWithShape="1">
          <a:blip r:embed="rId7">
            <a:alphaModFix/>
          </a:blip>
          <a:srcRect b="0" l="0" r="0" t="0"/>
          <a:stretch/>
        </p:blipFill>
        <p:spPr>
          <a:xfrm>
            <a:off x="9515587" y="2321913"/>
            <a:ext cx="4248861" cy="3082501"/>
          </a:xfrm>
          <a:prstGeom prst="rect">
            <a:avLst/>
          </a:prstGeom>
          <a:noFill/>
          <a:ln>
            <a:noFill/>
          </a:ln>
        </p:spPr>
      </p:pic>
      <p:sp>
        <p:nvSpPr>
          <p:cNvPr id="353" name="Google Shape;353;g36aac512fb4_0_72"/>
          <p:cNvSpPr txBox="1"/>
          <p:nvPr/>
        </p:nvSpPr>
        <p:spPr>
          <a:xfrm>
            <a:off x="3253631" y="427563"/>
            <a:ext cx="14657935" cy="1492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0" i="0" lang="en-US" sz="7200" u="none" cap="none" strike="noStrike">
                <a:solidFill>
                  <a:schemeClr val="lt1"/>
                </a:solidFill>
                <a:latin typeface="Anton"/>
                <a:ea typeface="Anton"/>
                <a:cs typeface="Anton"/>
                <a:sym typeface="Anton"/>
              </a:rPr>
              <a:t>Deaf Cinema: Schlüsselkomponenten</a:t>
            </a:r>
            <a:endParaRPr b="0" i="0" sz="7200" u="none" cap="none" strike="noStrike">
              <a:solidFill>
                <a:schemeClr val="lt1"/>
              </a:solidFill>
              <a:latin typeface="Anton"/>
              <a:ea typeface="Anton"/>
              <a:cs typeface="Anton"/>
              <a:sym typeface="Anton"/>
            </a:endParaRPr>
          </a:p>
        </p:txBody>
      </p:sp>
      <p:pic>
        <p:nvPicPr>
          <p:cNvPr id="354" name="Google Shape;354;g36aac512fb4_0_72" title="deafhoodworkshop.jpg"/>
          <p:cNvPicPr preferRelativeResize="0"/>
          <p:nvPr/>
        </p:nvPicPr>
        <p:blipFill rotWithShape="1">
          <a:blip r:embed="rId8">
            <a:alphaModFix/>
          </a:blip>
          <a:srcRect b="0" l="0" r="0" t="0"/>
          <a:stretch/>
        </p:blipFill>
        <p:spPr>
          <a:xfrm>
            <a:off x="4976913" y="2321912"/>
            <a:ext cx="3828449" cy="3082506"/>
          </a:xfrm>
          <a:prstGeom prst="rect">
            <a:avLst/>
          </a:prstGeom>
          <a:noFill/>
          <a:ln>
            <a:noFill/>
          </a:ln>
        </p:spPr>
      </p:pic>
      <p:sp>
        <p:nvSpPr>
          <p:cNvPr id="355" name="Google Shape;355;g36aac512fb4_0_72"/>
          <p:cNvSpPr txBox="1"/>
          <p:nvPr/>
        </p:nvSpPr>
        <p:spPr>
          <a:xfrm>
            <a:off x="519413" y="5711150"/>
            <a:ext cx="3828300" cy="3015154"/>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1000"/>
              </a:spcAft>
              <a:buNone/>
            </a:pPr>
            <a:r>
              <a:rPr b="1" i="0" lang="en-US" sz="2400" u="none" cap="none" strike="noStrike">
                <a:solidFill>
                  <a:schemeClr val="lt1"/>
                </a:solidFill>
                <a:latin typeface="Quicksand"/>
                <a:ea typeface="Quicksand"/>
                <a:cs typeface="Quicksand"/>
                <a:sym typeface="Quicksand"/>
              </a:rPr>
              <a:t>Gehörlose Autor*innenenschaft: Gehörlose Regisseur*innen, Drehbuchautor*innen und Schauspieler*innen.</a:t>
            </a:r>
            <a:endParaRPr b="0" i="0" sz="2400" u="none" cap="none" strike="noStrike">
              <a:solidFill>
                <a:srgbClr val="000000"/>
              </a:solidFill>
              <a:latin typeface="Arial"/>
              <a:ea typeface="Arial"/>
              <a:cs typeface="Arial"/>
              <a:sym typeface="Arial"/>
            </a:endParaRPr>
          </a:p>
        </p:txBody>
      </p:sp>
      <p:sp>
        <p:nvSpPr>
          <p:cNvPr id="356" name="Google Shape;356;g36aac512fb4_0_72"/>
          <p:cNvSpPr txBox="1"/>
          <p:nvPr/>
        </p:nvSpPr>
        <p:spPr>
          <a:xfrm>
            <a:off x="14495625" y="5428800"/>
            <a:ext cx="3000000" cy="354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100"/>
              <a:buFont typeface="Arial"/>
              <a:buNone/>
            </a:pPr>
            <a:r>
              <a:rPr b="0" i="1" lang="en-US" sz="1100" u="none" cap="none" strike="noStrike">
                <a:solidFill>
                  <a:srgbClr val="FFFFFF"/>
                </a:solidFill>
                <a:latin typeface="Quicksand Medium"/>
                <a:ea typeface="Quicksand Medium"/>
                <a:cs typeface="Quicksand Medium"/>
                <a:sym typeface="Quicksand Medium"/>
              </a:rPr>
              <a:t>Deaf People Can</a:t>
            </a:r>
            <a:r>
              <a:rPr b="0" i="0" lang="en-US" sz="1100" u="none" cap="none" strike="noStrike">
                <a:solidFill>
                  <a:srgbClr val="FFFFFF"/>
                </a:solidFill>
                <a:latin typeface="Quicksand Medium"/>
                <a:ea typeface="Quicksand Medium"/>
                <a:cs typeface="Quicksand Medium"/>
                <a:sym typeface="Quicksand Medium"/>
              </a:rPr>
              <a:t>, 2012, Nancy Rourke</a:t>
            </a:r>
            <a:endParaRPr b="0" i="0" sz="1400" u="none" cap="none" strike="noStrike">
              <a:solidFill>
                <a:srgbClr val="000000"/>
              </a:solidFill>
              <a:latin typeface="Quicksand Medium"/>
              <a:ea typeface="Quicksand Medium"/>
              <a:cs typeface="Quicksand Medium"/>
              <a:sym typeface="Quicksand Medium"/>
            </a:endParaRPr>
          </a:p>
        </p:txBody>
      </p:sp>
      <p:sp>
        <p:nvSpPr>
          <p:cNvPr id="357" name="Google Shape;357;g36aac512fb4_0_72"/>
          <p:cNvSpPr txBox="1"/>
          <p:nvPr/>
        </p:nvSpPr>
        <p:spPr>
          <a:xfrm>
            <a:off x="4976913" y="5428800"/>
            <a:ext cx="3000000" cy="354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100"/>
              <a:buFont typeface="Arial"/>
              <a:buNone/>
            </a:pPr>
            <a:r>
              <a:rPr b="0" i="1" lang="en-US" sz="1100" u="none" cap="none" strike="noStrike">
                <a:solidFill>
                  <a:srgbClr val="FFFFFF"/>
                </a:solidFill>
                <a:latin typeface="Quicksand Medium"/>
                <a:ea typeface="Quicksand Medium"/>
                <a:cs typeface="Quicksand Medium"/>
                <a:sym typeface="Quicksand Medium"/>
              </a:rPr>
              <a:t>Deafhood workshop</a:t>
            </a:r>
            <a:r>
              <a:rPr b="0" i="0" lang="en-US" sz="1100" u="none" cap="none" strike="noStrike">
                <a:solidFill>
                  <a:srgbClr val="FFFFFF"/>
                </a:solidFill>
                <a:latin typeface="Quicksand Medium"/>
                <a:ea typeface="Quicksand Medium"/>
                <a:cs typeface="Quicksand Medium"/>
                <a:sym typeface="Quicksand Medium"/>
              </a:rPr>
              <a:t>, Nancy Rourke</a:t>
            </a:r>
            <a:endParaRPr b="0" i="0" sz="1400" u="none" cap="none" strike="noStrike">
              <a:solidFill>
                <a:srgbClr val="000000"/>
              </a:solidFill>
              <a:latin typeface="Quicksand Medium"/>
              <a:ea typeface="Quicksand Medium"/>
              <a:cs typeface="Quicksand Medium"/>
              <a:sym typeface="Quicksand Medium"/>
            </a:endParaRPr>
          </a:p>
        </p:txBody>
      </p:sp>
      <p:sp>
        <p:nvSpPr>
          <p:cNvPr id="358" name="Google Shape;358;g36aac512fb4_0_72"/>
          <p:cNvSpPr txBox="1"/>
          <p:nvPr/>
        </p:nvSpPr>
        <p:spPr>
          <a:xfrm>
            <a:off x="9515600" y="5428800"/>
            <a:ext cx="3000000" cy="354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100"/>
              <a:buFont typeface="Arial"/>
              <a:buNone/>
            </a:pPr>
            <a:r>
              <a:rPr b="0" i="1" lang="en-US" sz="1100" u="none" cap="none" strike="noStrike">
                <a:solidFill>
                  <a:srgbClr val="FFFFFF"/>
                </a:solidFill>
                <a:latin typeface="Quicksand Medium"/>
                <a:ea typeface="Quicksand Medium"/>
                <a:cs typeface="Quicksand Medium"/>
                <a:sym typeface="Quicksand Medium"/>
              </a:rPr>
              <a:t>Deaf Global Unity</a:t>
            </a:r>
            <a:r>
              <a:rPr b="0" i="0" lang="en-US" sz="1100" u="none" cap="none" strike="noStrike">
                <a:solidFill>
                  <a:srgbClr val="FFFFFF"/>
                </a:solidFill>
                <a:latin typeface="Quicksand Medium"/>
                <a:ea typeface="Quicksand Medium"/>
                <a:cs typeface="Quicksand Medium"/>
                <a:sym typeface="Quicksand Medium"/>
              </a:rPr>
              <a:t>, 2011, Nancy Rourke</a:t>
            </a:r>
            <a:endParaRPr b="0" i="0" sz="1400" u="none" cap="none" strike="noStrike">
              <a:solidFill>
                <a:srgbClr val="000000"/>
              </a:solidFill>
              <a:latin typeface="Quicksand Medium"/>
              <a:ea typeface="Quicksand Medium"/>
              <a:cs typeface="Quicksand Medium"/>
              <a:sym typeface="Quicksand Medium"/>
            </a:endParaRPr>
          </a:p>
        </p:txBody>
      </p:sp>
      <p:sp>
        <p:nvSpPr>
          <p:cNvPr id="359" name="Google Shape;359;g36aac512fb4_0_72"/>
          <p:cNvSpPr txBox="1"/>
          <p:nvPr/>
        </p:nvSpPr>
        <p:spPr>
          <a:xfrm>
            <a:off x="438275" y="5428800"/>
            <a:ext cx="3000000" cy="354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100"/>
              <a:buFont typeface="Arial"/>
              <a:buNone/>
            </a:pPr>
            <a:r>
              <a:rPr b="0" i="1" lang="en-US" sz="1100" u="none" cap="none" strike="noStrike">
                <a:solidFill>
                  <a:schemeClr val="lt1"/>
                </a:solidFill>
                <a:latin typeface="Quicksand Medium"/>
                <a:ea typeface="Quicksand Medium"/>
                <a:cs typeface="Quicksand Medium"/>
                <a:sym typeface="Quicksand Medium"/>
              </a:rPr>
              <a:t>Deaf Culture: </a:t>
            </a:r>
            <a:r>
              <a:rPr b="0" i="1" lang="en-US" sz="1100" u="none" cap="none" strike="noStrike">
                <a:solidFill>
                  <a:srgbClr val="FFFFFF"/>
                </a:solidFill>
                <a:latin typeface="Quicksand Medium"/>
                <a:ea typeface="Quicksand Medium"/>
                <a:cs typeface="Quicksand Medium"/>
                <a:sym typeface="Quicksand Medium"/>
              </a:rPr>
              <a:t>DEAF</a:t>
            </a:r>
            <a:r>
              <a:rPr b="0" i="0" lang="en-US" sz="1100" u="none" cap="none" strike="noStrike">
                <a:solidFill>
                  <a:srgbClr val="FFFFFF"/>
                </a:solidFill>
                <a:latin typeface="Quicksand Medium"/>
                <a:ea typeface="Quicksand Medium"/>
                <a:cs typeface="Quicksand Medium"/>
                <a:sym typeface="Quicksand Medium"/>
              </a:rPr>
              <a:t>, 2011, Nancy Rourke</a:t>
            </a:r>
            <a:endParaRPr b="0" i="0" sz="1400" u="none" cap="none" strike="noStrike">
              <a:solidFill>
                <a:srgbClr val="000000"/>
              </a:solidFill>
              <a:latin typeface="Quicksand Medium"/>
              <a:ea typeface="Quicksand Medium"/>
              <a:cs typeface="Quicksand Medium"/>
              <a:sym typeface="Quicksand Medium"/>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363" name="Shape 363"/>
        <p:cNvGrpSpPr/>
        <p:nvPr/>
      </p:nvGrpSpPr>
      <p:grpSpPr>
        <a:xfrm>
          <a:off x="0" y="0"/>
          <a:ext cx="0" cy="0"/>
          <a:chOff x="0" y="0"/>
          <a:chExt cx="0" cy="0"/>
        </a:xfrm>
      </p:grpSpPr>
      <p:grpSp>
        <p:nvGrpSpPr>
          <p:cNvPr id="364" name="Google Shape;364;g36aac512fb4_0_90"/>
          <p:cNvGrpSpPr/>
          <p:nvPr/>
        </p:nvGrpSpPr>
        <p:grpSpPr>
          <a:xfrm>
            <a:off x="0" y="-216993"/>
            <a:ext cx="2922102" cy="10504504"/>
            <a:chOff x="0" y="-57150"/>
            <a:chExt cx="769602" cy="2766600"/>
          </a:xfrm>
        </p:grpSpPr>
        <p:sp>
          <p:nvSpPr>
            <p:cNvPr id="365" name="Google Shape;365;g36aac512fb4_0_90"/>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66" name="Google Shape;366;g36aac512fb4_0_90"/>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367" name="Google Shape;367;g36aac512fb4_0_90"/>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68" name="Google Shape;368;g36aac512fb4_0_90"/>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69" name="Google Shape;369;g36aac512fb4_0_90"/>
          <p:cNvSpPr txBox="1"/>
          <p:nvPr/>
        </p:nvSpPr>
        <p:spPr>
          <a:xfrm>
            <a:off x="2922100" y="701525"/>
            <a:ext cx="15137700" cy="3139291"/>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None/>
            </a:pPr>
            <a:r>
              <a:rPr b="1" i="0" lang="en-US" sz="9600" u="none" cap="none" strike="noStrike">
                <a:solidFill>
                  <a:srgbClr val="FFFFFF"/>
                </a:solidFill>
                <a:latin typeface="Fira Sans Extra Condensed"/>
                <a:ea typeface="Fira Sans Extra Condensed"/>
                <a:cs typeface="Fira Sans Extra Condensed"/>
                <a:sym typeface="Fira Sans Extra Condensed"/>
              </a:rPr>
              <a:t>Herausforderungen für das Gehörlosenkino</a:t>
            </a:r>
            <a:endParaRPr b="1" i="0" sz="9600" u="none" cap="none" strike="noStrike">
              <a:solidFill>
                <a:srgbClr val="FFFFFF"/>
              </a:solidFill>
              <a:latin typeface="Fira Sans Extra Condensed"/>
              <a:ea typeface="Fira Sans Extra Condensed"/>
              <a:cs typeface="Fira Sans Extra Condensed"/>
              <a:sym typeface="Fira Sans Extra Condensed"/>
            </a:endParaRPr>
          </a:p>
        </p:txBody>
      </p:sp>
      <p:sp>
        <p:nvSpPr>
          <p:cNvPr id="370" name="Google Shape;370;g36aac512fb4_0_90"/>
          <p:cNvSpPr txBox="1"/>
          <p:nvPr/>
        </p:nvSpPr>
        <p:spPr>
          <a:xfrm>
            <a:off x="3673451" y="4689787"/>
            <a:ext cx="13635000" cy="4170342"/>
          </a:xfrm>
          <a:prstGeom prst="rect">
            <a:avLst/>
          </a:prstGeom>
          <a:noFill/>
          <a:ln>
            <a:noFill/>
          </a:ln>
        </p:spPr>
        <p:txBody>
          <a:bodyPr anchorCtr="0" anchor="t" bIns="91425" lIns="91425" spcFirstLastPara="1" rIns="91425" wrap="square" tIns="91425">
            <a:spAutoFit/>
          </a:bodyPr>
          <a:lstStyle/>
          <a:p>
            <a:pPr indent="-457200" lvl="0" marL="457200" marR="0" rtl="0" algn="l">
              <a:lnSpc>
                <a:spcPct val="100000"/>
              </a:lnSpc>
              <a:spcBef>
                <a:spcPts val="0"/>
              </a:spcBef>
              <a:spcAft>
                <a:spcPts val="0"/>
              </a:spcAft>
              <a:buClr>
                <a:srgbClr val="FFFFFF"/>
              </a:buClr>
              <a:buSzPts val="3700"/>
              <a:buFont typeface="Quicksand SemiBold"/>
              <a:buChar char="-"/>
            </a:pPr>
            <a:r>
              <a:rPr b="0" i="0" lang="en-US" sz="3700" u="none" cap="none" strike="noStrike">
                <a:solidFill>
                  <a:srgbClr val="FFFFFF"/>
                </a:solidFill>
                <a:latin typeface="Quicksand SemiBold"/>
                <a:ea typeface="Quicksand SemiBold"/>
                <a:cs typeface="Quicksand SemiBold"/>
                <a:sym typeface="Quicksand SemiBold"/>
              </a:rPr>
              <a:t>Begrenzte Finanzierung der Filmproduktion</a:t>
            </a:r>
            <a:br>
              <a:rPr b="0" i="0" lang="en-US" sz="3700" u="none" cap="none" strike="noStrike">
                <a:solidFill>
                  <a:srgbClr val="FFFFFF"/>
                </a:solidFill>
                <a:latin typeface="Quicksand SemiBold"/>
                <a:ea typeface="Quicksand SemiBold"/>
                <a:cs typeface="Quicksand SemiBold"/>
                <a:sym typeface="Quicksand SemiBold"/>
              </a:rPr>
            </a:br>
            <a:br>
              <a:rPr b="0" i="0" lang="en-US" sz="3700" u="none" cap="none" strike="noStrike">
                <a:solidFill>
                  <a:srgbClr val="FFFFFF"/>
                </a:solidFill>
                <a:latin typeface="Quicksand SemiBold"/>
                <a:ea typeface="Quicksand SemiBold"/>
                <a:cs typeface="Quicksand SemiBold"/>
                <a:sym typeface="Quicksand SemiBold"/>
              </a:rPr>
            </a:br>
            <a:r>
              <a:rPr b="0" i="0" lang="en-US" sz="3700" u="none" cap="none" strike="noStrike">
                <a:solidFill>
                  <a:srgbClr val="FFFFFF"/>
                </a:solidFill>
                <a:latin typeface="Quicksand SemiBold"/>
                <a:ea typeface="Quicksand SemiBold"/>
                <a:cs typeface="Quicksand SemiBold"/>
                <a:sym typeface="Quicksand SemiBold"/>
              </a:rPr>
              <a:t>Fehlende finanzielle und institutionelle Unterstützung </a:t>
            </a:r>
            <a:br>
              <a:rPr b="0" i="0" lang="en-US" sz="3700" u="none" cap="none" strike="noStrike">
                <a:solidFill>
                  <a:srgbClr val="FFFFFF"/>
                </a:solidFill>
                <a:latin typeface="Quicksand SemiBold"/>
                <a:ea typeface="Quicksand SemiBold"/>
                <a:cs typeface="Quicksand SemiBold"/>
                <a:sym typeface="Quicksand SemiBold"/>
              </a:rPr>
            </a:br>
            <a:r>
              <a:rPr b="0" i="0" lang="en-US" sz="3700" u="none" cap="none" strike="noStrike">
                <a:solidFill>
                  <a:srgbClr val="FFFFFF"/>
                </a:solidFill>
                <a:latin typeface="Quicksand SemiBold"/>
                <a:ea typeface="Quicksand SemiBold"/>
                <a:cs typeface="Quicksand SemiBold"/>
                <a:sym typeface="Quicksand SemiBold"/>
              </a:rPr>
              <a:t>für den Vertrieb</a:t>
            </a:r>
            <a:br>
              <a:rPr b="0" i="0" lang="en-US" sz="3700" u="none" cap="none" strike="noStrike">
                <a:solidFill>
                  <a:srgbClr val="FFFFFF"/>
                </a:solidFill>
                <a:latin typeface="Quicksand SemiBold"/>
                <a:ea typeface="Quicksand SemiBold"/>
                <a:cs typeface="Quicksand SemiBold"/>
                <a:sym typeface="Quicksand SemiBold"/>
              </a:rPr>
            </a:br>
            <a:br>
              <a:rPr b="0" i="0" lang="en-US" sz="3700" u="none" cap="none" strike="noStrike">
                <a:solidFill>
                  <a:srgbClr val="FFFFFF"/>
                </a:solidFill>
                <a:latin typeface="Quicksand SemiBold"/>
                <a:ea typeface="Quicksand SemiBold"/>
                <a:cs typeface="Quicksand SemiBold"/>
                <a:sym typeface="Quicksand SemiBold"/>
              </a:rPr>
            </a:br>
            <a:r>
              <a:rPr b="0" i="0" lang="en-US" sz="3700" u="none" cap="none" strike="noStrike">
                <a:solidFill>
                  <a:srgbClr val="FFFFFF"/>
                </a:solidFill>
                <a:latin typeface="Quicksand SemiBold"/>
                <a:ea typeface="Quicksand SemiBold"/>
                <a:cs typeface="Quicksand SemiBold"/>
                <a:sym typeface="Quicksand SemiBold"/>
              </a:rPr>
              <a:t>Unzugänglichkeit der etablierten Filmhochschulen </a:t>
            </a:r>
            <a:br>
              <a:rPr b="0" i="0" lang="en-US" sz="3700" u="none" cap="none" strike="noStrike">
                <a:solidFill>
                  <a:srgbClr val="FFFFFF"/>
                </a:solidFill>
                <a:latin typeface="Quicksand SemiBold"/>
                <a:ea typeface="Quicksand SemiBold"/>
                <a:cs typeface="Quicksand SemiBold"/>
                <a:sym typeface="Quicksand SemiBold"/>
              </a:rPr>
            </a:br>
            <a:r>
              <a:rPr b="0" i="0" lang="en-US" sz="3700" u="none" cap="none" strike="noStrike">
                <a:solidFill>
                  <a:srgbClr val="FFFFFF"/>
                </a:solidFill>
                <a:latin typeface="Quicksand SemiBold"/>
                <a:ea typeface="Quicksand SemiBold"/>
                <a:cs typeface="Quicksand SemiBold"/>
                <a:sym typeface="Quicksand SemiBold"/>
              </a:rPr>
              <a:t>und Filmakademien</a:t>
            </a:r>
            <a:endParaRPr b="0" i="0" sz="3700" u="none" cap="none" strike="noStrike">
              <a:solidFill>
                <a:srgbClr val="FFFFFF"/>
              </a:solidFill>
              <a:latin typeface="Quicksand SemiBold"/>
              <a:ea typeface="Quicksand SemiBold"/>
              <a:cs typeface="Quicksand SemiBold"/>
              <a:sym typeface="Quicksand SemiBold"/>
            </a:endParaRPr>
          </a:p>
        </p:txBody>
      </p:sp>
      <p:pic>
        <p:nvPicPr>
          <p:cNvPr id="371" name="Google Shape;371;g36aac512fb4_0_90" title="difficulties (1).png"/>
          <p:cNvPicPr preferRelativeResize="0"/>
          <p:nvPr/>
        </p:nvPicPr>
        <p:blipFill rotWithShape="1">
          <a:blip r:embed="rId5">
            <a:alphaModFix/>
          </a:blip>
          <a:srcRect b="0" l="0" r="0" t="0"/>
          <a:stretch/>
        </p:blipFill>
        <p:spPr>
          <a:xfrm>
            <a:off x="14845128" y="2613977"/>
            <a:ext cx="2127725" cy="212772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375" name="Shape 375"/>
        <p:cNvGrpSpPr/>
        <p:nvPr/>
      </p:nvGrpSpPr>
      <p:grpSpPr>
        <a:xfrm>
          <a:off x="0" y="0"/>
          <a:ext cx="0" cy="0"/>
          <a:chOff x="0" y="0"/>
          <a:chExt cx="0" cy="0"/>
        </a:xfrm>
      </p:grpSpPr>
      <p:grpSp>
        <p:nvGrpSpPr>
          <p:cNvPr id="376" name="Google Shape;376;g33d092b2bc7_0_95"/>
          <p:cNvGrpSpPr/>
          <p:nvPr/>
        </p:nvGrpSpPr>
        <p:grpSpPr>
          <a:xfrm>
            <a:off x="0" y="-216993"/>
            <a:ext cx="2922102" cy="10504504"/>
            <a:chOff x="0" y="-57150"/>
            <a:chExt cx="769602" cy="2766600"/>
          </a:xfrm>
        </p:grpSpPr>
        <p:sp>
          <p:nvSpPr>
            <p:cNvPr id="377" name="Google Shape;377;g33d092b2bc7_0_95"/>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78" name="Google Shape;378;g33d092b2bc7_0_95"/>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379" name="Google Shape;379;g33d092b2bc7_0_95"/>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80" name="Google Shape;380;g33d092b2bc7_0_95"/>
          <p:cNvSpPr/>
          <p:nvPr/>
        </p:nvSpPr>
        <p:spPr>
          <a:xfrm>
            <a:off x="14828750" y="9453951"/>
            <a:ext cx="2775592" cy="618726"/>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81" name="Google Shape;381;g33d092b2bc7_0_95"/>
          <p:cNvSpPr txBox="1"/>
          <p:nvPr/>
        </p:nvSpPr>
        <p:spPr>
          <a:xfrm>
            <a:off x="3413425" y="307238"/>
            <a:ext cx="14272200" cy="261607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b="1" i="0" lang="en-US" sz="7900" u="none" cap="none" strike="noStrike">
                <a:solidFill>
                  <a:srgbClr val="FFFFFF"/>
                </a:solidFill>
                <a:latin typeface="Fira Sans Extra Condensed"/>
                <a:ea typeface="Fira Sans Extra Condensed"/>
                <a:cs typeface="Fira Sans Extra Condensed"/>
                <a:sym typeface="Fira Sans Extra Condensed"/>
              </a:rPr>
              <a:t>Erstelle ein Storyboard für einen Gehörlosenfilm</a:t>
            </a:r>
            <a:endParaRPr b="1" i="0" sz="7900" u="none" cap="none" strike="noStrike">
              <a:solidFill>
                <a:srgbClr val="FFFFFF"/>
              </a:solidFill>
              <a:latin typeface="Fira Sans Extra Condensed"/>
              <a:ea typeface="Fira Sans Extra Condensed"/>
              <a:cs typeface="Fira Sans Extra Condensed"/>
              <a:sym typeface="Fira Sans Extra Condensed"/>
            </a:endParaRPr>
          </a:p>
        </p:txBody>
      </p:sp>
      <p:pic>
        <p:nvPicPr>
          <p:cNvPr id="382" name="Google Shape;382;g33d092b2bc7_0_95" title="Image 18-06-25 at 14.28.jpg"/>
          <p:cNvPicPr preferRelativeResize="0"/>
          <p:nvPr/>
        </p:nvPicPr>
        <p:blipFill rotWithShape="1">
          <a:blip r:embed="rId5">
            <a:alphaModFix/>
          </a:blip>
          <a:srcRect b="0" l="0" r="0" t="0"/>
          <a:stretch/>
        </p:blipFill>
        <p:spPr>
          <a:xfrm>
            <a:off x="4137419" y="2923308"/>
            <a:ext cx="8794810" cy="6901378"/>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386" name="Shape 386"/>
        <p:cNvGrpSpPr/>
        <p:nvPr/>
      </p:nvGrpSpPr>
      <p:grpSpPr>
        <a:xfrm>
          <a:off x="0" y="0"/>
          <a:ext cx="0" cy="0"/>
          <a:chOff x="0" y="0"/>
          <a:chExt cx="0" cy="0"/>
        </a:xfrm>
      </p:grpSpPr>
      <p:grpSp>
        <p:nvGrpSpPr>
          <p:cNvPr id="387" name="Google Shape;387;g2a4f855e5c5_0_132"/>
          <p:cNvGrpSpPr/>
          <p:nvPr/>
        </p:nvGrpSpPr>
        <p:grpSpPr>
          <a:xfrm>
            <a:off x="0" y="-216993"/>
            <a:ext cx="2922102" cy="10504504"/>
            <a:chOff x="0" y="-57150"/>
            <a:chExt cx="769602" cy="2766600"/>
          </a:xfrm>
        </p:grpSpPr>
        <p:sp>
          <p:nvSpPr>
            <p:cNvPr id="388" name="Google Shape;388;g2a4f855e5c5_0_132"/>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89" name="Google Shape;389;g2a4f855e5c5_0_132"/>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390" name="Google Shape;390;g2a4f855e5c5_0_132"/>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91" name="Google Shape;391;g2a4f855e5c5_0_132"/>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392" name="Google Shape;392;g2a4f855e5c5_0_132" title="Artboard 1.png"/>
          <p:cNvPicPr preferRelativeResize="0"/>
          <p:nvPr/>
        </p:nvPicPr>
        <p:blipFill rotWithShape="1">
          <a:blip r:embed="rId5">
            <a:alphaModFix/>
          </a:blip>
          <a:srcRect b="0" l="0" r="0" t="0"/>
          <a:stretch/>
        </p:blipFill>
        <p:spPr>
          <a:xfrm>
            <a:off x="3766123" y="3091117"/>
            <a:ext cx="8708906" cy="5883066"/>
          </a:xfrm>
          <a:prstGeom prst="rect">
            <a:avLst/>
          </a:prstGeom>
          <a:noFill/>
          <a:ln>
            <a:noFill/>
          </a:ln>
        </p:spPr>
      </p:pic>
      <p:sp>
        <p:nvSpPr>
          <p:cNvPr id="393" name="Google Shape;393;g2a4f855e5c5_0_132"/>
          <p:cNvSpPr txBox="1"/>
          <p:nvPr/>
        </p:nvSpPr>
        <p:spPr>
          <a:xfrm>
            <a:off x="3413425" y="307238"/>
            <a:ext cx="14272200" cy="261607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b="1" i="0" lang="en-US" sz="7900" u="none" cap="none" strike="noStrike">
                <a:solidFill>
                  <a:srgbClr val="FFFFFF"/>
                </a:solidFill>
                <a:latin typeface="Fira Sans Extra Condensed"/>
                <a:ea typeface="Fira Sans Extra Condensed"/>
                <a:cs typeface="Fira Sans Extra Condensed"/>
                <a:sym typeface="Fira Sans Extra Condensed"/>
              </a:rPr>
              <a:t>Erstelle ein Storyboard für einen Gehörlosenfilm</a:t>
            </a:r>
            <a:endParaRPr b="1" i="0" sz="7900" u="none" cap="none" strike="noStrike">
              <a:solidFill>
                <a:srgbClr val="FFFFFF"/>
              </a:solidFill>
              <a:latin typeface="Fira Sans Extra Condensed"/>
              <a:ea typeface="Fira Sans Extra Condensed"/>
              <a:cs typeface="Fira Sans Extra Condensed"/>
              <a:sym typeface="Fira Sans Extra Condensed"/>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397" name="Shape 397"/>
        <p:cNvGrpSpPr/>
        <p:nvPr/>
      </p:nvGrpSpPr>
      <p:grpSpPr>
        <a:xfrm>
          <a:off x="0" y="0"/>
          <a:ext cx="0" cy="0"/>
          <a:chOff x="0" y="0"/>
          <a:chExt cx="0" cy="0"/>
        </a:xfrm>
      </p:grpSpPr>
      <p:sp>
        <p:nvSpPr>
          <p:cNvPr id="398" name="Google Shape;398;p6"/>
          <p:cNvSpPr/>
          <p:nvPr/>
        </p:nvSpPr>
        <p:spPr>
          <a:xfrm>
            <a:off x="0" y="4263"/>
            <a:ext cx="3595428" cy="2020930"/>
          </a:xfrm>
          <a:custGeom>
            <a:rect b="b" l="l" r="r" t="t"/>
            <a:pathLst>
              <a:path extrusionOk="0" h="2020930" w="3595428">
                <a:moveTo>
                  <a:pt x="0" y="0"/>
                </a:moveTo>
                <a:lnTo>
                  <a:pt x="3595428" y="0"/>
                </a:lnTo>
                <a:lnTo>
                  <a:pt x="3595428" y="2020930"/>
                </a:lnTo>
                <a:lnTo>
                  <a:pt x="0" y="202093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99" name="Google Shape;399;p6"/>
          <p:cNvSpPr/>
          <p:nvPr/>
        </p:nvSpPr>
        <p:spPr>
          <a:xfrm>
            <a:off x="14717017" y="9366992"/>
            <a:ext cx="3342698" cy="745143"/>
          </a:xfrm>
          <a:custGeom>
            <a:rect b="b" l="l" r="r" t="t"/>
            <a:pathLst>
              <a:path extrusionOk="0" h="745143" w="3342698">
                <a:moveTo>
                  <a:pt x="0" y="0"/>
                </a:moveTo>
                <a:lnTo>
                  <a:pt x="3342698" y="0"/>
                </a:lnTo>
                <a:lnTo>
                  <a:pt x="3342698" y="745143"/>
                </a:lnTo>
                <a:lnTo>
                  <a:pt x="0" y="745143"/>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400" name="Google Shape;400;p6"/>
          <p:cNvPicPr preferRelativeResize="0"/>
          <p:nvPr/>
        </p:nvPicPr>
        <p:blipFill rotWithShape="1">
          <a:blip r:embed="rId5">
            <a:alphaModFix amt="30000"/>
          </a:blip>
          <a:srcRect b="0" l="0" r="0" t="0"/>
          <a:stretch/>
        </p:blipFill>
        <p:spPr>
          <a:xfrm>
            <a:off x="921565" y="2724040"/>
            <a:ext cx="4959581" cy="4587766"/>
          </a:xfrm>
          <a:prstGeom prst="rect">
            <a:avLst/>
          </a:prstGeom>
          <a:noFill/>
          <a:ln>
            <a:noFill/>
          </a:ln>
        </p:spPr>
      </p:pic>
      <p:pic>
        <p:nvPicPr>
          <p:cNvPr id="401" name="Google Shape;401;p6"/>
          <p:cNvPicPr preferRelativeResize="0"/>
          <p:nvPr/>
        </p:nvPicPr>
        <p:blipFill rotWithShape="1">
          <a:blip r:embed="rId6">
            <a:alphaModFix amt="30000"/>
          </a:blip>
          <a:srcRect b="0" l="0" r="0" t="0"/>
          <a:stretch/>
        </p:blipFill>
        <p:spPr>
          <a:xfrm>
            <a:off x="7246872" y="3208078"/>
            <a:ext cx="3870838" cy="3870834"/>
          </a:xfrm>
          <a:prstGeom prst="rect">
            <a:avLst/>
          </a:prstGeom>
          <a:noFill/>
          <a:ln>
            <a:noFill/>
          </a:ln>
        </p:spPr>
      </p:pic>
      <p:pic>
        <p:nvPicPr>
          <p:cNvPr id="402" name="Google Shape;402;p6"/>
          <p:cNvPicPr preferRelativeResize="0"/>
          <p:nvPr/>
        </p:nvPicPr>
        <p:blipFill rotWithShape="1">
          <a:blip r:embed="rId7">
            <a:alphaModFix amt="30000"/>
          </a:blip>
          <a:srcRect b="0" l="0" r="0" t="0"/>
          <a:stretch/>
        </p:blipFill>
        <p:spPr>
          <a:xfrm>
            <a:off x="12994041" y="1258027"/>
            <a:ext cx="4372373" cy="2754580"/>
          </a:xfrm>
          <a:prstGeom prst="rect">
            <a:avLst/>
          </a:prstGeom>
          <a:noFill/>
          <a:ln>
            <a:noFill/>
          </a:ln>
        </p:spPr>
      </p:pic>
      <p:pic>
        <p:nvPicPr>
          <p:cNvPr id="403" name="Google Shape;403;p6"/>
          <p:cNvPicPr preferRelativeResize="0"/>
          <p:nvPr/>
        </p:nvPicPr>
        <p:blipFill rotWithShape="1">
          <a:blip r:embed="rId8">
            <a:alphaModFix amt="30000"/>
          </a:blip>
          <a:srcRect b="0" l="37978" r="38064" t="0"/>
          <a:stretch/>
        </p:blipFill>
        <p:spPr>
          <a:xfrm>
            <a:off x="14120702" y="3996780"/>
            <a:ext cx="2119057" cy="5032173"/>
          </a:xfrm>
          <a:prstGeom prst="rect">
            <a:avLst/>
          </a:prstGeom>
          <a:noFill/>
          <a:ln>
            <a:noFill/>
          </a:ln>
        </p:spPr>
      </p:pic>
      <p:sp>
        <p:nvSpPr>
          <p:cNvPr id="404" name="Google Shape;404;p6"/>
          <p:cNvSpPr txBox="1"/>
          <p:nvPr/>
        </p:nvSpPr>
        <p:spPr>
          <a:xfrm>
            <a:off x="13341925" y="284925"/>
            <a:ext cx="4024500" cy="8727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None/>
            </a:pPr>
            <a:r>
              <a:rPr b="0" i="0" lang="en-US" sz="3400" u="none" cap="none" strike="noStrike">
                <a:solidFill>
                  <a:schemeClr val="lt1"/>
                </a:solidFill>
                <a:latin typeface="Quicksand Medium"/>
                <a:ea typeface="Quicksand Medium"/>
                <a:cs typeface="Quicksand Medium"/>
                <a:sym typeface="Quicksand Medium"/>
              </a:rPr>
              <a:t>Hindernisse</a:t>
            </a:r>
            <a:endParaRPr b="0" i="0" sz="3400" u="none" cap="none" strike="noStrike">
              <a:solidFill>
                <a:schemeClr val="lt1"/>
              </a:solidFill>
              <a:latin typeface="Quicksand Medium"/>
              <a:ea typeface="Quicksand Medium"/>
              <a:cs typeface="Quicksand Medium"/>
              <a:sym typeface="Quicksand Medium"/>
            </a:endParaRPr>
          </a:p>
          <a:p>
            <a:pPr indent="0" lvl="0" marL="0" marR="0" rtl="0" algn="ctr">
              <a:lnSpc>
                <a:spcPct val="100000"/>
              </a:lnSpc>
              <a:spcBef>
                <a:spcPts val="0"/>
              </a:spcBef>
              <a:spcAft>
                <a:spcPts val="0"/>
              </a:spcAft>
              <a:buNone/>
            </a:pPr>
            <a:r>
              <a:rPr b="0" i="0" lang="en-US" sz="3400" u="none" cap="none" strike="noStrike">
                <a:solidFill>
                  <a:schemeClr val="lt1"/>
                </a:solidFill>
                <a:latin typeface="Quicksand Medium"/>
                <a:ea typeface="Quicksand Medium"/>
                <a:cs typeface="Quicksand Medium"/>
                <a:sym typeface="Quicksand Medium"/>
              </a:rPr>
              <a:t>Lösungen</a:t>
            </a:r>
            <a:endParaRPr b="0" i="0" sz="3400" u="none" cap="none" strike="noStrike">
              <a:solidFill>
                <a:schemeClr val="lt1"/>
              </a:solidFill>
              <a:latin typeface="Quicksand Medium"/>
              <a:ea typeface="Quicksand Medium"/>
              <a:cs typeface="Quicksand Medium"/>
              <a:sym typeface="Quicksand Medium"/>
            </a:endParaRPr>
          </a:p>
        </p:txBody>
      </p:sp>
      <p:sp>
        <p:nvSpPr>
          <p:cNvPr id="405" name="Google Shape;405;p6"/>
          <p:cNvSpPr txBox="1"/>
          <p:nvPr/>
        </p:nvSpPr>
        <p:spPr>
          <a:xfrm>
            <a:off x="7671350" y="1487950"/>
            <a:ext cx="4024500" cy="8727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None/>
            </a:pPr>
            <a:r>
              <a:rPr b="0" i="0" lang="en-US" sz="3400" u="none" cap="none" strike="noStrike">
                <a:solidFill>
                  <a:srgbClr val="FFFFFF"/>
                </a:solidFill>
                <a:latin typeface="Quicksand Medium"/>
                <a:ea typeface="Quicksand Medium"/>
                <a:cs typeface="Quicksand Medium"/>
                <a:sym typeface="Quicksand Medium"/>
              </a:rPr>
              <a:t>Konflikt</a:t>
            </a:r>
            <a:endParaRPr b="0" i="0" sz="3400" u="none" cap="none" strike="noStrike">
              <a:solidFill>
                <a:srgbClr val="FFFFFF"/>
              </a:solidFill>
              <a:latin typeface="Quicksand Medium"/>
              <a:ea typeface="Quicksand Medium"/>
              <a:cs typeface="Quicksand Medium"/>
              <a:sym typeface="Quicksand Medium"/>
            </a:endParaRPr>
          </a:p>
        </p:txBody>
      </p:sp>
      <p:sp>
        <p:nvSpPr>
          <p:cNvPr id="406" name="Google Shape;406;p6"/>
          <p:cNvSpPr txBox="1"/>
          <p:nvPr/>
        </p:nvSpPr>
        <p:spPr>
          <a:xfrm>
            <a:off x="1567775" y="1764750"/>
            <a:ext cx="4024500" cy="8727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None/>
            </a:pPr>
            <a:r>
              <a:rPr b="0" i="0" lang="en-US" sz="3400" u="none" cap="none" strike="noStrike">
                <a:solidFill>
                  <a:srgbClr val="FFFFFF"/>
                </a:solidFill>
                <a:latin typeface="Quicksand Medium"/>
                <a:ea typeface="Quicksand Medium"/>
                <a:cs typeface="Quicksand Medium"/>
                <a:sym typeface="Quicksand Medium"/>
              </a:rPr>
              <a:t>Hauptperson</a:t>
            </a:r>
            <a:endParaRPr b="0" i="0" sz="3400" u="none" cap="none" strike="noStrike">
              <a:solidFill>
                <a:srgbClr val="FFFFFF"/>
              </a:solidFill>
              <a:latin typeface="Quicksand Medium"/>
              <a:ea typeface="Quicksand Medium"/>
              <a:cs typeface="Quicksand Medium"/>
              <a:sym typeface="Quicksand Medium"/>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410" name="Shape 410"/>
        <p:cNvGrpSpPr/>
        <p:nvPr/>
      </p:nvGrpSpPr>
      <p:grpSpPr>
        <a:xfrm>
          <a:off x="0" y="0"/>
          <a:ext cx="0" cy="0"/>
          <a:chOff x="0" y="0"/>
          <a:chExt cx="0" cy="0"/>
        </a:xfrm>
      </p:grpSpPr>
      <p:sp>
        <p:nvSpPr>
          <p:cNvPr id="411" name="Google Shape;411;g36138d5d411_0_21"/>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12" name="Google Shape;412;g36138d5d411_0_21"/>
          <p:cNvSpPr/>
          <p:nvPr/>
        </p:nvSpPr>
        <p:spPr>
          <a:xfrm>
            <a:off x="-363195" y="3327"/>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13" name="Google Shape;413;g36138d5d411_0_21"/>
          <p:cNvSpPr/>
          <p:nvPr/>
        </p:nvSpPr>
        <p:spPr>
          <a:xfrm>
            <a:off x="2" y="21113"/>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14" name="Google Shape;414;g36138d5d411_0_21"/>
          <p:cNvSpPr txBox="1"/>
          <p:nvPr/>
        </p:nvSpPr>
        <p:spPr>
          <a:xfrm>
            <a:off x="729275" y="1836225"/>
            <a:ext cx="16775100" cy="7961893"/>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000"/>
              </a:spcBef>
              <a:spcAft>
                <a:spcPts val="0"/>
              </a:spcAft>
              <a:buNone/>
            </a:pPr>
            <a:r>
              <a:rPr b="1" i="0" lang="en-US" sz="2300" u="none" cap="none" strike="noStrike">
                <a:solidFill>
                  <a:schemeClr val="lt1"/>
                </a:solidFill>
                <a:latin typeface="Quicksand"/>
                <a:ea typeface="Quicksand"/>
                <a:cs typeface="Quicksand"/>
                <a:sym typeface="Quicksand"/>
              </a:rPr>
              <a:t>Referenzen:</a:t>
            </a:r>
            <a:br>
              <a:rPr b="1" i="0" lang="en-US" sz="2300" u="none" cap="none" strike="noStrike">
                <a:solidFill>
                  <a:schemeClr val="lt1"/>
                </a:solidFill>
                <a:latin typeface="Quicksand"/>
                <a:ea typeface="Quicksand"/>
                <a:cs typeface="Quicksand"/>
                <a:sym typeface="Quicksand"/>
              </a:rPr>
            </a:br>
            <a:r>
              <a:rPr b="0" i="0" lang="en-US" sz="2300" u="none" cap="none" strike="noStrike">
                <a:solidFill>
                  <a:schemeClr val="lt1"/>
                </a:solidFill>
                <a:latin typeface="Quicksand Medium"/>
                <a:ea typeface="Quicksand Medium"/>
                <a:cs typeface="Quicksand Medium"/>
                <a:sym typeface="Quicksand Medium"/>
              </a:rPr>
              <a:t>Burns, P. (1999).</a:t>
            </a:r>
            <a:r>
              <a:rPr b="0" i="1" lang="en-US" sz="2300" u="none" cap="none" strike="noStrike">
                <a:solidFill>
                  <a:schemeClr val="lt1"/>
                </a:solidFill>
                <a:latin typeface="Quicksand Medium"/>
                <a:ea typeface="Quicksand Medium"/>
                <a:cs typeface="Quicksand Medium"/>
                <a:sym typeface="Quicksand Medium"/>
              </a:rPr>
              <a:t> Georges Demeny Phonoscope 1892. </a:t>
            </a:r>
            <a:r>
              <a:rPr b="0" i="0" lang="en-US" sz="2300" u="none" cap="none" strike="noStrike">
                <a:solidFill>
                  <a:schemeClr val="lt1"/>
                </a:solidFill>
                <a:latin typeface="Quicksand Medium"/>
                <a:ea typeface="Quicksand Medium"/>
                <a:cs typeface="Quicksand Medium"/>
                <a:sym typeface="Quicksand Medium"/>
              </a:rPr>
              <a:t>Archive.org. </a:t>
            </a:r>
            <a:r>
              <a:rPr b="0" i="1" lang="en-US" sz="2300" u="sng" cap="none" strike="noStrike">
                <a:solidFill>
                  <a:schemeClr val="lt1"/>
                </a:solidFill>
                <a:latin typeface="Quicksand Medium"/>
                <a:ea typeface="Quicksand Medium"/>
                <a:cs typeface="Quicksand Medium"/>
                <a:sym typeface="Quicksand Medium"/>
                <a:hlinkClick r:id="rId6">
                  <a:extLst>
                    <a:ext uri="{A12FA001-AC4F-418D-AE19-62706E023703}">
                      <ahyp:hlinkClr val="tx"/>
                    </a:ext>
                  </a:extLst>
                </a:hlinkClick>
              </a:rPr>
              <a:t>https://archive.org/details/demeny_phonoscope_1892</a:t>
            </a:r>
            <a:r>
              <a:rPr b="0" i="1" lang="en-US" sz="2300" u="none" cap="none" strike="noStrike">
                <a:solidFill>
                  <a:schemeClr val="lt1"/>
                </a:solidFill>
                <a:latin typeface="Quicksand Medium"/>
                <a:ea typeface="Quicksand Medium"/>
                <a:cs typeface="Quicksand Medium"/>
                <a:sym typeface="Quicksand Medium"/>
              </a:rPr>
              <a:t> </a:t>
            </a:r>
            <a:endParaRPr b="0" i="0" sz="23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1000"/>
              </a:spcBef>
              <a:spcAft>
                <a:spcPts val="0"/>
              </a:spcAft>
              <a:buClr>
                <a:srgbClr val="000000"/>
              </a:buClr>
              <a:buSzPts val="2300"/>
              <a:buFont typeface="Arial"/>
              <a:buNone/>
            </a:pPr>
            <a:r>
              <a:rPr b="0" i="1" lang="en-US" sz="2300" u="none" cap="none" strike="noStrike">
                <a:solidFill>
                  <a:schemeClr val="lt1"/>
                </a:solidFill>
                <a:latin typeface="Quicksand Medium"/>
                <a:ea typeface="Quicksand Medium"/>
                <a:cs typeface="Quicksand Medium"/>
                <a:sym typeface="Quicksand Medium"/>
              </a:rPr>
              <a:t>Deaf Cinema</a:t>
            </a:r>
            <a:r>
              <a:rPr b="0" i="0" lang="en-US" sz="2300" u="none" cap="none" strike="noStrike">
                <a:solidFill>
                  <a:schemeClr val="lt1"/>
                </a:solidFill>
                <a:latin typeface="Quicksand Medium"/>
                <a:ea typeface="Quicksand Medium"/>
                <a:cs typeface="Quicksand Medium"/>
                <a:sym typeface="Quicksand Medium"/>
              </a:rPr>
              <a:t>, Accessed 20 June 2025. </a:t>
            </a:r>
            <a:r>
              <a:rPr b="0" i="0" lang="en-US" sz="2300" u="sng" cap="none" strike="noStrike">
                <a:solidFill>
                  <a:schemeClr val="lt1"/>
                </a:solidFill>
                <a:latin typeface="Quicksand Medium"/>
                <a:ea typeface="Quicksand Medium"/>
                <a:cs typeface="Quicksand Medium"/>
                <a:sym typeface="Quicksand Medium"/>
                <a:hlinkClick r:id="rId7">
                  <a:extLst>
                    <a:ext uri="{A12FA001-AC4F-418D-AE19-62706E023703}">
                      <ahyp:hlinkClr val="tx"/>
                    </a:ext>
                  </a:extLst>
                </a:hlinkClick>
              </a:rPr>
              <a:t>https://heartdeaf.com/heart/content/timelines/cinema/timeline.html</a:t>
            </a:r>
            <a:r>
              <a:rPr b="0" i="0" lang="en-US" sz="2300" u="none" cap="none" strike="noStrike">
                <a:solidFill>
                  <a:schemeClr val="lt1"/>
                </a:solidFill>
                <a:latin typeface="Quicksand Medium"/>
                <a:ea typeface="Quicksand Medium"/>
                <a:cs typeface="Quicksand Medium"/>
                <a:sym typeface="Quicksand Medium"/>
              </a:rPr>
              <a:t> </a:t>
            </a:r>
            <a:endParaRPr b="0" i="0" sz="23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1000"/>
              </a:spcBef>
              <a:spcAft>
                <a:spcPts val="0"/>
              </a:spcAft>
              <a:buClr>
                <a:srgbClr val="000000"/>
              </a:buClr>
              <a:buSzPts val="2300"/>
              <a:buFont typeface="Arial"/>
              <a:buNone/>
            </a:pPr>
            <a:r>
              <a:rPr b="0" i="0" lang="en-US" sz="2300" u="none" cap="none" strike="noStrike">
                <a:solidFill>
                  <a:schemeClr val="lt1"/>
                </a:solidFill>
                <a:latin typeface="Quicksand Medium"/>
                <a:ea typeface="Quicksand Medium"/>
                <a:cs typeface="Quicksand Medium"/>
                <a:sym typeface="Quicksand Medium"/>
              </a:rPr>
              <a:t>Durr, P. (2016). “Deaf cinema”. In </a:t>
            </a:r>
            <a:r>
              <a:rPr b="0" i="1" lang="en-US" sz="2300" u="none" cap="none" strike="noStrike">
                <a:solidFill>
                  <a:schemeClr val="lt1"/>
                </a:solidFill>
                <a:latin typeface="Quicksand Medium"/>
                <a:ea typeface="Quicksand Medium"/>
                <a:cs typeface="Quicksand Medium"/>
                <a:sym typeface="Quicksand Medium"/>
              </a:rPr>
              <a:t>The sage deaf studies encyclopedia</a:t>
            </a:r>
            <a:r>
              <a:rPr b="0" i="0" lang="en-US" sz="2300" u="none" cap="none" strike="noStrike">
                <a:solidFill>
                  <a:schemeClr val="lt1"/>
                </a:solidFill>
                <a:latin typeface="Quicksand Medium"/>
                <a:ea typeface="Quicksand Medium"/>
                <a:cs typeface="Quicksand Medium"/>
                <a:sym typeface="Quicksand Medium"/>
              </a:rPr>
              <a:t> (Vol. 3, pp. 158-158). SAGE Publications, Inc, </a:t>
            </a:r>
            <a:r>
              <a:rPr b="0" i="0" lang="en-US" sz="2300" u="sng" cap="none" strike="noStrike">
                <a:solidFill>
                  <a:schemeClr val="lt1"/>
                </a:solidFill>
                <a:latin typeface="Quicksand Medium"/>
                <a:ea typeface="Quicksand Medium"/>
                <a:cs typeface="Quicksand Medium"/>
                <a:sym typeface="Quicksand Medium"/>
                <a:hlinkClick r:id="rId8">
                  <a:extLst>
                    <a:ext uri="{A12FA001-AC4F-418D-AE19-62706E023703}">
                      <ahyp:hlinkClr val="tx"/>
                    </a:ext>
                  </a:extLst>
                </a:hlinkClick>
              </a:rPr>
              <a:t>https://doi.org/10.4135/9781483346489.n56</a:t>
            </a:r>
            <a:endParaRPr b="0" i="0" sz="23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1000"/>
              </a:spcBef>
              <a:spcAft>
                <a:spcPts val="0"/>
              </a:spcAft>
              <a:buClr>
                <a:srgbClr val="000000"/>
              </a:buClr>
              <a:buSzPts val="2300"/>
              <a:buFont typeface="Arial"/>
              <a:buNone/>
            </a:pPr>
            <a:r>
              <a:rPr b="0" i="0" lang="en-US" sz="2300" u="none" cap="none" strike="noStrike">
                <a:solidFill>
                  <a:schemeClr val="lt1"/>
                </a:solidFill>
                <a:latin typeface="Quicksand Medium"/>
                <a:ea typeface="Quicksand Medium"/>
                <a:cs typeface="Quicksand Medium"/>
                <a:sym typeface="Quicksand Medium"/>
              </a:rPr>
              <a:t>Holcomb, T. K. (2023). </a:t>
            </a:r>
            <a:r>
              <a:rPr b="0" i="1" lang="en-US" sz="2300" u="none" cap="none" strike="noStrike">
                <a:solidFill>
                  <a:schemeClr val="lt1"/>
                </a:solidFill>
                <a:latin typeface="Quicksand Medium"/>
                <a:ea typeface="Quicksand Medium"/>
                <a:cs typeface="Quicksand Medium"/>
                <a:sym typeface="Quicksand Medium"/>
              </a:rPr>
              <a:t>Introduction to Deaf culture.</a:t>
            </a:r>
            <a:r>
              <a:rPr b="0" i="0" lang="en-US" sz="2300" u="none" cap="none" strike="noStrike">
                <a:solidFill>
                  <a:schemeClr val="lt1"/>
                </a:solidFill>
                <a:latin typeface="Quicksand Medium"/>
                <a:ea typeface="Quicksand Medium"/>
                <a:cs typeface="Quicksand Medium"/>
                <a:sym typeface="Quicksand Medium"/>
              </a:rPr>
              <a:t> 2nd edition. Oxford University Press.</a:t>
            </a:r>
            <a:endParaRPr b="0" i="0" sz="23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0"/>
              </a:spcBef>
              <a:spcAft>
                <a:spcPts val="0"/>
              </a:spcAft>
              <a:buClr>
                <a:srgbClr val="000000"/>
              </a:buClr>
              <a:buSzPts val="2300"/>
              <a:buFont typeface="Arial"/>
              <a:buNone/>
            </a:pPr>
            <a:r>
              <a:rPr b="0" i="0" lang="en-US" sz="2300" u="sng" cap="none" strike="noStrike">
                <a:solidFill>
                  <a:schemeClr val="lt1"/>
                </a:solidFill>
                <a:latin typeface="Quicksand Medium"/>
                <a:ea typeface="Quicksand Medium"/>
                <a:cs typeface="Quicksand Medium"/>
                <a:sym typeface="Quicksand Medium"/>
                <a:hlinkClick r:id="rId9">
                  <a:extLst>
                    <a:ext uri="{A12FA001-AC4F-418D-AE19-62706E023703}">
                      <ahyp:hlinkClr val="tx"/>
                    </a:ext>
                  </a:extLst>
                </a:hlinkClick>
              </a:rPr>
              <a:t>http://www.introductiontodeafculture.com/intro-to-deaf-culture.html</a:t>
            </a:r>
            <a:endParaRPr b="0" i="1" sz="23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1000"/>
              </a:spcBef>
              <a:spcAft>
                <a:spcPts val="0"/>
              </a:spcAft>
              <a:buClr>
                <a:srgbClr val="000000"/>
              </a:buClr>
              <a:buSzPts val="2300"/>
              <a:buFont typeface="Arial"/>
              <a:buNone/>
            </a:pPr>
            <a:r>
              <a:rPr b="0" i="0" lang="en-US" sz="2300" u="none" cap="none" strike="noStrike">
                <a:solidFill>
                  <a:schemeClr val="lt1"/>
                </a:solidFill>
                <a:latin typeface="Quicksand Medium"/>
                <a:ea typeface="Quicksand Medium"/>
                <a:cs typeface="Quicksand Medium"/>
                <a:sym typeface="Quicksand Medium"/>
              </a:rPr>
              <a:t>Ladd, P. (2003). </a:t>
            </a:r>
            <a:r>
              <a:rPr b="0" i="1" lang="en-US" sz="2300" u="none" cap="none" strike="noStrike">
                <a:solidFill>
                  <a:schemeClr val="lt1"/>
                </a:solidFill>
                <a:latin typeface="Quicksand Medium"/>
                <a:ea typeface="Quicksand Medium"/>
                <a:cs typeface="Quicksand Medium"/>
                <a:sym typeface="Quicksand Medium"/>
              </a:rPr>
              <a:t>Understanding deaf culture: in search of deafhood,</a:t>
            </a:r>
            <a:r>
              <a:rPr b="0" i="0" lang="en-US" sz="2300" u="none" cap="none" strike="noStrike">
                <a:solidFill>
                  <a:schemeClr val="lt1"/>
                </a:solidFill>
                <a:latin typeface="Quicksand Medium"/>
                <a:ea typeface="Quicksand Medium"/>
                <a:cs typeface="Quicksand Medium"/>
                <a:sym typeface="Quicksand Medium"/>
              </a:rPr>
              <a:t> Multilingual Matters.</a:t>
            </a:r>
            <a:endParaRPr b="0" i="0" sz="23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1000"/>
              </a:spcBef>
              <a:spcAft>
                <a:spcPts val="0"/>
              </a:spcAft>
              <a:buClr>
                <a:srgbClr val="000000"/>
              </a:buClr>
              <a:buSzPts val="2300"/>
              <a:buFont typeface="Arial"/>
              <a:buNone/>
            </a:pPr>
            <a:r>
              <a:rPr b="0" i="0" lang="en-US" sz="2300" u="none" cap="none" strike="noStrike">
                <a:solidFill>
                  <a:schemeClr val="lt1"/>
                </a:solidFill>
                <a:latin typeface="Quicksand Medium"/>
                <a:ea typeface="Quicksand Medium"/>
                <a:cs typeface="Quicksand Medium"/>
                <a:sym typeface="Quicksand Medium"/>
              </a:rPr>
              <a:t>Lane, H., Pillard R. C., and Hedberg U. (2011). </a:t>
            </a:r>
            <a:r>
              <a:rPr b="0" i="1" lang="en-US" sz="2300" u="none" cap="none" strike="noStrike">
                <a:solidFill>
                  <a:schemeClr val="lt1"/>
                </a:solidFill>
                <a:latin typeface="Quicksand Medium"/>
                <a:ea typeface="Quicksand Medium"/>
                <a:cs typeface="Quicksand Medium"/>
                <a:sym typeface="Quicksand Medium"/>
              </a:rPr>
              <a:t>The People of the Eye: Deaf Ethnicity and Ancestry</a:t>
            </a:r>
            <a:r>
              <a:rPr b="0" i="0" lang="en-US" sz="2300" u="none" cap="none" strike="noStrike">
                <a:solidFill>
                  <a:schemeClr val="lt1"/>
                </a:solidFill>
                <a:latin typeface="Quicksand Medium"/>
                <a:ea typeface="Quicksand Medium"/>
                <a:cs typeface="Quicksand Medium"/>
                <a:sym typeface="Quicksand Medium"/>
              </a:rPr>
              <a:t>, Oxford University Press. </a:t>
            </a:r>
            <a:endParaRPr b="0" i="0" sz="23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1000"/>
              </a:spcBef>
              <a:spcAft>
                <a:spcPts val="0"/>
              </a:spcAft>
              <a:buClr>
                <a:srgbClr val="000000"/>
              </a:buClr>
              <a:buSzPts val="2300"/>
              <a:buFont typeface="Arial"/>
              <a:buNone/>
            </a:pPr>
            <a:r>
              <a:rPr b="0" i="0" lang="en-US" sz="2300" u="none" cap="none" strike="noStrike">
                <a:solidFill>
                  <a:schemeClr val="lt1"/>
                </a:solidFill>
                <a:latin typeface="Quicksand Medium"/>
                <a:ea typeface="Quicksand Medium"/>
                <a:cs typeface="Quicksand Medium"/>
                <a:sym typeface="Quicksand Medium"/>
              </a:rPr>
              <a:t>Mager W. (2021, 29 November). </a:t>
            </a:r>
            <a:r>
              <a:rPr b="0" i="1" lang="en-US" sz="2300" u="none" cap="none" strike="noStrike">
                <a:solidFill>
                  <a:schemeClr val="lt1"/>
                </a:solidFill>
                <a:latin typeface="Quicksand Medium"/>
                <a:ea typeface="Quicksand Medium"/>
                <a:cs typeface="Quicksand Medium"/>
                <a:sym typeface="Quicksand Medium"/>
              </a:rPr>
              <a:t>130 Years of Deaf People and the Moving Image: Coming Full Circle. </a:t>
            </a:r>
            <a:r>
              <a:rPr b="0" i="0" lang="en-US" sz="2300" u="none" cap="none" strike="noStrike">
                <a:solidFill>
                  <a:schemeClr val="lt1"/>
                </a:solidFill>
                <a:latin typeface="Quicksand Medium"/>
                <a:ea typeface="Quicksand Medium"/>
                <a:cs typeface="Quicksand Medium"/>
                <a:sym typeface="Quicksand Medium"/>
              </a:rPr>
              <a:t>Watershed.co.uk, </a:t>
            </a:r>
            <a:r>
              <a:rPr b="0" i="1" lang="en-US" sz="2300" u="sng" cap="none" strike="noStrike">
                <a:solidFill>
                  <a:schemeClr val="lt1"/>
                </a:solidFill>
                <a:latin typeface="Quicksand Medium"/>
                <a:ea typeface="Quicksand Medium"/>
                <a:cs typeface="Quicksand Medium"/>
                <a:sym typeface="Quicksand Medium"/>
                <a:hlinkClick r:id="rId10">
                  <a:extLst>
                    <a:ext uri="{A12FA001-AC4F-418D-AE19-62706E023703}">
                      <ahyp:hlinkClr val="tx"/>
                    </a:ext>
                  </a:extLst>
                </a:hlinkClick>
              </a:rPr>
              <a:t>https://www.watershed.co.uk/articles/130-years-deaf-people-and-moving-image-coming-full-circle</a:t>
            </a:r>
            <a:r>
              <a:rPr b="0" i="1" lang="en-US" sz="2300" u="none" cap="none" strike="noStrike">
                <a:solidFill>
                  <a:schemeClr val="lt1"/>
                </a:solidFill>
                <a:latin typeface="Quicksand Medium"/>
                <a:ea typeface="Quicksand Medium"/>
                <a:cs typeface="Quicksand Medium"/>
                <a:sym typeface="Quicksand Medium"/>
              </a:rPr>
              <a:t> </a:t>
            </a:r>
            <a:endParaRPr b="0" i="1" sz="23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1000"/>
              </a:spcBef>
              <a:spcAft>
                <a:spcPts val="0"/>
              </a:spcAft>
              <a:buClr>
                <a:schemeClr val="dk1"/>
              </a:buClr>
              <a:buSzPts val="1100"/>
              <a:buFont typeface="Arial"/>
              <a:buNone/>
            </a:pPr>
            <a:r>
              <a:rPr b="0" i="0" lang="en-US" sz="2300" u="none" cap="none" strike="noStrike">
                <a:solidFill>
                  <a:schemeClr val="lt1"/>
                </a:solidFill>
                <a:latin typeface="Quicksand Medium"/>
                <a:ea typeface="Quicksand Medium"/>
                <a:cs typeface="Quicksand Medium"/>
                <a:sym typeface="Quicksand Medium"/>
              </a:rPr>
              <a:t>National Association of the Deaf, </a:t>
            </a:r>
            <a:r>
              <a:rPr b="0" i="1" lang="en-US" sz="2300" u="none" cap="none" strike="noStrike">
                <a:solidFill>
                  <a:schemeClr val="lt1"/>
                </a:solidFill>
                <a:latin typeface="Quicksand Medium"/>
                <a:ea typeface="Quicksand Medium"/>
                <a:cs typeface="Quicksand Medium"/>
                <a:sym typeface="Quicksand Medium"/>
              </a:rPr>
              <a:t>Veditz Day, August 13th, 2013</a:t>
            </a:r>
            <a:r>
              <a:rPr b="0" i="0" lang="en-US" sz="2300" u="none" cap="none" strike="noStrike">
                <a:solidFill>
                  <a:schemeClr val="lt1"/>
                </a:solidFill>
                <a:latin typeface="Quicksand Medium"/>
                <a:ea typeface="Quicksand Medium"/>
                <a:cs typeface="Quicksand Medium"/>
                <a:sym typeface="Quicksand Medium"/>
              </a:rPr>
              <a:t>, </a:t>
            </a:r>
            <a:r>
              <a:rPr b="0" i="0" lang="en-US" sz="2300" u="sng" cap="none" strike="noStrike">
                <a:solidFill>
                  <a:schemeClr val="lt1"/>
                </a:solidFill>
                <a:latin typeface="Quicksand Medium"/>
                <a:ea typeface="Quicksand Medium"/>
                <a:cs typeface="Quicksand Medium"/>
                <a:sym typeface="Quicksand Medium"/>
                <a:hlinkClick r:id="rId11">
                  <a:extLst>
                    <a:ext uri="{A12FA001-AC4F-418D-AE19-62706E023703}">
                      <ahyp:hlinkClr val="tx"/>
                    </a:ext>
                  </a:extLst>
                </a:hlinkClick>
              </a:rPr>
              <a:t>https://www.nad.org/2013/08/12/veditz-day-august-13th-2013/</a:t>
            </a:r>
            <a:r>
              <a:rPr b="0" i="0" lang="en-US" sz="2300" u="none" cap="none" strike="noStrike">
                <a:solidFill>
                  <a:schemeClr val="lt1"/>
                </a:solidFill>
                <a:latin typeface="Quicksand Medium"/>
                <a:ea typeface="Quicksand Medium"/>
                <a:cs typeface="Quicksand Medium"/>
                <a:sym typeface="Quicksand Medium"/>
              </a:rPr>
              <a:t> </a:t>
            </a:r>
            <a:endParaRPr b="0" i="1" sz="23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1000"/>
              </a:spcBef>
              <a:spcAft>
                <a:spcPts val="0"/>
              </a:spcAft>
              <a:buClr>
                <a:srgbClr val="000000"/>
              </a:buClr>
              <a:buSzPts val="2300"/>
              <a:buFont typeface="Arial"/>
              <a:buNone/>
            </a:pPr>
            <a:r>
              <a:rPr b="0" i="0" lang="en-US" sz="2300" u="none" cap="none" strike="noStrike">
                <a:solidFill>
                  <a:schemeClr val="lt1"/>
                </a:solidFill>
                <a:latin typeface="Quicksand Medium"/>
                <a:ea typeface="Quicksand Medium"/>
                <a:cs typeface="Quicksand Medium"/>
                <a:sym typeface="Quicksand Medium"/>
              </a:rPr>
              <a:t>Schuchmann, J. (1988). </a:t>
            </a:r>
            <a:r>
              <a:rPr b="0" i="1" lang="en-US" sz="2300" u="none" cap="none" strike="noStrike">
                <a:solidFill>
                  <a:schemeClr val="lt1"/>
                </a:solidFill>
                <a:latin typeface="Quicksand Medium"/>
                <a:ea typeface="Quicksand Medium"/>
                <a:cs typeface="Quicksand Medium"/>
                <a:sym typeface="Quicksand Medium"/>
              </a:rPr>
              <a:t>Hollywood speaks: Deafness and Film Entertainment Industry</a:t>
            </a:r>
            <a:r>
              <a:rPr b="0" i="0" lang="en-US" sz="2300" u="none" cap="none" strike="noStrike">
                <a:solidFill>
                  <a:schemeClr val="lt1"/>
                </a:solidFill>
                <a:latin typeface="Quicksand Medium"/>
                <a:ea typeface="Quicksand Medium"/>
                <a:cs typeface="Quicksand Medium"/>
                <a:sym typeface="Quicksand Medium"/>
              </a:rPr>
              <a:t>. University of Illinois Press.</a:t>
            </a:r>
            <a:endParaRPr b="0" i="0" sz="23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1000"/>
              </a:spcBef>
              <a:spcAft>
                <a:spcPts val="0"/>
              </a:spcAft>
              <a:buClr>
                <a:srgbClr val="000000"/>
              </a:buClr>
              <a:buSzPts val="2300"/>
              <a:buFont typeface="Arial"/>
              <a:buNone/>
            </a:pPr>
            <a:r>
              <a:rPr b="0" i="0" lang="en-US" sz="2300" u="none" cap="none" strike="noStrike">
                <a:solidFill>
                  <a:schemeClr val="lt1"/>
                </a:solidFill>
                <a:latin typeface="Quicksand Medium"/>
                <a:ea typeface="Quicksand Medium"/>
                <a:cs typeface="Quicksand Medium"/>
                <a:sym typeface="Quicksand Medium"/>
              </a:rPr>
              <a:t>Virdi, J. (2020). </a:t>
            </a:r>
            <a:r>
              <a:rPr b="0" i="1" lang="en-US" sz="2300" u="none" cap="none" strike="noStrike">
                <a:solidFill>
                  <a:schemeClr val="lt1"/>
                </a:solidFill>
                <a:latin typeface="Quicksand Medium"/>
                <a:ea typeface="Quicksand Medium"/>
                <a:cs typeface="Quicksand Medium"/>
                <a:sym typeface="Quicksand Medium"/>
              </a:rPr>
              <a:t>Deaf History Series: Episode 11. Emerson Romero.</a:t>
            </a:r>
            <a:r>
              <a:rPr b="0" i="0" lang="en-US" sz="2300" u="none" cap="none" strike="noStrike">
                <a:solidFill>
                  <a:schemeClr val="lt1"/>
                </a:solidFill>
                <a:latin typeface="Quicksand Medium"/>
                <a:ea typeface="Quicksand Medium"/>
                <a:cs typeface="Quicksand Medium"/>
                <a:sym typeface="Quicksand Medium"/>
              </a:rPr>
              <a:t> </a:t>
            </a:r>
            <a:r>
              <a:rPr b="0" i="0" lang="en-US" sz="2300" u="sng" cap="none" strike="noStrike">
                <a:solidFill>
                  <a:schemeClr val="lt1"/>
                </a:solidFill>
                <a:latin typeface="Quicksand Medium"/>
                <a:ea typeface="Quicksand Medium"/>
                <a:cs typeface="Quicksand Medium"/>
                <a:sym typeface="Quicksand Medium"/>
                <a:hlinkClick r:id="rId12">
                  <a:extLst>
                    <a:ext uri="{A12FA001-AC4F-418D-AE19-62706E023703}">
                      <ahyp:hlinkClr val="tx"/>
                    </a:ext>
                  </a:extLst>
                </a:hlinkClick>
              </a:rPr>
              <a:t>https://jaivirdi.com/2020/07/19/dhs-episode-11/</a:t>
            </a:r>
            <a:r>
              <a:rPr b="0" i="0" lang="en-US" sz="2300" u="none" cap="none" strike="noStrike">
                <a:solidFill>
                  <a:schemeClr val="lt1"/>
                </a:solidFill>
                <a:latin typeface="Quicksand Medium"/>
                <a:ea typeface="Quicksand Medium"/>
                <a:cs typeface="Quicksand Medium"/>
                <a:sym typeface="Quicksand Medium"/>
              </a:rPr>
              <a:t> </a:t>
            </a:r>
            <a:endParaRPr b="0" i="0" sz="23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0"/>
              </a:spcBef>
              <a:spcAft>
                <a:spcPts val="0"/>
              </a:spcAft>
              <a:buClr>
                <a:srgbClr val="000000"/>
              </a:buClr>
              <a:buSzPts val="2200"/>
              <a:buFont typeface="Arial"/>
              <a:buNone/>
            </a:pPr>
            <a:r>
              <a:t/>
            </a:r>
            <a:endParaRPr b="0" i="0" sz="2200" u="none" cap="none" strike="noStrike">
              <a:solidFill>
                <a:schemeClr val="lt1"/>
              </a:solidFill>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43F98"/>
        </a:solidFill>
      </p:bgPr>
    </p:bg>
    <p:spTree>
      <p:nvGrpSpPr>
        <p:cNvPr id="418" name="Shape 418"/>
        <p:cNvGrpSpPr/>
        <p:nvPr/>
      </p:nvGrpSpPr>
      <p:grpSpPr>
        <a:xfrm>
          <a:off x="0" y="0"/>
          <a:ext cx="0" cy="0"/>
          <a:chOff x="0" y="0"/>
          <a:chExt cx="0" cy="0"/>
        </a:xfrm>
      </p:grpSpPr>
      <p:sp>
        <p:nvSpPr>
          <p:cNvPr id="419" name="Google Shape;419;p3"/>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20" name="Google Shape;420;p3"/>
          <p:cNvSpPr/>
          <p:nvPr/>
        </p:nvSpPr>
        <p:spPr>
          <a:xfrm>
            <a:off x="14434201" y="639132"/>
            <a:ext cx="3347649" cy="746247"/>
          </a:xfrm>
          <a:custGeom>
            <a:rect b="b" l="l" r="r" t="t"/>
            <a:pathLst>
              <a:path extrusionOk="0" h="746247" w="3347649">
                <a:moveTo>
                  <a:pt x="0" y="0"/>
                </a:moveTo>
                <a:lnTo>
                  <a:pt x="3347649" y="0"/>
                </a:lnTo>
                <a:lnTo>
                  <a:pt x="3347649" y="746247"/>
                </a:lnTo>
                <a:lnTo>
                  <a:pt x="0" y="746247"/>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21" name="Google Shape;421;p3"/>
          <p:cNvSpPr/>
          <p:nvPr/>
        </p:nvSpPr>
        <p:spPr>
          <a:xfrm>
            <a:off x="3446958" y="3699228"/>
            <a:ext cx="1156015" cy="728290"/>
          </a:xfrm>
          <a:custGeom>
            <a:rect b="b" l="l" r="r" t="t"/>
            <a:pathLst>
              <a:path extrusionOk="0" h="728290" w="1156015">
                <a:moveTo>
                  <a:pt x="0" y="0"/>
                </a:moveTo>
                <a:lnTo>
                  <a:pt x="1156016" y="0"/>
                </a:lnTo>
                <a:lnTo>
                  <a:pt x="1156016" y="728289"/>
                </a:lnTo>
                <a:lnTo>
                  <a:pt x="0" y="728289"/>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22" name="Google Shape;422;p3"/>
          <p:cNvSpPr/>
          <p:nvPr/>
        </p:nvSpPr>
        <p:spPr>
          <a:xfrm>
            <a:off x="3891781" y="4535744"/>
            <a:ext cx="711193" cy="711193"/>
          </a:xfrm>
          <a:custGeom>
            <a:rect b="b" l="l" r="r" t="t"/>
            <a:pathLst>
              <a:path extrusionOk="0" h="711193" w="711193">
                <a:moveTo>
                  <a:pt x="0" y="0"/>
                </a:moveTo>
                <a:lnTo>
                  <a:pt x="711193" y="0"/>
                </a:lnTo>
                <a:lnTo>
                  <a:pt x="711193" y="711193"/>
                </a:lnTo>
                <a:lnTo>
                  <a:pt x="0" y="711193"/>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23" name="Google Shape;423;p3"/>
          <p:cNvSpPr/>
          <p:nvPr/>
        </p:nvSpPr>
        <p:spPr>
          <a:xfrm>
            <a:off x="3876881" y="5552822"/>
            <a:ext cx="726093" cy="726093"/>
          </a:xfrm>
          <a:custGeom>
            <a:rect b="b" l="l" r="r" t="t"/>
            <a:pathLst>
              <a:path extrusionOk="0" h="726093" w="726093">
                <a:moveTo>
                  <a:pt x="0" y="0"/>
                </a:moveTo>
                <a:lnTo>
                  <a:pt x="726093" y="0"/>
                </a:lnTo>
                <a:lnTo>
                  <a:pt x="726093" y="726093"/>
                </a:lnTo>
                <a:lnTo>
                  <a:pt x="0" y="726093"/>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nvGrpSpPr>
          <p:cNvPr id="424" name="Google Shape;424;p3"/>
          <p:cNvGrpSpPr/>
          <p:nvPr/>
        </p:nvGrpSpPr>
        <p:grpSpPr>
          <a:xfrm>
            <a:off x="-228300" y="6944209"/>
            <a:ext cx="18940740" cy="4430740"/>
            <a:chOff x="0" y="-57150"/>
            <a:chExt cx="4988508" cy="1166944"/>
          </a:xfrm>
        </p:grpSpPr>
        <p:sp>
          <p:nvSpPr>
            <p:cNvPr id="425" name="Google Shape;425;p3"/>
            <p:cNvSpPr/>
            <p:nvPr/>
          </p:nvSpPr>
          <p:spPr>
            <a:xfrm>
              <a:off x="0" y="0"/>
              <a:ext cx="4988508" cy="1109794"/>
            </a:xfrm>
            <a:custGeom>
              <a:rect b="b" l="l" r="r" t="t"/>
              <a:pathLst>
                <a:path extrusionOk="0" h="1109794" w="4988508">
                  <a:moveTo>
                    <a:pt x="0" y="0"/>
                  </a:moveTo>
                  <a:lnTo>
                    <a:pt x="4988508" y="0"/>
                  </a:lnTo>
                  <a:lnTo>
                    <a:pt x="4988508" y="1109794"/>
                  </a:lnTo>
                  <a:lnTo>
                    <a:pt x="0" y="1109794"/>
                  </a:lnTo>
                  <a:close/>
                </a:path>
              </a:pathLst>
            </a:custGeom>
            <a:solidFill>
              <a:srgbClr val="F7F1D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26" name="Google Shape;426;p3"/>
            <p:cNvSpPr txBox="1"/>
            <p:nvPr/>
          </p:nvSpPr>
          <p:spPr>
            <a:xfrm>
              <a:off x="0" y="-57150"/>
              <a:ext cx="4988508" cy="1166944"/>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427" name="Google Shape;427;p3"/>
          <p:cNvSpPr/>
          <p:nvPr/>
        </p:nvSpPr>
        <p:spPr>
          <a:xfrm>
            <a:off x="15692648" y="7710148"/>
            <a:ext cx="1489130" cy="1938541"/>
          </a:xfrm>
          <a:custGeom>
            <a:rect b="b" l="l" r="r" t="t"/>
            <a:pathLst>
              <a:path extrusionOk="0" h="1938541" w="1489130">
                <a:moveTo>
                  <a:pt x="0" y="0"/>
                </a:moveTo>
                <a:lnTo>
                  <a:pt x="1489129" y="0"/>
                </a:lnTo>
                <a:lnTo>
                  <a:pt x="1489129" y="1938541"/>
                </a:lnTo>
                <a:lnTo>
                  <a:pt x="0" y="1938541"/>
                </a:lnTo>
                <a:lnTo>
                  <a:pt x="0" y="0"/>
                </a:lnTo>
                <a:close/>
              </a:path>
            </a:pathLst>
          </a:custGeom>
          <a:blipFill rotWithShape="1">
            <a:blip r:embed="rId8">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28" name="Google Shape;428;p3"/>
          <p:cNvSpPr/>
          <p:nvPr/>
        </p:nvSpPr>
        <p:spPr>
          <a:xfrm>
            <a:off x="8989462" y="7963384"/>
            <a:ext cx="3063250" cy="1432070"/>
          </a:xfrm>
          <a:custGeom>
            <a:rect b="b" l="l" r="r" t="t"/>
            <a:pathLst>
              <a:path extrusionOk="0" h="1432070" w="3063250">
                <a:moveTo>
                  <a:pt x="0" y="0"/>
                </a:moveTo>
                <a:lnTo>
                  <a:pt x="3063251" y="0"/>
                </a:lnTo>
                <a:lnTo>
                  <a:pt x="3063251" y="1432069"/>
                </a:lnTo>
                <a:lnTo>
                  <a:pt x="0" y="1432069"/>
                </a:lnTo>
                <a:lnTo>
                  <a:pt x="0" y="0"/>
                </a:lnTo>
                <a:close/>
              </a:path>
            </a:pathLst>
          </a:custGeom>
          <a:blipFill rotWithShape="1">
            <a:blip r:embed="rId9">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29" name="Google Shape;429;p3"/>
          <p:cNvSpPr/>
          <p:nvPr/>
        </p:nvSpPr>
        <p:spPr>
          <a:xfrm>
            <a:off x="12957588" y="7710148"/>
            <a:ext cx="1831642" cy="1834741"/>
          </a:xfrm>
          <a:custGeom>
            <a:rect b="b" l="l" r="r" t="t"/>
            <a:pathLst>
              <a:path extrusionOk="0" h="1834741" w="1831642">
                <a:moveTo>
                  <a:pt x="0" y="0"/>
                </a:moveTo>
                <a:lnTo>
                  <a:pt x="1831642" y="0"/>
                </a:lnTo>
                <a:lnTo>
                  <a:pt x="1831642" y="1834741"/>
                </a:lnTo>
                <a:lnTo>
                  <a:pt x="0" y="1834741"/>
                </a:lnTo>
                <a:lnTo>
                  <a:pt x="0" y="0"/>
                </a:lnTo>
                <a:close/>
              </a:path>
            </a:pathLst>
          </a:custGeom>
          <a:blipFill rotWithShape="1">
            <a:blip r:embed="rId10">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30" name="Google Shape;430;p3"/>
          <p:cNvSpPr/>
          <p:nvPr/>
        </p:nvSpPr>
        <p:spPr>
          <a:xfrm>
            <a:off x="1106223" y="8346748"/>
            <a:ext cx="3002948" cy="645634"/>
          </a:xfrm>
          <a:custGeom>
            <a:rect b="b" l="l" r="r" t="t"/>
            <a:pathLst>
              <a:path extrusionOk="0" h="645634" w="3002948">
                <a:moveTo>
                  <a:pt x="0" y="0"/>
                </a:moveTo>
                <a:lnTo>
                  <a:pt x="3002947" y="0"/>
                </a:lnTo>
                <a:lnTo>
                  <a:pt x="3002947" y="645634"/>
                </a:lnTo>
                <a:lnTo>
                  <a:pt x="0" y="645634"/>
                </a:lnTo>
                <a:lnTo>
                  <a:pt x="0" y="0"/>
                </a:lnTo>
                <a:close/>
              </a:path>
            </a:pathLst>
          </a:custGeom>
          <a:blipFill rotWithShape="1">
            <a:blip r:embed="rId11">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31" name="Google Shape;431;p3"/>
          <p:cNvSpPr/>
          <p:nvPr/>
        </p:nvSpPr>
        <p:spPr>
          <a:xfrm>
            <a:off x="5014045" y="8047954"/>
            <a:ext cx="3070542" cy="1159130"/>
          </a:xfrm>
          <a:custGeom>
            <a:rect b="b" l="l" r="r" t="t"/>
            <a:pathLst>
              <a:path extrusionOk="0" h="1159130" w="3070542">
                <a:moveTo>
                  <a:pt x="0" y="0"/>
                </a:moveTo>
                <a:lnTo>
                  <a:pt x="3070542" y="0"/>
                </a:lnTo>
                <a:lnTo>
                  <a:pt x="3070542" y="1159129"/>
                </a:lnTo>
                <a:lnTo>
                  <a:pt x="0" y="1159129"/>
                </a:lnTo>
                <a:lnTo>
                  <a:pt x="0" y="0"/>
                </a:lnTo>
                <a:close/>
              </a:path>
            </a:pathLst>
          </a:custGeom>
          <a:blipFill rotWithShape="1">
            <a:blip r:embed="rId12">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32" name="Google Shape;432;p3"/>
          <p:cNvSpPr txBox="1"/>
          <p:nvPr/>
        </p:nvSpPr>
        <p:spPr>
          <a:xfrm>
            <a:off x="2157052" y="1867850"/>
            <a:ext cx="4152600" cy="1723549"/>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0" i="0" lang="en-US" sz="8000" u="none" cap="none" strike="noStrike">
                <a:solidFill>
                  <a:srgbClr val="FFFFFF"/>
                </a:solidFill>
                <a:latin typeface="Anton"/>
                <a:ea typeface="Anton"/>
                <a:cs typeface="Anton"/>
                <a:sym typeface="Anton"/>
              </a:rPr>
              <a:t>Kontakt</a:t>
            </a:r>
            <a:endParaRPr b="0" i="0" sz="1400" u="none" cap="none" strike="noStrike">
              <a:solidFill>
                <a:srgbClr val="000000"/>
              </a:solidFill>
              <a:latin typeface="Arial"/>
              <a:ea typeface="Arial"/>
              <a:cs typeface="Arial"/>
              <a:sym typeface="Arial"/>
            </a:endParaRPr>
          </a:p>
        </p:txBody>
      </p:sp>
      <p:sp>
        <p:nvSpPr>
          <p:cNvPr id="433" name="Google Shape;433;p3"/>
          <p:cNvSpPr txBox="1"/>
          <p:nvPr/>
        </p:nvSpPr>
        <p:spPr>
          <a:xfrm>
            <a:off x="4863628" y="3711204"/>
            <a:ext cx="3899371" cy="40851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Clr>
                <a:srgbClr val="000000"/>
              </a:buClr>
              <a:buSzPts val="2461"/>
              <a:buFont typeface="Arial"/>
              <a:buNone/>
            </a:pPr>
            <a:r>
              <a:rPr b="0" i="0" lang="en-US" sz="2461" u="sng" cap="none" strike="noStrike">
                <a:solidFill>
                  <a:srgbClr val="FFFFFF"/>
                </a:solidFill>
                <a:latin typeface="Arial"/>
                <a:ea typeface="Arial"/>
                <a:cs typeface="Arial"/>
                <a:sym typeface="Arial"/>
                <a:hlinkClick r:id="rId13">
                  <a:extLst>
                    <a:ext uri="{A12FA001-AC4F-418D-AE19-62706E023703}">
                      <ahyp:hlinkClr val="tx"/>
                    </a:ext>
                  </a:extLst>
                </a:hlinkClick>
              </a:rPr>
              <a:t>https://deafstudies.eu/</a:t>
            </a:r>
            <a:endParaRPr b="0" i="0" sz="1400" u="none" cap="none" strike="noStrike">
              <a:solidFill>
                <a:srgbClr val="000000"/>
              </a:solidFill>
              <a:latin typeface="Arial"/>
              <a:ea typeface="Arial"/>
              <a:cs typeface="Arial"/>
              <a:sym typeface="Arial"/>
            </a:endParaRPr>
          </a:p>
        </p:txBody>
      </p:sp>
      <p:sp>
        <p:nvSpPr>
          <p:cNvPr id="434" name="Google Shape;434;p3"/>
          <p:cNvSpPr txBox="1"/>
          <p:nvPr/>
        </p:nvSpPr>
        <p:spPr>
          <a:xfrm>
            <a:off x="4863628" y="4683302"/>
            <a:ext cx="5956771" cy="40851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Clr>
                <a:srgbClr val="000000"/>
              </a:buClr>
              <a:buSzPts val="2461"/>
              <a:buFont typeface="Arial"/>
              <a:buNone/>
            </a:pPr>
            <a:r>
              <a:rPr b="0" i="0" lang="en-US" sz="2461" u="none" cap="none" strike="noStrike">
                <a:solidFill>
                  <a:srgbClr val="FFFFFF"/>
                </a:solidFill>
                <a:latin typeface="Arial"/>
                <a:ea typeface="Arial"/>
                <a:cs typeface="Arial"/>
                <a:sym typeface="Arial"/>
              </a:rPr>
              <a:t>Deaf Culture, Heritage and Diversity</a:t>
            </a:r>
            <a:endParaRPr b="0" i="0" sz="1400" u="none" cap="none" strike="noStrike">
              <a:solidFill>
                <a:srgbClr val="000000"/>
              </a:solidFill>
              <a:latin typeface="Arial"/>
              <a:ea typeface="Arial"/>
              <a:cs typeface="Arial"/>
              <a:sym typeface="Arial"/>
            </a:endParaRPr>
          </a:p>
        </p:txBody>
      </p:sp>
      <p:sp>
        <p:nvSpPr>
          <p:cNvPr id="435" name="Google Shape;435;p3"/>
          <p:cNvSpPr txBox="1"/>
          <p:nvPr/>
        </p:nvSpPr>
        <p:spPr>
          <a:xfrm>
            <a:off x="4863629" y="5655400"/>
            <a:ext cx="2984971" cy="40851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Clr>
                <a:srgbClr val="000000"/>
              </a:buClr>
              <a:buSzPts val="2461"/>
              <a:buFont typeface="Arial"/>
              <a:buNone/>
            </a:pPr>
            <a:r>
              <a:rPr b="0" i="0" lang="en-US" sz="2461" u="none" cap="none" strike="noStrike">
                <a:solidFill>
                  <a:srgbClr val="FFFFFF"/>
                </a:solidFill>
                <a:latin typeface="Arial"/>
                <a:ea typeface="Arial"/>
                <a:cs typeface="Arial"/>
                <a:sym typeface="Arial"/>
              </a:rPr>
              <a:t>@deafstudies.eu</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dc:creator>Manuela Hofer</dc:creator>
</cp:coreProperties>
</file>