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10287000" cx="18288000"/>
  <p:notesSz cx="6858000" cy="9144000"/>
  <p:embeddedFontLst>
    <p:embeddedFont>
      <p:font typeface="Anton"/>
      <p:regular r:id="rId29"/>
    </p:embeddedFont>
    <p:embeddedFont>
      <p:font typeface="Quicksand"/>
      <p:regular r:id="rId30"/>
      <p:bold r:id="rId31"/>
    </p:embeddedFont>
    <p:embeddedFont>
      <p:font typeface="Quicksand SemiBold"/>
      <p:regular r:id="rId32"/>
      <p:bold r:id="rId33"/>
    </p:embeddedFont>
    <p:embeddedFont>
      <p:font typeface="Quicksand Medium"/>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6" roundtripDataSignature="AMtx7mjRq/NnRRjZ8KHvq6zWBRzsfX6J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nton-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bold.fntdata"/><Relationship Id="rId30" Type="http://schemas.openxmlformats.org/officeDocument/2006/relationships/font" Target="fonts/Quicksand-regular.fntdata"/><Relationship Id="rId11" Type="http://schemas.openxmlformats.org/officeDocument/2006/relationships/slide" Target="slides/slide6.xml"/><Relationship Id="rId33" Type="http://schemas.openxmlformats.org/officeDocument/2006/relationships/font" Target="fonts/QuicksandSemiBold-bold.fntdata"/><Relationship Id="rId10" Type="http://schemas.openxmlformats.org/officeDocument/2006/relationships/slide" Target="slides/slide5.xml"/><Relationship Id="rId32" Type="http://schemas.openxmlformats.org/officeDocument/2006/relationships/font" Target="fonts/QuicksandSemiBold-regular.fntdata"/><Relationship Id="rId13" Type="http://schemas.openxmlformats.org/officeDocument/2006/relationships/slide" Target="slides/slide8.xml"/><Relationship Id="rId35" Type="http://schemas.openxmlformats.org/officeDocument/2006/relationships/font" Target="fonts/QuicksandMedium-bold.fntdata"/><Relationship Id="rId12" Type="http://schemas.openxmlformats.org/officeDocument/2006/relationships/slide" Target="slides/slide7.xml"/><Relationship Id="rId34" Type="http://schemas.openxmlformats.org/officeDocument/2006/relationships/font" Target="fonts/QuicksandMedium-regular.fntdata"/><Relationship Id="rId15" Type="http://schemas.openxmlformats.org/officeDocument/2006/relationships/slide" Target="slides/slide10.xml"/><Relationship Id="rId14" Type="http://schemas.openxmlformats.org/officeDocument/2006/relationships/slide" Target="slides/slide9.xml"/><Relationship Id="rId36"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dc6002b26e_0_3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dc6002b26e_0_3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dc6002b26e_0_3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g3dc6002b26e_0_3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dc6002b26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g3dc6002b26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dc6002b26e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OPEN VRAAG</a:t>
            </a:r>
            <a:endParaRPr/>
          </a:p>
        </p:txBody>
      </p:sp>
      <p:sp>
        <p:nvSpPr>
          <p:cNvPr id="116" name="Google Shape;116;g3dc6002b26e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dc6002b26e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g3dc6002b26e_0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dc6002b26e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0" name="Google Shape;150;g3dc6002b26e_0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dc6002b26e_0_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g3dc6002b26e_0_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dc6002b26e_0_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0" name="Google Shape;180;g3dc6002b26e_0_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dc6002b26e_0_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6" name="Google Shape;196;g3dc6002b26e_0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dc6002b26e_0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g3dc6002b26e_0_1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dc6002b26e_0_1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4" name="Google Shape;224;g3dc6002b26e_0_1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dc6002b26e_0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1" name="Google Shape;241;g3dc6002b26e_0_1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dc6002b26e_0_1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5" name="Google Shape;255;g3dc6002b26e_0_1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dc6002b26e_0_1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6" name="Google Shape;266;g3dc6002b26e_0_1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dc6002b26e_0_1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4" name="Google Shape;284;g3dc6002b26e_0_1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dc6002b26e_0_2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1" name="Google Shape;311;g3dc6002b26e_0_2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dc6002b26e_0_2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3" name="Google Shape;333;g3dc6002b26e_0_2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dc6002b26e_0_2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2" name="Google Shape;352;g3dc6002b26e_0_2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dc6002b26e_0_2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een superrustige plek</a:t>
            </a:r>
            <a:endParaRPr/>
          </a:p>
        </p:txBody>
      </p:sp>
      <p:sp>
        <p:nvSpPr>
          <p:cNvPr id="364" name="Google Shape;364;g3dc6002b26e_0_2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dc6002b26e_0_2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5" name="Google Shape;375;g3dc6002b26e_0_2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dc6002b26e_0_2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6" name="Google Shape;386;g3dc6002b26e_0_2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dc6002b26e_0_2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9" name="Google Shape;399;g3dc6002b26e_0_2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dc6002b26e_0_2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7" name="Google Shape;407;g3dc6002b26e_0_2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hyperlink" Target="http://www.youtube.com/watch?v=t8MEYmiPZ6c" TargetMode="External"/><Relationship Id="rId6" Type="http://schemas.openxmlformats.org/officeDocument/2006/relationships/image" Target="../media/image3.jpg"/><Relationship Id="rId7"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6.png"/><Relationship Id="rId9" Type="http://schemas.openxmlformats.org/officeDocument/2006/relationships/image" Target="../media/image1.png"/><Relationship Id="rId5" Type="http://schemas.openxmlformats.org/officeDocument/2006/relationships/hyperlink" Target="https://youtu.be/6TwV4uCrDhY?si=aOU1lI92UTQPm8PN" TargetMode="External"/><Relationship Id="rId6" Type="http://schemas.openxmlformats.org/officeDocument/2006/relationships/hyperlink" Target="https://www.youtube.com/@InstitutLumiere" TargetMode="External"/><Relationship Id="rId7" Type="http://schemas.openxmlformats.org/officeDocument/2006/relationships/hyperlink" Target="http://www.youtube.com/watch?v=6TwV4uCrDhY" TargetMode="External"/><Relationship Id="rId8"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hyperlink" Target="http://www.youtube.com/watch?v=T_59fB_gJ0Y" TargetMode="External"/><Relationship Id="rId5" Type="http://schemas.openxmlformats.org/officeDocument/2006/relationships/image" Target="../media/image2.jpg"/><Relationship Id="rId6" Type="http://schemas.openxmlformats.org/officeDocument/2006/relationships/image" Target="../media/image9.png"/><Relationship Id="rId7"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hyperlink" Target="https://youtu.be/XITbj3NTLUQ" TargetMode="External"/><Relationship Id="rId5" Type="http://schemas.openxmlformats.org/officeDocument/2006/relationships/image" Target="../media/image8.png"/><Relationship Id="rId6" Type="http://schemas.openxmlformats.org/officeDocument/2006/relationships/hyperlink" Target="https://www.youtube.com/watch?v=wrBf9WAjRsg" TargetMode="External"/><Relationship Id="rId7" Type="http://schemas.openxmlformats.org/officeDocument/2006/relationships/image" Target="../media/image13.png"/><Relationship Id="rId8"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5.jp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hyperlink" Target="http://www.youtube.com/watch?v=J9rhrS6A9YI" TargetMode="External"/><Relationship Id="rId5" Type="http://schemas.openxmlformats.org/officeDocument/2006/relationships/image" Target="../media/image11.jpg"/><Relationship Id="rId6" Type="http://schemas.openxmlformats.org/officeDocument/2006/relationships/hyperlink" Target="https://youtu.be/J9rhrS6A9YI?si=vO_kYEnyePyc4r8u" TargetMode="External"/><Relationship Id="rId7"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hyperlink" Target="https://media.gallaudet.edu/media/Moving+Pictures%2C+Moving+HandsA++The+Story+of+Ernest+Marshall/1_9enr1u7k" TargetMode="External"/><Relationship Id="rId6" Type="http://schemas.openxmlformats.org/officeDocument/2006/relationships/image" Target="../media/image21.png"/><Relationship Id="rId7" Type="http://schemas.openxmlformats.org/officeDocument/2006/relationships/hyperlink" Target="https://vimeo.com/ondemand/charleskrauel" TargetMode="External"/><Relationship Id="rId8"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17.jpg"/><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27.png"/><Relationship Id="rId5" Type="http://schemas.openxmlformats.org/officeDocument/2006/relationships/image" Target="../media/image25.png"/><Relationship Id="rId6" Type="http://schemas.openxmlformats.org/officeDocument/2006/relationships/image" Target="../media/image22.jpg"/><Relationship Id="rId7" Type="http://schemas.openxmlformats.org/officeDocument/2006/relationships/image" Target="../media/image1.png"/></Relationships>
</file>

<file path=ppt/slides/_rels/slide15.xml.rels><?xml version="1.0" encoding="UTF-8" standalone="yes"?><Relationships xmlns="http://schemas.openxmlformats.org/package/2006/relationships"><Relationship Id="rId11" Type="http://schemas.openxmlformats.org/officeDocument/2006/relationships/hyperlink" Target="https://www.signlightff.org/" TargetMode="External"/><Relationship Id="rId10" Type="http://schemas.openxmlformats.org/officeDocument/2006/relationships/image" Target="../media/image24.jpg"/><Relationship Id="rId13" Type="http://schemas.openxmlformats.org/officeDocument/2006/relationships/hyperlink" Target="https://www.iidff.org/" TargetMode="External"/><Relationship Id="rId12" Type="http://schemas.openxmlformats.org/officeDocument/2006/relationships/image" Target="../media/image23.jp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hyperlink" Target="https://deaffest.co.uk/" TargetMode="External"/><Relationship Id="rId9" Type="http://schemas.openxmlformats.org/officeDocument/2006/relationships/hyperlink" Target="https://www.deafspotlight.org/sdff" TargetMode="External"/><Relationship Id="rId15" Type="http://schemas.openxmlformats.org/officeDocument/2006/relationships/hyperlink" Target="https://www.facebook.com/DeafRocFilmFest/" TargetMode="External"/><Relationship Id="rId14" Type="http://schemas.openxmlformats.org/officeDocument/2006/relationships/image" Target="../media/image14.jpg"/><Relationship Id="rId17" Type="http://schemas.openxmlformats.org/officeDocument/2006/relationships/hyperlink" Target="https://deafcinema.org/en/main/" TargetMode="External"/><Relationship Id="rId16" Type="http://schemas.openxmlformats.org/officeDocument/2006/relationships/image" Target="../media/image20.jpg"/><Relationship Id="rId5" Type="http://schemas.openxmlformats.org/officeDocument/2006/relationships/image" Target="../media/image19.jpg"/><Relationship Id="rId19" Type="http://schemas.openxmlformats.org/officeDocument/2006/relationships/image" Target="../media/image1.png"/><Relationship Id="rId6" Type="http://schemas.openxmlformats.org/officeDocument/2006/relationships/hyperlink" Target="https://shuwanomachi.jp/english/about.html" TargetMode="External"/><Relationship Id="rId18" Type="http://schemas.openxmlformats.org/officeDocument/2006/relationships/image" Target="../media/image18.jpg"/><Relationship Id="rId7" Type="http://schemas.openxmlformats.org/officeDocument/2006/relationships/image" Target="../media/image16.jpg"/><Relationship Id="rId8" Type="http://schemas.openxmlformats.org/officeDocument/2006/relationships/image" Target="../media/image26.jpg"/></Relationships>
</file>

<file path=ppt/slides/_rels/slide16.xml.rels><?xml version="1.0" encoding="UTF-8" standalone="yes"?><Relationships xmlns="http://schemas.openxmlformats.org/package/2006/relationships"><Relationship Id="rId11" Type="http://schemas.openxmlformats.org/officeDocument/2006/relationships/image" Target="../media/image30.jpg"/><Relationship Id="rId10" Type="http://schemas.openxmlformats.org/officeDocument/2006/relationships/hyperlink" Target="https://lumotv.co.uk/watch/deaf-funny" TargetMode="External"/><Relationship Id="rId13" Type="http://schemas.openxmlformats.org/officeDocument/2006/relationships/image" Target="../media/image36.jpg"/><Relationship Id="rId12" Type="http://schemas.openxmlformats.org/officeDocument/2006/relationships/hyperlink" Target="https://youtu.be/I5Uw2z73Su4" TargetMode="External"/><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hyperlink" Target="https://lumotv.co.uk/watch/small-world-series-1" TargetMode="External"/><Relationship Id="rId9" Type="http://schemas.openxmlformats.org/officeDocument/2006/relationships/image" Target="../media/image40.png"/><Relationship Id="rId14" Type="http://schemas.openxmlformats.org/officeDocument/2006/relationships/image" Target="../media/image1.png"/><Relationship Id="rId5" Type="http://schemas.openxmlformats.org/officeDocument/2006/relationships/image" Target="../media/image28.png"/><Relationship Id="rId6" Type="http://schemas.openxmlformats.org/officeDocument/2006/relationships/hyperlink" Target="https://lumotv.co.uk/watch/zoom-focus-end" TargetMode="External"/><Relationship Id="rId7" Type="http://schemas.openxmlformats.org/officeDocument/2006/relationships/image" Target="../media/image29.jpg"/><Relationship Id="rId8" Type="http://schemas.openxmlformats.org/officeDocument/2006/relationships/hyperlink" Target="https://youtu.be/O2MHGVZP-_A?si=7zr2t1yL2TUJyk2d"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51.png"/><Relationship Id="rId5" Type="http://schemas.openxmlformats.org/officeDocument/2006/relationships/image" Target="../media/image50.png"/><Relationship Id="rId6" Type="http://schemas.openxmlformats.org/officeDocument/2006/relationships/image" Target="../media/image42.jpg"/><Relationship Id="rId7" Type="http://schemas.openxmlformats.org/officeDocument/2006/relationships/image" Target="../media/image37.jpg"/><Relationship Id="rId8"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39.png"/><Relationship Id="rId5"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41.jpg"/><Relationship Id="rId5"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31.png"/><Relationship Id="rId5"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32.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3.png"/><Relationship Id="rId8" Type="http://schemas.openxmlformats.org/officeDocument/2006/relationships/image" Target="../media/image1.png"/></Relationships>
</file>

<file path=ppt/slides/_rels/slide22.xml.rels><?xml version="1.0" encoding="UTF-8" standalone="yes"?><Relationships xmlns="http://schemas.openxmlformats.org/package/2006/relationships"><Relationship Id="rId11" Type="http://schemas.openxmlformats.org/officeDocument/2006/relationships/hyperlink" Target="https://jaivirdi.com/2020/07/19/dhs-episode-11/" TargetMode="External"/><Relationship Id="rId10" Type="http://schemas.openxmlformats.org/officeDocument/2006/relationships/hyperlink" Target="https://www.nad.org/2013/08/12/veditz-day-august-13th-2013/" TargetMode="External"/><Relationship Id="rId12"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6.png"/><Relationship Id="rId4" Type="http://schemas.openxmlformats.org/officeDocument/2006/relationships/image" Target="../media/image6.png"/><Relationship Id="rId9" Type="http://schemas.openxmlformats.org/officeDocument/2006/relationships/hyperlink" Target="https://www.watershed.co.uk/articles/130-years-deaf-people-and-moving-image-coming-full-circle" TargetMode="External"/><Relationship Id="rId5" Type="http://schemas.openxmlformats.org/officeDocument/2006/relationships/hyperlink" Target="https://archive.org/details/demeny_phonoscope_1892" TargetMode="External"/><Relationship Id="rId6" Type="http://schemas.openxmlformats.org/officeDocument/2006/relationships/hyperlink" Target="https://heartdeaf.com/heart/content/timelines/cinema/timeline.html" TargetMode="External"/><Relationship Id="rId7" Type="http://schemas.openxmlformats.org/officeDocument/2006/relationships/hyperlink" Target="https://doi.org/10.4135/9781483346489.n56" TargetMode="External"/><Relationship Id="rId8" Type="http://schemas.openxmlformats.org/officeDocument/2006/relationships/hyperlink" Target="http://www.introductiontodeafculture.com/intro-to-deaf-culture.html" TargetMode="External"/></Relationships>
</file>

<file path=ppt/slides/_rels/slide23.xml.rels><?xml version="1.0" encoding="UTF-8" standalone="yes"?><Relationships xmlns="http://schemas.openxmlformats.org/package/2006/relationships"><Relationship Id="rId11" Type="http://schemas.openxmlformats.org/officeDocument/2006/relationships/image" Target="../media/image49.png"/><Relationship Id="rId10" Type="http://schemas.openxmlformats.org/officeDocument/2006/relationships/image" Target="../media/image48.png"/><Relationship Id="rId13" Type="http://schemas.openxmlformats.org/officeDocument/2006/relationships/image" Target="../media/image1.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43.png"/><Relationship Id="rId9" Type="http://schemas.openxmlformats.org/officeDocument/2006/relationships/image" Target="../media/image47.png"/><Relationship Id="rId5" Type="http://schemas.openxmlformats.org/officeDocument/2006/relationships/image" Target="../media/image38.png"/><Relationship Id="rId6" Type="http://schemas.openxmlformats.org/officeDocument/2006/relationships/image" Target="../media/image44.png"/><Relationship Id="rId7" Type="http://schemas.openxmlformats.org/officeDocument/2006/relationships/image" Target="../media/image52.png"/><Relationship Id="rId8"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g3dc6002b26e_0_386"/>
          <p:cNvGrpSpPr/>
          <p:nvPr/>
        </p:nvGrpSpPr>
        <p:grpSpPr>
          <a:xfrm>
            <a:off x="0" y="-216992"/>
            <a:ext cx="2922102" cy="10504504"/>
            <a:chOff x="0" y="-57150"/>
            <a:chExt cx="769602" cy="2766600"/>
          </a:xfrm>
        </p:grpSpPr>
        <p:sp>
          <p:nvSpPr>
            <p:cNvPr id="85" name="Google Shape;85;g3dc6002b26e_0_38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g3dc6002b26e_0_38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g3dc6002b26e_0_38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g3dc6002b26e_0_386"/>
          <p:cNvSpPr txBox="1"/>
          <p:nvPr/>
        </p:nvSpPr>
        <p:spPr>
          <a:xfrm>
            <a:off x="3443254" y="4056941"/>
            <a:ext cx="9496500" cy="1493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9700" u="none" cap="none" strike="noStrike">
                <a:solidFill>
                  <a:srgbClr val="FFFFFF"/>
                </a:solidFill>
                <a:latin typeface="Anton"/>
                <a:ea typeface="Anton"/>
                <a:cs typeface="Anton"/>
                <a:sym typeface="Anton"/>
              </a:rPr>
              <a:t>Dove cinema</a:t>
            </a:r>
            <a:endParaRPr b="0" i="0" sz="9700" u="none" cap="none" strike="noStrike">
              <a:solidFill>
                <a:srgbClr val="FFFFFF"/>
              </a:solidFill>
              <a:latin typeface="Anton"/>
              <a:ea typeface="Anton"/>
              <a:cs typeface="Anton"/>
              <a:sym typeface="Anton"/>
            </a:endParaRPr>
          </a:p>
        </p:txBody>
      </p:sp>
      <p:sp>
        <p:nvSpPr>
          <p:cNvPr id="89" name="Google Shape;89;g3dc6002b26e_0_386"/>
          <p:cNvSpPr txBox="1"/>
          <p:nvPr/>
        </p:nvSpPr>
        <p:spPr>
          <a:xfrm>
            <a:off x="3443254" y="5651080"/>
            <a:ext cx="11401500" cy="754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4900" u="none" cap="none" strike="noStrike">
                <a:solidFill>
                  <a:srgbClr val="FFFFFF"/>
                </a:solidFill>
                <a:latin typeface="Quicksand"/>
                <a:ea typeface="Quicksand"/>
                <a:cs typeface="Quicksand"/>
                <a:sym typeface="Quicksand"/>
              </a:rPr>
              <a:t>Dove kunst en literatuur</a:t>
            </a:r>
            <a:endParaRPr b="0" i="0" sz="4900" u="none" cap="none" strike="noStrike">
              <a:solidFill>
                <a:srgbClr val="FFFFFF"/>
              </a:solidFill>
              <a:latin typeface="Quicksand"/>
              <a:ea typeface="Quicksand"/>
              <a:cs typeface="Quicksand"/>
              <a:sym typeface="Quicksand"/>
            </a:endParaRPr>
          </a:p>
        </p:txBody>
      </p:sp>
      <p:sp>
        <p:nvSpPr>
          <p:cNvPr id="90" name="Google Shape;90;g3dc6002b26e_0_386"/>
          <p:cNvSpPr txBox="1"/>
          <p:nvPr/>
        </p:nvSpPr>
        <p:spPr>
          <a:xfrm>
            <a:off x="3457354" y="3187913"/>
            <a:ext cx="8667900" cy="615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3999" u="none" cap="none" strike="noStrike">
                <a:solidFill>
                  <a:srgbClr val="FFFFFF"/>
                </a:solidFill>
                <a:latin typeface="Quicksand"/>
                <a:ea typeface="Quicksand"/>
                <a:cs typeface="Quicksand"/>
                <a:sym typeface="Quicksand"/>
              </a:rPr>
              <a:t>Workshop D</a:t>
            </a:r>
            <a:r>
              <a:rPr lang="en-US" sz="3999">
                <a:solidFill>
                  <a:srgbClr val="FFFFFF"/>
                </a:solidFill>
                <a:latin typeface="Quicksand"/>
                <a:ea typeface="Quicksand"/>
                <a:cs typeface="Quicksand"/>
                <a:sym typeface="Quicksand"/>
              </a:rPr>
              <a:t>eaf S</a:t>
            </a:r>
            <a:r>
              <a:rPr b="0" i="0" lang="en-US" sz="3999" u="none" cap="none" strike="noStrike">
                <a:solidFill>
                  <a:srgbClr val="FFFFFF"/>
                </a:solidFill>
                <a:latin typeface="Quicksand"/>
                <a:ea typeface="Quicksand"/>
                <a:cs typeface="Quicksand"/>
                <a:sym typeface="Quicksand"/>
              </a:rPr>
              <a:t>tudies</a:t>
            </a:r>
            <a:endParaRPr b="0" i="0" sz="3100" u="none" cap="none" strike="noStrike">
              <a:solidFill>
                <a:srgbClr val="000000"/>
              </a:solidFill>
              <a:latin typeface="Arial"/>
              <a:ea typeface="Arial"/>
              <a:cs typeface="Arial"/>
              <a:sym typeface="Arial"/>
            </a:endParaRPr>
          </a:p>
        </p:txBody>
      </p:sp>
      <p:sp>
        <p:nvSpPr>
          <p:cNvPr id="91" name="Google Shape;91;g3dc6002b26e_0_386"/>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en-US"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2" name="Google Shape;92;g3dc6002b26e_0_386"/>
          <p:cNvPicPr preferRelativeResize="0"/>
          <p:nvPr/>
        </p:nvPicPr>
        <p:blipFill>
          <a:blip r:embed="rId4">
            <a:alphaModFix/>
          </a:blip>
          <a:stretch>
            <a:fillRect/>
          </a:stretch>
        </p:blipFill>
        <p:spPr>
          <a:xfrm>
            <a:off x="3187188" y="891337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g3dc6002b26e_0_397"/>
          <p:cNvGrpSpPr/>
          <p:nvPr/>
        </p:nvGrpSpPr>
        <p:grpSpPr>
          <a:xfrm>
            <a:off x="0" y="-216992"/>
            <a:ext cx="2922102" cy="10504504"/>
            <a:chOff x="0" y="-57150"/>
            <a:chExt cx="769602" cy="2766600"/>
          </a:xfrm>
        </p:grpSpPr>
        <p:sp>
          <p:nvSpPr>
            <p:cNvPr id="98" name="Google Shape;98;g3dc6002b26e_0_39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g3dc6002b26e_0_39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g3dc6002b26e_0_39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g3dc6002b26e_0_397"/>
          <p:cNvSpPr txBox="1"/>
          <p:nvPr/>
        </p:nvSpPr>
        <p:spPr>
          <a:xfrm>
            <a:off x="4736976" y="3541625"/>
            <a:ext cx="12172500" cy="3842400"/>
          </a:xfrm>
          <a:prstGeom prst="rect">
            <a:avLst/>
          </a:prstGeom>
          <a:noFill/>
          <a:ln>
            <a:noFill/>
          </a:ln>
        </p:spPr>
        <p:txBody>
          <a:bodyPr anchorCtr="0" anchor="t" bIns="0" lIns="0" spcFirstLastPara="1" rIns="0" wrap="square" tIns="0">
            <a:spAutoFit/>
          </a:bodyPr>
          <a:lstStyle/>
          <a:p>
            <a:pPr indent="-429320"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Wat weten we over </a:t>
            </a:r>
            <a:r>
              <a:rPr lang="en-US" sz="4800">
                <a:solidFill>
                  <a:srgbClr val="FFFFFF"/>
                </a:solidFill>
                <a:latin typeface="Quicksand"/>
                <a:ea typeface="Quicksand"/>
                <a:cs typeface="Quicksand"/>
                <a:sym typeface="Quicksand"/>
              </a:rPr>
              <a:t>dove films</a:t>
            </a:r>
            <a:r>
              <a:rPr b="0" i="0" lang="en-US" sz="4800" u="none" cap="none" strike="noStrike">
                <a:solidFill>
                  <a:srgbClr val="FFFFFF"/>
                </a:solidFill>
                <a:latin typeface="Quicksand"/>
                <a:ea typeface="Quicksand"/>
                <a:cs typeface="Quicksand"/>
                <a:sym typeface="Quicksand"/>
              </a:rPr>
              <a:t>?</a:t>
            </a:r>
            <a:endParaRPr b="0" i="0" sz="4800" u="none" cap="none" strike="noStrike">
              <a:solidFill>
                <a:srgbClr val="000000"/>
              </a:solidFill>
              <a:latin typeface="Arial"/>
              <a:ea typeface="Arial"/>
              <a:cs typeface="Arial"/>
              <a:sym typeface="Arial"/>
            </a:endParaRPr>
          </a:p>
          <a:p>
            <a:pPr indent="-429320"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Wat is </a:t>
            </a:r>
            <a:r>
              <a:rPr lang="en-US" sz="4800">
                <a:solidFill>
                  <a:srgbClr val="FFFFFF"/>
                </a:solidFill>
                <a:latin typeface="Quicksand"/>
                <a:ea typeface="Quicksand"/>
                <a:cs typeface="Quicksand"/>
                <a:sym typeface="Quicksand"/>
              </a:rPr>
              <a:t>Deaf Cinema </a:t>
            </a:r>
            <a:r>
              <a:rPr b="0" i="0" lang="en-US" sz="4800" u="none" cap="none" strike="noStrike">
                <a:solidFill>
                  <a:srgbClr val="FFFFFF"/>
                </a:solidFill>
                <a:latin typeface="Quicksand"/>
                <a:ea typeface="Quicksand"/>
                <a:cs typeface="Quicksand"/>
                <a:sym typeface="Quicksand"/>
              </a:rPr>
              <a:t>en wat is de geschiedenis ervan?</a:t>
            </a:r>
            <a:endParaRPr b="0" i="0" sz="4800" u="none" cap="none" strike="noStrike">
              <a:solidFill>
                <a:srgbClr val="000000"/>
              </a:solidFill>
              <a:latin typeface="Arial"/>
              <a:ea typeface="Arial"/>
              <a:cs typeface="Arial"/>
              <a:sym typeface="Arial"/>
            </a:endParaRPr>
          </a:p>
          <a:p>
            <a:pPr indent="-429320"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Maak een storyboard voor een dove film</a:t>
            </a:r>
            <a:endParaRPr b="0" i="0" sz="4800" u="none" cap="none" strike="noStrike">
              <a:solidFill>
                <a:srgbClr val="000000"/>
              </a:solidFill>
              <a:latin typeface="Arial"/>
              <a:ea typeface="Arial"/>
              <a:cs typeface="Arial"/>
              <a:sym typeface="Arial"/>
            </a:endParaRPr>
          </a:p>
        </p:txBody>
      </p:sp>
      <p:sp>
        <p:nvSpPr>
          <p:cNvPr id="102" name="Google Shape;102;g3dc6002b26e_0_397"/>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a:t>
            </a:r>
            <a:r>
              <a:rPr lang="en-US" sz="8000">
                <a:solidFill>
                  <a:srgbClr val="FFFFFF"/>
                </a:solidFill>
                <a:latin typeface="Anton"/>
                <a:ea typeface="Anton"/>
                <a:cs typeface="Anton"/>
                <a:sym typeface="Anton"/>
              </a:rPr>
              <a:t>houd</a:t>
            </a:r>
            <a:endParaRPr sz="8000">
              <a:solidFill>
                <a:srgbClr val="FFFFFF"/>
              </a:solidFill>
              <a:latin typeface="Anton"/>
              <a:ea typeface="Anton"/>
              <a:cs typeface="Anton"/>
              <a:sym typeface="Anton"/>
            </a:endParaRPr>
          </a:p>
        </p:txBody>
      </p:sp>
      <p:pic>
        <p:nvPicPr>
          <p:cNvPr id="103" name="Google Shape;103;g3dc6002b26e_0_397"/>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07" name="Shape 107"/>
        <p:cNvGrpSpPr/>
        <p:nvPr/>
      </p:nvGrpSpPr>
      <p:grpSpPr>
        <a:xfrm>
          <a:off x="0" y="0"/>
          <a:ext cx="0" cy="0"/>
          <a:chOff x="0" y="0"/>
          <a:chExt cx="0" cy="0"/>
        </a:xfrm>
      </p:grpSpPr>
      <p:grpSp>
        <p:nvGrpSpPr>
          <p:cNvPr id="108" name="Google Shape;108;g3dc6002b26e_0_0"/>
          <p:cNvGrpSpPr/>
          <p:nvPr/>
        </p:nvGrpSpPr>
        <p:grpSpPr>
          <a:xfrm>
            <a:off x="0" y="-216993"/>
            <a:ext cx="2922102" cy="10504504"/>
            <a:chOff x="0" y="-57150"/>
            <a:chExt cx="769602" cy="2766600"/>
          </a:xfrm>
        </p:grpSpPr>
        <p:sp>
          <p:nvSpPr>
            <p:cNvPr id="109" name="Google Shape;109;g3dc6002b26e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g3dc6002b26e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1" name="Google Shape;111;g3dc6002b26e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dc6002b26e_0_0"/>
          <p:cNvSpPr txBox="1"/>
          <p:nvPr/>
        </p:nvSpPr>
        <p:spPr>
          <a:xfrm>
            <a:off x="2922100" y="3009375"/>
            <a:ext cx="15366000" cy="3546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8000"/>
              <a:buFont typeface="Arial"/>
              <a:buNone/>
            </a:pPr>
            <a:r>
              <a:rPr b="0" i="0" lang="en-US" sz="9600" u="none" cap="none" strike="noStrike">
                <a:solidFill>
                  <a:srgbClr val="FFFFFF"/>
                </a:solidFill>
                <a:latin typeface="Anton"/>
                <a:ea typeface="Anton"/>
                <a:cs typeface="Anton"/>
                <a:sym typeface="Anton"/>
              </a:rPr>
              <a:t>Wat weten we </a:t>
            </a:r>
            <a:br>
              <a:rPr b="0" i="0" lang="en-US" sz="9600" u="none" cap="none" strike="noStrike">
                <a:solidFill>
                  <a:srgbClr val="FFFFFF"/>
                </a:solidFill>
                <a:latin typeface="Anton"/>
                <a:ea typeface="Anton"/>
                <a:cs typeface="Anton"/>
                <a:sym typeface="Anton"/>
              </a:rPr>
            </a:br>
            <a:r>
              <a:rPr b="0" i="0" lang="en-US" sz="9600" u="none" cap="none" strike="noStrike">
                <a:solidFill>
                  <a:srgbClr val="FFFFFF"/>
                </a:solidFill>
                <a:latin typeface="Anton"/>
                <a:ea typeface="Anton"/>
                <a:cs typeface="Anton"/>
                <a:sym typeface="Anton"/>
              </a:rPr>
              <a:t>over dovencinema?</a:t>
            </a:r>
            <a:endParaRPr b="0" i="0" sz="9600" u="none" cap="none" strike="noStrike">
              <a:solidFill>
                <a:srgbClr val="000000"/>
              </a:solidFill>
              <a:latin typeface="Arial"/>
              <a:ea typeface="Arial"/>
              <a:cs typeface="Arial"/>
              <a:sym typeface="Arial"/>
            </a:endParaRPr>
          </a:p>
        </p:txBody>
      </p:sp>
      <p:pic>
        <p:nvPicPr>
          <p:cNvPr id="113" name="Google Shape;113;g3dc6002b26e_0_0"/>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7" name="Shape 117"/>
        <p:cNvGrpSpPr/>
        <p:nvPr/>
      </p:nvGrpSpPr>
      <p:grpSpPr>
        <a:xfrm>
          <a:off x="0" y="0"/>
          <a:ext cx="0" cy="0"/>
          <a:chOff x="0" y="0"/>
          <a:chExt cx="0" cy="0"/>
        </a:xfrm>
      </p:grpSpPr>
      <p:grpSp>
        <p:nvGrpSpPr>
          <p:cNvPr id="118" name="Google Shape;118;g3dc6002b26e_0_10"/>
          <p:cNvGrpSpPr/>
          <p:nvPr/>
        </p:nvGrpSpPr>
        <p:grpSpPr>
          <a:xfrm>
            <a:off x="0" y="-216993"/>
            <a:ext cx="2922102" cy="10504504"/>
            <a:chOff x="0" y="-57150"/>
            <a:chExt cx="769602" cy="2766600"/>
          </a:xfrm>
        </p:grpSpPr>
        <p:sp>
          <p:nvSpPr>
            <p:cNvPr id="119" name="Google Shape;119;g3dc6002b26e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g3dc6002b26e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1" name="Google Shape;121;g3dc6002b26e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g3dc6002b26e_0_10"/>
          <p:cNvSpPr txBox="1"/>
          <p:nvPr/>
        </p:nvSpPr>
        <p:spPr>
          <a:xfrm>
            <a:off x="3601325" y="410050"/>
            <a:ext cx="115173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Vóór de film: de fono-scope</a:t>
            </a:r>
            <a:endParaRPr b="0" i="0" sz="8000" u="none" cap="none" strike="noStrike">
              <a:solidFill>
                <a:srgbClr val="FFFFFF"/>
              </a:solidFill>
              <a:latin typeface="Anton"/>
              <a:ea typeface="Anton"/>
              <a:cs typeface="Anton"/>
              <a:sym typeface="Anton"/>
            </a:endParaRPr>
          </a:p>
        </p:txBody>
      </p:sp>
      <p:sp>
        <p:nvSpPr>
          <p:cNvPr id="123" name="Google Shape;123;g3dc6002b26e_0_10"/>
          <p:cNvSpPr txBox="1"/>
          <p:nvPr/>
        </p:nvSpPr>
        <p:spPr>
          <a:xfrm>
            <a:off x="3538550" y="1887150"/>
            <a:ext cx="8529900" cy="400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000" u="none" cap="none" strike="noStrike">
                <a:solidFill>
                  <a:schemeClr val="lt1"/>
                </a:solidFill>
                <a:latin typeface="Quicksand Medium"/>
                <a:ea typeface="Quicksand Medium"/>
                <a:cs typeface="Quicksand Medium"/>
                <a:sym typeface="Quicksand Medium"/>
              </a:rPr>
              <a:t>In</a:t>
            </a:r>
            <a:r>
              <a:rPr b="1" i="0" lang="en-US" sz="3000" u="none" cap="none" strike="noStrike">
                <a:solidFill>
                  <a:schemeClr val="lt1"/>
                </a:solidFill>
                <a:latin typeface="Quicksand"/>
                <a:ea typeface="Quicksand"/>
                <a:cs typeface="Quicksand"/>
                <a:sym typeface="Quicksand"/>
              </a:rPr>
              <a:t> 1891 </a:t>
            </a:r>
            <a:r>
              <a:rPr b="0" i="0" lang="en-US" sz="3000" u="none" cap="none" strike="noStrike">
                <a:solidFill>
                  <a:schemeClr val="lt1"/>
                </a:solidFill>
                <a:latin typeface="Quicksand Medium"/>
                <a:ea typeface="Quicksand Medium"/>
                <a:cs typeface="Quicksand Medium"/>
                <a:sym typeface="Quicksand Medium"/>
              </a:rPr>
              <a:t>creëerde </a:t>
            </a:r>
            <a:r>
              <a:rPr b="1" i="0" lang="en-US" sz="3000" u="none" cap="none" strike="noStrike">
                <a:solidFill>
                  <a:schemeClr val="lt1"/>
                </a:solidFill>
                <a:latin typeface="Quicksand"/>
                <a:ea typeface="Quicksand"/>
                <a:cs typeface="Quicksand"/>
                <a:sym typeface="Quicksand"/>
              </a:rPr>
              <a:t>Georges Demenÿ </a:t>
            </a:r>
            <a:r>
              <a:rPr b="0" i="0" lang="en-US" sz="3000" u="none" cap="none" strike="noStrike">
                <a:solidFill>
                  <a:schemeClr val="lt1"/>
                </a:solidFill>
                <a:latin typeface="Quicksand Medium"/>
                <a:ea typeface="Quicksand Medium"/>
                <a:cs typeface="Quicksand Medium"/>
                <a:sym typeface="Quicksand Medium"/>
              </a:rPr>
              <a:t>(1850–1917) zowel </a:t>
            </a:r>
            <a:r>
              <a:rPr b="1" i="0" lang="en-US" sz="3000" u="none" cap="none" strike="noStrike">
                <a:solidFill>
                  <a:schemeClr val="lt1"/>
                </a:solidFill>
                <a:latin typeface="Quicksand"/>
                <a:ea typeface="Quicksand"/>
                <a:cs typeface="Quicksand"/>
                <a:sym typeface="Quicksand"/>
              </a:rPr>
              <a:t>de allereerste close-up </a:t>
            </a:r>
            <a:r>
              <a:rPr b="0" i="0" lang="en-US" sz="3000" u="none" cap="none" strike="noStrike">
                <a:solidFill>
                  <a:schemeClr val="lt1"/>
                </a:solidFill>
                <a:latin typeface="Quicksand Medium"/>
                <a:ea typeface="Quicksand Medium"/>
                <a:cs typeface="Quicksand Medium"/>
                <a:sym typeface="Quicksand Medium"/>
              </a:rPr>
              <a:t>als </a:t>
            </a:r>
            <a:r>
              <a:rPr b="1" i="0" lang="en-US" sz="3000" u="none" cap="none" strike="noStrike">
                <a:solidFill>
                  <a:schemeClr val="lt1"/>
                </a:solidFill>
                <a:latin typeface="Quicksand"/>
                <a:ea typeface="Quicksand"/>
                <a:cs typeface="Quicksand"/>
                <a:sym typeface="Quicksand"/>
              </a:rPr>
              <a:t>het eerste bewegende beeld </a:t>
            </a:r>
            <a:r>
              <a:rPr b="0" i="0" lang="en-US" sz="3000" u="none" cap="none" strike="noStrike">
                <a:solidFill>
                  <a:schemeClr val="lt1"/>
                </a:solidFill>
                <a:latin typeface="Quicksand Medium"/>
                <a:ea typeface="Quicksand Medium"/>
                <a:cs typeface="Quicksand Medium"/>
                <a:sym typeface="Quicksand Medium"/>
              </a:rPr>
              <a:t>dat bedoeld was voor een doof publiek. </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1000"/>
              </a:spcBef>
              <a:spcAft>
                <a:spcPts val="1000"/>
              </a:spcAft>
              <a:buClr>
                <a:srgbClr val="000000"/>
              </a:buClr>
              <a:buSzPts val="3200"/>
              <a:buFont typeface="Arial"/>
              <a:buNone/>
            </a:pPr>
            <a:r>
              <a:rPr b="0" i="0" lang="en-US" sz="3000" u="none" cap="none" strike="noStrike">
                <a:solidFill>
                  <a:schemeClr val="lt1"/>
                </a:solidFill>
                <a:latin typeface="Quicksand Medium"/>
                <a:ea typeface="Quicksand Medium"/>
                <a:cs typeface="Quicksand Medium"/>
                <a:sym typeface="Quicksand Medium"/>
              </a:rPr>
              <a:t>Met behulp van zijn </a:t>
            </a:r>
            <a:r>
              <a:rPr b="1" i="0" lang="en-US" sz="3000" u="none" cap="none" strike="noStrike">
                <a:solidFill>
                  <a:schemeClr val="lt1"/>
                </a:solidFill>
                <a:latin typeface="Quicksand"/>
                <a:ea typeface="Quicksand"/>
                <a:cs typeface="Quicksand"/>
                <a:sym typeface="Quicksand"/>
              </a:rPr>
              <a:t>fono-scope</a:t>
            </a:r>
            <a:r>
              <a:rPr b="0" i="0" lang="en-US" sz="3000" u="none" cap="none" strike="noStrike">
                <a:solidFill>
                  <a:schemeClr val="lt1"/>
                </a:solidFill>
                <a:latin typeface="Quicksand Medium"/>
                <a:ea typeface="Quicksand Medium"/>
                <a:cs typeface="Quicksand Medium"/>
                <a:sym typeface="Quicksand Medium"/>
              </a:rPr>
              <a:t>, een apparaat dat tot 24 chronofoto’s kon weergeven, produceerde hij een reeks van één seconde op een draaiende glazen schijf. </a:t>
            </a:r>
            <a:endParaRPr b="0" i="0" sz="3000" u="none" cap="none" strike="noStrike">
              <a:solidFill>
                <a:schemeClr val="lt1"/>
              </a:solidFill>
              <a:latin typeface="Quicksand Medium"/>
              <a:ea typeface="Quicksand Medium"/>
              <a:cs typeface="Quicksand Medium"/>
              <a:sym typeface="Quicksand Medium"/>
            </a:endParaRPr>
          </a:p>
        </p:txBody>
      </p:sp>
      <p:pic>
        <p:nvPicPr>
          <p:cNvPr id="124" name="Google Shape;124;g3dc6002b26e_0_10"/>
          <p:cNvPicPr preferRelativeResize="0"/>
          <p:nvPr/>
        </p:nvPicPr>
        <p:blipFill rotWithShape="1">
          <a:blip r:embed="rId4">
            <a:alphaModFix/>
          </a:blip>
          <a:srcRect b="0" l="0" r="0" t="0"/>
          <a:stretch/>
        </p:blipFill>
        <p:spPr>
          <a:xfrm>
            <a:off x="12353375" y="1826050"/>
            <a:ext cx="5599675" cy="3892600"/>
          </a:xfrm>
          <a:prstGeom prst="rect">
            <a:avLst/>
          </a:prstGeom>
          <a:noFill/>
          <a:ln>
            <a:noFill/>
          </a:ln>
        </p:spPr>
      </p:pic>
      <p:sp>
        <p:nvSpPr>
          <p:cNvPr id="125" name="Google Shape;125;g3dc6002b26e_0_10"/>
          <p:cNvSpPr txBox="1"/>
          <p:nvPr/>
        </p:nvSpPr>
        <p:spPr>
          <a:xfrm>
            <a:off x="14493750" y="5718650"/>
            <a:ext cx="3459300" cy="400200"/>
          </a:xfrm>
          <a:prstGeom prst="rect">
            <a:avLst/>
          </a:prstGeom>
          <a:noFill/>
          <a:ln>
            <a:noFill/>
          </a:ln>
        </p:spPr>
        <p:txBody>
          <a:bodyPr anchorCtr="0" anchor="t" bIns="91425" lIns="91425" spcFirstLastPara="1" rIns="91425" wrap="square" tIns="91425">
            <a:spAutoFit/>
          </a:bodyPr>
          <a:lstStyle/>
          <a:p>
            <a:pPr indent="0" lvl="0" marL="0" marR="0" rtl="0" algn="r">
              <a:lnSpc>
                <a:spcPct val="120000"/>
              </a:lnSpc>
              <a:spcBef>
                <a:spcPts val="0"/>
              </a:spcBef>
              <a:spcAft>
                <a:spcPts val="0"/>
              </a:spcAft>
              <a:buClr>
                <a:srgbClr val="000000"/>
              </a:buClr>
              <a:buSzPts val="1400"/>
              <a:buFont typeface="Arial"/>
              <a:buNone/>
            </a:pPr>
            <a:r>
              <a:rPr b="0" i="0" lang="en-US" sz="1400" u="none" cap="none" strike="noStrike">
                <a:solidFill>
                  <a:srgbClr val="FFFFFF"/>
                </a:solidFill>
                <a:latin typeface="Quicksand Medium"/>
                <a:ea typeface="Quicksand Medium"/>
                <a:cs typeface="Quicksand Medium"/>
                <a:sym typeface="Quicksand Medium"/>
              </a:rPr>
              <a:t>http://precinemahistory.net/1890.htm</a:t>
            </a:r>
            <a:endParaRPr b="0" i="0" sz="1400" u="none" cap="none" strike="noStrike">
              <a:solidFill>
                <a:srgbClr val="FFFFFF"/>
              </a:solidFill>
              <a:latin typeface="Quicksand Medium"/>
              <a:ea typeface="Quicksand Medium"/>
              <a:cs typeface="Quicksand Medium"/>
              <a:sym typeface="Quicksand Medium"/>
            </a:endParaRPr>
          </a:p>
        </p:txBody>
      </p:sp>
      <p:pic>
        <p:nvPicPr>
          <p:cNvPr descr="https://www.imdb.com/title/tt3201916/&#10;Director: Georges Demenÿ&#10;Production Company: City of Paris&#10;Country: France&#10;Notes: &quot;This early cinematic instance of a close-up—or, more accurately, a medium close-up shot of the chest and face of the maker of this film and others like it, Georges Demenÿ saying &quot;Je vous aime&quot; (French for &quot;I love you&quot;)—was made at the request of Hector Marichelle, professor and director of the National Deaf-Mute Institute in France, who planned to use filmed speech to teach deaf students to speak and lip read. This required close views of the performer's lip movements. The project was given to Demenÿ by Étienne-Jules Marey, who headed the Station Physiologique in Paris and whose chronophotographic scientific research of motion is among the most important contributions to the invention of movies. Despite these educational and scientific beginnings, however, this project led Demenÿ to pursue and influence the commercialism of cinema.&#10;It was this project, initially for the education of the deaf, which led to the acrimonious divorce between Marey and Demenÿ, as Marey continued to use film for his scientific research and Demenÿ pursued its commercial applications.&#10;&#10;The medium close-up became popular in early cinema. The Edison Company used it to impressive effect on the screen in &quot;The Kiss&quot; (1896). Although Marey and Muybridge had photographed serial close-up images of hands and, in Marey's case, the human face, there was nothing proceeding &quot;Je vous aime&quot; for the close-up movie image being publicly projected. Despite Demenÿ's grimaced closed eyes—a consequence of trying to block out the sun rays reflected from the mirrors used to achieve the desired strongly lit facial features—and the film's brevity, it's not difficult to see how audiences would've been impressed and why it inspired such financial hopes. Regardless, Demenÿ was one of the most important pioneers in the invention of cinema—bridging the gap from chronophotography to cinema.&#10;&#10;(Sources: &quot;Picturing Time&quot; by Marta Braun. &quot;The Great Art of Light and Shadow&quot; by Laurent Mannoni. &quot;Living Pictures&quot; and &quot;The Public Exhibition of Moving Pictures Before 1896&quot; by Deac Rossell. &quot;Cinema Before Cinema&quot; by Virgilio Tosi.)&quot;&#10;&#10;Article by Cineanalyst. Full article: https://letterboxd.com/cineanalyst/film/je-vous-aime-1891/&#10;&#10;More rare films here: https://filmsbytheyear.com/chronological-list-of-films/&#10;Join the Films by the Year Facebook Group: https://www.facebook.com/groups/filmsbytheyear/&#10;Please support Films by the Year: https://www.paypal.com/cgi-bin/webscr?cmd=_s-xclick&amp;hosted_button_id=CNVYLA6W7F9LJ&amp;source=url" id="126" name="Google Shape;126;g3dc6002b26e_0_10" title="Je vous aime (1891) Demenÿ">
            <a:hlinkClick r:id="rId5"/>
          </p:cNvPr>
          <p:cNvPicPr preferRelativeResize="0"/>
          <p:nvPr/>
        </p:nvPicPr>
        <p:blipFill rotWithShape="1">
          <a:blip r:embed="rId6">
            <a:alphaModFix/>
          </a:blip>
          <a:srcRect b="0" l="0" r="0" t="0"/>
          <a:stretch/>
        </p:blipFill>
        <p:spPr>
          <a:xfrm>
            <a:off x="3253625" y="6241994"/>
            <a:ext cx="6596475" cy="3710506"/>
          </a:xfrm>
          <a:prstGeom prst="rect">
            <a:avLst/>
          </a:prstGeom>
          <a:noFill/>
          <a:ln>
            <a:noFill/>
          </a:ln>
        </p:spPr>
      </p:pic>
      <p:sp>
        <p:nvSpPr>
          <p:cNvPr id="127" name="Google Shape;127;g3dc6002b26e_0_10"/>
          <p:cNvSpPr txBox="1"/>
          <p:nvPr/>
        </p:nvSpPr>
        <p:spPr>
          <a:xfrm>
            <a:off x="10582775" y="6557250"/>
            <a:ext cx="7098900" cy="203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Het doel was om bewegende beelden te gebruiken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als hulpmiddel om dove leerlingen</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om te leren liplezen en spreken.</a:t>
            </a:r>
            <a:endParaRPr b="0" i="0" sz="3000" u="none" cap="none" strike="noStrike">
              <a:solidFill>
                <a:schemeClr val="lt1"/>
              </a:solidFill>
              <a:latin typeface="Quicksand Medium"/>
              <a:ea typeface="Quicksand Medium"/>
              <a:cs typeface="Quicksand Medium"/>
              <a:sym typeface="Quicksand Medium"/>
            </a:endParaRPr>
          </a:p>
        </p:txBody>
      </p:sp>
      <p:sp>
        <p:nvSpPr>
          <p:cNvPr id="128" name="Google Shape;128;g3dc6002b26e_0_10"/>
          <p:cNvSpPr txBox="1"/>
          <p:nvPr/>
        </p:nvSpPr>
        <p:spPr>
          <a:xfrm>
            <a:off x="9850100" y="9525275"/>
            <a:ext cx="6163200" cy="538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1" lang="en-US" sz="2300" u="none" cap="none" strike="noStrike">
                <a:solidFill>
                  <a:schemeClr val="lt1"/>
                </a:solidFill>
                <a:latin typeface="Quicksand Medium"/>
                <a:ea typeface="Quicksand Medium"/>
                <a:cs typeface="Quicksand Medium"/>
                <a:sym typeface="Quicksand Medium"/>
              </a:rPr>
              <a:t>"Je vous aime" </a:t>
            </a:r>
            <a:r>
              <a:rPr b="0" i="0" lang="en-US" sz="2300" u="none" cap="none" strike="noStrike">
                <a:solidFill>
                  <a:schemeClr val="lt1"/>
                </a:solidFill>
                <a:latin typeface="Quicksand Medium"/>
                <a:ea typeface="Quicksand Medium"/>
                <a:cs typeface="Quicksand Medium"/>
                <a:sym typeface="Quicksand Medium"/>
              </a:rPr>
              <a:t>("Ik hou van je")</a:t>
            </a:r>
            <a:endParaRPr b="0" i="0" sz="1000" u="none" cap="none" strike="noStrike">
              <a:solidFill>
                <a:srgbClr val="000000"/>
              </a:solidFill>
              <a:latin typeface="Arial"/>
              <a:ea typeface="Arial"/>
              <a:cs typeface="Arial"/>
              <a:sym typeface="Arial"/>
            </a:endParaRPr>
          </a:p>
        </p:txBody>
      </p:sp>
      <p:sp>
        <p:nvSpPr>
          <p:cNvPr id="129" name="Google Shape;129;g3dc6002b26e_0_10"/>
          <p:cNvSpPr txBox="1"/>
          <p:nvPr/>
        </p:nvSpPr>
        <p:spPr>
          <a:xfrm>
            <a:off x="11316150" y="8230261"/>
            <a:ext cx="5833800" cy="1569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Een vroeg gebruik van visuele technologie in het onderwijs aan doven.</a:t>
            </a:r>
            <a:endParaRPr b="0" i="0" sz="3000" u="none" cap="none" strike="noStrike">
              <a:solidFill>
                <a:srgbClr val="000000"/>
              </a:solidFill>
              <a:latin typeface="Arial"/>
              <a:ea typeface="Arial"/>
              <a:cs typeface="Arial"/>
              <a:sym typeface="Arial"/>
            </a:endParaRPr>
          </a:p>
        </p:txBody>
      </p:sp>
      <p:sp>
        <p:nvSpPr>
          <p:cNvPr id="130" name="Google Shape;130;g3dc6002b26e_0_10"/>
          <p:cNvSpPr txBox="1"/>
          <p:nvPr/>
        </p:nvSpPr>
        <p:spPr>
          <a:xfrm>
            <a:off x="3401588" y="5595500"/>
            <a:ext cx="60705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1" lang="en-US" sz="3000" u="none" cap="none" strike="noStrike">
                <a:solidFill>
                  <a:schemeClr val="lt1"/>
                </a:solidFill>
                <a:latin typeface="Quicksand"/>
                <a:ea typeface="Quicksand"/>
                <a:cs typeface="Quicksand"/>
                <a:sym typeface="Quicksand"/>
              </a:rPr>
              <a:t>Sprekende foto's</a:t>
            </a:r>
            <a:endParaRPr b="1" i="1" sz="3000" u="none" cap="none" strike="noStrike">
              <a:solidFill>
                <a:schemeClr val="lt1"/>
              </a:solidFill>
              <a:latin typeface="Quicksand"/>
              <a:ea typeface="Quicksand"/>
              <a:cs typeface="Quicksand"/>
              <a:sym typeface="Quicksand"/>
            </a:endParaRPr>
          </a:p>
        </p:txBody>
      </p:sp>
      <p:pic>
        <p:nvPicPr>
          <p:cNvPr id="131" name="Google Shape;131;g3dc6002b26e_0_10"/>
          <p:cNvPicPr preferRelativeResize="0"/>
          <p:nvPr/>
        </p:nvPicPr>
        <p:blipFill>
          <a:blip r:embed="rId7">
            <a:alphaModFix/>
          </a:blip>
          <a:stretch>
            <a:fillRect/>
          </a:stretch>
        </p:blipFill>
        <p:spPr>
          <a:xfrm>
            <a:off x="78025" y="9525275"/>
            <a:ext cx="2671836" cy="538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5" name="Shape 135"/>
        <p:cNvGrpSpPr/>
        <p:nvPr/>
      </p:nvGrpSpPr>
      <p:grpSpPr>
        <a:xfrm>
          <a:off x="0" y="0"/>
          <a:ext cx="0" cy="0"/>
          <a:chOff x="0" y="0"/>
          <a:chExt cx="0" cy="0"/>
        </a:xfrm>
      </p:grpSpPr>
      <p:pic>
        <p:nvPicPr>
          <p:cNvPr id="136" name="Google Shape;136;g3dc6002b26e_0_28"/>
          <p:cNvPicPr preferRelativeResize="0"/>
          <p:nvPr/>
        </p:nvPicPr>
        <p:blipFill rotWithShape="1">
          <a:blip r:embed="rId3">
            <a:alphaModFix/>
          </a:blip>
          <a:srcRect b="0" l="0" r="0" t="0"/>
          <a:stretch/>
        </p:blipFill>
        <p:spPr>
          <a:xfrm>
            <a:off x="2696175" y="-496500"/>
            <a:ext cx="4916015" cy="6613200"/>
          </a:xfrm>
          <a:prstGeom prst="rect">
            <a:avLst/>
          </a:prstGeom>
          <a:noFill/>
          <a:ln>
            <a:noFill/>
          </a:ln>
        </p:spPr>
      </p:pic>
      <p:grpSp>
        <p:nvGrpSpPr>
          <p:cNvPr id="137" name="Google Shape;137;g3dc6002b26e_0_28"/>
          <p:cNvGrpSpPr/>
          <p:nvPr/>
        </p:nvGrpSpPr>
        <p:grpSpPr>
          <a:xfrm>
            <a:off x="0" y="-216993"/>
            <a:ext cx="2922102" cy="10504504"/>
            <a:chOff x="0" y="-57150"/>
            <a:chExt cx="769602" cy="2766600"/>
          </a:xfrm>
        </p:grpSpPr>
        <p:sp>
          <p:nvSpPr>
            <p:cNvPr id="138" name="Google Shape;138;g3dc6002b26e_0_2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9" name="Google Shape;139;g3dc6002b26e_0_2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0" name="Google Shape;140;g3dc6002b26e_0_2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1" name="Google Shape;141;g3dc6002b26e_0_28"/>
          <p:cNvSpPr txBox="1"/>
          <p:nvPr/>
        </p:nvSpPr>
        <p:spPr>
          <a:xfrm>
            <a:off x="7878475" y="163900"/>
            <a:ext cx="6697500" cy="118200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rgbClr val="000000"/>
              </a:buClr>
              <a:buSzPts val="5900"/>
              <a:buFont typeface="Arial"/>
              <a:buNone/>
            </a:pPr>
            <a:r>
              <a:rPr b="1" i="0" lang="en-US" sz="4600" u="none" cap="none" strike="noStrike">
                <a:solidFill>
                  <a:srgbClr val="FFFFFF"/>
                </a:solidFill>
                <a:latin typeface="Quicksand"/>
                <a:ea typeface="Quicksand"/>
                <a:cs typeface="Quicksand"/>
                <a:sym typeface="Quicksand"/>
              </a:rPr>
              <a:t>December 1895</a:t>
            </a:r>
            <a:endParaRPr b="1" i="0" sz="4600" u="none" cap="none" strike="noStrike">
              <a:solidFill>
                <a:srgbClr val="FFFFFF"/>
              </a:solidFill>
              <a:latin typeface="Quicksand"/>
              <a:ea typeface="Quicksand"/>
              <a:cs typeface="Quicksand"/>
              <a:sym typeface="Quicksand"/>
            </a:endParaRPr>
          </a:p>
        </p:txBody>
      </p:sp>
      <p:sp>
        <p:nvSpPr>
          <p:cNvPr id="142" name="Google Shape;142;g3dc6002b26e_0_28"/>
          <p:cNvSpPr txBox="1"/>
          <p:nvPr/>
        </p:nvSpPr>
        <p:spPr>
          <a:xfrm>
            <a:off x="7763425" y="2537000"/>
            <a:ext cx="102819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De eersten die bewegende beelden projecteerden voor een betalend publiek in Parijs, Frankrijk. </a:t>
            </a:r>
            <a:endParaRPr b="0" i="0" sz="3000" u="none" cap="none" strike="noStrike">
              <a:solidFill>
                <a:schemeClr val="lt1"/>
              </a:solidFill>
              <a:latin typeface="Quicksand Medium"/>
              <a:ea typeface="Quicksand Medium"/>
              <a:cs typeface="Quicksand Medium"/>
              <a:sym typeface="Quicksand Medium"/>
            </a:endParaRPr>
          </a:p>
        </p:txBody>
      </p:sp>
      <p:sp>
        <p:nvSpPr>
          <p:cNvPr id="143" name="Google Shape;143;g3dc6002b26e_0_28"/>
          <p:cNvSpPr txBox="1"/>
          <p:nvPr/>
        </p:nvSpPr>
        <p:spPr>
          <a:xfrm>
            <a:off x="7763425" y="1297250"/>
            <a:ext cx="7845600" cy="1077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900"/>
              <a:buFont typeface="Arial"/>
              <a:buNone/>
            </a:pPr>
            <a:r>
              <a:rPr b="0" i="0" lang="en-US" sz="5800" u="none" cap="none" strike="noStrike">
                <a:solidFill>
                  <a:srgbClr val="F7F1D5"/>
                </a:solidFill>
                <a:latin typeface="Anton"/>
                <a:ea typeface="Anton"/>
                <a:cs typeface="Anton"/>
                <a:sym typeface="Anton"/>
              </a:rPr>
              <a:t>De gebroeders Lumière</a:t>
            </a:r>
            <a:endParaRPr b="0" i="0" sz="4200" u="none" cap="none" strike="noStrike">
              <a:solidFill>
                <a:srgbClr val="F7F1D5"/>
              </a:solidFill>
              <a:latin typeface="Anton"/>
              <a:ea typeface="Anton"/>
              <a:cs typeface="Anton"/>
              <a:sym typeface="Anton"/>
            </a:endParaRPr>
          </a:p>
        </p:txBody>
      </p:sp>
      <p:sp>
        <p:nvSpPr>
          <p:cNvPr id="144" name="Google Shape;144;g3dc6002b26e_0_28"/>
          <p:cNvSpPr txBox="1"/>
          <p:nvPr/>
        </p:nvSpPr>
        <p:spPr>
          <a:xfrm>
            <a:off x="3139525" y="6541875"/>
            <a:ext cx="4623900" cy="3417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Ze gebruikten een apparaat dat ze zelf hadden gemaakt,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de Cinématographe, een camera,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een projector en een filmprinter in één.</a:t>
            </a:r>
            <a:endParaRPr b="0" i="0" sz="1400" u="none" cap="none" strike="noStrike">
              <a:solidFill>
                <a:srgbClr val="000000"/>
              </a:solidFill>
              <a:latin typeface="Arial"/>
              <a:ea typeface="Arial"/>
              <a:cs typeface="Arial"/>
              <a:sym typeface="Arial"/>
            </a:endParaRPr>
          </a:p>
        </p:txBody>
      </p:sp>
      <p:sp>
        <p:nvSpPr>
          <p:cNvPr id="145" name="Google Shape;145;g3dc6002b26e_0_28"/>
          <p:cNvSpPr txBox="1"/>
          <p:nvPr/>
        </p:nvSpPr>
        <p:spPr>
          <a:xfrm>
            <a:off x="8152325" y="8494834"/>
            <a:ext cx="8572200" cy="1077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0" i="0" lang="en-US" sz="2400" u="sng" cap="none" strike="noStrike">
                <a:solidFill>
                  <a:srgbClr val="F7F1D5"/>
                </a:solidFill>
                <a:latin typeface="Quicksand Medium"/>
                <a:ea typeface="Quicksand Medium"/>
                <a:cs typeface="Quicksand Medium"/>
                <a:sym typeface="Quicksand Medium"/>
                <a:hlinkClick r:id="rId5">
                  <a:extLst>
                    <a:ext uri="{A12FA001-AC4F-418D-AE19-62706E023703}">
                      <ahyp:hlinkClr val="tx"/>
                    </a:ext>
                  </a:extLst>
                </a:hlinkClick>
              </a:rPr>
              <a:t>La Sortie de l'Usine Lumière à Lyon (1895)</a:t>
            </a:r>
            <a:r>
              <a:rPr b="0" i="0" lang="en-US" sz="2400" u="none" cap="none" strike="noStrike">
                <a:solidFill>
                  <a:schemeClr val="lt1"/>
                </a:solidFill>
                <a:latin typeface="Quicksand Medium"/>
                <a:ea typeface="Quicksand Medium"/>
                <a:cs typeface="Quicksand Medium"/>
                <a:sym typeface="Quicksand Medium"/>
              </a:rPr>
              <a:t>, </a:t>
            </a:r>
            <a:r>
              <a:rPr b="0" i="0" lang="en-US" sz="2400" u="none" cap="none" strike="noStrike">
                <a:solidFill>
                  <a:schemeClr val="lt1"/>
                </a:solidFill>
                <a:uFill>
                  <a:noFill/>
                </a:uFill>
                <a:latin typeface="Quicksand Medium"/>
                <a:ea typeface="Quicksand Medium"/>
                <a:cs typeface="Quicksand Medium"/>
                <a:sym typeface="Quicksand Medium"/>
                <a:hlinkClick r:id="rId6">
                  <a:extLst>
                    <a:ext uri="{A12FA001-AC4F-418D-AE19-62706E023703}">
                      <ahyp:hlinkClr val="tx"/>
                    </a:ext>
                  </a:extLst>
                </a:hlinkClick>
              </a:rPr>
              <a:t>Institut Lumière</a:t>
            </a:r>
            <a:r>
              <a:rPr b="0" i="0" lang="en-US" sz="2400" u="none" cap="none" strike="noStrike">
                <a:solidFill>
                  <a:schemeClr val="lt1"/>
                </a:solidFill>
                <a:latin typeface="Quicksand Medium"/>
                <a:ea typeface="Quicksand Medium"/>
                <a:cs typeface="Quicksand Medium"/>
                <a:sym typeface="Quicksand Medium"/>
              </a:rPr>
              <a:t>, slechts 45 seconden lang.</a:t>
            </a:r>
            <a:endParaRPr b="0" i="0" sz="2400" u="none" cap="none" strike="noStrike">
              <a:solidFill>
                <a:schemeClr val="lt1"/>
              </a:solidFill>
              <a:latin typeface="Quicksand Medium"/>
              <a:ea typeface="Quicksand Medium"/>
              <a:cs typeface="Quicksand Medium"/>
              <a:sym typeface="Quicksand Medium"/>
            </a:endParaRPr>
          </a:p>
        </p:txBody>
      </p:sp>
      <p:pic>
        <p:nvPicPr>
          <p:cNvPr descr=" " id="146" name="Google Shape;146;g3dc6002b26e_0_28" title="La Sortie de l'Usine Lumière à Lyon (le Premier Film) (1895)">
            <a:hlinkClick r:id="rId7"/>
          </p:cNvPr>
          <p:cNvPicPr preferRelativeResize="0"/>
          <p:nvPr/>
        </p:nvPicPr>
        <p:blipFill rotWithShape="1">
          <a:blip r:embed="rId8">
            <a:alphaModFix/>
          </a:blip>
          <a:srcRect b="0" l="0" r="0" t="0"/>
          <a:stretch/>
        </p:blipFill>
        <p:spPr>
          <a:xfrm>
            <a:off x="9306264" y="4384099"/>
            <a:ext cx="6861210" cy="3859425"/>
          </a:xfrm>
          <a:prstGeom prst="rect">
            <a:avLst/>
          </a:prstGeom>
          <a:noFill/>
          <a:ln>
            <a:noFill/>
          </a:ln>
        </p:spPr>
      </p:pic>
      <p:pic>
        <p:nvPicPr>
          <p:cNvPr id="147" name="Google Shape;147;g3dc6002b26e_0_28"/>
          <p:cNvPicPr preferRelativeResize="0"/>
          <p:nvPr/>
        </p:nvPicPr>
        <p:blipFill>
          <a:blip r:embed="rId9">
            <a:alphaModFix/>
          </a:blip>
          <a:stretch>
            <a:fillRect/>
          </a:stretch>
        </p:blipFill>
        <p:spPr>
          <a:xfrm>
            <a:off x="283250" y="9551660"/>
            <a:ext cx="2412923" cy="48659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1000"/>
                                        <p:tgtEl>
                                          <p:spTgt spid="1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1" name="Shape 151"/>
        <p:cNvGrpSpPr/>
        <p:nvPr/>
      </p:nvGrpSpPr>
      <p:grpSpPr>
        <a:xfrm>
          <a:off x="0" y="0"/>
          <a:ext cx="0" cy="0"/>
          <a:chOff x="0" y="0"/>
          <a:chExt cx="0" cy="0"/>
        </a:xfrm>
      </p:grpSpPr>
      <p:grpSp>
        <p:nvGrpSpPr>
          <p:cNvPr id="152" name="Google Shape;152;g3dc6002b26e_0_44"/>
          <p:cNvGrpSpPr/>
          <p:nvPr/>
        </p:nvGrpSpPr>
        <p:grpSpPr>
          <a:xfrm>
            <a:off x="0" y="-216993"/>
            <a:ext cx="2922102" cy="10504504"/>
            <a:chOff x="0" y="-57150"/>
            <a:chExt cx="769602" cy="2766600"/>
          </a:xfrm>
        </p:grpSpPr>
        <p:sp>
          <p:nvSpPr>
            <p:cNvPr id="153" name="Google Shape;153;g3dc6002b26e_0_4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4" name="Google Shape;154;g3dc6002b26e_0_4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5" name="Google Shape;155;g3dc6002b26e_0_4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g3dc6002b26e_0_44"/>
          <p:cNvSpPr txBox="1"/>
          <p:nvPr/>
        </p:nvSpPr>
        <p:spPr>
          <a:xfrm>
            <a:off x="3750789" y="410800"/>
            <a:ext cx="8205900" cy="3663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en-US" sz="4600" u="none" cap="none" strike="noStrike">
                <a:solidFill>
                  <a:schemeClr val="lt1"/>
                </a:solidFill>
                <a:latin typeface="Quicksand"/>
                <a:ea typeface="Quicksand"/>
                <a:cs typeface="Quicksand"/>
                <a:sym typeface="Quicksand"/>
              </a:rPr>
              <a:t>1902</a:t>
            </a:r>
            <a:endParaRPr b="1" i="0" sz="4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dk1"/>
              </a:buClr>
              <a:buSzPts val="1100"/>
              <a:buFont typeface="Arial"/>
              <a:buNone/>
            </a:pPr>
            <a:r>
              <a:rPr b="0" i="0" lang="en-US" sz="3600" u="none" cap="none" strike="noStrike">
                <a:solidFill>
                  <a:schemeClr val="lt1"/>
                </a:solidFill>
                <a:latin typeface="Quicksand Medium"/>
                <a:ea typeface="Quicksand Medium"/>
                <a:cs typeface="Quicksand Medium"/>
                <a:sym typeface="Quicksand Medium"/>
              </a:rPr>
              <a:t>de </a:t>
            </a:r>
            <a:r>
              <a:rPr b="1" i="0" lang="en-US" sz="3600" u="none" cap="none" strike="noStrike">
                <a:solidFill>
                  <a:schemeClr val="lt1"/>
                </a:solidFill>
                <a:latin typeface="Quicksand"/>
                <a:ea typeface="Quicksand"/>
                <a:cs typeface="Quicksand"/>
                <a:sym typeface="Quicksand"/>
              </a:rPr>
              <a:t>eerste geregistreerde verschijning van gebarentaal </a:t>
            </a:r>
            <a:r>
              <a:rPr b="0" i="0" lang="en-US" sz="3600" u="none" cap="none" strike="noStrike">
                <a:solidFill>
                  <a:schemeClr val="lt1"/>
                </a:solidFill>
                <a:latin typeface="Quicksand Medium"/>
                <a:ea typeface="Quicksand Medium"/>
                <a:cs typeface="Quicksand Medium"/>
                <a:sym typeface="Quicksand Medium"/>
              </a:rPr>
              <a:t>(ASL) in een film: </a:t>
            </a:r>
            <a:br>
              <a:rPr b="0" i="0" lang="en-US" sz="3600" u="none" cap="none" strike="noStrike">
                <a:solidFill>
                  <a:schemeClr val="lt1"/>
                </a:solidFill>
                <a:latin typeface="Quicksand Medium"/>
                <a:ea typeface="Quicksand Medium"/>
                <a:cs typeface="Quicksand Medium"/>
                <a:sym typeface="Quicksand Medium"/>
              </a:rPr>
            </a:br>
            <a:r>
              <a:rPr b="0" i="0" lang="en-US" sz="3600" u="none" cap="none" strike="noStrike">
                <a:solidFill>
                  <a:schemeClr val="lt1"/>
                </a:solidFill>
                <a:latin typeface="Quicksand Medium"/>
                <a:ea typeface="Quicksand Medium"/>
                <a:cs typeface="Quicksand Medium"/>
                <a:sym typeface="Quicksand Medium"/>
              </a:rPr>
              <a:t>“Een doof meisje zingt het volkslied </a:t>
            </a:r>
            <a:r>
              <a:rPr b="0" i="1" lang="en-US" sz="3600" u="none" cap="none" strike="noStrike">
                <a:solidFill>
                  <a:schemeClr val="lt1"/>
                </a:solidFill>
                <a:latin typeface="Quicksand Medium"/>
                <a:ea typeface="Quicksand Medium"/>
                <a:cs typeface="Quicksand Medium"/>
                <a:sym typeface="Quicksand Medium"/>
              </a:rPr>
              <a:t>'The Star-Spangled </a:t>
            </a:r>
            <a:r>
              <a:rPr b="0" i="0" lang="en-US" sz="3600" u="none" cap="none" strike="noStrike">
                <a:solidFill>
                  <a:schemeClr val="lt1"/>
                </a:solidFill>
                <a:latin typeface="Quicksand Medium"/>
                <a:ea typeface="Quicksand Medium"/>
                <a:cs typeface="Quicksand Medium"/>
                <a:sym typeface="Quicksand Medium"/>
              </a:rPr>
              <a:t>Banner'”</a:t>
            </a:r>
            <a:endParaRPr b="0" i="0" sz="3600" u="none" cap="none" strike="noStrike">
              <a:solidFill>
                <a:schemeClr val="lt1"/>
              </a:solidFill>
              <a:latin typeface="Quicksand Medium"/>
              <a:ea typeface="Quicksand Medium"/>
              <a:cs typeface="Quicksand Medium"/>
              <a:sym typeface="Quicksand Medium"/>
            </a:endParaRPr>
          </a:p>
        </p:txBody>
      </p:sp>
      <p:sp>
        <p:nvSpPr>
          <p:cNvPr id="157" name="Google Shape;157;g3dc6002b26e_0_44"/>
          <p:cNvSpPr txBox="1"/>
          <p:nvPr/>
        </p:nvSpPr>
        <p:spPr>
          <a:xfrm>
            <a:off x="377149" y="1953375"/>
            <a:ext cx="21678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t/>
            </a:r>
            <a:endParaRPr b="0" i="0" sz="3200" u="none" cap="none" strike="noStrike">
              <a:solidFill>
                <a:srgbClr val="F7F1D5"/>
              </a:solidFill>
              <a:latin typeface="Anton"/>
              <a:ea typeface="Anton"/>
              <a:cs typeface="Anton"/>
              <a:sym typeface="Anton"/>
            </a:endParaRPr>
          </a:p>
        </p:txBody>
      </p:sp>
      <p:pic>
        <p:nvPicPr>
          <p:cNvPr descr="Please support Films by the Year: https://www.gofundme.com/manage/filmsbytheyearcom-website-improvement&#10;More rare films here: https://filmsbytheyear.com/chronological-list-of-films/&#10;Join the Films by the Year Facebook group: https://www.facebook.com/groups/filmsbytheyear/&#10;http://www.imdb.com/title/tt0348583/&#10;Director: Arthur Marvin&#10;Production Co: American Mutoscope &amp; Biograph&#10;Country: USA" id="158" name="Google Shape;158;g3dc6002b26e_0_44" title="Deaf Mute Girl Reciting &quot;Star Spangled Banner&quot; (1901)">
            <a:hlinkClick r:id="rId4"/>
          </p:cNvPr>
          <p:cNvPicPr preferRelativeResize="0"/>
          <p:nvPr/>
        </p:nvPicPr>
        <p:blipFill rotWithShape="1">
          <a:blip r:embed="rId5">
            <a:alphaModFix/>
          </a:blip>
          <a:srcRect b="0" l="0" r="0" t="0"/>
          <a:stretch/>
        </p:blipFill>
        <p:spPr>
          <a:xfrm>
            <a:off x="12265520" y="624575"/>
            <a:ext cx="5322706" cy="2994025"/>
          </a:xfrm>
          <a:prstGeom prst="rect">
            <a:avLst/>
          </a:prstGeom>
          <a:noFill/>
          <a:ln>
            <a:noFill/>
          </a:ln>
        </p:spPr>
      </p:pic>
      <p:sp>
        <p:nvSpPr>
          <p:cNvPr id="159" name="Google Shape;159;g3dc6002b26e_0_44"/>
          <p:cNvSpPr txBox="1"/>
          <p:nvPr/>
        </p:nvSpPr>
        <p:spPr>
          <a:xfrm>
            <a:off x="7451400" y="4079900"/>
            <a:ext cx="10602600" cy="562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en-US" sz="4600" u="none" cap="none" strike="noStrike">
                <a:solidFill>
                  <a:schemeClr val="lt1"/>
                </a:solidFill>
                <a:latin typeface="Quicksand"/>
                <a:ea typeface="Quicksand"/>
                <a:cs typeface="Quicksand"/>
                <a:sym typeface="Quicksand"/>
              </a:rPr>
              <a:t>1910-1921</a:t>
            </a:r>
            <a:endParaRPr b="1" i="0" sz="46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chemeClr val="dk1"/>
              </a:buClr>
              <a:buSzPts val="1100"/>
              <a:buFont typeface="Arial"/>
              <a:buNone/>
            </a:pPr>
            <a:r>
              <a:rPr b="0" i="0" lang="en-US" sz="3400" u="none" cap="none" strike="noStrike">
                <a:solidFill>
                  <a:schemeClr val="lt1"/>
                </a:solidFill>
                <a:latin typeface="Quicksand Medium"/>
                <a:ea typeface="Quicksand Medium"/>
                <a:cs typeface="Quicksand Medium"/>
                <a:sym typeface="Quicksand Medium"/>
              </a:rPr>
              <a:t>De </a:t>
            </a:r>
            <a:r>
              <a:rPr b="1" i="0" lang="en-US" sz="3400" u="none" cap="none" strike="noStrike">
                <a:solidFill>
                  <a:schemeClr val="lt1"/>
                </a:solidFill>
                <a:latin typeface="Quicksand Medium"/>
                <a:ea typeface="Quicksand Medium"/>
                <a:cs typeface="Quicksand Medium"/>
                <a:sym typeface="Quicksand Medium"/>
              </a:rPr>
              <a:t>National Association of the Deaf (NAD) </a:t>
            </a:r>
            <a:r>
              <a:rPr b="0" i="0" lang="en-US" sz="3400" u="none" cap="none" strike="noStrike">
                <a:solidFill>
                  <a:schemeClr val="lt1"/>
                </a:solidFill>
                <a:latin typeface="Quicksand Medium"/>
                <a:ea typeface="Quicksand Medium"/>
                <a:cs typeface="Quicksand Medium"/>
                <a:sym typeface="Quicksand Medium"/>
              </a:rPr>
              <a:t>in de Verenigde Staten van Amerika lanceerde het </a:t>
            </a:r>
            <a:r>
              <a:rPr b="1" i="0" lang="en-US" sz="3400" u="none" cap="none" strike="noStrike">
                <a:solidFill>
                  <a:schemeClr val="lt1"/>
                </a:solidFill>
                <a:latin typeface="Quicksand Medium"/>
                <a:ea typeface="Quicksand Medium"/>
                <a:cs typeface="Quicksand Medium"/>
                <a:sym typeface="Quicksand Medium"/>
              </a:rPr>
              <a:t>Motion Picture Project </a:t>
            </a:r>
            <a:r>
              <a:rPr b="0" i="0" lang="en-US" sz="3400" u="none" cap="none" strike="noStrike">
                <a:solidFill>
                  <a:schemeClr val="lt1"/>
                </a:solidFill>
                <a:latin typeface="Quicksand Medium"/>
                <a:ea typeface="Quicksand Medium"/>
                <a:cs typeface="Quicksand Medium"/>
                <a:sym typeface="Quicksand Medium"/>
              </a:rPr>
              <a:t>en produceerde tussen 1910 en 1921 verschillende korte films.</a:t>
            </a:r>
            <a:br>
              <a:rPr b="0" i="0" lang="en-US" sz="3400" u="none" cap="none" strike="noStrike">
                <a:solidFill>
                  <a:schemeClr val="lt1"/>
                </a:solidFill>
                <a:latin typeface="Quicksand Medium"/>
                <a:ea typeface="Quicksand Medium"/>
                <a:cs typeface="Quicksand Medium"/>
                <a:sym typeface="Quicksand Medium"/>
              </a:rPr>
            </a:br>
            <a:r>
              <a:rPr b="0" i="0" lang="en-US" sz="3400" u="none" cap="none" strike="noStrike">
                <a:solidFill>
                  <a:schemeClr val="lt1"/>
                </a:solidFill>
                <a:latin typeface="Quicksand Medium"/>
                <a:ea typeface="Quicksand Medium"/>
                <a:cs typeface="Quicksand Medium"/>
                <a:sym typeface="Quicksand Medium"/>
              </a:rPr>
              <a:t>Deze films omvatten </a:t>
            </a:r>
            <a:r>
              <a:rPr b="1" i="0" lang="en-US" sz="3400" u="none" cap="none" strike="noStrike">
                <a:solidFill>
                  <a:schemeClr val="lt1"/>
                </a:solidFill>
                <a:latin typeface="Quicksand Medium"/>
                <a:ea typeface="Quicksand Medium"/>
                <a:cs typeface="Quicksand Medium"/>
                <a:sym typeface="Quicksand Medium"/>
              </a:rPr>
              <a:t>lezingen, optredens en preken</a:t>
            </a:r>
            <a:r>
              <a:rPr b="0" i="0" lang="en-US" sz="3400" u="none" cap="none" strike="noStrike">
                <a:solidFill>
                  <a:schemeClr val="lt1"/>
                </a:solidFill>
                <a:latin typeface="Quicksand Medium"/>
                <a:ea typeface="Quicksand Medium"/>
                <a:cs typeface="Quicksand Medium"/>
                <a:sym typeface="Quicksand Medium"/>
              </a:rPr>
              <a:t>, gericht op </a:t>
            </a:r>
            <a:r>
              <a:rPr b="1" i="0" lang="en-US" sz="3400" u="none" cap="none" strike="noStrike">
                <a:solidFill>
                  <a:schemeClr val="lt1"/>
                </a:solidFill>
                <a:latin typeface="Quicksand Medium"/>
                <a:ea typeface="Quicksand Medium"/>
                <a:cs typeface="Quicksand Medium"/>
                <a:sym typeface="Quicksand Medium"/>
              </a:rPr>
              <a:t>het behoud en de bevordering van de Amerikaanse gebarentaal (ASL) </a:t>
            </a:r>
            <a:r>
              <a:rPr b="0" i="0" lang="en-US" sz="3400" u="none" cap="none" strike="noStrike">
                <a:solidFill>
                  <a:schemeClr val="lt1"/>
                </a:solidFill>
                <a:latin typeface="Quicksand Medium"/>
                <a:ea typeface="Quicksand Medium"/>
                <a:cs typeface="Quicksand Medium"/>
                <a:sym typeface="Quicksand Medium"/>
              </a:rPr>
              <a:t>en het opkomen voor de rechten van doven.</a:t>
            </a:r>
            <a:endParaRPr b="0" i="0" sz="6200" u="none" cap="none" strike="noStrike">
              <a:solidFill>
                <a:schemeClr val="lt1"/>
              </a:solidFill>
              <a:latin typeface="Quicksand"/>
              <a:ea typeface="Quicksand"/>
              <a:cs typeface="Quicksand"/>
              <a:sym typeface="Quicksand"/>
            </a:endParaRPr>
          </a:p>
        </p:txBody>
      </p:sp>
      <p:pic>
        <p:nvPicPr>
          <p:cNvPr id="160" name="Google Shape;160;g3dc6002b26e_0_44"/>
          <p:cNvPicPr preferRelativeResize="0"/>
          <p:nvPr/>
        </p:nvPicPr>
        <p:blipFill rotWithShape="1">
          <a:blip r:embed="rId6">
            <a:alphaModFix/>
          </a:blip>
          <a:srcRect b="0" l="0" r="0" t="0"/>
          <a:stretch/>
        </p:blipFill>
        <p:spPr>
          <a:xfrm>
            <a:off x="3584900" y="4315525"/>
            <a:ext cx="3203700" cy="4281434"/>
          </a:xfrm>
          <a:prstGeom prst="rect">
            <a:avLst/>
          </a:prstGeom>
          <a:noFill/>
          <a:ln>
            <a:noFill/>
          </a:ln>
        </p:spPr>
      </p:pic>
      <p:sp>
        <p:nvSpPr>
          <p:cNvPr id="161" name="Google Shape;161;g3dc6002b26e_0_44"/>
          <p:cNvSpPr txBox="1"/>
          <p:nvPr/>
        </p:nvSpPr>
        <p:spPr>
          <a:xfrm>
            <a:off x="3279500" y="8758475"/>
            <a:ext cx="3814500" cy="1569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800"/>
              <a:buFont typeface="Arial"/>
              <a:buNone/>
            </a:pPr>
            <a:r>
              <a:rPr b="1" i="0" lang="en-US" sz="3000" u="none" cap="none" strike="noStrike">
                <a:solidFill>
                  <a:schemeClr val="lt1"/>
                </a:solidFill>
                <a:latin typeface="Quicksand"/>
                <a:ea typeface="Quicksand"/>
                <a:cs typeface="Quicksand"/>
                <a:sym typeface="Quicksand"/>
              </a:rPr>
              <a:t>GEORGE W. VEDITZ </a:t>
            </a:r>
            <a:r>
              <a:rPr b="0" i="0" lang="en-US" sz="3000" u="none" cap="none" strike="noStrike">
                <a:solidFill>
                  <a:schemeClr val="lt1"/>
                </a:solidFill>
                <a:latin typeface="Quicksand Medium"/>
                <a:ea typeface="Quicksand Medium"/>
                <a:cs typeface="Quicksand Medium"/>
                <a:sym typeface="Quicksand Medium"/>
              </a:rPr>
              <a:t>Voorzitter van de NAD (1904-1910)</a:t>
            </a:r>
            <a:endParaRPr b="0" i="0" sz="3000" u="none" cap="none" strike="noStrike">
              <a:solidFill>
                <a:schemeClr val="lt1"/>
              </a:solidFill>
              <a:latin typeface="Quicksand Medium"/>
              <a:ea typeface="Quicksand Medium"/>
              <a:cs typeface="Quicksand Medium"/>
              <a:sym typeface="Quicksand Medium"/>
            </a:endParaRPr>
          </a:p>
        </p:txBody>
      </p:sp>
      <p:pic>
        <p:nvPicPr>
          <p:cNvPr id="162" name="Google Shape;162;g3dc6002b26e_0_44"/>
          <p:cNvPicPr preferRelativeResize="0"/>
          <p:nvPr/>
        </p:nvPicPr>
        <p:blipFill>
          <a:blip r:embed="rId7">
            <a:alphaModFix/>
          </a:blip>
          <a:stretch>
            <a:fillRect/>
          </a:stretch>
        </p:blipFill>
        <p:spPr>
          <a:xfrm>
            <a:off x="324275" y="9578475"/>
            <a:ext cx="2442726" cy="492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1000"/>
                                        <p:tgtEl>
                                          <p:spTgt spid="1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6" name="Shape 166"/>
        <p:cNvGrpSpPr/>
        <p:nvPr/>
      </p:nvGrpSpPr>
      <p:grpSpPr>
        <a:xfrm>
          <a:off x="0" y="0"/>
          <a:ext cx="0" cy="0"/>
          <a:chOff x="0" y="0"/>
          <a:chExt cx="0" cy="0"/>
        </a:xfrm>
      </p:grpSpPr>
      <p:grpSp>
        <p:nvGrpSpPr>
          <p:cNvPr id="167" name="Google Shape;167;g3dc6002b26e_0_58"/>
          <p:cNvGrpSpPr/>
          <p:nvPr/>
        </p:nvGrpSpPr>
        <p:grpSpPr>
          <a:xfrm>
            <a:off x="0" y="-216993"/>
            <a:ext cx="2922102" cy="10504504"/>
            <a:chOff x="0" y="-57150"/>
            <a:chExt cx="769602" cy="2766600"/>
          </a:xfrm>
        </p:grpSpPr>
        <p:sp>
          <p:nvSpPr>
            <p:cNvPr id="168" name="Google Shape;168;g3dc6002b26e_0_5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9" name="Google Shape;169;g3dc6002b26e_0_5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0" name="Google Shape;170;g3dc6002b26e_0_5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1" name="Google Shape;171;g3dc6002b26e_0_58">
            <a:hlinkClick r:id="rId4"/>
          </p:cNvPr>
          <p:cNvPicPr preferRelativeResize="0"/>
          <p:nvPr/>
        </p:nvPicPr>
        <p:blipFill rotWithShape="1">
          <a:blip r:embed="rId5">
            <a:alphaModFix/>
          </a:blip>
          <a:srcRect b="0" l="0" r="0" t="0"/>
          <a:stretch/>
        </p:blipFill>
        <p:spPr>
          <a:xfrm>
            <a:off x="3387781" y="411248"/>
            <a:ext cx="11512433" cy="5124425"/>
          </a:xfrm>
          <a:prstGeom prst="rect">
            <a:avLst/>
          </a:prstGeom>
          <a:noFill/>
          <a:ln>
            <a:noFill/>
          </a:ln>
        </p:spPr>
      </p:pic>
      <p:sp>
        <p:nvSpPr>
          <p:cNvPr id="172" name="Google Shape;172;g3dc6002b26e_0_58"/>
          <p:cNvSpPr txBox="1"/>
          <p:nvPr/>
        </p:nvSpPr>
        <p:spPr>
          <a:xfrm>
            <a:off x="15164501" y="411250"/>
            <a:ext cx="2922000" cy="227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1" i="1" lang="en-US" sz="3400" u="none" cap="none" strike="noStrike">
                <a:solidFill>
                  <a:schemeClr val="lt1"/>
                </a:solidFill>
                <a:latin typeface="Quicksand"/>
                <a:ea typeface="Quicksand"/>
                <a:cs typeface="Quicksand"/>
                <a:sym typeface="Quicksand"/>
              </a:rPr>
              <a:t>Het behoud van de gebarentaal </a:t>
            </a:r>
            <a:r>
              <a:rPr b="0" i="0" lang="en-US" sz="3400" u="none" cap="none" strike="noStrike">
                <a:solidFill>
                  <a:schemeClr val="lt1"/>
                </a:solidFill>
                <a:latin typeface="Quicksand Medium"/>
                <a:ea typeface="Quicksand Medium"/>
                <a:cs typeface="Quicksand Medium"/>
                <a:sym typeface="Quicksand Medium"/>
              </a:rPr>
              <a:t>(1913)</a:t>
            </a:r>
            <a:endParaRPr b="0" i="0" sz="3400" u="none" cap="none" strike="noStrike">
              <a:solidFill>
                <a:schemeClr val="lt1"/>
              </a:solidFill>
              <a:latin typeface="Quicksand Medium"/>
              <a:ea typeface="Quicksand Medium"/>
              <a:cs typeface="Quicksand Medium"/>
              <a:sym typeface="Quicksand Medium"/>
            </a:endParaRPr>
          </a:p>
        </p:txBody>
      </p:sp>
      <p:sp>
        <p:nvSpPr>
          <p:cNvPr id="173" name="Google Shape;173;g3dc6002b26e_0_58"/>
          <p:cNvSpPr txBox="1"/>
          <p:nvPr/>
        </p:nvSpPr>
        <p:spPr>
          <a:xfrm>
            <a:off x="3493425" y="7496313"/>
            <a:ext cx="14063400" cy="1293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US" sz="3600" u="none" cap="none" strike="noStrike">
                <a:solidFill>
                  <a:schemeClr val="lt1"/>
                </a:solidFill>
                <a:latin typeface="Quicksand"/>
                <a:ea typeface="Quicksand"/>
                <a:cs typeface="Quicksand"/>
                <a:sym typeface="Quicksand"/>
              </a:rPr>
              <a:t>Film als een ideaal en krachtig middel voor dove mensen om het erfgoed van gebarentaal te vieren en te behouden.</a:t>
            </a:r>
            <a:endParaRPr b="1" i="0" sz="3600" u="none" cap="none" strike="noStrike">
              <a:solidFill>
                <a:schemeClr val="lt1"/>
              </a:solidFill>
              <a:latin typeface="Quicksand"/>
              <a:ea typeface="Quicksand"/>
              <a:cs typeface="Quicksand"/>
              <a:sym typeface="Quicksand"/>
            </a:endParaRPr>
          </a:p>
        </p:txBody>
      </p:sp>
      <p:sp>
        <p:nvSpPr>
          <p:cNvPr id="174" name="Google Shape;174;g3dc6002b26e_0_58"/>
          <p:cNvSpPr txBox="1"/>
          <p:nvPr/>
        </p:nvSpPr>
        <p:spPr>
          <a:xfrm>
            <a:off x="3387775" y="5869500"/>
            <a:ext cx="141690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0" i="0" lang="en-US" sz="3600" u="none" cap="none" strike="noStrike">
                <a:solidFill>
                  <a:schemeClr val="lt1"/>
                </a:solidFill>
                <a:latin typeface="Quicksand Medium"/>
                <a:ea typeface="Quicksand Medium"/>
                <a:cs typeface="Quicksand Medium"/>
                <a:sym typeface="Quicksand Medium"/>
              </a:rPr>
              <a:t>Deze film had tot doel de gebarentaal te verdedigen als reactie </a:t>
            </a:r>
            <a:br>
              <a:rPr b="0" i="0" lang="en-US" sz="3600" u="none" cap="none" strike="noStrike">
                <a:solidFill>
                  <a:schemeClr val="lt1"/>
                </a:solidFill>
                <a:latin typeface="Quicksand Medium"/>
                <a:ea typeface="Quicksand Medium"/>
                <a:cs typeface="Quicksand Medium"/>
                <a:sym typeface="Quicksand Medium"/>
              </a:rPr>
            </a:br>
            <a:r>
              <a:rPr b="0" i="0" lang="en-US" sz="3600" u="none" cap="none" strike="noStrike">
                <a:solidFill>
                  <a:schemeClr val="lt1"/>
                </a:solidFill>
                <a:latin typeface="Quicksand Medium"/>
                <a:ea typeface="Quicksand Medium"/>
                <a:cs typeface="Quicksand Medium"/>
                <a:sym typeface="Quicksand Medium"/>
              </a:rPr>
              <a:t>op de opkomst van het oralisme na het Congres van Milaan.</a:t>
            </a:r>
            <a:endParaRPr b="0" i="0" sz="3600" u="none" cap="none" strike="noStrike">
              <a:solidFill>
                <a:schemeClr val="lt1"/>
              </a:solidFill>
              <a:latin typeface="Quicksand Medium"/>
              <a:ea typeface="Quicksand Medium"/>
              <a:cs typeface="Quicksand Medium"/>
              <a:sym typeface="Quicksand Medium"/>
            </a:endParaRPr>
          </a:p>
        </p:txBody>
      </p:sp>
      <p:pic>
        <p:nvPicPr>
          <p:cNvPr descr="YouTube-icon.png" id="175" name="Google Shape;175;g3dc6002b26e_0_58">
            <a:hlinkClick r:id="rId6"/>
          </p:cNvPr>
          <p:cNvPicPr preferRelativeResize="0"/>
          <p:nvPr/>
        </p:nvPicPr>
        <p:blipFill rotWithShape="1">
          <a:blip r:embed="rId7">
            <a:alphaModFix/>
          </a:blip>
          <a:srcRect b="0" l="0" r="0" t="0"/>
          <a:stretch/>
        </p:blipFill>
        <p:spPr>
          <a:xfrm>
            <a:off x="15974529" y="3337900"/>
            <a:ext cx="1085650" cy="1085600"/>
          </a:xfrm>
          <a:prstGeom prst="rect">
            <a:avLst/>
          </a:prstGeom>
          <a:noFill/>
          <a:ln>
            <a:noFill/>
          </a:ln>
        </p:spPr>
      </p:pic>
      <p:sp>
        <p:nvSpPr>
          <p:cNvPr id="176" name="Google Shape;176;g3dc6002b26e_0_58"/>
          <p:cNvSpPr txBox="1"/>
          <p:nvPr/>
        </p:nvSpPr>
        <p:spPr>
          <a:xfrm>
            <a:off x="15327300" y="4258000"/>
            <a:ext cx="2499600" cy="63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US" sz="2800" u="none" cap="none" strike="noStrike">
                <a:solidFill>
                  <a:schemeClr val="lt1"/>
                </a:solidFill>
                <a:latin typeface="Quicksand"/>
                <a:ea typeface="Quicksand"/>
                <a:cs typeface="Quicksand"/>
                <a:sym typeface="Quicksand"/>
              </a:rPr>
              <a:t>Volledige video</a:t>
            </a:r>
            <a:endParaRPr b="0" i="0" sz="2800" u="none" cap="none" strike="noStrike">
              <a:solidFill>
                <a:schemeClr val="lt1"/>
              </a:solidFill>
              <a:latin typeface="Quicksand"/>
              <a:ea typeface="Quicksand"/>
              <a:cs typeface="Quicksand"/>
              <a:sym typeface="Quicksand"/>
            </a:endParaRPr>
          </a:p>
        </p:txBody>
      </p:sp>
      <p:pic>
        <p:nvPicPr>
          <p:cNvPr id="177" name="Google Shape;177;g3dc6002b26e_0_58"/>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1" name="Shape 181"/>
        <p:cNvGrpSpPr/>
        <p:nvPr/>
      </p:nvGrpSpPr>
      <p:grpSpPr>
        <a:xfrm>
          <a:off x="0" y="0"/>
          <a:ext cx="0" cy="0"/>
          <a:chOff x="0" y="0"/>
          <a:chExt cx="0" cy="0"/>
        </a:xfrm>
      </p:grpSpPr>
      <p:grpSp>
        <p:nvGrpSpPr>
          <p:cNvPr id="182" name="Google Shape;182;g3dc6002b26e_0_73"/>
          <p:cNvGrpSpPr/>
          <p:nvPr/>
        </p:nvGrpSpPr>
        <p:grpSpPr>
          <a:xfrm>
            <a:off x="0" y="-216993"/>
            <a:ext cx="2922102" cy="10504504"/>
            <a:chOff x="0" y="-57150"/>
            <a:chExt cx="769602" cy="2766600"/>
          </a:xfrm>
        </p:grpSpPr>
        <p:sp>
          <p:nvSpPr>
            <p:cNvPr id="183" name="Google Shape;183;g3dc6002b26e_0_7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4" name="Google Shape;184;g3dc6002b26e_0_7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5" name="Google Shape;185;g3dc6002b26e_0_7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6" name="Google Shape;186;g3dc6002b26e_0_73"/>
          <p:cNvSpPr txBox="1"/>
          <p:nvPr/>
        </p:nvSpPr>
        <p:spPr>
          <a:xfrm>
            <a:off x="3724200" y="408750"/>
            <a:ext cx="114906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chemeClr val="lt1"/>
                </a:solidFill>
                <a:latin typeface="Anton"/>
                <a:ea typeface="Anton"/>
                <a:cs typeface="Anton"/>
                <a:sym typeface="Anton"/>
              </a:rPr>
              <a:t>Stille film </a:t>
            </a:r>
            <a:r>
              <a:rPr b="1" i="0" lang="en-US" sz="5000" u="none" cap="none" strike="noStrike">
                <a:solidFill>
                  <a:schemeClr val="lt1"/>
                </a:solidFill>
                <a:latin typeface="Quicksand"/>
                <a:ea typeface="Quicksand"/>
                <a:cs typeface="Quicksand"/>
                <a:sym typeface="Quicksand"/>
              </a:rPr>
              <a:t>(jaren 1910–1920)</a:t>
            </a:r>
            <a:endParaRPr b="1" i="0" sz="3000" u="none" cap="none" strike="noStrike">
              <a:solidFill>
                <a:schemeClr val="dk1"/>
              </a:solidFill>
              <a:latin typeface="Arial"/>
              <a:ea typeface="Arial"/>
              <a:cs typeface="Arial"/>
              <a:sym typeface="Arial"/>
            </a:endParaRPr>
          </a:p>
        </p:txBody>
      </p:sp>
      <p:sp>
        <p:nvSpPr>
          <p:cNvPr id="187" name="Google Shape;187;g3dc6002b26e_0_73"/>
          <p:cNvSpPr txBox="1"/>
          <p:nvPr/>
        </p:nvSpPr>
        <p:spPr>
          <a:xfrm>
            <a:off x="10873675" y="5128675"/>
            <a:ext cx="5968800" cy="1674600"/>
          </a:xfrm>
          <a:prstGeom prst="rect">
            <a:avLst/>
          </a:prstGeom>
          <a:noFill/>
          <a:ln>
            <a:noFill/>
          </a:ln>
        </p:spPr>
        <p:txBody>
          <a:bodyPr anchorCtr="0" anchor="t" bIns="91425" lIns="91425" spcFirstLastPara="1" rIns="91425" wrap="square" tIns="91425">
            <a:spAutoFit/>
          </a:bodyPr>
          <a:lstStyle/>
          <a:p>
            <a:pPr indent="0" lvl="0" marL="0" marR="0" rtl="0" algn="ctr">
              <a:lnSpc>
                <a:spcPct val="120000"/>
              </a:lnSpc>
              <a:spcBef>
                <a:spcPts val="0"/>
              </a:spcBef>
              <a:spcAft>
                <a:spcPts val="0"/>
              </a:spcAft>
              <a:buClr>
                <a:srgbClr val="000000"/>
              </a:buClr>
              <a:buSzPts val="4300"/>
              <a:buFont typeface="Arial"/>
              <a:buNone/>
            </a:pPr>
            <a:r>
              <a:rPr b="1" i="0" lang="en-US" sz="4400" u="none" cap="none" strike="noStrike">
                <a:solidFill>
                  <a:srgbClr val="F7F1D5"/>
                </a:solidFill>
                <a:latin typeface="Quicksand"/>
                <a:ea typeface="Quicksand"/>
                <a:cs typeface="Quicksand"/>
                <a:sym typeface="Quicksand"/>
              </a:rPr>
              <a:t>Granville Redmond (1871–1935)</a:t>
            </a:r>
            <a:endParaRPr b="1" i="0" sz="4400" u="none" cap="none" strike="noStrike">
              <a:solidFill>
                <a:srgbClr val="F7F1D5"/>
              </a:solidFill>
              <a:latin typeface="Quicksand"/>
              <a:ea typeface="Quicksand"/>
              <a:cs typeface="Quicksand"/>
              <a:sym typeface="Quicksand"/>
            </a:endParaRPr>
          </a:p>
        </p:txBody>
      </p:sp>
      <p:pic>
        <p:nvPicPr>
          <p:cNvPr id="188" name="Google Shape;188;g3dc6002b26e_0_73"/>
          <p:cNvPicPr preferRelativeResize="0"/>
          <p:nvPr/>
        </p:nvPicPr>
        <p:blipFill rotWithShape="1">
          <a:blip r:embed="rId4">
            <a:alphaModFix/>
          </a:blip>
          <a:srcRect b="2372" l="0" r="1604" t="0"/>
          <a:stretch/>
        </p:blipFill>
        <p:spPr>
          <a:xfrm>
            <a:off x="3362750" y="5025850"/>
            <a:ext cx="5968799" cy="4461000"/>
          </a:xfrm>
          <a:prstGeom prst="rect">
            <a:avLst/>
          </a:prstGeom>
          <a:noFill/>
          <a:ln>
            <a:noFill/>
          </a:ln>
        </p:spPr>
      </p:pic>
      <p:sp>
        <p:nvSpPr>
          <p:cNvPr id="189" name="Google Shape;189;g3dc6002b26e_0_73"/>
          <p:cNvSpPr txBox="1"/>
          <p:nvPr/>
        </p:nvSpPr>
        <p:spPr>
          <a:xfrm>
            <a:off x="9975025" y="7004150"/>
            <a:ext cx="7766100" cy="227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Hij was een dove landschapsschilder, werkte samen met Charlie Chaplin en speelde tussen 1918 en 1931 in enkele van diens films.</a:t>
            </a:r>
            <a:endParaRPr b="0" i="0" sz="3400" u="none" cap="none" strike="noStrike">
              <a:solidFill>
                <a:schemeClr val="lt1"/>
              </a:solidFill>
              <a:latin typeface="Quicksand Medium"/>
              <a:ea typeface="Quicksand Medium"/>
              <a:cs typeface="Quicksand Medium"/>
              <a:sym typeface="Quicksand Medium"/>
            </a:endParaRPr>
          </a:p>
        </p:txBody>
      </p:sp>
      <p:sp>
        <p:nvSpPr>
          <p:cNvPr id="190" name="Google Shape;190;g3dc6002b26e_0_73"/>
          <p:cNvSpPr txBox="1"/>
          <p:nvPr/>
        </p:nvSpPr>
        <p:spPr>
          <a:xfrm>
            <a:off x="3484550" y="1931225"/>
            <a:ext cx="143559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Tijdens het tijdperk van de stomme film ontstonden er nieuwe carrièremogelijkheden voor dove artiesten, dankzij hun expressieve visuele vaardigheden. </a:t>
            </a:r>
            <a:endParaRPr b="0" i="0" sz="3600" u="none" cap="none" strike="noStrike">
              <a:solidFill>
                <a:schemeClr val="lt1"/>
              </a:solidFill>
              <a:latin typeface="Quicksand Medium"/>
              <a:ea typeface="Quicksand Medium"/>
              <a:cs typeface="Quicksand Medium"/>
              <a:sym typeface="Quicksand Medium"/>
            </a:endParaRPr>
          </a:p>
        </p:txBody>
      </p:sp>
      <p:sp>
        <p:nvSpPr>
          <p:cNvPr id="191" name="Google Shape;191;g3dc6002b26e_0_73"/>
          <p:cNvSpPr txBox="1"/>
          <p:nvPr/>
        </p:nvSpPr>
        <p:spPr>
          <a:xfrm>
            <a:off x="3484550" y="3421450"/>
            <a:ext cx="139671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Ze speelden vaak in films, waarbij ze zelfs horende personages vertolkten, en werkten soms samen met wereldberoemde regisseurs.</a:t>
            </a:r>
            <a:endParaRPr b="0" i="0" sz="3600" u="none" cap="none" strike="noStrike">
              <a:solidFill>
                <a:schemeClr val="lt1"/>
              </a:solidFill>
              <a:latin typeface="Quicksand Medium"/>
              <a:ea typeface="Quicksand Medium"/>
              <a:cs typeface="Quicksand Medium"/>
              <a:sym typeface="Quicksand Medium"/>
            </a:endParaRPr>
          </a:p>
        </p:txBody>
      </p:sp>
      <p:sp>
        <p:nvSpPr>
          <p:cNvPr id="192" name="Google Shape;192;g3dc6002b26e_0_73"/>
          <p:cNvSpPr txBox="1"/>
          <p:nvPr/>
        </p:nvSpPr>
        <p:spPr>
          <a:xfrm>
            <a:off x="3362750" y="9507152"/>
            <a:ext cx="59688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a:ea typeface="Quicksand"/>
                <a:cs typeface="Quicksand"/>
                <a:sym typeface="Quicksand"/>
              </a:rPr>
              <a:t>"Chaplin praat met zijn hand tegen Redmond" </a:t>
            </a:r>
            <a:br>
              <a:rPr b="0" i="0" lang="en-US" sz="1800" u="none" cap="none" strike="noStrike">
                <a:solidFill>
                  <a:schemeClr val="lt1"/>
                </a:solidFill>
                <a:latin typeface="Quicksand"/>
                <a:ea typeface="Quicksand"/>
                <a:cs typeface="Quicksand"/>
                <a:sym typeface="Quicksand"/>
              </a:rPr>
            </a:br>
            <a:r>
              <a:rPr b="0" i="0" lang="en-US" sz="1800" u="none" cap="none" strike="noStrike">
                <a:solidFill>
                  <a:schemeClr val="lt1"/>
                </a:solidFill>
                <a:latin typeface="Quicksand"/>
                <a:ea typeface="Quicksand"/>
                <a:cs typeface="Quicksand"/>
                <a:sym typeface="Quicksand"/>
              </a:rPr>
              <a:t>in </a:t>
            </a:r>
            <a:r>
              <a:rPr b="0" i="1" lang="en-US" sz="1800" u="none" cap="none" strike="noStrike">
                <a:solidFill>
                  <a:schemeClr val="lt1"/>
                </a:solidFill>
                <a:latin typeface="Quicksand"/>
                <a:ea typeface="Quicksand"/>
                <a:cs typeface="Quicksand"/>
                <a:sym typeface="Quicksand"/>
              </a:rPr>
              <a:t>The Silent Worker</a:t>
            </a:r>
            <a:r>
              <a:rPr b="0" i="0" lang="en-US" sz="1800" u="none" cap="none" strike="noStrike">
                <a:solidFill>
                  <a:schemeClr val="lt1"/>
                </a:solidFill>
                <a:latin typeface="Quicksand"/>
                <a:ea typeface="Quicksand"/>
                <a:cs typeface="Quicksand"/>
                <a:sym typeface="Quicksand"/>
              </a:rPr>
              <a:t>, 1918, deel 30, nr. 9, p. 154</a:t>
            </a:r>
            <a:endParaRPr b="0" i="0" sz="2200" u="none" cap="none" strike="noStrike">
              <a:solidFill>
                <a:schemeClr val="lt1"/>
              </a:solidFill>
              <a:latin typeface="Quicksand"/>
              <a:ea typeface="Quicksand"/>
              <a:cs typeface="Quicksand"/>
              <a:sym typeface="Quicksand"/>
            </a:endParaRPr>
          </a:p>
        </p:txBody>
      </p:sp>
      <p:pic>
        <p:nvPicPr>
          <p:cNvPr id="193" name="Google Shape;193;g3dc6002b26e_0_73"/>
          <p:cNvPicPr preferRelativeResize="0"/>
          <p:nvPr/>
        </p:nvPicPr>
        <p:blipFill>
          <a:blip r:embed="rId5">
            <a:alphaModFix/>
          </a:blip>
          <a:stretch>
            <a:fillRect/>
          </a:stretch>
        </p:blipFill>
        <p:spPr>
          <a:xfrm>
            <a:off x="119862" y="9486850"/>
            <a:ext cx="2682348" cy="5409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7" name="Shape 197"/>
        <p:cNvGrpSpPr/>
        <p:nvPr/>
      </p:nvGrpSpPr>
      <p:grpSpPr>
        <a:xfrm>
          <a:off x="0" y="0"/>
          <a:ext cx="0" cy="0"/>
          <a:chOff x="0" y="0"/>
          <a:chExt cx="0" cy="0"/>
        </a:xfrm>
      </p:grpSpPr>
      <p:grpSp>
        <p:nvGrpSpPr>
          <p:cNvPr id="198" name="Google Shape;198;g3dc6002b26e_0_89"/>
          <p:cNvGrpSpPr/>
          <p:nvPr/>
        </p:nvGrpSpPr>
        <p:grpSpPr>
          <a:xfrm>
            <a:off x="0" y="-216993"/>
            <a:ext cx="2922102" cy="10504504"/>
            <a:chOff x="0" y="-57150"/>
            <a:chExt cx="769602" cy="2766600"/>
          </a:xfrm>
        </p:grpSpPr>
        <p:sp>
          <p:nvSpPr>
            <p:cNvPr id="199" name="Google Shape;199;g3dc6002b26e_0_8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g3dc6002b26e_0_8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1" name="Google Shape;201;g3dc6002b26e_0_8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g3dc6002b26e_0_89"/>
          <p:cNvSpPr txBox="1"/>
          <p:nvPr/>
        </p:nvSpPr>
        <p:spPr>
          <a:xfrm>
            <a:off x="9776400" y="4120625"/>
            <a:ext cx="8197500" cy="3694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800"/>
              <a:buFont typeface="Arial"/>
              <a:buNone/>
            </a:pPr>
            <a:r>
              <a:rPr b="0" i="0" lang="en-US" sz="3800" u="none" cap="none" strike="noStrike">
                <a:solidFill>
                  <a:schemeClr val="lt1"/>
                </a:solidFill>
                <a:latin typeface="Quicksand Medium"/>
                <a:ea typeface="Quicksand Medium"/>
                <a:cs typeface="Quicksand Medium"/>
                <a:sym typeface="Quicksand Medium"/>
              </a:rPr>
              <a:t>Tussen 1927 en 1930 deed </a:t>
            </a:r>
            <a:r>
              <a:rPr b="1" i="0" lang="en-US" sz="3800" u="none" cap="none" strike="noStrike">
                <a:solidFill>
                  <a:schemeClr val="lt1"/>
                </a:solidFill>
                <a:latin typeface="Quicksand"/>
                <a:ea typeface="Quicksand"/>
                <a:cs typeface="Quicksand"/>
                <a:sym typeface="Quicksand"/>
              </a:rPr>
              <a:t>geluid </a:t>
            </a:r>
            <a:r>
              <a:rPr b="0" i="0" lang="en-US" sz="3800" u="none" cap="none" strike="noStrike">
                <a:solidFill>
                  <a:schemeClr val="lt1"/>
                </a:solidFill>
                <a:latin typeface="Quicksand Medium"/>
                <a:ea typeface="Quicksand Medium"/>
                <a:cs typeface="Quicksand Medium"/>
                <a:sym typeface="Quicksand Medium"/>
              </a:rPr>
              <a:t>zijn intrede in de filmwereld, wat een baanbrekende verandering betekende die de manier waarop films werden gemaakt en beleefd fundamenteel veranderde.</a:t>
            </a:r>
            <a:endParaRPr b="0" i="0" sz="3800" u="none" cap="none" strike="noStrike">
              <a:solidFill>
                <a:schemeClr val="lt1"/>
              </a:solidFill>
              <a:latin typeface="Quicksand Medium"/>
              <a:ea typeface="Quicksand Medium"/>
              <a:cs typeface="Quicksand Medium"/>
              <a:sym typeface="Quicksand Medium"/>
            </a:endParaRPr>
          </a:p>
        </p:txBody>
      </p:sp>
      <p:sp>
        <p:nvSpPr>
          <p:cNvPr id="203" name="Google Shape;203;g3dc6002b26e_0_89"/>
          <p:cNvSpPr txBox="1"/>
          <p:nvPr/>
        </p:nvSpPr>
        <p:spPr>
          <a:xfrm>
            <a:off x="3499250" y="473700"/>
            <a:ext cx="12975000" cy="3047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0"/>
              <a:buFont typeface="Arial"/>
              <a:buNone/>
            </a:pPr>
            <a:r>
              <a:rPr b="0" i="0" lang="en-US" sz="6200" u="none" cap="none" strike="noStrike">
                <a:solidFill>
                  <a:schemeClr val="lt1"/>
                </a:solidFill>
                <a:latin typeface="Anton"/>
                <a:ea typeface="Anton"/>
                <a:cs typeface="Anton"/>
                <a:sym typeface="Anton"/>
              </a:rPr>
              <a:t>De opkomst van de </a:t>
            </a:r>
            <a:endParaRPr b="0" i="0" sz="62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6000"/>
              <a:buFont typeface="Arial"/>
              <a:buNone/>
            </a:pPr>
            <a:r>
              <a:rPr b="0" i="0" lang="en-US" sz="6200" u="none" cap="none" strike="noStrike">
                <a:solidFill>
                  <a:schemeClr val="lt1"/>
                </a:solidFill>
                <a:latin typeface="Anton"/>
                <a:ea typeface="Anton"/>
                <a:cs typeface="Anton"/>
                <a:sym typeface="Anton"/>
              </a:rPr>
              <a:t>geluidstechnologie</a:t>
            </a:r>
            <a:endParaRPr b="0" i="0" sz="62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6000"/>
              <a:buFont typeface="Arial"/>
              <a:buNone/>
            </a:pPr>
            <a:r>
              <a:rPr b="0" i="0" lang="en-US" sz="6200" u="none" cap="none" strike="noStrike">
                <a:solidFill>
                  <a:schemeClr val="lt1"/>
                </a:solidFill>
                <a:latin typeface="Anton"/>
                <a:ea typeface="Anton"/>
                <a:cs typeface="Anton"/>
                <a:sym typeface="Anton"/>
              </a:rPr>
              <a:t>De opkomst van de 'talkies'</a:t>
            </a:r>
            <a:endParaRPr b="0" i="0" sz="6200" u="none" cap="none" strike="noStrike">
              <a:solidFill>
                <a:schemeClr val="lt1"/>
              </a:solidFill>
              <a:latin typeface="Anton"/>
              <a:ea typeface="Anton"/>
              <a:cs typeface="Anton"/>
              <a:sym typeface="Anton"/>
            </a:endParaRPr>
          </a:p>
        </p:txBody>
      </p:sp>
      <p:sp>
        <p:nvSpPr>
          <p:cNvPr id="204" name="Google Shape;204;g3dc6002b26e_0_89"/>
          <p:cNvSpPr txBox="1"/>
          <p:nvPr/>
        </p:nvSpPr>
        <p:spPr>
          <a:xfrm>
            <a:off x="3499250" y="8800613"/>
            <a:ext cx="10264200" cy="1354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800"/>
              <a:buFont typeface="Arial"/>
              <a:buNone/>
            </a:pPr>
            <a:r>
              <a:rPr b="1" i="0" lang="en-US" sz="3800" u="none" cap="none" strike="noStrike">
                <a:solidFill>
                  <a:schemeClr val="lt1"/>
                </a:solidFill>
                <a:latin typeface="Quicksand"/>
                <a:ea typeface="Quicksand"/>
                <a:cs typeface="Quicksand"/>
                <a:sym typeface="Quicksand"/>
              </a:rPr>
              <a:t>Dove mensen werden niet langer geschikt geacht.</a:t>
            </a:r>
            <a:endParaRPr b="1" i="0" sz="3800" u="none" cap="none" strike="noStrike">
              <a:solidFill>
                <a:schemeClr val="lt1"/>
              </a:solidFill>
              <a:latin typeface="Quicksand"/>
              <a:ea typeface="Quicksand"/>
              <a:cs typeface="Quicksand"/>
              <a:sym typeface="Quicksand"/>
            </a:endParaRPr>
          </a:p>
        </p:txBody>
      </p:sp>
      <p:sp>
        <p:nvSpPr>
          <p:cNvPr id="205" name="Google Shape;205;g3dc6002b26e_0_89"/>
          <p:cNvSpPr txBox="1"/>
          <p:nvPr/>
        </p:nvSpPr>
        <p:spPr>
          <a:xfrm>
            <a:off x="13202400" y="617338"/>
            <a:ext cx="4771500" cy="2401200"/>
          </a:xfrm>
          <a:prstGeom prst="rect">
            <a:avLst/>
          </a:prstGeom>
          <a:solidFill>
            <a:schemeClr val="lt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Quicksand"/>
                <a:ea typeface="Quicksand"/>
                <a:cs typeface="Quicksand"/>
                <a:sym typeface="Quicksand"/>
              </a:rPr>
              <a:t>Een radicale verandering </a:t>
            </a:r>
            <a:endParaRPr b="1" i="0" sz="3600" u="none" cap="none" strike="noStrike">
              <a:solidFill>
                <a:schemeClr val="dk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Quicksand"/>
                <a:ea typeface="Quicksand"/>
                <a:cs typeface="Quicksand"/>
                <a:sym typeface="Quicksand"/>
              </a:rPr>
              <a:t>in het concept van de film zelf.</a:t>
            </a:r>
            <a:endParaRPr b="1" i="0" sz="3600" u="none" cap="none" strike="noStrike">
              <a:solidFill>
                <a:schemeClr val="dk1"/>
              </a:solidFill>
              <a:latin typeface="Quicksand"/>
              <a:ea typeface="Quicksand"/>
              <a:cs typeface="Quicksand"/>
              <a:sym typeface="Quicksand"/>
            </a:endParaRPr>
          </a:p>
        </p:txBody>
      </p:sp>
      <p:sp>
        <p:nvSpPr>
          <p:cNvPr id="206" name="Google Shape;206;g3dc6002b26e_0_89"/>
          <p:cNvSpPr txBox="1"/>
          <p:nvPr/>
        </p:nvSpPr>
        <p:spPr>
          <a:xfrm>
            <a:off x="3499250" y="8220550"/>
            <a:ext cx="41856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lt1"/>
                </a:solidFill>
                <a:latin typeface="Quicksand"/>
                <a:ea typeface="Quicksand"/>
                <a:cs typeface="Quicksand"/>
                <a:sym typeface="Quicksand"/>
              </a:rPr>
              <a:t>Première van Don Juan in het Warners' Theatre © Wikipedia</a:t>
            </a:r>
            <a:endParaRPr b="0" i="0" sz="1700" u="none" cap="none" strike="noStrike">
              <a:solidFill>
                <a:schemeClr val="lt1"/>
              </a:solidFill>
              <a:latin typeface="Quicksand"/>
              <a:ea typeface="Quicksand"/>
              <a:cs typeface="Quicksand"/>
              <a:sym typeface="Quicksand"/>
            </a:endParaRPr>
          </a:p>
        </p:txBody>
      </p:sp>
      <p:pic>
        <p:nvPicPr>
          <p:cNvPr id="207" name="Google Shape;207;g3dc6002b26e_0_89" title="opening talkies movie.jpg"/>
          <p:cNvPicPr preferRelativeResize="0"/>
          <p:nvPr/>
        </p:nvPicPr>
        <p:blipFill rotWithShape="1">
          <a:blip r:embed="rId4">
            <a:alphaModFix/>
          </a:blip>
          <a:srcRect b="0" l="0" r="0" t="0"/>
          <a:stretch/>
        </p:blipFill>
        <p:spPr>
          <a:xfrm>
            <a:off x="3499250" y="3938263"/>
            <a:ext cx="5514568" cy="4205911"/>
          </a:xfrm>
          <a:prstGeom prst="rect">
            <a:avLst/>
          </a:prstGeom>
          <a:noFill/>
          <a:ln>
            <a:noFill/>
          </a:ln>
        </p:spPr>
      </p:pic>
      <p:pic>
        <p:nvPicPr>
          <p:cNvPr id="208" name="Google Shape;208;g3dc6002b26e_0_89"/>
          <p:cNvPicPr preferRelativeResize="0"/>
          <p:nvPr/>
        </p:nvPicPr>
        <p:blipFill>
          <a:blip r:embed="rId5">
            <a:alphaModFix/>
          </a:blip>
          <a:stretch>
            <a:fillRect/>
          </a:stretch>
        </p:blipFill>
        <p:spPr>
          <a:xfrm>
            <a:off x="201175" y="9528400"/>
            <a:ext cx="2528276" cy="5098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2" name="Shape 212"/>
        <p:cNvGrpSpPr/>
        <p:nvPr/>
      </p:nvGrpSpPr>
      <p:grpSpPr>
        <a:xfrm>
          <a:off x="0" y="0"/>
          <a:ext cx="0" cy="0"/>
          <a:chOff x="0" y="0"/>
          <a:chExt cx="0" cy="0"/>
        </a:xfrm>
      </p:grpSpPr>
      <p:grpSp>
        <p:nvGrpSpPr>
          <p:cNvPr id="213" name="Google Shape;213;g3dc6002b26e_0_104"/>
          <p:cNvGrpSpPr/>
          <p:nvPr/>
        </p:nvGrpSpPr>
        <p:grpSpPr>
          <a:xfrm>
            <a:off x="0" y="-216993"/>
            <a:ext cx="2922102" cy="10504504"/>
            <a:chOff x="0" y="-57150"/>
            <a:chExt cx="769602" cy="2766600"/>
          </a:xfrm>
        </p:grpSpPr>
        <p:sp>
          <p:nvSpPr>
            <p:cNvPr id="214" name="Google Shape;214;g3dc6002b26e_0_10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5" name="Google Shape;215;g3dc6002b26e_0_10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6" name="Google Shape;216;g3dc6002b26e_0_10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7" name="Google Shape;217;g3dc6002b26e_0_104"/>
          <p:cNvSpPr txBox="1"/>
          <p:nvPr/>
        </p:nvSpPr>
        <p:spPr>
          <a:xfrm>
            <a:off x="3580400" y="8192488"/>
            <a:ext cx="139410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4000" u="none" cap="none" strike="noStrike">
                <a:solidFill>
                  <a:schemeClr val="lt1"/>
                </a:solidFill>
                <a:latin typeface="Quicksand Medium"/>
                <a:ea typeface="Quicksand Medium"/>
                <a:cs typeface="Quicksand Medium"/>
                <a:sym typeface="Quicksand Medium"/>
              </a:rPr>
              <a:t>Vanaf de jaren twintig ontstonden in Europa de eerste filmploegen voor doven.</a:t>
            </a:r>
            <a:endParaRPr b="0" i="0" sz="4000" u="none" cap="none" strike="noStrike">
              <a:solidFill>
                <a:schemeClr val="lt1"/>
              </a:solidFill>
              <a:latin typeface="Quicksand Medium"/>
              <a:ea typeface="Quicksand Medium"/>
              <a:cs typeface="Quicksand Medium"/>
              <a:sym typeface="Quicksand Medium"/>
            </a:endParaRPr>
          </a:p>
        </p:txBody>
      </p:sp>
      <p:sp>
        <p:nvSpPr>
          <p:cNvPr id="218" name="Google Shape;218;g3dc6002b26e_0_104"/>
          <p:cNvSpPr txBox="1"/>
          <p:nvPr/>
        </p:nvSpPr>
        <p:spPr>
          <a:xfrm>
            <a:off x="3101425" y="1057050"/>
            <a:ext cx="6391500" cy="5756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4000"/>
              <a:buFont typeface="Arial"/>
              <a:buNone/>
            </a:pPr>
            <a:r>
              <a:rPr b="0" i="0" lang="en-US" sz="4000" u="none" cap="none" strike="noStrike">
                <a:solidFill>
                  <a:schemeClr val="lt1"/>
                </a:solidFill>
                <a:latin typeface="Quicksand Medium"/>
                <a:ea typeface="Quicksand Medium"/>
                <a:cs typeface="Quicksand Medium"/>
                <a:sym typeface="Quicksand Medium"/>
              </a:rPr>
              <a:t>Sommige dove personen begonnen persoonlijke filmcamera's te gebruiken om het dagelijks leven in de dovengemeenschap vast te leggen en te experimenteren met verhalende film. </a:t>
            </a:r>
            <a:endParaRPr b="0" i="0" sz="4000" u="none" cap="none" strike="noStrike">
              <a:solidFill>
                <a:schemeClr val="lt1"/>
              </a:solidFill>
              <a:latin typeface="Arial"/>
              <a:ea typeface="Arial"/>
              <a:cs typeface="Arial"/>
              <a:sym typeface="Arial"/>
            </a:endParaRPr>
          </a:p>
        </p:txBody>
      </p:sp>
      <p:pic>
        <p:nvPicPr>
          <p:cNvPr id="219" name="Google Shape;219;g3dc6002b26e_0_104" title="Excerpt from &quot;Charles Krauel: Profile of a Deaf Filmmaker&quot;, by Dr. Ted Supalla.">
            <a:hlinkClick r:id="rId4"/>
          </p:cNvPr>
          <p:cNvPicPr preferRelativeResize="0"/>
          <p:nvPr/>
        </p:nvPicPr>
        <p:blipFill rotWithShape="1">
          <a:blip r:embed="rId5">
            <a:alphaModFix/>
          </a:blip>
          <a:srcRect b="0" l="0" r="0" t="0"/>
          <a:stretch/>
        </p:blipFill>
        <p:spPr>
          <a:xfrm>
            <a:off x="9600050" y="1057050"/>
            <a:ext cx="8293225" cy="4664950"/>
          </a:xfrm>
          <a:prstGeom prst="rect">
            <a:avLst/>
          </a:prstGeom>
          <a:noFill/>
          <a:ln>
            <a:noFill/>
          </a:ln>
        </p:spPr>
      </p:pic>
      <p:sp>
        <p:nvSpPr>
          <p:cNvPr id="220" name="Google Shape;220;g3dc6002b26e_0_104"/>
          <p:cNvSpPr txBox="1"/>
          <p:nvPr/>
        </p:nvSpPr>
        <p:spPr>
          <a:xfrm>
            <a:off x="9600050" y="5815500"/>
            <a:ext cx="8293200" cy="91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200"/>
              <a:buFont typeface="Arial"/>
              <a:buNone/>
            </a:pPr>
            <a:r>
              <a:rPr b="0" i="0" lang="en-US" sz="2200" u="none" cap="none" strike="noStrike">
                <a:solidFill>
                  <a:schemeClr val="lt1"/>
                </a:solidFill>
                <a:latin typeface="Quicksand Medium"/>
                <a:ea typeface="Quicksand Medium"/>
                <a:cs typeface="Quicksand Medium"/>
                <a:sym typeface="Quicksand Medium"/>
              </a:rPr>
              <a:t>Fragment uit "Charles Krauel: Profile of a Deaf Filmmaker", door Dr. Ted Supalla. </a:t>
            </a:r>
            <a:r>
              <a:rPr b="0" i="0" lang="en-US" sz="2200" u="sng" cap="none" strike="noStrike">
                <a:solidFill>
                  <a:srgbClr val="F7F1D5"/>
                </a:solidFill>
                <a:latin typeface="Quicksand Medium"/>
                <a:ea typeface="Quicksand Medium"/>
                <a:cs typeface="Quicksand Medium"/>
                <a:sym typeface="Quicksand Medium"/>
                <a:hlinkClick r:id="rId6">
                  <a:extLst>
                    <a:ext uri="{A12FA001-AC4F-418D-AE19-62706E023703}">
                      <ahyp:hlinkClr val="tx"/>
                    </a:ext>
                  </a:extLst>
                </a:hlinkClick>
              </a:rPr>
              <a:t>The HeART of Deaf Culture</a:t>
            </a:r>
            <a:endParaRPr b="0" i="0" sz="2200" u="none" cap="none" strike="noStrike">
              <a:solidFill>
                <a:srgbClr val="F7F1D5"/>
              </a:solidFill>
              <a:latin typeface="Quicksand Medium"/>
              <a:ea typeface="Quicksand Medium"/>
              <a:cs typeface="Quicksand Medium"/>
              <a:sym typeface="Quicksand Medium"/>
            </a:endParaRPr>
          </a:p>
        </p:txBody>
      </p:sp>
      <p:pic>
        <p:nvPicPr>
          <p:cNvPr id="221" name="Google Shape;221;g3dc6002b26e_0_104"/>
          <p:cNvPicPr preferRelativeResize="0"/>
          <p:nvPr/>
        </p:nvPicPr>
        <p:blipFill>
          <a:blip r:embed="rId7">
            <a:alphaModFix/>
          </a:blip>
          <a:stretch>
            <a:fillRect/>
          </a:stretch>
        </p:blipFill>
        <p:spPr>
          <a:xfrm>
            <a:off x="340725" y="9456300"/>
            <a:ext cx="2478828" cy="499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000"/>
                                        <p:tgtEl>
                                          <p:spTgt spid="2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5" name="Shape 225"/>
        <p:cNvGrpSpPr/>
        <p:nvPr/>
      </p:nvGrpSpPr>
      <p:grpSpPr>
        <a:xfrm>
          <a:off x="0" y="0"/>
          <a:ext cx="0" cy="0"/>
          <a:chOff x="0" y="0"/>
          <a:chExt cx="0" cy="0"/>
        </a:xfrm>
      </p:grpSpPr>
      <p:grpSp>
        <p:nvGrpSpPr>
          <p:cNvPr id="226" name="Google Shape;226;g3dc6002b26e_0_117"/>
          <p:cNvGrpSpPr/>
          <p:nvPr/>
        </p:nvGrpSpPr>
        <p:grpSpPr>
          <a:xfrm>
            <a:off x="0" y="-216993"/>
            <a:ext cx="2922102" cy="10504504"/>
            <a:chOff x="0" y="-57150"/>
            <a:chExt cx="769602" cy="2766600"/>
          </a:xfrm>
        </p:grpSpPr>
        <p:sp>
          <p:nvSpPr>
            <p:cNvPr id="227" name="Google Shape;227;g3dc6002b26e_0_1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8" name="Google Shape;228;g3dc6002b26e_0_11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9" name="Google Shape;229;g3dc6002b26e_0_11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g3dc6002b26e_0_117"/>
          <p:cNvSpPr txBox="1"/>
          <p:nvPr/>
        </p:nvSpPr>
        <p:spPr>
          <a:xfrm>
            <a:off x="7645700" y="4604288"/>
            <a:ext cx="82986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400"/>
              <a:buFont typeface="Arial"/>
              <a:buNone/>
            </a:pPr>
            <a:r>
              <a:rPr b="0" i="0" lang="en-US" sz="4600" u="none" cap="none" strike="noStrike">
                <a:solidFill>
                  <a:srgbClr val="5AC7CC"/>
                </a:solidFill>
                <a:latin typeface="Anton"/>
                <a:ea typeface="Anton"/>
                <a:cs typeface="Anton"/>
                <a:sym typeface="Anton"/>
              </a:rPr>
              <a:t>Ernest Marshall </a:t>
            </a:r>
            <a:r>
              <a:rPr b="0" i="0" lang="en-US" sz="3400" u="none" cap="none" strike="noStrike">
                <a:solidFill>
                  <a:srgbClr val="5AC7CC"/>
                </a:solidFill>
                <a:latin typeface="Anton"/>
                <a:ea typeface="Anton"/>
                <a:cs typeface="Anton"/>
                <a:sym typeface="Anton"/>
              </a:rPr>
              <a:t>(1910-1999)</a:t>
            </a:r>
            <a:endParaRPr b="0" i="0" sz="3400" u="none" cap="none" strike="noStrike">
              <a:solidFill>
                <a:srgbClr val="5AC7CC"/>
              </a:solidFill>
              <a:latin typeface="Anton"/>
              <a:ea typeface="Anton"/>
              <a:cs typeface="Anton"/>
              <a:sym typeface="Anton"/>
            </a:endParaRPr>
          </a:p>
        </p:txBody>
      </p:sp>
      <p:pic>
        <p:nvPicPr>
          <p:cNvPr id="231" name="Google Shape;231;g3dc6002b26e_0_117"/>
          <p:cNvPicPr preferRelativeResize="0"/>
          <p:nvPr/>
        </p:nvPicPr>
        <p:blipFill rotWithShape="1">
          <a:blip r:embed="rId4">
            <a:alphaModFix/>
          </a:blip>
          <a:srcRect b="17810" l="0" r="0" t="0"/>
          <a:stretch/>
        </p:blipFill>
        <p:spPr>
          <a:xfrm>
            <a:off x="13358250" y="803375"/>
            <a:ext cx="4467300" cy="2750400"/>
          </a:xfrm>
          <a:prstGeom prst="roundRect">
            <a:avLst>
              <a:gd fmla="val 0" name="adj"/>
            </a:avLst>
          </a:prstGeom>
          <a:noFill/>
          <a:ln>
            <a:noFill/>
          </a:ln>
        </p:spPr>
      </p:pic>
      <p:sp>
        <p:nvSpPr>
          <p:cNvPr id="232" name="Google Shape;232;g3dc6002b26e_0_117"/>
          <p:cNvSpPr txBox="1"/>
          <p:nvPr/>
        </p:nvSpPr>
        <p:spPr>
          <a:xfrm>
            <a:off x="3253625" y="1171125"/>
            <a:ext cx="9773100" cy="30270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Vanaf 1925</a:t>
            </a:r>
            <a:r>
              <a:rPr b="0" i="0" lang="en-US" sz="2800" u="none" cap="none" strike="noStrike">
                <a:solidFill>
                  <a:schemeClr val="lt1"/>
                </a:solidFill>
                <a:latin typeface="Quicksand Medium"/>
                <a:ea typeface="Quicksand Medium"/>
                <a:cs typeface="Quicksand Medium"/>
                <a:sym typeface="Quicksand Medium"/>
              </a:rPr>
              <a:t>, gedurende meer dan 50 jaar, </a:t>
            </a:r>
            <a:r>
              <a:rPr b="1" i="0" lang="en-US" sz="2800" u="none" cap="none" strike="noStrike">
                <a:solidFill>
                  <a:schemeClr val="lt1"/>
                </a:solidFill>
                <a:latin typeface="Quicksand"/>
                <a:ea typeface="Quicksand"/>
                <a:cs typeface="Quicksand"/>
                <a:sym typeface="Quicksand"/>
              </a:rPr>
              <a:t>legde hij het sociale leven van dove mensen vast</a:t>
            </a:r>
            <a:r>
              <a:rPr b="0" i="0" lang="en-US" sz="2800" u="none" cap="none" strike="noStrike">
                <a:solidFill>
                  <a:schemeClr val="lt1"/>
                </a:solidFill>
                <a:latin typeface="Quicksand Medium"/>
                <a:ea typeface="Quicksand Medium"/>
                <a:cs typeface="Quicksand Medium"/>
                <a:sym typeface="Quicksand Medium"/>
              </a:rPr>
              <a:t>.</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Doel</a:t>
            </a:r>
            <a:r>
              <a:rPr b="0" i="0" lang="en-US" sz="2800" u="none" cap="none" strike="noStrike">
                <a:solidFill>
                  <a:schemeClr val="lt1"/>
                </a:solidFill>
                <a:latin typeface="Quicksand Medium"/>
                <a:ea typeface="Quicksand Medium"/>
                <a:cs typeface="Quicksand Medium"/>
                <a:sym typeface="Quicksand Medium"/>
              </a:rPr>
              <a:t>: Een beeld schetsen van de dovengemeenschap en haar cultuur, taal en sociale leven in stand houden.</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100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Andere dovenclubs in de Verenigde Staten volgden zijn voorbeeld.</a:t>
            </a:r>
            <a:endParaRPr b="0" i="0" sz="2800" u="none" cap="none" strike="noStrike">
              <a:solidFill>
                <a:schemeClr val="lt1"/>
              </a:solidFill>
              <a:latin typeface="Quicksand"/>
              <a:ea typeface="Quicksand"/>
              <a:cs typeface="Quicksand"/>
              <a:sym typeface="Quicksand"/>
            </a:endParaRPr>
          </a:p>
        </p:txBody>
      </p:sp>
      <p:sp>
        <p:nvSpPr>
          <p:cNvPr id="233" name="Google Shape;233;g3dc6002b26e_0_117"/>
          <p:cNvSpPr txBox="1"/>
          <p:nvPr/>
        </p:nvSpPr>
        <p:spPr>
          <a:xfrm>
            <a:off x="3253625" y="278313"/>
            <a:ext cx="92382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500"/>
              <a:buFont typeface="Arial"/>
              <a:buNone/>
            </a:pPr>
            <a:r>
              <a:rPr b="0" i="0" lang="en-US" sz="4600" u="none" cap="none" strike="noStrike">
                <a:solidFill>
                  <a:srgbClr val="5AC7CC"/>
                </a:solidFill>
                <a:latin typeface="Anton"/>
                <a:ea typeface="Anton"/>
                <a:cs typeface="Anton"/>
                <a:sym typeface="Anton"/>
              </a:rPr>
              <a:t>Charles Krauel </a:t>
            </a:r>
            <a:r>
              <a:rPr b="0" i="0" lang="en-US" sz="3400" u="none" cap="none" strike="noStrike">
                <a:solidFill>
                  <a:srgbClr val="5AC7CC"/>
                </a:solidFill>
                <a:latin typeface="Anton"/>
                <a:ea typeface="Anton"/>
                <a:cs typeface="Anton"/>
                <a:sym typeface="Anton"/>
              </a:rPr>
              <a:t>(1982-1990)</a:t>
            </a:r>
            <a:endParaRPr b="0" i="0" sz="3400" u="none" cap="none" strike="noStrike">
              <a:solidFill>
                <a:srgbClr val="5AC7CC"/>
              </a:solidFill>
              <a:latin typeface="Anton"/>
              <a:ea typeface="Anton"/>
              <a:cs typeface="Anton"/>
              <a:sym typeface="Anton"/>
            </a:endParaRPr>
          </a:p>
        </p:txBody>
      </p:sp>
      <p:sp>
        <p:nvSpPr>
          <p:cNvPr id="234" name="Google Shape;234;g3dc6002b26e_0_117"/>
          <p:cNvSpPr txBox="1"/>
          <p:nvPr/>
        </p:nvSpPr>
        <p:spPr>
          <a:xfrm>
            <a:off x="7063400" y="5497100"/>
            <a:ext cx="11048400" cy="44484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Eerste dove regisseur </a:t>
            </a:r>
            <a:r>
              <a:rPr b="0" i="0" lang="en-US" sz="2800" u="none" cap="none" strike="noStrike">
                <a:solidFill>
                  <a:schemeClr val="lt1"/>
                </a:solidFill>
                <a:latin typeface="Quicksand Medium"/>
                <a:ea typeface="Quicksand Medium"/>
                <a:cs typeface="Quicksand Medium"/>
                <a:sym typeface="Quicksand Medium"/>
              </a:rPr>
              <a:t>met een crew bestaande uit dove personen en acteurs.</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Zette getalenteerde dove artiesten in de schijnwerpers </a:t>
            </a:r>
            <a:r>
              <a:rPr b="0" i="0" lang="en-US" sz="2800" u="none" cap="none" strike="noStrike">
                <a:solidFill>
                  <a:schemeClr val="lt1"/>
                </a:solidFill>
                <a:latin typeface="Quicksand Medium"/>
                <a:ea typeface="Quicksand Medium"/>
                <a:cs typeface="Quicksand Medium"/>
                <a:sym typeface="Quicksand Medium"/>
              </a:rPr>
              <a:t>die ASL gebruikten, nog voordat dit officieel als taal werd erkend.</a:t>
            </a:r>
            <a:endParaRPr b="1" i="0" sz="2800" u="none" cap="none" strike="noStrike">
              <a:solidFill>
                <a:schemeClr val="lt1"/>
              </a:solidFill>
              <a:latin typeface="Quicksand"/>
              <a:ea typeface="Quicksand"/>
              <a:cs typeface="Quicksand"/>
              <a:sym typeface="Quicksand"/>
            </a:endParaRPr>
          </a:p>
          <a:p>
            <a:pPr indent="-406400" lvl="0" marL="457200" marR="0" rtl="0" algn="l">
              <a:lnSpc>
                <a:spcPct val="100000"/>
              </a:lnSpc>
              <a:spcBef>
                <a:spcPts val="100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Tussen 1937 en 1962 </a:t>
            </a:r>
            <a:r>
              <a:rPr b="0" i="0" lang="en-US" sz="2800" u="none" cap="none" strike="noStrike">
                <a:solidFill>
                  <a:schemeClr val="lt1"/>
                </a:solidFill>
                <a:latin typeface="Quicksand Medium"/>
                <a:ea typeface="Quicksand Medium"/>
                <a:cs typeface="Quicksand Medium"/>
                <a:sym typeface="Quicksand Medium"/>
              </a:rPr>
              <a:t>produceerde hij 7 speelfilms en 4 korte films, allemaal op eigen kosten, en regisseerde hij de meeste daarvan.</a:t>
            </a:r>
            <a:endParaRPr b="1" i="0" sz="2800" u="none" cap="none" strike="noStrike">
              <a:solidFill>
                <a:schemeClr val="lt1"/>
              </a:solidFill>
              <a:latin typeface="Quicksand"/>
              <a:ea typeface="Quicksand"/>
              <a:cs typeface="Quicksand"/>
              <a:sym typeface="Quicksand"/>
            </a:endParaRPr>
          </a:p>
          <a:p>
            <a:pPr indent="-406400" lvl="0" marL="457200" marR="0" rtl="0" algn="l">
              <a:lnSpc>
                <a:spcPct val="100000"/>
              </a:lnSpc>
              <a:spcBef>
                <a:spcPts val="1000"/>
              </a:spcBef>
              <a:spcAft>
                <a:spcPts val="100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Behaalde succes binnen de dovengemeenschap, </a:t>
            </a:r>
            <a:r>
              <a:rPr b="0" i="0" lang="en-US" sz="2800" u="none" cap="none" strike="noStrike">
                <a:solidFill>
                  <a:schemeClr val="lt1"/>
                </a:solidFill>
                <a:latin typeface="Quicksand Medium"/>
                <a:ea typeface="Quicksand Medium"/>
                <a:cs typeface="Quicksand Medium"/>
                <a:sym typeface="Quicksand Medium"/>
              </a:rPr>
              <a:t>maar bleef </a:t>
            </a:r>
            <a:r>
              <a:rPr b="1" i="0" lang="en-US" sz="2800" u="none" cap="none" strike="noStrike">
                <a:solidFill>
                  <a:schemeClr val="lt1"/>
                </a:solidFill>
                <a:latin typeface="Quicksand"/>
                <a:ea typeface="Quicksand"/>
                <a:cs typeface="Quicksand"/>
                <a:sym typeface="Quicksand"/>
              </a:rPr>
              <a:t>onzichtbaar voor de horende wereld.</a:t>
            </a:r>
            <a:endParaRPr b="1" i="0" sz="2800" u="none" cap="none" strike="noStrike">
              <a:solidFill>
                <a:schemeClr val="lt1"/>
              </a:solidFill>
              <a:latin typeface="Quicksand"/>
              <a:ea typeface="Quicksand"/>
              <a:cs typeface="Quicksand"/>
              <a:sym typeface="Quicksand"/>
            </a:endParaRPr>
          </a:p>
        </p:txBody>
      </p:sp>
      <p:sp>
        <p:nvSpPr>
          <p:cNvPr id="235" name="Google Shape;235;g3dc6002b26e_0_117">
            <a:hlinkClick r:id="rId5"/>
          </p:cNvPr>
          <p:cNvSpPr txBox="1"/>
          <p:nvPr/>
        </p:nvSpPr>
        <p:spPr>
          <a:xfrm>
            <a:off x="3087813" y="9410075"/>
            <a:ext cx="3916800" cy="656400"/>
          </a:xfrm>
          <a:prstGeom prst="rect">
            <a:avLst/>
          </a:prstGeom>
          <a:noFill/>
          <a:ln>
            <a:noFill/>
          </a:ln>
        </p:spPr>
        <p:txBody>
          <a:bodyPr anchorCtr="0" anchor="t" bIns="91425" lIns="91425" spcFirstLastPara="1" rIns="91425" wrap="square" tIns="91425">
            <a:spAutoFit/>
          </a:bodyPr>
          <a:lstStyle/>
          <a:p>
            <a:pPr indent="0" lvl="0" marL="0" marR="0" rtl="0" algn="l">
              <a:lnSpc>
                <a:spcPct val="118900"/>
              </a:lnSpc>
              <a:spcBef>
                <a:spcPts val="0"/>
              </a:spcBef>
              <a:spcAft>
                <a:spcPts val="500"/>
              </a:spcAft>
              <a:buClr>
                <a:srgbClr val="000000"/>
              </a:buClr>
              <a:buSzPts val="1400"/>
              <a:buFont typeface="Arial"/>
              <a:buNone/>
            </a:pPr>
            <a:r>
              <a:rPr b="1" i="1" lang="en-US" sz="1400" u="none" cap="none" strike="noStrike">
                <a:solidFill>
                  <a:schemeClr val="lt1"/>
                </a:solidFill>
                <a:latin typeface="Quicksand"/>
                <a:ea typeface="Quicksand"/>
                <a:cs typeface="Quicksand"/>
                <a:sym typeface="Quicksand"/>
              </a:rPr>
              <a:t>Moving Pictures, Moving Hands: The Story of Ernest Marshall</a:t>
            </a:r>
            <a:r>
              <a:rPr b="0" i="0" lang="en-US" sz="1400" u="none" cap="none" strike="noStrike">
                <a:solidFill>
                  <a:schemeClr val="lt1"/>
                </a:solidFill>
                <a:latin typeface="Quicksand"/>
                <a:ea typeface="Quicksand"/>
                <a:cs typeface="Quicksand"/>
                <a:sym typeface="Quicksand"/>
              </a:rPr>
              <a:t>, Gallaudet Archives</a:t>
            </a:r>
            <a:endParaRPr b="0" i="0" sz="1400" u="none" cap="none" strike="noStrike">
              <a:solidFill>
                <a:schemeClr val="lt1"/>
              </a:solidFill>
              <a:latin typeface="Quicksand"/>
              <a:ea typeface="Quicksand"/>
              <a:cs typeface="Quicksand"/>
              <a:sym typeface="Quicksand"/>
            </a:endParaRPr>
          </a:p>
        </p:txBody>
      </p:sp>
      <p:pic>
        <p:nvPicPr>
          <p:cNvPr id="236" name="Google Shape;236;g3dc6002b26e_0_117" title="Ernst Marshall.png"/>
          <p:cNvPicPr preferRelativeResize="0"/>
          <p:nvPr/>
        </p:nvPicPr>
        <p:blipFill rotWithShape="1">
          <a:blip r:embed="rId6">
            <a:alphaModFix/>
          </a:blip>
          <a:srcRect b="0" l="0" r="0" t="0"/>
          <a:stretch/>
        </p:blipFill>
        <p:spPr>
          <a:xfrm>
            <a:off x="3253625" y="4559050"/>
            <a:ext cx="3585176" cy="4669619"/>
          </a:xfrm>
          <a:prstGeom prst="rect">
            <a:avLst/>
          </a:prstGeom>
          <a:noFill/>
          <a:ln>
            <a:noFill/>
          </a:ln>
        </p:spPr>
      </p:pic>
      <p:sp>
        <p:nvSpPr>
          <p:cNvPr id="237" name="Google Shape;237;g3dc6002b26e_0_117"/>
          <p:cNvSpPr txBox="1"/>
          <p:nvPr/>
        </p:nvSpPr>
        <p:spPr>
          <a:xfrm>
            <a:off x="13192350" y="3598438"/>
            <a:ext cx="4799100" cy="656400"/>
          </a:xfrm>
          <a:prstGeom prst="rect">
            <a:avLst/>
          </a:prstGeom>
          <a:noFill/>
          <a:ln>
            <a:noFill/>
          </a:ln>
        </p:spPr>
        <p:txBody>
          <a:bodyPr anchorCtr="0" anchor="t" bIns="91425" lIns="91425" spcFirstLastPara="1" rIns="91425" wrap="square" tIns="91425">
            <a:spAutoFit/>
          </a:bodyPr>
          <a:lstStyle/>
          <a:p>
            <a:pPr indent="0" lvl="0" marL="0" marR="0" rtl="0" algn="l">
              <a:lnSpc>
                <a:spcPct val="118900"/>
              </a:lnSpc>
              <a:spcBef>
                <a:spcPts val="0"/>
              </a:spcBef>
              <a:spcAft>
                <a:spcPts val="500"/>
              </a:spcAft>
              <a:buClr>
                <a:srgbClr val="000000"/>
              </a:buClr>
              <a:buSzPts val="1400"/>
              <a:buFont typeface="Arial"/>
              <a:buNone/>
            </a:pPr>
            <a:r>
              <a:rPr b="1" i="1" lang="en-US" sz="1400" u="none" cap="none" strike="noStrike">
                <a:solidFill>
                  <a:schemeClr val="lt1"/>
                </a:solidFill>
                <a:latin typeface="Quicksand"/>
                <a:ea typeface="Quicksand"/>
                <a:cs typeface="Quicksand"/>
                <a:sym typeface="Quicksand"/>
              </a:rPr>
              <a:t>Charles Krauel: A Profile of a Deaf Filmmaker</a:t>
            </a:r>
            <a:r>
              <a:rPr b="0" i="0" lang="en-US" sz="1400" u="none" cap="none" strike="noStrike">
                <a:solidFill>
                  <a:schemeClr val="lt1"/>
                </a:solidFill>
                <a:latin typeface="Quicksand"/>
                <a:ea typeface="Quicksand"/>
                <a:cs typeface="Quicksand"/>
                <a:sym typeface="Quicksand"/>
              </a:rPr>
              <a:t>, Dawn Sign Press</a:t>
            </a:r>
            <a:r>
              <a:rPr b="0" i="0" lang="en-US" sz="1400" u="sng" cap="none" strike="noStrike">
                <a:solidFill>
                  <a:schemeClr val="lt2"/>
                </a:solidFill>
                <a:latin typeface="Quicksand"/>
                <a:ea typeface="Quicksand"/>
                <a:cs typeface="Quicksand"/>
                <a:sym typeface="Quicksand"/>
                <a:hlinkClick r:id="rId7">
                  <a:extLst>
                    <a:ext uri="{A12FA001-AC4F-418D-AE19-62706E023703}">
                      <ahyp:hlinkClr val="tx"/>
                    </a:ext>
                  </a:extLst>
                </a:hlinkClick>
              </a:rPr>
              <a:t> https://vimeo.com/ondemand/charleskrauel</a:t>
            </a:r>
            <a:r>
              <a:rPr b="0" i="0" lang="en-US" sz="1400" u="none" cap="none" strike="noStrike">
                <a:solidFill>
                  <a:schemeClr val="lt2"/>
                </a:solidFill>
                <a:latin typeface="Quicksand"/>
                <a:ea typeface="Quicksand"/>
                <a:cs typeface="Quicksand"/>
                <a:sym typeface="Quicksand"/>
              </a:rPr>
              <a:t> </a:t>
            </a:r>
            <a:endParaRPr b="0" i="0" sz="1400" u="none" cap="none" strike="noStrike">
              <a:solidFill>
                <a:schemeClr val="lt2"/>
              </a:solidFill>
              <a:latin typeface="Quicksand"/>
              <a:ea typeface="Quicksand"/>
              <a:cs typeface="Quicksand"/>
              <a:sym typeface="Quicksand"/>
            </a:endParaRPr>
          </a:p>
        </p:txBody>
      </p:sp>
      <p:pic>
        <p:nvPicPr>
          <p:cNvPr id="238" name="Google Shape;238;g3dc6002b26e_0_117"/>
          <p:cNvPicPr preferRelativeResize="0"/>
          <p:nvPr/>
        </p:nvPicPr>
        <p:blipFill>
          <a:blip r:embed="rId8">
            <a:alphaModFix/>
          </a:blip>
          <a:stretch>
            <a:fillRect/>
          </a:stretch>
        </p:blipFill>
        <p:spPr>
          <a:xfrm>
            <a:off x="151950" y="9463713"/>
            <a:ext cx="2723026" cy="5491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2" name="Shape 242"/>
        <p:cNvGrpSpPr/>
        <p:nvPr/>
      </p:nvGrpSpPr>
      <p:grpSpPr>
        <a:xfrm>
          <a:off x="0" y="0"/>
          <a:ext cx="0" cy="0"/>
          <a:chOff x="0" y="0"/>
          <a:chExt cx="0" cy="0"/>
        </a:xfrm>
      </p:grpSpPr>
      <p:grpSp>
        <p:nvGrpSpPr>
          <p:cNvPr id="243" name="Google Shape;243;g3dc6002b26e_0_134"/>
          <p:cNvGrpSpPr/>
          <p:nvPr/>
        </p:nvGrpSpPr>
        <p:grpSpPr>
          <a:xfrm>
            <a:off x="0" y="-216993"/>
            <a:ext cx="2922102" cy="10504504"/>
            <a:chOff x="0" y="-57150"/>
            <a:chExt cx="769602" cy="2766600"/>
          </a:xfrm>
        </p:grpSpPr>
        <p:sp>
          <p:nvSpPr>
            <p:cNvPr id="244" name="Google Shape;244;g3dc6002b26e_0_13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5" name="Google Shape;245;g3dc6002b26e_0_13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6" name="Google Shape;246;g3dc6002b26e_0_13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7" name="Google Shape;247;g3dc6002b26e_0_134"/>
          <p:cNvSpPr txBox="1"/>
          <p:nvPr/>
        </p:nvSpPr>
        <p:spPr>
          <a:xfrm>
            <a:off x="3499250" y="473700"/>
            <a:ext cx="129750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0"/>
              <a:buFont typeface="Arial"/>
              <a:buNone/>
            </a:pPr>
            <a:r>
              <a:rPr b="0" i="0" lang="en-US" sz="6800" u="none" cap="none" strike="noStrike">
                <a:solidFill>
                  <a:schemeClr val="lt1"/>
                </a:solidFill>
                <a:latin typeface="Anton"/>
                <a:ea typeface="Anton"/>
                <a:cs typeface="Anton"/>
                <a:sym typeface="Anton"/>
              </a:rPr>
              <a:t>Wist u dat?</a:t>
            </a:r>
            <a:endParaRPr b="0" i="0" sz="6800" u="none" cap="none" strike="noStrike">
              <a:solidFill>
                <a:schemeClr val="lt1"/>
              </a:solidFill>
              <a:latin typeface="Anton"/>
              <a:ea typeface="Anton"/>
              <a:cs typeface="Anton"/>
              <a:sym typeface="Anton"/>
            </a:endParaRPr>
          </a:p>
        </p:txBody>
      </p:sp>
      <p:pic>
        <p:nvPicPr>
          <p:cNvPr id="248" name="Google Shape;248;g3dc6002b26e_0_134" title="emersonromero.jpg"/>
          <p:cNvPicPr preferRelativeResize="0"/>
          <p:nvPr/>
        </p:nvPicPr>
        <p:blipFill rotWithShape="1">
          <a:blip r:embed="rId4">
            <a:alphaModFix/>
          </a:blip>
          <a:srcRect b="0" l="0" r="0" t="0"/>
          <a:stretch/>
        </p:blipFill>
        <p:spPr>
          <a:xfrm>
            <a:off x="13490121" y="391400"/>
            <a:ext cx="3905457" cy="3037600"/>
          </a:xfrm>
          <a:prstGeom prst="rect">
            <a:avLst/>
          </a:prstGeom>
          <a:noFill/>
          <a:ln>
            <a:noFill/>
          </a:ln>
        </p:spPr>
      </p:pic>
      <p:sp>
        <p:nvSpPr>
          <p:cNvPr id="249" name="Google Shape;249;g3dc6002b26e_0_134"/>
          <p:cNvSpPr txBox="1"/>
          <p:nvPr/>
        </p:nvSpPr>
        <p:spPr>
          <a:xfrm>
            <a:off x="3203775" y="2203525"/>
            <a:ext cx="9515100" cy="2339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3000"/>
              <a:buFont typeface="Arial"/>
              <a:buNone/>
            </a:pPr>
            <a:r>
              <a:rPr b="0" i="0" lang="en-US" sz="2500" u="none" cap="none" strike="noStrike">
                <a:solidFill>
                  <a:schemeClr val="lt1"/>
                </a:solidFill>
                <a:latin typeface="Quicksand Medium"/>
                <a:ea typeface="Quicksand Medium"/>
                <a:cs typeface="Quicksand Medium"/>
                <a:sym typeface="Quicksand Medium"/>
              </a:rPr>
              <a:t>In</a:t>
            </a:r>
            <a:r>
              <a:rPr b="1" i="0" lang="en-US" sz="2500" u="none" cap="none" strike="noStrike">
                <a:solidFill>
                  <a:schemeClr val="lt1"/>
                </a:solidFill>
                <a:latin typeface="Quicksand"/>
                <a:ea typeface="Quicksand"/>
                <a:cs typeface="Quicksand"/>
                <a:sym typeface="Quicksand"/>
              </a:rPr>
              <a:t> 1947 </a:t>
            </a:r>
            <a:r>
              <a:rPr b="0" i="0" lang="en-US" sz="2500" u="none" cap="none" strike="noStrike">
                <a:solidFill>
                  <a:schemeClr val="lt1"/>
                </a:solidFill>
                <a:latin typeface="Quicksand Medium"/>
                <a:ea typeface="Quicksand Medium"/>
                <a:cs typeface="Quicksand Medium"/>
                <a:sym typeface="Quicksand Medium"/>
              </a:rPr>
              <a:t>ontwikkelde </a:t>
            </a:r>
            <a:r>
              <a:rPr b="1" i="0" lang="en-US" sz="2500" u="none" cap="none" strike="noStrike">
                <a:solidFill>
                  <a:schemeClr val="lt1"/>
                </a:solidFill>
                <a:latin typeface="Quicksand"/>
                <a:ea typeface="Quicksand"/>
                <a:cs typeface="Quicksand"/>
                <a:sym typeface="Quicksand"/>
              </a:rPr>
              <a:t>Emerson Romero </a:t>
            </a:r>
            <a:r>
              <a:rPr b="0" i="0" lang="en-US" sz="2500" u="none" cap="none" strike="noStrike">
                <a:solidFill>
                  <a:schemeClr val="lt1"/>
                </a:solidFill>
                <a:latin typeface="Quicksand Medium"/>
                <a:ea typeface="Quicksand Medium"/>
                <a:cs typeface="Quicksand Medium"/>
                <a:sym typeface="Quicksand Medium"/>
              </a:rPr>
              <a:t>(1900–1972), een Cubaans-Amerikaanse dove acteur die tijdens het tijdperk van de stomme film had gewerkt, een </a:t>
            </a:r>
            <a:r>
              <a:rPr b="1" i="0" lang="en-US" sz="2500" u="none" cap="none" strike="noStrike">
                <a:solidFill>
                  <a:schemeClr val="lt1"/>
                </a:solidFill>
                <a:latin typeface="Quicksand"/>
                <a:ea typeface="Quicksand"/>
                <a:cs typeface="Quicksand"/>
                <a:sym typeface="Quicksand"/>
              </a:rPr>
              <a:t>baanbrekende techniek </a:t>
            </a:r>
            <a:r>
              <a:rPr b="0" i="0" lang="en-US" sz="2500" u="none" cap="none" strike="noStrike">
                <a:solidFill>
                  <a:schemeClr val="lt1"/>
                </a:solidFill>
                <a:latin typeface="Quicksand Medium"/>
                <a:ea typeface="Quicksand Medium"/>
                <a:cs typeface="Quicksand Medium"/>
                <a:sym typeface="Quicksand Medium"/>
              </a:rPr>
              <a:t>om geluidsfilms </a:t>
            </a:r>
            <a:r>
              <a:rPr b="1" i="0" lang="en-US" sz="2500" u="none" cap="none" strike="noStrike">
                <a:solidFill>
                  <a:schemeClr val="lt1"/>
                </a:solidFill>
                <a:latin typeface="Quicksand"/>
                <a:ea typeface="Quicksand"/>
                <a:cs typeface="Quicksand"/>
                <a:sym typeface="Quicksand"/>
              </a:rPr>
              <a:t>toegankelijk</a:t>
            </a:r>
            <a:r>
              <a:rPr b="0" i="0" lang="en-US" sz="2500" u="none" cap="none" strike="noStrike">
                <a:solidFill>
                  <a:schemeClr val="lt1"/>
                </a:solidFill>
                <a:latin typeface="Quicksand Medium"/>
                <a:ea typeface="Quicksand Medium"/>
                <a:cs typeface="Quicksand Medium"/>
                <a:sym typeface="Quicksand Medium"/>
              </a:rPr>
              <a:t> te maken </a:t>
            </a:r>
            <a:r>
              <a:rPr b="1" i="0" lang="en-US" sz="2500" u="none" cap="none" strike="noStrike">
                <a:solidFill>
                  <a:schemeClr val="lt1"/>
                </a:solidFill>
                <a:latin typeface="Quicksand"/>
                <a:ea typeface="Quicksand"/>
                <a:cs typeface="Quicksand"/>
                <a:sym typeface="Quicksand"/>
              </a:rPr>
              <a:t>voor de dovengemeenschap</a:t>
            </a:r>
            <a:r>
              <a:rPr b="0" i="0" lang="en-US" sz="2500" u="none" cap="none" strike="noStrike">
                <a:solidFill>
                  <a:schemeClr val="lt1"/>
                </a:solidFill>
                <a:latin typeface="Quicksand Medium"/>
                <a:ea typeface="Quicksand Medium"/>
                <a:cs typeface="Quicksand Medium"/>
                <a:sym typeface="Quicksand Medium"/>
              </a:rPr>
              <a:t>.</a:t>
            </a:r>
            <a:endParaRPr b="0" i="0" sz="2500" u="none" cap="none" strike="noStrike">
              <a:solidFill>
                <a:schemeClr val="lt1"/>
              </a:solidFill>
              <a:latin typeface="Quicksand Medium"/>
              <a:ea typeface="Quicksand Medium"/>
              <a:cs typeface="Quicksand Medium"/>
              <a:sym typeface="Quicksand Medium"/>
            </a:endParaRPr>
          </a:p>
        </p:txBody>
      </p:sp>
      <p:sp>
        <p:nvSpPr>
          <p:cNvPr id="250" name="Google Shape;250;g3dc6002b26e_0_134"/>
          <p:cNvSpPr txBox="1"/>
          <p:nvPr/>
        </p:nvSpPr>
        <p:spPr>
          <a:xfrm>
            <a:off x="3253625" y="4922250"/>
            <a:ext cx="14890800" cy="4888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3000"/>
              <a:buFont typeface="Arial"/>
              <a:buNone/>
            </a:pPr>
            <a:r>
              <a:rPr b="0" i="0" lang="en-US" sz="2800" u="none" cap="none" strike="noStrike">
                <a:solidFill>
                  <a:schemeClr val="lt1"/>
                </a:solidFill>
                <a:latin typeface="Quicksand Medium"/>
                <a:ea typeface="Quicksand Medium"/>
                <a:cs typeface="Quicksand Medium"/>
                <a:sym typeface="Quicksand Medium"/>
              </a:rPr>
              <a:t>Door de film te knippen en </a:t>
            </a:r>
            <a:r>
              <a:rPr b="1" i="0" lang="en-US" sz="2800" u="none" cap="none" strike="noStrike">
                <a:solidFill>
                  <a:schemeClr val="lt1"/>
                </a:solidFill>
                <a:latin typeface="Quicksand"/>
                <a:ea typeface="Quicksand"/>
                <a:cs typeface="Quicksand"/>
                <a:sym typeface="Quicksand"/>
              </a:rPr>
              <a:t>tekststroken </a:t>
            </a:r>
            <a:r>
              <a:rPr b="0" i="0" lang="en-US" sz="2800" u="none" cap="none" strike="noStrike">
                <a:solidFill>
                  <a:schemeClr val="lt1"/>
                </a:solidFill>
                <a:latin typeface="Quicksand Medium"/>
                <a:ea typeface="Quicksand Medium"/>
                <a:cs typeface="Quicksand Medium"/>
                <a:sym typeface="Quicksand Medium"/>
              </a:rPr>
              <a:t>tussen de beelden in te voegen, creëerde hij de </a:t>
            </a:r>
            <a:r>
              <a:rPr b="1" i="0" lang="en-US" sz="2800" u="none" cap="none" strike="noStrike">
                <a:solidFill>
                  <a:schemeClr val="lt1"/>
                </a:solidFill>
                <a:latin typeface="Quicksand"/>
                <a:ea typeface="Quicksand"/>
                <a:cs typeface="Quicksand"/>
                <a:sym typeface="Quicksand"/>
              </a:rPr>
              <a:t>eerste versies van ondertitels</a:t>
            </a:r>
            <a:r>
              <a:rPr b="0" i="0" lang="en-US" sz="2800" u="none" cap="none" strike="noStrike">
                <a:solidFill>
                  <a:schemeClr val="lt1"/>
                </a:solidFill>
                <a:latin typeface="Quicksand Medium"/>
                <a:ea typeface="Quicksand Medium"/>
                <a:cs typeface="Quicksand Medium"/>
                <a:sym typeface="Quicksand Medium"/>
              </a:rPr>
              <a:t>.</a:t>
            </a:r>
            <a:endParaRPr b="0" i="0" sz="28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3000"/>
              <a:buFont typeface="Arial"/>
              <a:buNone/>
            </a:pPr>
            <a:r>
              <a:rPr b="0" i="0" lang="en-US" sz="2800" u="none" cap="none" strike="noStrike">
                <a:solidFill>
                  <a:schemeClr val="lt1"/>
                </a:solidFill>
                <a:latin typeface="Quicksand Medium"/>
                <a:ea typeface="Quicksand Medium"/>
                <a:cs typeface="Quicksand Medium"/>
                <a:sym typeface="Quicksand Medium"/>
              </a:rPr>
              <a:t>Later stelde hij deze ondertitelde films ter beschikking aan scholen en dovenverenigingen in New York.</a:t>
            </a:r>
            <a:endParaRPr b="0" i="0" sz="28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1200"/>
              </a:spcAft>
              <a:buClr>
                <a:srgbClr val="000000"/>
              </a:buClr>
              <a:buSzPts val="3000"/>
              <a:buFont typeface="Arial"/>
              <a:buNone/>
            </a:pPr>
            <a:r>
              <a:rPr b="0" i="0" lang="en-US" sz="2800" u="none" cap="none" strike="noStrike">
                <a:solidFill>
                  <a:schemeClr val="lt1"/>
                </a:solidFill>
                <a:latin typeface="Quicksand Medium"/>
                <a:ea typeface="Quicksand Medium"/>
                <a:cs typeface="Quicksand Medium"/>
                <a:sym typeface="Quicksand Medium"/>
              </a:rPr>
              <a:t>Zijn experimentele en handgemaakte techniek was cruciaal voor de ontwikkeling van moderne filmondertitels. Zijn werk maakte zelfs de weg vrij voor de oprichting van de organisatie </a:t>
            </a:r>
            <a:r>
              <a:rPr b="1" i="1" lang="en-US" sz="2800" u="none" cap="none" strike="noStrike">
                <a:solidFill>
                  <a:schemeClr val="lt1"/>
                </a:solidFill>
                <a:latin typeface="Quicksand"/>
                <a:ea typeface="Quicksand"/>
                <a:cs typeface="Quicksand"/>
                <a:sym typeface="Quicksand"/>
              </a:rPr>
              <a:t>Captioned Films for the Deaf</a:t>
            </a:r>
            <a:r>
              <a:rPr b="0" i="0" lang="en-US" sz="2800" u="none" cap="none" strike="noStrike">
                <a:solidFill>
                  <a:schemeClr val="lt1"/>
                </a:solidFill>
                <a:latin typeface="Quicksand Medium"/>
                <a:ea typeface="Quicksand Medium"/>
                <a:cs typeface="Quicksand Medium"/>
                <a:sym typeface="Quicksand Medium"/>
              </a:rPr>
              <a:t>, die in de Verenigde Staten werd opgericht en zich toelegt op het produceren en distribueren van ondertitelde films voor scholen en dove gemeenschappen.</a:t>
            </a:r>
            <a:endParaRPr b="0" i="0" sz="2800" u="none" cap="none" strike="noStrike">
              <a:solidFill>
                <a:schemeClr val="lt1"/>
              </a:solidFill>
              <a:latin typeface="Quicksand Medium"/>
              <a:ea typeface="Quicksand Medium"/>
              <a:cs typeface="Quicksand Medium"/>
              <a:sym typeface="Quicksand Medium"/>
            </a:endParaRPr>
          </a:p>
        </p:txBody>
      </p:sp>
      <p:sp>
        <p:nvSpPr>
          <p:cNvPr id="251" name="Google Shape;251;g3dc6002b26e_0_134"/>
          <p:cNvSpPr txBox="1"/>
          <p:nvPr/>
        </p:nvSpPr>
        <p:spPr>
          <a:xfrm>
            <a:off x="12786600" y="3678228"/>
            <a:ext cx="54165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Quicksand"/>
                <a:ea typeface="Quicksand"/>
                <a:cs typeface="Quicksand"/>
                <a:sym typeface="Quicksand"/>
              </a:rPr>
              <a:t>https://deafhistory.eu/index.php/component/zoo/item/emerson-romero</a:t>
            </a:r>
            <a:endParaRPr b="0" i="0" sz="1100" u="none" cap="none" strike="noStrike">
              <a:solidFill>
                <a:schemeClr val="lt1"/>
              </a:solidFill>
              <a:latin typeface="Quicksand"/>
              <a:ea typeface="Quicksand"/>
              <a:cs typeface="Quicksand"/>
              <a:sym typeface="Quicksand"/>
            </a:endParaRPr>
          </a:p>
        </p:txBody>
      </p:sp>
      <p:pic>
        <p:nvPicPr>
          <p:cNvPr id="252" name="Google Shape;252;g3dc6002b26e_0_134"/>
          <p:cNvPicPr preferRelativeResize="0"/>
          <p:nvPr/>
        </p:nvPicPr>
        <p:blipFill>
          <a:blip r:embed="rId5">
            <a:alphaModFix/>
          </a:blip>
          <a:stretch>
            <a:fillRect/>
          </a:stretch>
        </p:blipFill>
        <p:spPr>
          <a:xfrm>
            <a:off x="225650" y="9498975"/>
            <a:ext cx="2470799" cy="4982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6" name="Shape 256"/>
        <p:cNvGrpSpPr/>
        <p:nvPr/>
      </p:nvGrpSpPr>
      <p:grpSpPr>
        <a:xfrm>
          <a:off x="0" y="0"/>
          <a:ext cx="0" cy="0"/>
          <a:chOff x="0" y="0"/>
          <a:chExt cx="0" cy="0"/>
        </a:xfrm>
      </p:grpSpPr>
      <p:grpSp>
        <p:nvGrpSpPr>
          <p:cNvPr id="257" name="Google Shape;257;g3dc6002b26e_0_148"/>
          <p:cNvGrpSpPr/>
          <p:nvPr/>
        </p:nvGrpSpPr>
        <p:grpSpPr>
          <a:xfrm>
            <a:off x="0" y="-216993"/>
            <a:ext cx="2922102" cy="10504504"/>
            <a:chOff x="0" y="-57150"/>
            <a:chExt cx="769602" cy="2766600"/>
          </a:xfrm>
        </p:grpSpPr>
        <p:sp>
          <p:nvSpPr>
            <p:cNvPr id="258" name="Google Shape;258;g3dc6002b26e_0_14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9" name="Google Shape;259;g3dc6002b26e_0_14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0" name="Google Shape;260;g3dc6002b26e_0_14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1" name="Google Shape;261;g3dc6002b26e_0_148"/>
          <p:cNvSpPr txBox="1"/>
          <p:nvPr/>
        </p:nvSpPr>
        <p:spPr>
          <a:xfrm>
            <a:off x="3785226" y="362900"/>
            <a:ext cx="7240500" cy="1662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en-US" sz="9600" u="none" cap="none" strike="noStrike">
                <a:solidFill>
                  <a:srgbClr val="FFFFFF"/>
                </a:solidFill>
                <a:latin typeface="Anton"/>
                <a:ea typeface="Anton"/>
                <a:cs typeface="Anton"/>
                <a:sym typeface="Anton"/>
              </a:rPr>
              <a:t>Dove cinema</a:t>
            </a:r>
            <a:endParaRPr b="0" i="0" sz="9600" u="none" cap="none" strike="noStrike">
              <a:solidFill>
                <a:srgbClr val="FFFFFF"/>
              </a:solidFill>
              <a:latin typeface="Anton"/>
              <a:ea typeface="Anton"/>
              <a:cs typeface="Anton"/>
              <a:sym typeface="Anton"/>
            </a:endParaRPr>
          </a:p>
        </p:txBody>
      </p:sp>
      <p:sp>
        <p:nvSpPr>
          <p:cNvPr id="262" name="Google Shape;262;g3dc6002b26e_0_148"/>
          <p:cNvSpPr txBox="1"/>
          <p:nvPr/>
        </p:nvSpPr>
        <p:spPr>
          <a:xfrm>
            <a:off x="3180575" y="2091450"/>
            <a:ext cx="14230500" cy="7137000"/>
          </a:xfrm>
          <a:prstGeom prst="rect">
            <a:avLst/>
          </a:prstGeom>
          <a:noFill/>
          <a:ln>
            <a:noFill/>
          </a:ln>
        </p:spPr>
        <p:txBody>
          <a:bodyPr anchorCtr="0" anchor="t" bIns="91425" lIns="91425" spcFirstLastPara="1" rIns="91425" wrap="square" tIns="91425">
            <a:spAutoFit/>
          </a:bodyPr>
          <a:lstStyle/>
          <a:p>
            <a:pPr indent="-412750" lvl="0" marL="457200" marR="0" rtl="0" algn="l">
              <a:lnSpc>
                <a:spcPct val="115000"/>
              </a:lnSpc>
              <a:spcBef>
                <a:spcPts val="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Belangrijkste doelstellingen: filmische vaardigheden laten zien, gebarentalen in stand houden en de dovengemeenschap nauwkeurig weergeven.</a:t>
            </a:r>
            <a:endParaRPr b="0" i="0" sz="32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Veel films zijn in de loop der tijd verloren gegaan:</a:t>
            </a:r>
            <a:endParaRPr b="0" i="0" sz="3200" u="none" cap="none" strike="noStrike">
              <a:solidFill>
                <a:schemeClr val="lt1"/>
              </a:solidFill>
              <a:latin typeface="Quicksand Medium"/>
              <a:ea typeface="Quicksand Medium"/>
              <a:cs typeface="Quicksand Medium"/>
              <a:sym typeface="Quicksand Medium"/>
            </a:endParaRPr>
          </a:p>
          <a:p>
            <a:pPr indent="-412750" lvl="1" marL="9144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door een gebrek aan besef van hun waarde,</a:t>
            </a:r>
            <a:endParaRPr b="0" i="0" sz="3200" u="none" cap="none" strike="noStrike">
              <a:solidFill>
                <a:schemeClr val="lt1"/>
              </a:solidFill>
              <a:latin typeface="Quicksand Medium"/>
              <a:ea typeface="Quicksand Medium"/>
              <a:cs typeface="Quicksand Medium"/>
              <a:sym typeface="Quicksand Medium"/>
            </a:endParaRPr>
          </a:p>
          <a:p>
            <a:pPr indent="-412750" lvl="1" marL="9144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of omdat ze in verouderde formaten waren opgenomen.</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De mainstreamfilm (bijv. Hollywood) heeft dove personages vaak afgeschilderd als objecten van medelijden, verwondering of mystiek.</a:t>
            </a:r>
            <a:endParaRPr b="0" i="0" sz="32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200"/>
              </a:spcBef>
              <a:spcAft>
                <a:spcPts val="100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Zeldzaam zijn dove mensen getoond als gewone, aantrekkelijke en volledig ontwikkelde individuen.</a:t>
            </a:r>
            <a:endParaRPr b="0" i="0" sz="3200" u="none" cap="none" strike="noStrike">
              <a:solidFill>
                <a:schemeClr val="lt1"/>
              </a:solidFill>
              <a:latin typeface="Quicksand Medium"/>
              <a:ea typeface="Quicksand Medium"/>
              <a:cs typeface="Quicksand Medium"/>
              <a:sym typeface="Quicksand Medium"/>
            </a:endParaRPr>
          </a:p>
        </p:txBody>
      </p:sp>
      <p:pic>
        <p:nvPicPr>
          <p:cNvPr id="263" name="Google Shape;263;g3dc6002b26e_0_148"/>
          <p:cNvPicPr preferRelativeResize="0"/>
          <p:nvPr/>
        </p:nvPicPr>
        <p:blipFill>
          <a:blip r:embed="rId4">
            <a:alphaModFix/>
          </a:blip>
          <a:stretch>
            <a:fillRect/>
          </a:stretch>
        </p:blipFill>
        <p:spPr>
          <a:xfrm>
            <a:off x="209375" y="9604050"/>
            <a:ext cx="2478802" cy="4998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7" name="Shape 267"/>
        <p:cNvGrpSpPr/>
        <p:nvPr/>
      </p:nvGrpSpPr>
      <p:grpSpPr>
        <a:xfrm>
          <a:off x="0" y="0"/>
          <a:ext cx="0" cy="0"/>
          <a:chOff x="0" y="0"/>
          <a:chExt cx="0" cy="0"/>
        </a:xfrm>
      </p:grpSpPr>
      <p:sp>
        <p:nvSpPr>
          <p:cNvPr id="268" name="Google Shape;268;g3dc6002b26e_0_15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69" name="Google Shape;269;g3dc6002b26e_0_159"/>
          <p:cNvPicPr preferRelativeResize="0"/>
          <p:nvPr/>
        </p:nvPicPr>
        <p:blipFill rotWithShape="1">
          <a:blip r:embed="rId4">
            <a:alphaModFix/>
          </a:blip>
          <a:srcRect b="0" l="0" r="0" t="0"/>
          <a:stretch/>
        </p:blipFill>
        <p:spPr>
          <a:xfrm>
            <a:off x="5957650" y="3061807"/>
            <a:ext cx="3137075" cy="4831142"/>
          </a:xfrm>
          <a:prstGeom prst="rect">
            <a:avLst/>
          </a:prstGeom>
          <a:noFill/>
          <a:ln>
            <a:noFill/>
          </a:ln>
        </p:spPr>
      </p:pic>
      <p:pic>
        <p:nvPicPr>
          <p:cNvPr id="270" name="Google Shape;270;g3dc6002b26e_0_159"/>
          <p:cNvPicPr preferRelativeResize="0"/>
          <p:nvPr/>
        </p:nvPicPr>
        <p:blipFill rotWithShape="1">
          <a:blip r:embed="rId5">
            <a:alphaModFix/>
          </a:blip>
          <a:srcRect b="0" l="0" r="0" t="0"/>
          <a:stretch/>
        </p:blipFill>
        <p:spPr>
          <a:xfrm>
            <a:off x="11794187" y="3428988"/>
            <a:ext cx="3595426" cy="4923017"/>
          </a:xfrm>
          <a:prstGeom prst="rect">
            <a:avLst/>
          </a:prstGeom>
          <a:noFill/>
          <a:ln>
            <a:noFill/>
          </a:ln>
        </p:spPr>
      </p:pic>
      <p:sp>
        <p:nvSpPr>
          <p:cNvPr id="271" name="Google Shape;271;g3dc6002b26e_0_159"/>
          <p:cNvSpPr txBox="1"/>
          <p:nvPr/>
        </p:nvSpPr>
        <p:spPr>
          <a:xfrm>
            <a:off x="149315" y="7826294"/>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DRACULA (1931)</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TOD  BROWNING</a:t>
            </a:r>
            <a:endParaRPr b="0" i="0" sz="2200" u="none" cap="none" strike="noStrike">
              <a:solidFill>
                <a:srgbClr val="FFFFFF"/>
              </a:solidFill>
              <a:latin typeface="Quicksand SemiBold"/>
              <a:ea typeface="Quicksand SemiBold"/>
              <a:cs typeface="Quicksand SemiBold"/>
              <a:sym typeface="Quicksand SemiBold"/>
            </a:endParaRPr>
          </a:p>
        </p:txBody>
      </p:sp>
      <p:sp>
        <p:nvSpPr>
          <p:cNvPr id="272" name="Google Shape;272;g3dc6002b26e_0_159"/>
          <p:cNvSpPr txBox="1"/>
          <p:nvPr/>
        </p:nvSpPr>
        <p:spPr>
          <a:xfrm>
            <a:off x="5523699" y="8070644"/>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BLACULA (1972)</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WILLIAM CRAIN</a:t>
            </a:r>
            <a:endParaRPr b="0" i="0" sz="2200" u="none" cap="none" strike="noStrike">
              <a:solidFill>
                <a:srgbClr val="FFFFFF"/>
              </a:solidFill>
              <a:latin typeface="Quicksand SemiBold"/>
              <a:ea typeface="Quicksand SemiBold"/>
              <a:cs typeface="Quicksand SemiBold"/>
              <a:sym typeface="Quicksand SemiBold"/>
            </a:endParaRPr>
          </a:p>
        </p:txBody>
      </p:sp>
      <p:sp>
        <p:nvSpPr>
          <p:cNvPr id="273" name="Google Shape;273;g3dc6002b26e_0_159"/>
          <p:cNvSpPr txBox="1"/>
          <p:nvPr/>
        </p:nvSpPr>
        <p:spPr>
          <a:xfrm>
            <a:off x="11799250" y="8533275"/>
            <a:ext cx="3585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DEAFULA (1975)</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PETER WOLF</a:t>
            </a:r>
            <a:endParaRPr b="0" i="0" sz="2200" u="none" cap="none" strike="noStrike">
              <a:solidFill>
                <a:srgbClr val="FFFFFF"/>
              </a:solidFill>
              <a:latin typeface="Quicksand SemiBold"/>
              <a:ea typeface="Quicksand SemiBold"/>
              <a:cs typeface="Quicksand SemiBold"/>
              <a:sym typeface="Quicksand SemiBold"/>
            </a:endParaRPr>
          </a:p>
        </p:txBody>
      </p:sp>
      <p:cxnSp>
        <p:nvCxnSpPr>
          <p:cNvPr id="274" name="Google Shape;274;g3dc6002b26e_0_159"/>
          <p:cNvCxnSpPr/>
          <p:nvPr/>
        </p:nvCxnSpPr>
        <p:spPr>
          <a:xfrm flipH="1" rot="10800000">
            <a:off x="3875950" y="5606075"/>
            <a:ext cx="1831500" cy="12900"/>
          </a:xfrm>
          <a:prstGeom prst="straightConnector1">
            <a:avLst/>
          </a:prstGeom>
          <a:noFill/>
          <a:ln cap="flat" cmpd="sng" w="76200">
            <a:solidFill>
              <a:srgbClr val="FFFFFF"/>
            </a:solidFill>
            <a:prstDash val="solid"/>
            <a:round/>
            <a:headEnd len="sm" w="sm" type="none"/>
            <a:tailEnd len="med" w="med" type="triangle"/>
          </a:ln>
        </p:spPr>
      </p:cxnSp>
      <p:cxnSp>
        <p:nvCxnSpPr>
          <p:cNvPr id="275" name="Google Shape;275;g3dc6002b26e_0_159"/>
          <p:cNvCxnSpPr/>
          <p:nvPr/>
        </p:nvCxnSpPr>
        <p:spPr>
          <a:xfrm flipH="1" rot="10800000">
            <a:off x="9528688" y="5606075"/>
            <a:ext cx="1831500" cy="12900"/>
          </a:xfrm>
          <a:prstGeom prst="straightConnector1">
            <a:avLst/>
          </a:prstGeom>
          <a:noFill/>
          <a:ln cap="flat" cmpd="sng" w="76200">
            <a:solidFill>
              <a:srgbClr val="FFFFFF"/>
            </a:solidFill>
            <a:prstDash val="solid"/>
            <a:round/>
            <a:headEnd len="sm" w="sm" type="none"/>
            <a:tailEnd len="med" w="med" type="triangle"/>
          </a:ln>
        </p:spPr>
      </p:cxnSp>
      <p:sp>
        <p:nvSpPr>
          <p:cNvPr id="276" name="Google Shape;276;g3dc6002b26e_0_159"/>
          <p:cNvSpPr txBox="1"/>
          <p:nvPr/>
        </p:nvSpPr>
        <p:spPr>
          <a:xfrm>
            <a:off x="11711236" y="1215825"/>
            <a:ext cx="6048000" cy="24012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Medium"/>
                <a:ea typeface="Quicksand Medium"/>
                <a:cs typeface="Quicksand Medium"/>
                <a:sym typeface="Quicksand Medium"/>
              </a:rPr>
              <a:t>De film toont </a:t>
            </a:r>
            <a:r>
              <a:rPr b="1" i="0" lang="en-US" sz="2400" u="none" cap="none" strike="noStrike">
                <a:solidFill>
                  <a:schemeClr val="lt1"/>
                </a:solidFill>
                <a:latin typeface="Quicksand"/>
                <a:ea typeface="Quicksand"/>
                <a:cs typeface="Quicksand"/>
                <a:sym typeface="Quicksand"/>
              </a:rPr>
              <a:t>een wereld zonder horende mensen</a:t>
            </a:r>
            <a:r>
              <a:rPr b="0" i="0" lang="en-US" sz="2400" u="none" cap="none" strike="noStrike">
                <a:solidFill>
                  <a:schemeClr val="lt1"/>
                </a:solidFill>
                <a:latin typeface="Quicksand Medium"/>
                <a:ea typeface="Quicksand Medium"/>
                <a:cs typeface="Quicksand Medium"/>
                <a:sym typeface="Quicksand Medium"/>
              </a:rPr>
              <a:t>, waar </a:t>
            </a:r>
            <a:r>
              <a:rPr b="1" i="0" lang="en-US" sz="2400" u="none" cap="none" strike="noStrike">
                <a:solidFill>
                  <a:schemeClr val="lt1"/>
                </a:solidFill>
                <a:latin typeface="Quicksand"/>
                <a:ea typeface="Quicksand"/>
                <a:cs typeface="Quicksand"/>
                <a:sym typeface="Quicksand"/>
              </a:rPr>
              <a:t>communicatie </a:t>
            </a:r>
            <a:r>
              <a:rPr b="0" i="0" lang="en-US" sz="2400" u="none" cap="none" strike="noStrike">
                <a:solidFill>
                  <a:schemeClr val="lt1"/>
                </a:solidFill>
                <a:latin typeface="Quicksand Medium"/>
                <a:ea typeface="Quicksand Medium"/>
                <a:cs typeface="Quicksand Medium"/>
                <a:sym typeface="Quicksand Medium"/>
              </a:rPr>
              <a:t>plaatsvindt via Amerikaanse gebarentaal (</a:t>
            </a:r>
            <a:r>
              <a:rPr b="1" i="0" lang="en-US" sz="2400" u="none" cap="none" strike="noStrike">
                <a:solidFill>
                  <a:schemeClr val="lt1"/>
                </a:solidFill>
                <a:latin typeface="Quicksand"/>
                <a:ea typeface="Quicksand"/>
                <a:cs typeface="Quicksand"/>
                <a:sym typeface="Quicksand"/>
              </a:rPr>
              <a:t>ASL</a:t>
            </a:r>
            <a:r>
              <a:rPr b="0" i="0" lang="en-US" sz="2400" u="none" cap="none" strike="noStrike">
                <a:solidFill>
                  <a:schemeClr val="lt1"/>
                </a:solidFill>
                <a:latin typeface="Quicksand Medium"/>
                <a:ea typeface="Quicksand Medium"/>
                <a:cs typeface="Quicksand Medium"/>
                <a:sym typeface="Quicksand Medium"/>
              </a:rPr>
              <a:t>), </a:t>
            </a:r>
            <a:r>
              <a:rPr b="1" i="0" lang="en-US" sz="2400" u="none" cap="none" strike="noStrike">
                <a:solidFill>
                  <a:schemeClr val="lt1"/>
                </a:solidFill>
                <a:latin typeface="Quicksand"/>
                <a:ea typeface="Quicksand"/>
                <a:cs typeface="Quicksand"/>
                <a:sym typeface="Quicksand"/>
              </a:rPr>
              <a:t>teletypewriters </a:t>
            </a:r>
            <a:r>
              <a:rPr b="0" i="0" lang="en-US" sz="2400" u="none" cap="none" strike="noStrike">
                <a:solidFill>
                  <a:schemeClr val="lt1"/>
                </a:solidFill>
                <a:latin typeface="Quicksand Medium"/>
                <a:ea typeface="Quicksand Medium"/>
                <a:cs typeface="Quicksand Medium"/>
                <a:sym typeface="Quicksand Medium"/>
              </a:rPr>
              <a:t>en visuele signalen zoals </a:t>
            </a:r>
            <a:r>
              <a:rPr b="1" i="0" lang="en-US" sz="2400" u="none" cap="none" strike="noStrike">
                <a:solidFill>
                  <a:schemeClr val="lt1"/>
                </a:solidFill>
                <a:latin typeface="Quicksand"/>
                <a:ea typeface="Quicksand"/>
                <a:cs typeface="Quicksand"/>
                <a:sym typeface="Quicksand"/>
              </a:rPr>
              <a:t>knipperende deurbellen</a:t>
            </a:r>
            <a:r>
              <a:rPr b="0" i="0" lang="en-US" sz="2400" u="none" cap="none" strike="noStrike">
                <a:solidFill>
                  <a:schemeClr val="lt1"/>
                </a:solidFill>
                <a:latin typeface="Quicksand Medium"/>
                <a:ea typeface="Quicksand Medium"/>
                <a:cs typeface="Quicksand Medium"/>
                <a:sym typeface="Quicksand Medium"/>
              </a:rPr>
              <a:t>.</a:t>
            </a:r>
            <a:endParaRPr b="0" i="0" sz="2600" u="none" cap="none" strike="noStrike">
              <a:solidFill>
                <a:schemeClr val="lt1"/>
              </a:solidFill>
              <a:latin typeface="Quicksand Medium"/>
              <a:ea typeface="Quicksand Medium"/>
              <a:cs typeface="Quicksand Medium"/>
              <a:sym typeface="Quicksand Medium"/>
            </a:endParaRPr>
          </a:p>
        </p:txBody>
      </p:sp>
      <p:sp>
        <p:nvSpPr>
          <p:cNvPr id="277" name="Google Shape;277;g3dc6002b26e_0_159"/>
          <p:cNvSpPr txBox="1"/>
          <p:nvPr/>
        </p:nvSpPr>
        <p:spPr>
          <a:xfrm>
            <a:off x="278313" y="2358950"/>
            <a:ext cx="3747000" cy="679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0" i="0" lang="en-US" sz="2900" u="none" cap="none" strike="noStrike">
                <a:solidFill>
                  <a:schemeClr val="lt1"/>
                </a:solidFill>
                <a:latin typeface="Quicksand Medium"/>
                <a:ea typeface="Quicksand Medium"/>
                <a:cs typeface="Quicksand Medium"/>
                <a:sym typeface="Quicksand Medium"/>
              </a:rPr>
              <a:t>Originele film</a:t>
            </a:r>
            <a:endParaRPr b="0" i="0" sz="2900" u="none" cap="none" strike="noStrike">
              <a:solidFill>
                <a:schemeClr val="lt1"/>
              </a:solidFill>
              <a:latin typeface="Quicksand Medium"/>
              <a:ea typeface="Quicksand Medium"/>
              <a:cs typeface="Quicksand Medium"/>
              <a:sym typeface="Quicksand Medium"/>
            </a:endParaRPr>
          </a:p>
        </p:txBody>
      </p:sp>
      <p:sp>
        <p:nvSpPr>
          <p:cNvPr id="278" name="Google Shape;278;g3dc6002b26e_0_159"/>
          <p:cNvSpPr txBox="1"/>
          <p:nvPr/>
        </p:nvSpPr>
        <p:spPr>
          <a:xfrm>
            <a:off x="3027398" y="1215825"/>
            <a:ext cx="7671600" cy="1569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Quicksand"/>
                <a:ea typeface="Quicksand"/>
                <a:cs typeface="Quicksand"/>
                <a:sym typeface="Quicksand"/>
              </a:rPr>
              <a:t>Hervertellingen </a:t>
            </a:r>
            <a:r>
              <a:rPr b="0" i="0" lang="en-US" sz="3000" u="none" cap="none" strike="noStrike">
                <a:solidFill>
                  <a:schemeClr val="lt1"/>
                </a:solidFill>
                <a:latin typeface="Quicksand Medium"/>
                <a:ea typeface="Quicksand Medium"/>
                <a:cs typeface="Quicksand Medium"/>
                <a:sym typeface="Quicksand Medium"/>
              </a:rPr>
              <a:t>van het klassieke verhaal, gevormd door de </a:t>
            </a:r>
            <a:r>
              <a:rPr b="1" i="0" lang="en-US" sz="3000" u="none" cap="none" strike="noStrike">
                <a:solidFill>
                  <a:schemeClr val="lt1"/>
                </a:solidFill>
                <a:latin typeface="Quicksand"/>
                <a:ea typeface="Quicksand"/>
                <a:cs typeface="Quicksand"/>
                <a:sym typeface="Quicksand"/>
              </a:rPr>
              <a:t>culturele identiteiten </a:t>
            </a:r>
            <a:r>
              <a:rPr b="0" i="0" lang="en-US" sz="3000" u="none" cap="none" strike="noStrike">
                <a:solidFill>
                  <a:schemeClr val="lt1"/>
                </a:solidFill>
                <a:latin typeface="Quicksand Medium"/>
                <a:ea typeface="Quicksand Medium"/>
                <a:cs typeface="Quicksand Medium"/>
                <a:sym typeface="Quicksand Medium"/>
              </a:rPr>
              <a:t>van hun makers.</a:t>
            </a:r>
            <a:endParaRPr b="0" i="0" sz="3000" u="none" cap="none" strike="noStrike">
              <a:solidFill>
                <a:schemeClr val="lt1"/>
              </a:solidFill>
              <a:latin typeface="Quicksand Medium"/>
              <a:ea typeface="Quicksand Medium"/>
              <a:cs typeface="Quicksand Medium"/>
              <a:sym typeface="Quicksand Medium"/>
            </a:endParaRPr>
          </a:p>
        </p:txBody>
      </p:sp>
      <p:sp>
        <p:nvSpPr>
          <p:cNvPr id="279" name="Google Shape;279;g3dc6002b26e_0_159"/>
          <p:cNvSpPr txBox="1"/>
          <p:nvPr/>
        </p:nvSpPr>
        <p:spPr>
          <a:xfrm>
            <a:off x="3465275" y="292425"/>
            <a:ext cx="117552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Anton"/>
                <a:ea typeface="Anton"/>
                <a:cs typeface="Anton"/>
                <a:sym typeface="Anton"/>
              </a:rPr>
              <a:t>Cinema herbekeken door een dove lens</a:t>
            </a:r>
            <a:endParaRPr b="0" i="0" sz="4800" u="none" cap="none" strike="noStrike">
              <a:solidFill>
                <a:schemeClr val="lt1"/>
              </a:solidFill>
              <a:latin typeface="Anton"/>
              <a:ea typeface="Anton"/>
              <a:cs typeface="Anton"/>
              <a:sym typeface="Anton"/>
            </a:endParaRPr>
          </a:p>
        </p:txBody>
      </p:sp>
      <p:pic>
        <p:nvPicPr>
          <p:cNvPr id="280" name="Google Shape;280;g3dc6002b26e_0_159" title="Dracula_(1931_film_poster_-_Style_A).jpg"/>
          <p:cNvPicPr preferRelativeResize="0"/>
          <p:nvPr/>
        </p:nvPicPr>
        <p:blipFill rotWithShape="1">
          <a:blip r:embed="rId6">
            <a:alphaModFix/>
          </a:blip>
          <a:srcRect b="0" l="0" r="0" t="0"/>
          <a:stretch/>
        </p:blipFill>
        <p:spPr>
          <a:xfrm>
            <a:off x="703650" y="3191150"/>
            <a:ext cx="2922101" cy="4482744"/>
          </a:xfrm>
          <a:prstGeom prst="rect">
            <a:avLst/>
          </a:prstGeom>
          <a:noFill/>
          <a:ln>
            <a:noFill/>
          </a:ln>
        </p:spPr>
      </p:pic>
      <p:pic>
        <p:nvPicPr>
          <p:cNvPr id="281" name="Google Shape;281;g3dc6002b26e_0_159"/>
          <p:cNvPicPr preferRelativeResize="0"/>
          <p:nvPr/>
        </p:nvPicPr>
        <p:blipFill>
          <a:blip r:embed="rId7">
            <a:alphaModFix/>
          </a:blip>
          <a:stretch>
            <a:fillRect/>
          </a:stretch>
        </p:blipFill>
        <p:spPr>
          <a:xfrm>
            <a:off x="14697075" y="9465425"/>
            <a:ext cx="3206902" cy="646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85" name="Shape 285"/>
        <p:cNvGrpSpPr/>
        <p:nvPr/>
      </p:nvGrpSpPr>
      <p:grpSpPr>
        <a:xfrm>
          <a:off x="0" y="0"/>
          <a:ext cx="0" cy="0"/>
          <a:chOff x="0" y="0"/>
          <a:chExt cx="0" cy="0"/>
        </a:xfrm>
      </p:grpSpPr>
      <p:grpSp>
        <p:nvGrpSpPr>
          <p:cNvPr id="286" name="Google Shape;286;g3dc6002b26e_0_176"/>
          <p:cNvGrpSpPr/>
          <p:nvPr/>
        </p:nvGrpSpPr>
        <p:grpSpPr>
          <a:xfrm>
            <a:off x="0" y="-216993"/>
            <a:ext cx="2922102" cy="10504504"/>
            <a:chOff x="0" y="-57150"/>
            <a:chExt cx="769602" cy="2766600"/>
          </a:xfrm>
        </p:grpSpPr>
        <p:sp>
          <p:nvSpPr>
            <p:cNvPr id="287" name="Google Shape;287;g3dc6002b26e_0_17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8" name="Google Shape;288;g3dc6002b26e_0_17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9" name="Google Shape;289;g3dc6002b26e_0_17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0" name="Google Shape;290;g3dc6002b26e_0_176"/>
          <p:cNvSpPr txBox="1"/>
          <p:nvPr/>
        </p:nvSpPr>
        <p:spPr>
          <a:xfrm>
            <a:off x="4361700" y="288900"/>
            <a:ext cx="128547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Er zijn filmproductiebedrijven en festivals voor doven opgericht en er zijn talrijke korte en lange films gemaakt door doven.</a:t>
            </a:r>
            <a:endParaRPr b="0" i="0" sz="3600" u="none" cap="none" strike="noStrike">
              <a:solidFill>
                <a:schemeClr val="lt1"/>
              </a:solidFill>
              <a:latin typeface="Quicksand Medium"/>
              <a:ea typeface="Quicksand Medium"/>
              <a:cs typeface="Quicksand Medium"/>
              <a:sym typeface="Quicksand Medium"/>
            </a:endParaRPr>
          </a:p>
        </p:txBody>
      </p:sp>
      <p:pic>
        <p:nvPicPr>
          <p:cNvPr id="291" name="Google Shape;291;g3dc6002b26e_0_176" title="deaffest-logo-for-web.jpg">
            <a:hlinkClick r:id="rId4"/>
          </p:cNvPr>
          <p:cNvPicPr preferRelativeResize="0"/>
          <p:nvPr/>
        </p:nvPicPr>
        <p:blipFill rotWithShape="1">
          <a:blip r:embed="rId5">
            <a:alphaModFix/>
          </a:blip>
          <a:srcRect b="4872" l="4297" r="4670" t="3553"/>
          <a:stretch/>
        </p:blipFill>
        <p:spPr>
          <a:xfrm>
            <a:off x="3529575" y="3878276"/>
            <a:ext cx="2702775" cy="2718753"/>
          </a:xfrm>
          <a:prstGeom prst="rect">
            <a:avLst/>
          </a:prstGeom>
          <a:noFill/>
          <a:ln>
            <a:noFill/>
          </a:ln>
        </p:spPr>
      </p:pic>
      <p:sp>
        <p:nvSpPr>
          <p:cNvPr id="292" name="Google Shape;292;g3dc6002b26e_0_176"/>
          <p:cNvSpPr txBox="1"/>
          <p:nvPr/>
        </p:nvSpPr>
        <p:spPr>
          <a:xfrm>
            <a:off x="3604525" y="1946988"/>
            <a:ext cx="6797700" cy="174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rgbClr val="FFFFFF"/>
                </a:solidFill>
                <a:latin typeface="Anton"/>
                <a:ea typeface="Anton"/>
                <a:cs typeface="Anton"/>
                <a:sym typeface="Anton"/>
              </a:rPr>
              <a:t>Internationaal Film- en Kunstfestival voor doven</a:t>
            </a:r>
            <a:endParaRPr b="0" i="0" sz="4800" u="none" cap="none" strike="noStrike">
              <a:solidFill>
                <a:srgbClr val="FFFFFF"/>
              </a:solidFill>
              <a:latin typeface="Anton"/>
              <a:ea typeface="Anton"/>
              <a:cs typeface="Anton"/>
              <a:sym typeface="Anton"/>
            </a:endParaRPr>
          </a:p>
        </p:txBody>
      </p:sp>
      <p:pic>
        <p:nvPicPr>
          <p:cNvPr id="293" name="Google Shape;293;g3dc6002b26e_0_176" title="a-VdWOjO_400x400.jpg">
            <a:hlinkClick r:id="rId6"/>
          </p:cNvPr>
          <p:cNvPicPr preferRelativeResize="0"/>
          <p:nvPr/>
        </p:nvPicPr>
        <p:blipFill rotWithShape="1">
          <a:blip r:embed="rId7">
            <a:alphaModFix/>
          </a:blip>
          <a:srcRect b="7215" l="20580" r="23769" t="6682"/>
          <a:stretch/>
        </p:blipFill>
        <p:spPr>
          <a:xfrm>
            <a:off x="9529625" y="5929301"/>
            <a:ext cx="2031617" cy="3143250"/>
          </a:xfrm>
          <a:prstGeom prst="rect">
            <a:avLst/>
          </a:prstGeom>
          <a:noFill/>
          <a:ln>
            <a:noFill/>
          </a:ln>
        </p:spPr>
      </p:pic>
      <p:pic>
        <p:nvPicPr>
          <p:cNvPr id="294" name="Google Shape;294;g3dc6002b26e_0_176" title="256x256bb.jpg"/>
          <p:cNvPicPr preferRelativeResize="0"/>
          <p:nvPr/>
        </p:nvPicPr>
        <p:blipFill rotWithShape="1">
          <a:blip r:embed="rId8">
            <a:alphaModFix/>
          </a:blip>
          <a:srcRect b="2635" l="7019" r="6431" t="5874"/>
          <a:stretch/>
        </p:blipFill>
        <p:spPr>
          <a:xfrm>
            <a:off x="6649925" y="3878275"/>
            <a:ext cx="2702775" cy="2857075"/>
          </a:xfrm>
          <a:prstGeom prst="rect">
            <a:avLst/>
          </a:prstGeom>
          <a:noFill/>
          <a:ln>
            <a:noFill/>
          </a:ln>
        </p:spPr>
      </p:pic>
      <p:pic>
        <p:nvPicPr>
          <p:cNvPr id="295" name="Google Shape;295;g3dc6002b26e_0_176" title="logo seattle.jpeg">
            <a:hlinkClick r:id="rId9"/>
          </p:cNvPr>
          <p:cNvPicPr preferRelativeResize="0"/>
          <p:nvPr/>
        </p:nvPicPr>
        <p:blipFill rotWithShape="1">
          <a:blip r:embed="rId10">
            <a:alphaModFix/>
          </a:blip>
          <a:srcRect b="0" l="0" r="0" t="0"/>
          <a:stretch/>
        </p:blipFill>
        <p:spPr>
          <a:xfrm>
            <a:off x="11845399" y="6342275"/>
            <a:ext cx="2922100" cy="2922100"/>
          </a:xfrm>
          <a:prstGeom prst="rect">
            <a:avLst/>
          </a:prstGeom>
          <a:noFill/>
          <a:ln>
            <a:noFill/>
          </a:ln>
        </p:spPr>
      </p:pic>
      <p:pic>
        <p:nvPicPr>
          <p:cNvPr id="296" name="Google Shape;296;g3dc6002b26e_0_176" title="sunlight festival.jpeg">
            <a:hlinkClick r:id="rId11"/>
          </p:cNvPr>
          <p:cNvPicPr preferRelativeResize="0"/>
          <p:nvPr/>
        </p:nvPicPr>
        <p:blipFill rotWithShape="1">
          <a:blip r:embed="rId12">
            <a:alphaModFix/>
          </a:blip>
          <a:srcRect b="8187" l="7533" r="8107" t="12245"/>
          <a:stretch/>
        </p:blipFill>
        <p:spPr>
          <a:xfrm>
            <a:off x="3719750" y="7625488"/>
            <a:ext cx="4419600" cy="1514225"/>
          </a:xfrm>
          <a:prstGeom prst="rect">
            <a:avLst/>
          </a:prstGeom>
          <a:noFill/>
          <a:ln>
            <a:noFill/>
          </a:ln>
        </p:spPr>
      </p:pic>
      <p:pic>
        <p:nvPicPr>
          <p:cNvPr id="297" name="Google Shape;297;g3dc6002b26e_0_176" title="Murali Expo_page-0001.jpeg">
            <a:hlinkClick r:id="rId13"/>
          </p:cNvPr>
          <p:cNvPicPr preferRelativeResize="0"/>
          <p:nvPr/>
        </p:nvPicPr>
        <p:blipFill rotWithShape="1">
          <a:blip r:embed="rId14">
            <a:alphaModFix/>
          </a:blip>
          <a:srcRect b="0" l="0" r="0" t="0"/>
          <a:stretch/>
        </p:blipFill>
        <p:spPr>
          <a:xfrm>
            <a:off x="14898850" y="1948985"/>
            <a:ext cx="2775600" cy="2728265"/>
          </a:xfrm>
          <a:prstGeom prst="rect">
            <a:avLst/>
          </a:prstGeom>
          <a:noFill/>
          <a:ln>
            <a:noFill/>
          </a:ln>
        </p:spPr>
      </p:pic>
      <p:pic>
        <p:nvPicPr>
          <p:cNvPr id="298" name="Google Shape;298;g3dc6002b26e_0_176" title="Copy-of-DRFF.jpg">
            <a:hlinkClick r:id="rId15"/>
          </p:cNvPr>
          <p:cNvPicPr preferRelativeResize="0"/>
          <p:nvPr/>
        </p:nvPicPr>
        <p:blipFill rotWithShape="1">
          <a:blip r:embed="rId16">
            <a:alphaModFix/>
          </a:blip>
          <a:srcRect b="0" l="0" r="0" t="0"/>
          <a:stretch/>
        </p:blipFill>
        <p:spPr>
          <a:xfrm>
            <a:off x="10792123" y="2312485"/>
            <a:ext cx="3349900" cy="2577840"/>
          </a:xfrm>
          <a:prstGeom prst="rect">
            <a:avLst/>
          </a:prstGeom>
          <a:noFill/>
          <a:ln>
            <a:noFill/>
          </a:ln>
        </p:spPr>
      </p:pic>
      <p:pic>
        <p:nvPicPr>
          <p:cNvPr id="299" name="Google Shape;299;g3dc6002b26e_0_176" title="logo film russia.jpeg">
            <a:hlinkClick r:id="rId17"/>
          </p:cNvPr>
          <p:cNvPicPr preferRelativeResize="0"/>
          <p:nvPr/>
        </p:nvPicPr>
        <p:blipFill rotWithShape="1">
          <a:blip r:embed="rId18">
            <a:alphaModFix/>
          </a:blip>
          <a:srcRect b="0" l="7034" r="6982" t="0"/>
          <a:stretch/>
        </p:blipFill>
        <p:spPr>
          <a:xfrm>
            <a:off x="15051650" y="5762275"/>
            <a:ext cx="2702775" cy="3143250"/>
          </a:xfrm>
          <a:prstGeom prst="rect">
            <a:avLst/>
          </a:prstGeom>
          <a:noFill/>
          <a:ln>
            <a:noFill/>
          </a:ln>
        </p:spPr>
      </p:pic>
      <p:sp>
        <p:nvSpPr>
          <p:cNvPr id="300" name="Google Shape;300;g3dc6002b26e_0_176"/>
          <p:cNvSpPr txBox="1"/>
          <p:nvPr/>
        </p:nvSpPr>
        <p:spPr>
          <a:xfrm>
            <a:off x="3473000" y="6631100"/>
            <a:ext cx="2775600" cy="738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Wolverhampton, Verenigd Koninkrijk</a:t>
            </a:r>
            <a:endParaRPr b="0" i="0" sz="1800" u="none" cap="none" strike="noStrike">
              <a:solidFill>
                <a:srgbClr val="000000"/>
              </a:solidFill>
              <a:latin typeface="Arial"/>
              <a:ea typeface="Arial"/>
              <a:cs typeface="Arial"/>
              <a:sym typeface="Arial"/>
            </a:endParaRPr>
          </a:p>
        </p:txBody>
      </p:sp>
      <p:sp>
        <p:nvSpPr>
          <p:cNvPr id="301" name="Google Shape;301;g3dc6002b26e_0_176"/>
          <p:cNvSpPr txBox="1"/>
          <p:nvPr/>
        </p:nvSpPr>
        <p:spPr>
          <a:xfrm>
            <a:off x="6613513" y="6735350"/>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Reims, Frankrijk</a:t>
            </a:r>
            <a:endParaRPr b="0" i="0" sz="1800" u="none" cap="none" strike="noStrike">
              <a:solidFill>
                <a:srgbClr val="000000"/>
              </a:solidFill>
              <a:latin typeface="Arial"/>
              <a:ea typeface="Arial"/>
              <a:cs typeface="Arial"/>
              <a:sym typeface="Arial"/>
            </a:endParaRPr>
          </a:p>
        </p:txBody>
      </p:sp>
      <p:sp>
        <p:nvSpPr>
          <p:cNvPr id="302" name="Google Shape;302;g3dc6002b26e_0_176"/>
          <p:cNvSpPr txBox="1"/>
          <p:nvPr/>
        </p:nvSpPr>
        <p:spPr>
          <a:xfrm>
            <a:off x="10792127" y="4890325"/>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Rochester, VS</a:t>
            </a:r>
            <a:endParaRPr b="0" i="0" sz="1800" u="none" cap="none" strike="noStrike">
              <a:solidFill>
                <a:srgbClr val="000000"/>
              </a:solidFill>
              <a:latin typeface="Arial"/>
              <a:ea typeface="Arial"/>
              <a:cs typeface="Arial"/>
              <a:sym typeface="Arial"/>
            </a:endParaRPr>
          </a:p>
        </p:txBody>
      </p:sp>
      <p:sp>
        <p:nvSpPr>
          <p:cNvPr id="303" name="Google Shape;303;g3dc6002b26e_0_176"/>
          <p:cNvSpPr txBox="1"/>
          <p:nvPr/>
        </p:nvSpPr>
        <p:spPr>
          <a:xfrm>
            <a:off x="4254652" y="9072550"/>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Los Angeles, VS</a:t>
            </a:r>
            <a:endParaRPr b="0" i="0" sz="1800" u="none" cap="none" strike="noStrike">
              <a:solidFill>
                <a:srgbClr val="000000"/>
              </a:solidFill>
              <a:latin typeface="Arial"/>
              <a:ea typeface="Arial"/>
              <a:cs typeface="Arial"/>
              <a:sym typeface="Arial"/>
            </a:endParaRPr>
          </a:p>
        </p:txBody>
      </p:sp>
      <p:sp>
        <p:nvSpPr>
          <p:cNvPr id="304" name="Google Shape;304;g3dc6002b26e_0_176"/>
          <p:cNvSpPr txBox="1"/>
          <p:nvPr/>
        </p:nvSpPr>
        <p:spPr>
          <a:xfrm>
            <a:off x="11631552" y="5814100"/>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Seattle, VS</a:t>
            </a:r>
            <a:endParaRPr b="0" i="0" sz="1800" u="none" cap="none" strike="noStrike">
              <a:solidFill>
                <a:srgbClr val="000000"/>
              </a:solidFill>
              <a:latin typeface="Arial"/>
              <a:ea typeface="Arial"/>
              <a:cs typeface="Arial"/>
              <a:sym typeface="Arial"/>
            </a:endParaRPr>
          </a:p>
        </p:txBody>
      </p:sp>
      <p:sp>
        <p:nvSpPr>
          <p:cNvPr id="305" name="Google Shape;305;g3dc6002b26e_0_176"/>
          <p:cNvSpPr txBox="1"/>
          <p:nvPr/>
        </p:nvSpPr>
        <p:spPr>
          <a:xfrm>
            <a:off x="9459450" y="9072550"/>
            <a:ext cx="2172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Tokio, Japan</a:t>
            </a:r>
            <a:endParaRPr b="0" i="0" sz="1800" u="none" cap="none" strike="noStrike">
              <a:solidFill>
                <a:srgbClr val="000000"/>
              </a:solidFill>
              <a:latin typeface="Arial"/>
              <a:ea typeface="Arial"/>
              <a:cs typeface="Arial"/>
              <a:sym typeface="Arial"/>
            </a:endParaRPr>
          </a:p>
        </p:txBody>
      </p:sp>
      <p:sp>
        <p:nvSpPr>
          <p:cNvPr id="306" name="Google Shape;306;g3dc6002b26e_0_176"/>
          <p:cNvSpPr txBox="1"/>
          <p:nvPr/>
        </p:nvSpPr>
        <p:spPr>
          <a:xfrm>
            <a:off x="15087975" y="9018750"/>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Moskou, Rusland</a:t>
            </a:r>
            <a:endParaRPr b="0" i="0" sz="1800" u="none" cap="none" strike="noStrike">
              <a:solidFill>
                <a:srgbClr val="000000"/>
              </a:solidFill>
              <a:latin typeface="Arial"/>
              <a:ea typeface="Arial"/>
              <a:cs typeface="Arial"/>
              <a:sym typeface="Arial"/>
            </a:endParaRPr>
          </a:p>
        </p:txBody>
      </p:sp>
      <p:sp>
        <p:nvSpPr>
          <p:cNvPr id="307" name="Google Shape;307;g3dc6002b26e_0_176"/>
          <p:cNvSpPr txBox="1"/>
          <p:nvPr/>
        </p:nvSpPr>
        <p:spPr>
          <a:xfrm>
            <a:off x="14975363" y="4677250"/>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India</a:t>
            </a:r>
            <a:endParaRPr b="0" i="0" sz="1800" u="none" cap="none" strike="noStrike">
              <a:solidFill>
                <a:srgbClr val="000000"/>
              </a:solidFill>
              <a:latin typeface="Arial"/>
              <a:ea typeface="Arial"/>
              <a:cs typeface="Arial"/>
              <a:sym typeface="Arial"/>
            </a:endParaRPr>
          </a:p>
        </p:txBody>
      </p:sp>
      <p:pic>
        <p:nvPicPr>
          <p:cNvPr id="308" name="Google Shape;308;g3dc6002b26e_0_176"/>
          <p:cNvPicPr preferRelativeResize="0"/>
          <p:nvPr/>
        </p:nvPicPr>
        <p:blipFill>
          <a:blip r:embed="rId19">
            <a:alphaModFix/>
          </a:blip>
          <a:stretch>
            <a:fillRect/>
          </a:stretch>
        </p:blipFill>
        <p:spPr>
          <a:xfrm>
            <a:off x="135500" y="9534250"/>
            <a:ext cx="2743480" cy="5532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12" name="Shape 312"/>
        <p:cNvGrpSpPr/>
        <p:nvPr/>
      </p:nvGrpSpPr>
      <p:grpSpPr>
        <a:xfrm>
          <a:off x="0" y="0"/>
          <a:ext cx="0" cy="0"/>
          <a:chOff x="0" y="0"/>
          <a:chExt cx="0" cy="0"/>
        </a:xfrm>
      </p:grpSpPr>
      <p:grpSp>
        <p:nvGrpSpPr>
          <p:cNvPr id="313" name="Google Shape;313;g3dc6002b26e_0_202"/>
          <p:cNvGrpSpPr/>
          <p:nvPr/>
        </p:nvGrpSpPr>
        <p:grpSpPr>
          <a:xfrm>
            <a:off x="0" y="-216993"/>
            <a:ext cx="2922102" cy="10504504"/>
            <a:chOff x="0" y="-57150"/>
            <a:chExt cx="769602" cy="2766600"/>
          </a:xfrm>
        </p:grpSpPr>
        <p:sp>
          <p:nvSpPr>
            <p:cNvPr id="314" name="Google Shape;314;g3dc6002b26e_0_20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5" name="Google Shape;315;g3dc6002b26e_0_20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6" name="Google Shape;316;g3dc6002b26e_0_20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7" name="Google Shape;317;g3dc6002b26e_0_202"/>
          <p:cNvSpPr txBox="1"/>
          <p:nvPr/>
        </p:nvSpPr>
        <p:spPr>
          <a:xfrm>
            <a:off x="377149" y="1953375"/>
            <a:ext cx="21678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Voorbeelden</a:t>
            </a:r>
            <a:endParaRPr b="0" i="0" sz="3200" u="none" cap="none" strike="noStrike">
              <a:solidFill>
                <a:srgbClr val="F7F1D5"/>
              </a:solidFill>
              <a:latin typeface="Anton"/>
              <a:ea typeface="Anton"/>
              <a:cs typeface="Anton"/>
              <a:sym typeface="Anton"/>
            </a:endParaRPr>
          </a:p>
        </p:txBody>
      </p:sp>
      <p:sp>
        <p:nvSpPr>
          <p:cNvPr id="318" name="Google Shape;318;g3dc6002b26e_0_202"/>
          <p:cNvSpPr txBox="1"/>
          <p:nvPr/>
        </p:nvSpPr>
        <p:spPr>
          <a:xfrm>
            <a:off x="3785226" y="362900"/>
            <a:ext cx="7240500" cy="1662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en-US" sz="9600" u="none" cap="none" strike="noStrike">
                <a:solidFill>
                  <a:srgbClr val="FFFFFF"/>
                </a:solidFill>
                <a:latin typeface="Anton"/>
                <a:ea typeface="Anton"/>
                <a:cs typeface="Anton"/>
                <a:sym typeface="Anton"/>
              </a:rPr>
              <a:t>Dove Cinema</a:t>
            </a:r>
            <a:endParaRPr b="0" i="0" sz="9600" u="none" cap="none" strike="noStrike">
              <a:solidFill>
                <a:srgbClr val="FFFFFF"/>
              </a:solidFill>
              <a:latin typeface="Anton"/>
              <a:ea typeface="Anton"/>
              <a:cs typeface="Anton"/>
              <a:sym typeface="Anton"/>
            </a:endParaRPr>
          </a:p>
        </p:txBody>
      </p:sp>
      <p:pic>
        <p:nvPicPr>
          <p:cNvPr id="319" name="Google Shape;319;g3dc6002b26e_0_202">
            <a:hlinkClick r:id="rId4"/>
          </p:cNvPr>
          <p:cNvPicPr preferRelativeResize="0"/>
          <p:nvPr/>
        </p:nvPicPr>
        <p:blipFill rotWithShape="1">
          <a:blip r:embed="rId5">
            <a:alphaModFix/>
          </a:blip>
          <a:srcRect b="0" l="0" r="0" t="0"/>
          <a:stretch/>
        </p:blipFill>
        <p:spPr>
          <a:xfrm>
            <a:off x="7955326" y="2025202"/>
            <a:ext cx="3261425" cy="3314727"/>
          </a:xfrm>
          <a:prstGeom prst="rect">
            <a:avLst/>
          </a:prstGeom>
          <a:noFill/>
          <a:ln>
            <a:noFill/>
          </a:ln>
        </p:spPr>
      </p:pic>
      <p:pic>
        <p:nvPicPr>
          <p:cNvPr id="320" name="Google Shape;320;g3dc6002b26e_0_202">
            <a:hlinkClick r:id="rId6"/>
          </p:cNvPr>
          <p:cNvPicPr preferRelativeResize="0"/>
          <p:nvPr/>
        </p:nvPicPr>
        <p:blipFill rotWithShape="1">
          <a:blip r:embed="rId7">
            <a:alphaModFix/>
          </a:blip>
          <a:srcRect b="0" l="0" r="0" t="0"/>
          <a:stretch/>
        </p:blipFill>
        <p:spPr>
          <a:xfrm>
            <a:off x="3452950" y="2287600"/>
            <a:ext cx="3261425" cy="4802555"/>
          </a:xfrm>
          <a:prstGeom prst="rect">
            <a:avLst/>
          </a:prstGeom>
          <a:noFill/>
          <a:ln>
            <a:noFill/>
          </a:ln>
        </p:spPr>
      </p:pic>
      <p:pic>
        <p:nvPicPr>
          <p:cNvPr id="321" name="Google Shape;321;g3dc6002b26e_0_202">
            <a:hlinkClick r:id="rId8"/>
          </p:cNvPr>
          <p:cNvPicPr preferRelativeResize="0"/>
          <p:nvPr/>
        </p:nvPicPr>
        <p:blipFill rotWithShape="1">
          <a:blip r:embed="rId9">
            <a:alphaModFix/>
          </a:blip>
          <a:srcRect b="0" l="0" r="0" t="0"/>
          <a:stretch/>
        </p:blipFill>
        <p:spPr>
          <a:xfrm>
            <a:off x="14828750" y="362900"/>
            <a:ext cx="3261424" cy="4864918"/>
          </a:xfrm>
          <a:prstGeom prst="rect">
            <a:avLst/>
          </a:prstGeom>
          <a:noFill/>
          <a:ln>
            <a:noFill/>
          </a:ln>
        </p:spPr>
      </p:pic>
      <p:pic>
        <p:nvPicPr>
          <p:cNvPr id="322" name="Google Shape;322;g3dc6002b26e_0_202">
            <a:hlinkClick r:id="rId10"/>
          </p:cNvPr>
          <p:cNvPicPr preferRelativeResize="0"/>
          <p:nvPr/>
        </p:nvPicPr>
        <p:blipFill rotWithShape="1">
          <a:blip r:embed="rId11">
            <a:alphaModFix/>
          </a:blip>
          <a:srcRect b="0" l="0" r="0" t="0"/>
          <a:stretch/>
        </p:blipFill>
        <p:spPr>
          <a:xfrm>
            <a:off x="14634525" y="5613063"/>
            <a:ext cx="3455650" cy="3455650"/>
          </a:xfrm>
          <a:prstGeom prst="rect">
            <a:avLst/>
          </a:prstGeom>
          <a:noFill/>
          <a:ln>
            <a:noFill/>
          </a:ln>
        </p:spPr>
      </p:pic>
      <p:sp>
        <p:nvSpPr>
          <p:cNvPr id="323" name="Google Shape;323;g3dc6002b26e_0_202"/>
          <p:cNvSpPr txBox="1"/>
          <p:nvPr/>
        </p:nvSpPr>
        <p:spPr>
          <a:xfrm>
            <a:off x="11706941" y="4196263"/>
            <a:ext cx="3121800" cy="9852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Sign Gene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(E. Insolera, 2017)</a:t>
            </a:r>
            <a:endParaRPr b="0" i="0" sz="2600" u="none" cap="none" strike="noStrike">
              <a:solidFill>
                <a:srgbClr val="FFFFFF"/>
              </a:solidFill>
              <a:latin typeface="Quicksand Medium"/>
              <a:ea typeface="Quicksand Medium"/>
              <a:cs typeface="Quicksand Medium"/>
              <a:sym typeface="Quicksand Medium"/>
            </a:endParaRPr>
          </a:p>
        </p:txBody>
      </p:sp>
      <p:sp>
        <p:nvSpPr>
          <p:cNvPr id="324" name="Google Shape;324;g3dc6002b26e_0_202"/>
          <p:cNvSpPr txBox="1"/>
          <p:nvPr/>
        </p:nvSpPr>
        <p:spPr>
          <a:xfrm>
            <a:off x="11827275" y="7720150"/>
            <a:ext cx="2708700" cy="1385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Deaf Funny </a:t>
            </a:r>
            <a:br>
              <a:rPr b="1" i="0" lang="en-US" sz="2600" u="none" cap="none" strike="noStrike">
                <a:solidFill>
                  <a:srgbClr val="FFFFFF"/>
                </a:solidFill>
                <a:latin typeface="Quicksand"/>
                <a:ea typeface="Quicksand"/>
                <a:cs typeface="Quicksand"/>
                <a:sym typeface="Quicksand"/>
              </a:rPr>
            </a:br>
            <a:r>
              <a:rPr b="0" i="0" lang="en-US" sz="2600" u="none" cap="none" strike="noStrike">
                <a:solidFill>
                  <a:srgbClr val="FFFFFF"/>
                </a:solidFill>
                <a:latin typeface="Quicksand Medium"/>
                <a:ea typeface="Quicksand Medium"/>
                <a:cs typeface="Quicksand Medium"/>
                <a:sym typeface="Quicksand Medium"/>
              </a:rPr>
              <a:t>(C. Swinbourne, 2017)</a:t>
            </a:r>
            <a:endParaRPr b="0" i="0" sz="2600" u="none" cap="none" strike="noStrike">
              <a:solidFill>
                <a:srgbClr val="000000"/>
              </a:solidFill>
              <a:latin typeface="Arial"/>
              <a:ea typeface="Arial"/>
              <a:cs typeface="Arial"/>
              <a:sym typeface="Arial"/>
            </a:endParaRPr>
          </a:p>
        </p:txBody>
      </p:sp>
      <p:pic>
        <p:nvPicPr>
          <p:cNvPr id="325" name="Google Shape;325;g3dc6002b26e_0_202" title="Jesus-ASL-official-film-poster-scaled.jpeg">
            <a:hlinkClick r:id="rId12"/>
          </p:cNvPr>
          <p:cNvPicPr preferRelativeResize="0"/>
          <p:nvPr/>
        </p:nvPicPr>
        <p:blipFill rotWithShape="1">
          <a:blip r:embed="rId13">
            <a:alphaModFix/>
          </a:blip>
          <a:srcRect b="0" l="0" r="0" t="0"/>
          <a:stretch/>
        </p:blipFill>
        <p:spPr>
          <a:xfrm>
            <a:off x="7990562" y="5613079"/>
            <a:ext cx="3158798" cy="4446198"/>
          </a:xfrm>
          <a:prstGeom prst="rect">
            <a:avLst/>
          </a:prstGeom>
          <a:noFill/>
          <a:ln>
            <a:noFill/>
          </a:ln>
        </p:spPr>
      </p:pic>
      <p:sp>
        <p:nvSpPr>
          <p:cNvPr id="326" name="Google Shape;326;g3dc6002b26e_0_202"/>
          <p:cNvSpPr txBox="1"/>
          <p:nvPr/>
        </p:nvSpPr>
        <p:spPr>
          <a:xfrm>
            <a:off x="4261775" y="8590575"/>
            <a:ext cx="3585300" cy="1385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600"/>
              <a:buFont typeface="Arial"/>
              <a:buNone/>
            </a:pPr>
            <a:r>
              <a:rPr b="1" i="0" lang="en-US" sz="2600" u="none" cap="none" strike="noStrike">
                <a:solidFill>
                  <a:srgbClr val="FFFFFF"/>
                </a:solidFill>
                <a:latin typeface="Quicksand"/>
                <a:ea typeface="Quicksand"/>
                <a:cs typeface="Quicksand"/>
                <a:sym typeface="Quicksand"/>
              </a:rPr>
              <a:t>JESUS: een film van Deaf Missions</a:t>
            </a:r>
            <a:r>
              <a:rPr b="0" i="0" lang="en-US" sz="2600" u="none" cap="none" strike="noStrike">
                <a:solidFill>
                  <a:srgbClr val="FFFFFF"/>
                </a:solidFill>
                <a:latin typeface="Quicksand Medium"/>
                <a:ea typeface="Quicksand Medium"/>
                <a:cs typeface="Quicksand Medium"/>
                <a:sym typeface="Quicksand Medium"/>
              </a:rPr>
              <a:t>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(J. D. Josselyn, 2024)</a:t>
            </a:r>
            <a:endParaRPr b="0" i="0" sz="2600" u="none" cap="none" strike="noStrike">
              <a:solidFill>
                <a:srgbClr val="FFFFFF"/>
              </a:solidFill>
              <a:latin typeface="Quicksand Medium"/>
              <a:ea typeface="Quicksand Medium"/>
              <a:cs typeface="Quicksand Medium"/>
              <a:sym typeface="Quicksand Medium"/>
            </a:endParaRPr>
          </a:p>
        </p:txBody>
      </p:sp>
      <p:sp>
        <p:nvSpPr>
          <p:cNvPr id="327" name="Google Shape;327;g3dc6002b26e_0_202"/>
          <p:cNvSpPr txBox="1"/>
          <p:nvPr/>
        </p:nvSpPr>
        <p:spPr>
          <a:xfrm>
            <a:off x="11286216" y="2025188"/>
            <a:ext cx="31218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Small World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(L. Neethling, 2016)</a:t>
            </a:r>
            <a:endParaRPr b="0" i="0" sz="2600" u="none" cap="none" strike="noStrike">
              <a:solidFill>
                <a:srgbClr val="FFFFFF"/>
              </a:solidFill>
              <a:latin typeface="Quicksand Medium"/>
              <a:ea typeface="Quicksand Medium"/>
              <a:cs typeface="Quicksand Medium"/>
              <a:sym typeface="Quicksand Medium"/>
            </a:endParaRPr>
          </a:p>
        </p:txBody>
      </p:sp>
      <p:sp>
        <p:nvSpPr>
          <p:cNvPr id="328" name="Google Shape;328;g3dc6002b26e_0_202"/>
          <p:cNvSpPr txBox="1"/>
          <p:nvPr/>
        </p:nvSpPr>
        <p:spPr>
          <a:xfrm>
            <a:off x="106688" y="8345375"/>
            <a:ext cx="2708700" cy="153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Medium"/>
                <a:ea typeface="Quicksand Medium"/>
                <a:cs typeface="Quicksand Medium"/>
                <a:sym typeface="Quicksand Medium"/>
              </a:rPr>
              <a:t>Je kunt ook de video "Dove filmmakers en hun werk" vertonen.</a:t>
            </a:r>
            <a:endParaRPr b="0" i="0" sz="2200" u="none" cap="none" strike="noStrike">
              <a:solidFill>
                <a:srgbClr val="FFFFFF"/>
              </a:solidFill>
              <a:latin typeface="Quicksand Medium"/>
              <a:ea typeface="Quicksand Medium"/>
              <a:cs typeface="Quicksand Medium"/>
              <a:sym typeface="Quicksand Medium"/>
            </a:endParaRPr>
          </a:p>
        </p:txBody>
      </p:sp>
      <p:sp>
        <p:nvSpPr>
          <p:cNvPr id="329" name="Google Shape;329;g3dc6002b26e_0_202"/>
          <p:cNvSpPr txBox="1"/>
          <p:nvPr/>
        </p:nvSpPr>
        <p:spPr>
          <a:xfrm>
            <a:off x="3452949" y="7090150"/>
            <a:ext cx="41535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The End</a:t>
            </a:r>
            <a:r>
              <a:rPr b="0" i="0" lang="en-US" sz="2600" u="none" cap="none" strike="noStrike">
                <a:solidFill>
                  <a:srgbClr val="FFFFFF"/>
                </a:solidFill>
                <a:latin typeface="Quicksand Medium"/>
                <a:ea typeface="Quicksand Medium"/>
                <a:cs typeface="Quicksand Medium"/>
                <a:sym typeface="Quicksand Medium"/>
              </a:rPr>
              <a:t>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(T. Evans, 2011)</a:t>
            </a:r>
            <a:endParaRPr b="0" i="0" sz="2600" u="none" cap="none" strike="noStrike">
              <a:solidFill>
                <a:srgbClr val="FFFFFF"/>
              </a:solidFill>
              <a:latin typeface="Quicksand Medium"/>
              <a:ea typeface="Quicksand Medium"/>
              <a:cs typeface="Quicksand Medium"/>
              <a:sym typeface="Quicksand Medium"/>
            </a:endParaRPr>
          </a:p>
        </p:txBody>
      </p:sp>
      <p:pic>
        <p:nvPicPr>
          <p:cNvPr id="330" name="Google Shape;330;g3dc6002b26e_0_202"/>
          <p:cNvPicPr preferRelativeResize="0"/>
          <p:nvPr/>
        </p:nvPicPr>
        <p:blipFill>
          <a:blip r:embed="rId1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34" name="Shape 334"/>
        <p:cNvGrpSpPr/>
        <p:nvPr/>
      </p:nvGrpSpPr>
      <p:grpSpPr>
        <a:xfrm>
          <a:off x="0" y="0"/>
          <a:ext cx="0" cy="0"/>
          <a:chOff x="0" y="0"/>
          <a:chExt cx="0" cy="0"/>
        </a:xfrm>
      </p:grpSpPr>
      <p:sp>
        <p:nvSpPr>
          <p:cNvPr id="335" name="Google Shape;335;g3dc6002b26e_0_22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36" name="Google Shape;336;g3dc6002b26e_0_223"/>
          <p:cNvPicPr preferRelativeResize="0"/>
          <p:nvPr/>
        </p:nvPicPr>
        <p:blipFill rotWithShape="1">
          <a:blip r:embed="rId4">
            <a:alphaModFix/>
          </a:blip>
          <a:srcRect b="0" l="0" r="0" t="0"/>
          <a:stretch/>
        </p:blipFill>
        <p:spPr>
          <a:xfrm>
            <a:off x="438238" y="2322950"/>
            <a:ext cx="3828450" cy="3080426"/>
          </a:xfrm>
          <a:prstGeom prst="rect">
            <a:avLst/>
          </a:prstGeom>
          <a:noFill/>
          <a:ln>
            <a:noFill/>
          </a:ln>
        </p:spPr>
      </p:pic>
      <p:pic>
        <p:nvPicPr>
          <p:cNvPr id="337" name="Google Shape;337;g3dc6002b26e_0_223"/>
          <p:cNvPicPr preferRelativeResize="0"/>
          <p:nvPr/>
        </p:nvPicPr>
        <p:blipFill rotWithShape="1">
          <a:blip r:embed="rId5">
            <a:alphaModFix/>
          </a:blip>
          <a:srcRect b="0" l="0" r="0" t="0"/>
          <a:stretch/>
        </p:blipFill>
        <p:spPr>
          <a:xfrm>
            <a:off x="14474654" y="2321900"/>
            <a:ext cx="3070308" cy="3082501"/>
          </a:xfrm>
          <a:prstGeom prst="rect">
            <a:avLst/>
          </a:prstGeom>
          <a:noFill/>
          <a:ln>
            <a:noFill/>
          </a:ln>
        </p:spPr>
      </p:pic>
      <p:sp>
        <p:nvSpPr>
          <p:cNvPr id="338" name="Google Shape;338;g3dc6002b26e_0_223"/>
          <p:cNvSpPr txBox="1"/>
          <p:nvPr/>
        </p:nvSpPr>
        <p:spPr>
          <a:xfrm>
            <a:off x="4997825" y="5711150"/>
            <a:ext cx="3786600" cy="2930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00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Gebarentaal </a:t>
            </a:r>
            <a:r>
              <a:rPr b="0" i="0" lang="en-US" sz="3200" u="none" cap="none" strike="noStrike">
                <a:solidFill>
                  <a:schemeClr val="lt1"/>
                </a:solidFill>
                <a:latin typeface="Quicksand"/>
                <a:ea typeface="Quicksand"/>
                <a:cs typeface="Quicksand"/>
                <a:sym typeface="Quicksand"/>
              </a:rPr>
              <a:t>als de belangrijkste taal van de film</a:t>
            </a:r>
            <a:endParaRPr b="0" i="0" sz="2800" u="none" cap="none" strike="noStrike">
              <a:solidFill>
                <a:schemeClr val="lt1"/>
              </a:solidFill>
              <a:latin typeface="Quicksand SemiBold"/>
              <a:ea typeface="Quicksand SemiBold"/>
              <a:cs typeface="Quicksand SemiBold"/>
              <a:sym typeface="Quicksand SemiBold"/>
            </a:endParaRPr>
          </a:p>
        </p:txBody>
      </p:sp>
      <p:sp>
        <p:nvSpPr>
          <p:cNvPr id="339" name="Google Shape;339;g3dc6002b26e_0_223"/>
          <p:cNvSpPr txBox="1"/>
          <p:nvPr/>
        </p:nvSpPr>
        <p:spPr>
          <a:xfrm>
            <a:off x="14273425" y="5641050"/>
            <a:ext cx="3786600" cy="3857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100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Een perspectief vanuit de dove gemeenschap, waarbij </a:t>
            </a:r>
            <a:r>
              <a:rPr b="0" i="0" lang="en-US" sz="2800" u="none" cap="none" strike="noStrike">
                <a:solidFill>
                  <a:schemeClr val="lt1"/>
                </a:solidFill>
                <a:latin typeface="Quicksand"/>
                <a:ea typeface="Quicksand"/>
                <a:cs typeface="Quicksand"/>
                <a:sym typeface="Quicksand"/>
              </a:rPr>
              <a:t>paternalistische of gemedicaliseerde voorstellingen door horende personen worden vermeden en audisme wordt aangevochten</a:t>
            </a:r>
            <a:endParaRPr b="0" i="0" sz="2800" u="none" cap="none" strike="noStrike">
              <a:solidFill>
                <a:schemeClr val="lt1"/>
              </a:solidFill>
              <a:latin typeface="Quicksand SemiBold"/>
              <a:ea typeface="Quicksand SemiBold"/>
              <a:cs typeface="Quicksand SemiBold"/>
              <a:sym typeface="Quicksand SemiBold"/>
            </a:endParaRPr>
          </a:p>
        </p:txBody>
      </p:sp>
      <p:sp>
        <p:nvSpPr>
          <p:cNvPr id="340" name="Google Shape;340;g3dc6002b26e_0_223"/>
          <p:cNvSpPr txBox="1"/>
          <p:nvPr/>
        </p:nvSpPr>
        <p:spPr>
          <a:xfrm>
            <a:off x="9515563" y="5711150"/>
            <a:ext cx="4248900" cy="3406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Thema's die verband houden met de identiteit, cultuur en gemeenschap van doven</a:t>
            </a:r>
            <a:r>
              <a:rPr b="1" i="0" lang="en-US" sz="3200" u="none" cap="none" strike="noStrike">
                <a:solidFill>
                  <a:schemeClr val="lt1"/>
                </a:solidFill>
                <a:latin typeface="Quicksand"/>
                <a:ea typeface="Quicksand"/>
                <a:cs typeface="Quicksand"/>
                <a:sym typeface="Quicksand"/>
              </a:rPr>
              <a:t>, </a:t>
            </a:r>
            <a:r>
              <a:rPr b="0" i="0" lang="en-US" sz="3200" u="none" cap="none" strike="noStrike">
                <a:solidFill>
                  <a:schemeClr val="lt1"/>
                </a:solidFill>
                <a:latin typeface="Quicksand"/>
                <a:ea typeface="Quicksand"/>
                <a:cs typeface="Quicksand"/>
                <a:sym typeface="Quicksand"/>
              </a:rPr>
              <a:t>niet alleen met hun handicap.</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1000"/>
              </a:spcBef>
              <a:spcAft>
                <a:spcPts val="0"/>
              </a:spcAft>
              <a:buClr>
                <a:srgbClr val="000000"/>
              </a:buClr>
              <a:buSzPts val="3200"/>
              <a:buFont typeface="Arial"/>
              <a:buNone/>
            </a:pPr>
            <a:r>
              <a:t/>
            </a:r>
            <a:endParaRPr b="0" i="0" sz="3200" u="none" cap="none" strike="noStrike">
              <a:solidFill>
                <a:schemeClr val="lt1"/>
              </a:solidFill>
              <a:latin typeface="Quicksand SemiBold"/>
              <a:ea typeface="Quicksand SemiBold"/>
              <a:cs typeface="Quicksand SemiBold"/>
              <a:sym typeface="Quicksand SemiBold"/>
            </a:endParaRPr>
          </a:p>
        </p:txBody>
      </p:sp>
      <p:pic>
        <p:nvPicPr>
          <p:cNvPr id="341" name="Google Shape;341;g3dc6002b26e_0_223"/>
          <p:cNvPicPr preferRelativeResize="0"/>
          <p:nvPr/>
        </p:nvPicPr>
        <p:blipFill rotWithShape="1">
          <a:blip r:embed="rId6">
            <a:alphaModFix/>
          </a:blip>
          <a:srcRect b="0" l="0" r="0" t="0"/>
          <a:stretch/>
        </p:blipFill>
        <p:spPr>
          <a:xfrm>
            <a:off x="9515587" y="2321913"/>
            <a:ext cx="4248861" cy="3082501"/>
          </a:xfrm>
          <a:prstGeom prst="rect">
            <a:avLst/>
          </a:prstGeom>
          <a:noFill/>
          <a:ln>
            <a:noFill/>
          </a:ln>
        </p:spPr>
      </p:pic>
      <p:sp>
        <p:nvSpPr>
          <p:cNvPr id="342" name="Google Shape;342;g3dc6002b26e_0_223"/>
          <p:cNvSpPr txBox="1"/>
          <p:nvPr/>
        </p:nvSpPr>
        <p:spPr>
          <a:xfrm>
            <a:off x="3995825" y="414500"/>
            <a:ext cx="13549200" cy="1492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Dove cinema: </a:t>
            </a:r>
            <a:r>
              <a:rPr b="0" i="0" lang="en-US" sz="6100" u="none" cap="none" strike="noStrike">
                <a:solidFill>
                  <a:schemeClr val="lt1"/>
                </a:solidFill>
                <a:latin typeface="Anton"/>
                <a:ea typeface="Anton"/>
                <a:cs typeface="Anton"/>
                <a:sym typeface="Anton"/>
              </a:rPr>
              <a:t>belangrijke componenten</a:t>
            </a:r>
            <a:endParaRPr b="0" i="0" sz="6100" u="none" cap="none" strike="noStrike">
              <a:solidFill>
                <a:schemeClr val="lt1"/>
              </a:solidFill>
              <a:latin typeface="Anton"/>
              <a:ea typeface="Anton"/>
              <a:cs typeface="Anton"/>
              <a:sym typeface="Anton"/>
            </a:endParaRPr>
          </a:p>
        </p:txBody>
      </p:sp>
      <p:pic>
        <p:nvPicPr>
          <p:cNvPr id="343" name="Google Shape;343;g3dc6002b26e_0_223" title="deafhoodworkshop.jpg"/>
          <p:cNvPicPr preferRelativeResize="0"/>
          <p:nvPr/>
        </p:nvPicPr>
        <p:blipFill rotWithShape="1">
          <a:blip r:embed="rId7">
            <a:alphaModFix/>
          </a:blip>
          <a:srcRect b="0" l="0" r="0" t="0"/>
          <a:stretch/>
        </p:blipFill>
        <p:spPr>
          <a:xfrm>
            <a:off x="4976913" y="2321912"/>
            <a:ext cx="3828449" cy="3082506"/>
          </a:xfrm>
          <a:prstGeom prst="rect">
            <a:avLst/>
          </a:prstGeom>
          <a:noFill/>
          <a:ln>
            <a:noFill/>
          </a:ln>
        </p:spPr>
      </p:pic>
      <p:sp>
        <p:nvSpPr>
          <p:cNvPr id="344" name="Google Shape;344;g3dc6002b26e_0_223"/>
          <p:cNvSpPr txBox="1"/>
          <p:nvPr/>
        </p:nvSpPr>
        <p:spPr>
          <a:xfrm>
            <a:off x="519413" y="5711150"/>
            <a:ext cx="3828300" cy="3084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00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Auteurschap door doven:</a:t>
            </a:r>
            <a:r>
              <a:rPr b="0" i="0" lang="en-US" sz="3600" u="none" cap="none" strike="noStrike">
                <a:solidFill>
                  <a:schemeClr val="lt1"/>
                </a:solidFill>
                <a:latin typeface="Quicksand"/>
                <a:ea typeface="Quicksand"/>
                <a:cs typeface="Quicksand"/>
                <a:sym typeface="Quicksand"/>
              </a:rPr>
              <a:t> </a:t>
            </a:r>
            <a:br>
              <a:rPr b="0" i="0" lang="en-US" sz="3600" u="none" cap="none" strike="noStrike">
                <a:solidFill>
                  <a:schemeClr val="lt1"/>
                </a:solidFill>
                <a:latin typeface="Quicksand"/>
                <a:ea typeface="Quicksand"/>
                <a:cs typeface="Quicksand"/>
                <a:sym typeface="Quicksand"/>
              </a:rPr>
            </a:br>
            <a:r>
              <a:rPr b="0" i="0" lang="en-US" sz="3200" u="none" cap="none" strike="noStrike">
                <a:solidFill>
                  <a:schemeClr val="lt1"/>
                </a:solidFill>
                <a:latin typeface="Quicksand"/>
                <a:ea typeface="Quicksand"/>
                <a:cs typeface="Quicksand"/>
                <a:sym typeface="Quicksand"/>
              </a:rPr>
              <a:t>Dove regisseurs, scenarioschrijvers en acteurs.</a:t>
            </a:r>
            <a:endParaRPr b="0" i="0" sz="1000" u="none" cap="none" strike="noStrike">
              <a:solidFill>
                <a:srgbClr val="000000"/>
              </a:solidFill>
              <a:latin typeface="Arial"/>
              <a:ea typeface="Arial"/>
              <a:cs typeface="Arial"/>
              <a:sym typeface="Arial"/>
            </a:endParaRPr>
          </a:p>
        </p:txBody>
      </p:sp>
      <p:sp>
        <p:nvSpPr>
          <p:cNvPr id="345" name="Google Shape;345;g3dc6002b26e_0_223"/>
          <p:cNvSpPr txBox="1"/>
          <p:nvPr/>
        </p:nvSpPr>
        <p:spPr>
          <a:xfrm>
            <a:off x="14495625"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Deaf People Can</a:t>
            </a:r>
            <a:r>
              <a:rPr b="0" i="0" lang="en-US" sz="1100" u="none" cap="none" strike="noStrike">
                <a:solidFill>
                  <a:srgbClr val="FFFFFF"/>
                </a:solidFill>
                <a:latin typeface="Quicksand Medium"/>
                <a:ea typeface="Quicksand Medium"/>
                <a:cs typeface="Quicksand Medium"/>
                <a:sym typeface="Quicksand Medium"/>
              </a:rPr>
              <a:t>, 2012,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46" name="Google Shape;346;g3dc6002b26e_0_223"/>
          <p:cNvSpPr txBox="1"/>
          <p:nvPr/>
        </p:nvSpPr>
        <p:spPr>
          <a:xfrm>
            <a:off x="4976913"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Workshop over doofheid</a:t>
            </a:r>
            <a:r>
              <a:rPr b="0" i="0" lang="en-US" sz="1100" u="none" cap="none" strike="noStrike">
                <a:solidFill>
                  <a:srgbClr val="FFFFFF"/>
                </a:solidFill>
                <a:latin typeface="Quicksand Medium"/>
                <a:ea typeface="Quicksand Medium"/>
                <a:cs typeface="Quicksand Medium"/>
                <a:sym typeface="Quicksand Medium"/>
              </a:rPr>
              <a:t>,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47" name="Google Shape;347;g3dc6002b26e_0_223"/>
          <p:cNvSpPr txBox="1"/>
          <p:nvPr/>
        </p:nvSpPr>
        <p:spPr>
          <a:xfrm>
            <a:off x="9515600"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Deaf Global Unity</a:t>
            </a:r>
            <a:r>
              <a:rPr b="0" i="0" lang="en-US" sz="1100" u="none" cap="none" strike="noStrike">
                <a:solidFill>
                  <a:srgbClr val="FFFFFF"/>
                </a:solidFill>
                <a:latin typeface="Quicksand Medium"/>
                <a:ea typeface="Quicksand Medium"/>
                <a:cs typeface="Quicksand Medium"/>
                <a:sym typeface="Quicksand Medium"/>
              </a:rPr>
              <a:t>, 2011,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48" name="Google Shape;348;g3dc6002b26e_0_223"/>
          <p:cNvSpPr txBox="1"/>
          <p:nvPr/>
        </p:nvSpPr>
        <p:spPr>
          <a:xfrm>
            <a:off x="438275"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chemeClr val="lt1"/>
                </a:solidFill>
                <a:latin typeface="Quicksand Medium"/>
                <a:ea typeface="Quicksand Medium"/>
                <a:cs typeface="Quicksand Medium"/>
                <a:sym typeface="Quicksand Medium"/>
              </a:rPr>
              <a:t>Dove cultuur: </a:t>
            </a:r>
            <a:r>
              <a:rPr b="0" i="1" lang="en-US" sz="1100" u="none" cap="none" strike="noStrike">
                <a:solidFill>
                  <a:srgbClr val="FFFFFF"/>
                </a:solidFill>
                <a:latin typeface="Quicksand Medium"/>
                <a:ea typeface="Quicksand Medium"/>
                <a:cs typeface="Quicksand Medium"/>
                <a:sym typeface="Quicksand Medium"/>
              </a:rPr>
              <a:t>DEAF</a:t>
            </a:r>
            <a:r>
              <a:rPr b="0" i="0" lang="en-US" sz="1100" u="none" cap="none" strike="noStrike">
                <a:solidFill>
                  <a:srgbClr val="FFFFFF"/>
                </a:solidFill>
                <a:latin typeface="Quicksand Medium"/>
                <a:ea typeface="Quicksand Medium"/>
                <a:cs typeface="Quicksand Medium"/>
                <a:sym typeface="Quicksand Medium"/>
              </a:rPr>
              <a:t>, 2011, Nancy Rourke</a:t>
            </a:r>
            <a:endParaRPr b="0" i="0" sz="1400" u="none" cap="none" strike="noStrike">
              <a:solidFill>
                <a:srgbClr val="000000"/>
              </a:solidFill>
              <a:latin typeface="Quicksand Medium"/>
              <a:ea typeface="Quicksand Medium"/>
              <a:cs typeface="Quicksand Medium"/>
              <a:sym typeface="Quicksand Medium"/>
            </a:endParaRPr>
          </a:p>
        </p:txBody>
      </p:sp>
      <p:pic>
        <p:nvPicPr>
          <p:cNvPr id="349" name="Google Shape;349;g3dc6002b26e_0_223"/>
          <p:cNvPicPr preferRelativeResize="0"/>
          <p:nvPr/>
        </p:nvPicPr>
        <p:blipFill>
          <a:blip r:embed="rId8">
            <a:alphaModFix/>
          </a:blip>
          <a:stretch>
            <a:fillRect/>
          </a:stretch>
        </p:blipFill>
        <p:spPr>
          <a:xfrm>
            <a:off x="579713" y="9103525"/>
            <a:ext cx="3707725" cy="747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53" name="Shape 353"/>
        <p:cNvGrpSpPr/>
        <p:nvPr/>
      </p:nvGrpSpPr>
      <p:grpSpPr>
        <a:xfrm>
          <a:off x="0" y="0"/>
          <a:ext cx="0" cy="0"/>
          <a:chOff x="0" y="0"/>
          <a:chExt cx="0" cy="0"/>
        </a:xfrm>
      </p:grpSpPr>
      <p:grpSp>
        <p:nvGrpSpPr>
          <p:cNvPr id="354" name="Google Shape;354;g3dc6002b26e_0_241"/>
          <p:cNvGrpSpPr/>
          <p:nvPr/>
        </p:nvGrpSpPr>
        <p:grpSpPr>
          <a:xfrm>
            <a:off x="0" y="-216993"/>
            <a:ext cx="2922102" cy="10504504"/>
            <a:chOff x="0" y="-57150"/>
            <a:chExt cx="769602" cy="2766600"/>
          </a:xfrm>
        </p:grpSpPr>
        <p:sp>
          <p:nvSpPr>
            <p:cNvPr id="355" name="Google Shape;355;g3dc6002b26e_0_24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6" name="Google Shape;356;g3dc6002b26e_0_24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57" name="Google Shape;357;g3dc6002b26e_0_24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8" name="Google Shape;358;g3dc6002b26e_0_241"/>
          <p:cNvSpPr txBox="1"/>
          <p:nvPr/>
        </p:nvSpPr>
        <p:spPr>
          <a:xfrm>
            <a:off x="3466000" y="701525"/>
            <a:ext cx="145938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8000" u="none" cap="none" strike="noStrike">
                <a:solidFill>
                  <a:srgbClr val="FFFFFF"/>
                </a:solidFill>
                <a:latin typeface="Anton"/>
                <a:ea typeface="Anton"/>
                <a:cs typeface="Anton"/>
                <a:sym typeface="Anton"/>
              </a:rPr>
              <a:t>Uitdagingen voor de dovencinema</a:t>
            </a:r>
            <a:endParaRPr b="0" i="0" sz="8000" u="none" cap="none" strike="noStrike">
              <a:solidFill>
                <a:srgbClr val="FFFFFF"/>
              </a:solidFill>
              <a:latin typeface="Anton"/>
              <a:ea typeface="Anton"/>
              <a:cs typeface="Anton"/>
              <a:sym typeface="Anton"/>
            </a:endParaRPr>
          </a:p>
        </p:txBody>
      </p:sp>
      <p:sp>
        <p:nvSpPr>
          <p:cNvPr id="359" name="Google Shape;359;g3dc6002b26e_0_241"/>
          <p:cNvSpPr txBox="1"/>
          <p:nvPr/>
        </p:nvSpPr>
        <p:spPr>
          <a:xfrm>
            <a:off x="3466012" y="3887906"/>
            <a:ext cx="13635000" cy="41712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Beperkte financiering voor filmproductie</a:t>
            </a:r>
            <a:br>
              <a:rPr b="0" i="0" lang="en-US" sz="3700" u="none" cap="none" strike="noStrike">
                <a:solidFill>
                  <a:srgbClr val="FFFFFF"/>
                </a:solidFill>
                <a:latin typeface="Quicksand SemiBold"/>
                <a:ea typeface="Quicksand SemiBold"/>
                <a:cs typeface="Quicksand SemiBold"/>
                <a:sym typeface="Quicksand SemiBold"/>
              </a:rPr>
            </a:br>
            <a:endParaRPr b="0" i="0" sz="3700" u="none" cap="none" strike="noStrike">
              <a:solidFill>
                <a:srgbClr val="FFFFFF"/>
              </a:solidFill>
              <a:latin typeface="Quicksand SemiBold"/>
              <a:ea typeface="Quicksand SemiBold"/>
              <a:cs typeface="Quicksand SemiBold"/>
              <a:sym typeface="Quicksand SemiBold"/>
            </a:endParaRPr>
          </a:p>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Gebrek aan financiële en institutionele steun voor distributie</a:t>
            </a:r>
            <a:br>
              <a:rPr b="0" i="0" lang="en-US" sz="3700" u="none" cap="none" strike="noStrike">
                <a:solidFill>
                  <a:srgbClr val="FFFFFF"/>
                </a:solidFill>
                <a:latin typeface="Quicksand SemiBold"/>
                <a:ea typeface="Quicksand SemiBold"/>
                <a:cs typeface="Quicksand SemiBold"/>
                <a:sym typeface="Quicksand SemiBold"/>
              </a:rPr>
            </a:br>
            <a:endParaRPr b="0" i="0" sz="3700" u="none" cap="none" strike="noStrike">
              <a:solidFill>
                <a:srgbClr val="FFFFFF"/>
              </a:solidFill>
              <a:latin typeface="Quicksand SemiBold"/>
              <a:ea typeface="Quicksand SemiBold"/>
              <a:cs typeface="Quicksand SemiBold"/>
              <a:sym typeface="Quicksand SemiBold"/>
            </a:endParaRPr>
          </a:p>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Ontoegankelijkheid van reguliere filmscholen en academies</a:t>
            </a:r>
            <a:endParaRPr b="0" i="0" sz="3700" u="none" cap="none" strike="noStrike">
              <a:solidFill>
                <a:srgbClr val="FFFFFF"/>
              </a:solidFill>
              <a:latin typeface="Quicksand SemiBold"/>
              <a:ea typeface="Quicksand SemiBold"/>
              <a:cs typeface="Quicksand SemiBold"/>
              <a:sym typeface="Quicksand SemiBold"/>
            </a:endParaRPr>
          </a:p>
        </p:txBody>
      </p:sp>
      <p:pic>
        <p:nvPicPr>
          <p:cNvPr id="360" name="Google Shape;360;g3dc6002b26e_0_241" title="difficulties (1).png"/>
          <p:cNvPicPr preferRelativeResize="0"/>
          <p:nvPr/>
        </p:nvPicPr>
        <p:blipFill rotWithShape="1">
          <a:blip r:embed="rId4">
            <a:alphaModFix/>
          </a:blip>
          <a:srcRect b="0" l="0" r="0" t="0"/>
          <a:stretch/>
        </p:blipFill>
        <p:spPr>
          <a:xfrm>
            <a:off x="14845128" y="2613977"/>
            <a:ext cx="2127725" cy="2127725"/>
          </a:xfrm>
          <a:prstGeom prst="rect">
            <a:avLst/>
          </a:prstGeom>
          <a:noFill/>
          <a:ln>
            <a:noFill/>
          </a:ln>
        </p:spPr>
      </p:pic>
      <p:pic>
        <p:nvPicPr>
          <p:cNvPr id="361" name="Google Shape;361;g3dc6002b26e_0_241"/>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65" name="Shape 365"/>
        <p:cNvGrpSpPr/>
        <p:nvPr/>
      </p:nvGrpSpPr>
      <p:grpSpPr>
        <a:xfrm>
          <a:off x="0" y="0"/>
          <a:ext cx="0" cy="0"/>
          <a:chOff x="0" y="0"/>
          <a:chExt cx="0" cy="0"/>
        </a:xfrm>
      </p:grpSpPr>
      <p:grpSp>
        <p:nvGrpSpPr>
          <p:cNvPr id="366" name="Google Shape;366;g3dc6002b26e_0_252"/>
          <p:cNvGrpSpPr/>
          <p:nvPr/>
        </p:nvGrpSpPr>
        <p:grpSpPr>
          <a:xfrm>
            <a:off x="0" y="-216993"/>
            <a:ext cx="2922102" cy="10504504"/>
            <a:chOff x="0" y="-57150"/>
            <a:chExt cx="769602" cy="2766600"/>
          </a:xfrm>
        </p:grpSpPr>
        <p:sp>
          <p:nvSpPr>
            <p:cNvPr id="367" name="Google Shape;367;g3dc6002b26e_0_25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8" name="Google Shape;368;g3dc6002b26e_0_25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69" name="Google Shape;369;g3dc6002b26e_0_25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0" name="Google Shape;370;g3dc6002b26e_0_252"/>
          <p:cNvSpPr txBox="1"/>
          <p:nvPr/>
        </p:nvSpPr>
        <p:spPr>
          <a:xfrm>
            <a:off x="3413425" y="307238"/>
            <a:ext cx="14272200" cy="240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7200" u="none" cap="none" strike="noStrike">
                <a:solidFill>
                  <a:srgbClr val="FFFFFF"/>
                </a:solidFill>
                <a:latin typeface="Anton"/>
                <a:ea typeface="Anton"/>
                <a:cs typeface="Anton"/>
                <a:sym typeface="Anton"/>
              </a:rPr>
              <a:t>Maak een storyboard voor een film over doven</a:t>
            </a:r>
            <a:endParaRPr b="0" i="0" sz="7200" u="none" cap="none" strike="noStrike">
              <a:solidFill>
                <a:srgbClr val="FFFFFF"/>
              </a:solidFill>
              <a:latin typeface="Anton"/>
              <a:ea typeface="Anton"/>
              <a:cs typeface="Anton"/>
              <a:sym typeface="Anton"/>
            </a:endParaRPr>
          </a:p>
        </p:txBody>
      </p:sp>
      <p:pic>
        <p:nvPicPr>
          <p:cNvPr id="371" name="Google Shape;371;g3dc6002b26e_0_252" title="Image 18-06-25 at 14.28.jpg"/>
          <p:cNvPicPr preferRelativeResize="0"/>
          <p:nvPr/>
        </p:nvPicPr>
        <p:blipFill rotWithShape="1">
          <a:blip r:embed="rId4">
            <a:alphaModFix/>
          </a:blip>
          <a:srcRect b="0" l="0" r="0" t="0"/>
          <a:stretch/>
        </p:blipFill>
        <p:spPr>
          <a:xfrm>
            <a:off x="5513550" y="2708450"/>
            <a:ext cx="8872200" cy="7163426"/>
          </a:xfrm>
          <a:prstGeom prst="rect">
            <a:avLst/>
          </a:prstGeom>
          <a:noFill/>
          <a:ln>
            <a:noFill/>
          </a:ln>
        </p:spPr>
      </p:pic>
      <p:pic>
        <p:nvPicPr>
          <p:cNvPr id="372" name="Google Shape;372;g3dc6002b26e_0_252"/>
          <p:cNvPicPr preferRelativeResize="0"/>
          <p:nvPr/>
        </p:nvPicPr>
        <p:blipFill>
          <a:blip r:embed="rId5">
            <a:alphaModFix/>
          </a:blip>
          <a:stretch>
            <a:fillRect/>
          </a:stretch>
        </p:blipFill>
        <p:spPr>
          <a:xfrm>
            <a:off x="14664250" y="9458800"/>
            <a:ext cx="3239726" cy="6533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76" name="Shape 376"/>
        <p:cNvGrpSpPr/>
        <p:nvPr/>
      </p:nvGrpSpPr>
      <p:grpSpPr>
        <a:xfrm>
          <a:off x="0" y="0"/>
          <a:ext cx="0" cy="0"/>
          <a:chOff x="0" y="0"/>
          <a:chExt cx="0" cy="0"/>
        </a:xfrm>
      </p:grpSpPr>
      <p:grpSp>
        <p:nvGrpSpPr>
          <p:cNvPr id="377" name="Google Shape;377;g3dc6002b26e_0_262"/>
          <p:cNvGrpSpPr/>
          <p:nvPr/>
        </p:nvGrpSpPr>
        <p:grpSpPr>
          <a:xfrm>
            <a:off x="0" y="-216993"/>
            <a:ext cx="2922102" cy="10504504"/>
            <a:chOff x="0" y="-57150"/>
            <a:chExt cx="769602" cy="2766600"/>
          </a:xfrm>
        </p:grpSpPr>
        <p:sp>
          <p:nvSpPr>
            <p:cNvPr id="378" name="Google Shape;378;g3dc6002b26e_0_26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9" name="Google Shape;379;g3dc6002b26e_0_26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80" name="Google Shape;380;g3dc6002b26e_0_26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81" name="Google Shape;381;g3dc6002b26e_0_262" title="Artboard 1.png"/>
          <p:cNvPicPr preferRelativeResize="0"/>
          <p:nvPr/>
        </p:nvPicPr>
        <p:blipFill rotWithShape="1">
          <a:blip r:embed="rId4">
            <a:alphaModFix/>
          </a:blip>
          <a:srcRect b="0" l="0" r="0" t="0"/>
          <a:stretch/>
        </p:blipFill>
        <p:spPr>
          <a:xfrm>
            <a:off x="4424001" y="2815025"/>
            <a:ext cx="10053248" cy="6739800"/>
          </a:xfrm>
          <a:prstGeom prst="rect">
            <a:avLst/>
          </a:prstGeom>
          <a:noFill/>
          <a:ln>
            <a:noFill/>
          </a:ln>
        </p:spPr>
      </p:pic>
      <p:sp>
        <p:nvSpPr>
          <p:cNvPr id="382" name="Google Shape;382;g3dc6002b26e_0_262"/>
          <p:cNvSpPr txBox="1"/>
          <p:nvPr/>
        </p:nvSpPr>
        <p:spPr>
          <a:xfrm>
            <a:off x="3413425" y="307238"/>
            <a:ext cx="14272200" cy="240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7200" u="none" cap="none" strike="noStrike">
                <a:solidFill>
                  <a:srgbClr val="FFFFFF"/>
                </a:solidFill>
                <a:latin typeface="Anton"/>
                <a:ea typeface="Anton"/>
                <a:cs typeface="Anton"/>
                <a:sym typeface="Anton"/>
              </a:rPr>
              <a:t>Maak een storyboard voor een film over doven</a:t>
            </a:r>
            <a:endParaRPr b="0" i="0" sz="7200" u="none" cap="none" strike="noStrike">
              <a:solidFill>
                <a:srgbClr val="FFFFFF"/>
              </a:solidFill>
              <a:latin typeface="Anton"/>
              <a:ea typeface="Anton"/>
              <a:cs typeface="Anton"/>
              <a:sym typeface="Anton"/>
            </a:endParaRPr>
          </a:p>
        </p:txBody>
      </p:sp>
      <p:pic>
        <p:nvPicPr>
          <p:cNvPr id="383" name="Google Shape;383;g3dc6002b26e_0_262"/>
          <p:cNvPicPr preferRelativeResize="0"/>
          <p:nvPr/>
        </p:nvPicPr>
        <p:blipFill>
          <a:blip r:embed="rId5">
            <a:alphaModFix/>
          </a:blip>
          <a:stretch>
            <a:fillRect/>
          </a:stretch>
        </p:blipFill>
        <p:spPr>
          <a:xfrm>
            <a:off x="14672450" y="9460450"/>
            <a:ext cx="3231524" cy="6516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87" name="Shape 387"/>
        <p:cNvGrpSpPr/>
        <p:nvPr/>
      </p:nvGrpSpPr>
      <p:grpSpPr>
        <a:xfrm>
          <a:off x="0" y="0"/>
          <a:ext cx="0" cy="0"/>
          <a:chOff x="0" y="0"/>
          <a:chExt cx="0" cy="0"/>
        </a:xfrm>
      </p:grpSpPr>
      <p:sp>
        <p:nvSpPr>
          <p:cNvPr id="388" name="Google Shape;388;g3dc6002b26e_0_272"/>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89" name="Google Shape;389;g3dc6002b26e_0_272"/>
          <p:cNvPicPr preferRelativeResize="0"/>
          <p:nvPr/>
        </p:nvPicPr>
        <p:blipFill rotWithShape="1">
          <a:blip r:embed="rId4">
            <a:alphaModFix amt="30000"/>
          </a:blip>
          <a:srcRect b="0" l="0" r="0" t="0"/>
          <a:stretch/>
        </p:blipFill>
        <p:spPr>
          <a:xfrm>
            <a:off x="921565" y="2724040"/>
            <a:ext cx="4959581" cy="4587766"/>
          </a:xfrm>
          <a:prstGeom prst="rect">
            <a:avLst/>
          </a:prstGeom>
          <a:noFill/>
          <a:ln>
            <a:noFill/>
          </a:ln>
        </p:spPr>
      </p:pic>
      <p:pic>
        <p:nvPicPr>
          <p:cNvPr id="390" name="Google Shape;390;g3dc6002b26e_0_272"/>
          <p:cNvPicPr preferRelativeResize="0"/>
          <p:nvPr/>
        </p:nvPicPr>
        <p:blipFill rotWithShape="1">
          <a:blip r:embed="rId5">
            <a:alphaModFix amt="30000"/>
          </a:blip>
          <a:srcRect b="0" l="0" r="0" t="0"/>
          <a:stretch/>
        </p:blipFill>
        <p:spPr>
          <a:xfrm>
            <a:off x="7246872" y="3208078"/>
            <a:ext cx="3870838" cy="3870834"/>
          </a:xfrm>
          <a:prstGeom prst="rect">
            <a:avLst/>
          </a:prstGeom>
          <a:noFill/>
          <a:ln>
            <a:noFill/>
          </a:ln>
        </p:spPr>
      </p:pic>
      <p:pic>
        <p:nvPicPr>
          <p:cNvPr id="391" name="Google Shape;391;g3dc6002b26e_0_272"/>
          <p:cNvPicPr preferRelativeResize="0"/>
          <p:nvPr/>
        </p:nvPicPr>
        <p:blipFill rotWithShape="1">
          <a:blip r:embed="rId6">
            <a:alphaModFix amt="30000"/>
          </a:blip>
          <a:srcRect b="0" l="0" r="0" t="0"/>
          <a:stretch/>
        </p:blipFill>
        <p:spPr>
          <a:xfrm>
            <a:off x="12994041" y="1258027"/>
            <a:ext cx="4372373" cy="2754580"/>
          </a:xfrm>
          <a:prstGeom prst="rect">
            <a:avLst/>
          </a:prstGeom>
          <a:noFill/>
          <a:ln>
            <a:noFill/>
          </a:ln>
        </p:spPr>
      </p:pic>
      <p:pic>
        <p:nvPicPr>
          <p:cNvPr id="392" name="Google Shape;392;g3dc6002b26e_0_272"/>
          <p:cNvPicPr preferRelativeResize="0"/>
          <p:nvPr/>
        </p:nvPicPr>
        <p:blipFill rotWithShape="1">
          <a:blip r:embed="rId7">
            <a:alphaModFix amt="30000"/>
          </a:blip>
          <a:srcRect b="0" l="37978" r="38064" t="0"/>
          <a:stretch/>
        </p:blipFill>
        <p:spPr>
          <a:xfrm>
            <a:off x="14120702" y="3996780"/>
            <a:ext cx="2119057" cy="5032173"/>
          </a:xfrm>
          <a:prstGeom prst="rect">
            <a:avLst/>
          </a:prstGeom>
          <a:noFill/>
          <a:ln>
            <a:noFill/>
          </a:ln>
        </p:spPr>
      </p:pic>
      <p:sp>
        <p:nvSpPr>
          <p:cNvPr id="393" name="Google Shape;393;g3dc6002b26e_0_272"/>
          <p:cNvSpPr txBox="1"/>
          <p:nvPr/>
        </p:nvSpPr>
        <p:spPr>
          <a:xfrm>
            <a:off x="13341925" y="284925"/>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Belemmeringen</a:t>
            </a:r>
            <a:endParaRPr b="0" i="0" sz="3400" u="none" cap="none" strike="noStrike">
              <a:solidFill>
                <a:schemeClr val="lt1"/>
              </a:solidFill>
              <a:latin typeface="Quicksand Medium"/>
              <a:ea typeface="Quicksand Medium"/>
              <a:cs typeface="Quicksand Medium"/>
              <a:sym typeface="Quicksand Medium"/>
            </a:endParaRPr>
          </a:p>
        </p:txBody>
      </p:sp>
      <p:sp>
        <p:nvSpPr>
          <p:cNvPr id="394" name="Google Shape;394;g3dc6002b26e_0_272"/>
          <p:cNvSpPr txBox="1"/>
          <p:nvPr/>
        </p:nvSpPr>
        <p:spPr>
          <a:xfrm>
            <a:off x="7671350" y="14879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rgbClr val="FFFFFF"/>
                </a:solidFill>
                <a:latin typeface="Quicksand Medium"/>
                <a:ea typeface="Quicksand Medium"/>
                <a:cs typeface="Quicksand Medium"/>
                <a:sym typeface="Quicksand Medium"/>
              </a:rPr>
              <a:t>Antagonisme</a:t>
            </a:r>
            <a:endParaRPr b="0" i="0" sz="3400" u="none" cap="none" strike="noStrike">
              <a:solidFill>
                <a:srgbClr val="FFFFFF"/>
              </a:solidFill>
              <a:latin typeface="Quicksand Medium"/>
              <a:ea typeface="Quicksand Medium"/>
              <a:cs typeface="Quicksand Medium"/>
              <a:sym typeface="Quicksand Medium"/>
            </a:endParaRPr>
          </a:p>
        </p:txBody>
      </p:sp>
      <p:sp>
        <p:nvSpPr>
          <p:cNvPr id="395" name="Google Shape;395;g3dc6002b26e_0_272"/>
          <p:cNvSpPr txBox="1"/>
          <p:nvPr/>
        </p:nvSpPr>
        <p:spPr>
          <a:xfrm>
            <a:off x="1567775" y="17647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rgbClr val="FFFFFF"/>
                </a:solidFill>
                <a:latin typeface="Quicksand Medium"/>
                <a:ea typeface="Quicksand Medium"/>
                <a:cs typeface="Quicksand Medium"/>
                <a:sym typeface="Quicksand Medium"/>
              </a:rPr>
              <a:t>Leidende rol</a:t>
            </a:r>
            <a:endParaRPr b="0" i="0" sz="3400" u="none" cap="none" strike="noStrike">
              <a:solidFill>
                <a:srgbClr val="FFFFFF"/>
              </a:solidFill>
              <a:latin typeface="Quicksand Medium"/>
              <a:ea typeface="Quicksand Medium"/>
              <a:cs typeface="Quicksand Medium"/>
              <a:sym typeface="Quicksand Medium"/>
            </a:endParaRPr>
          </a:p>
        </p:txBody>
      </p:sp>
      <p:pic>
        <p:nvPicPr>
          <p:cNvPr id="396" name="Google Shape;396;g3dc6002b26e_0_272"/>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400" name="Shape 400"/>
        <p:cNvGrpSpPr/>
        <p:nvPr/>
      </p:nvGrpSpPr>
      <p:grpSpPr>
        <a:xfrm>
          <a:off x="0" y="0"/>
          <a:ext cx="0" cy="0"/>
          <a:chOff x="0" y="0"/>
          <a:chExt cx="0" cy="0"/>
        </a:xfrm>
      </p:grpSpPr>
      <p:sp>
        <p:nvSpPr>
          <p:cNvPr id="401" name="Google Shape;401;g3dc6002b26e_0_284"/>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2" name="Google Shape;402;g3dc6002b26e_0_284"/>
          <p:cNvSpPr/>
          <p:nvPr/>
        </p:nvSpPr>
        <p:spPr>
          <a:xfrm>
            <a:off x="2" y="2111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3" name="Google Shape;403;g3dc6002b26e_0_284"/>
          <p:cNvSpPr txBox="1"/>
          <p:nvPr/>
        </p:nvSpPr>
        <p:spPr>
          <a:xfrm>
            <a:off x="729275" y="1753286"/>
            <a:ext cx="16775100" cy="7912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000"/>
              </a:spcBef>
              <a:spcAft>
                <a:spcPts val="0"/>
              </a:spcAft>
              <a:buClr>
                <a:srgbClr val="000000"/>
              </a:buClr>
              <a:buSzPts val="2300"/>
              <a:buFont typeface="Arial"/>
              <a:buNone/>
            </a:pPr>
            <a:r>
              <a:rPr b="1" i="0" lang="en-US" sz="2300" u="none" cap="none" strike="noStrike">
                <a:solidFill>
                  <a:schemeClr val="lt1"/>
                </a:solidFill>
                <a:latin typeface="Quicksand"/>
                <a:ea typeface="Quicksand"/>
                <a:cs typeface="Quicksand"/>
                <a:sym typeface="Quicksand"/>
              </a:rPr>
              <a:t>Bronnen: </a:t>
            </a:r>
            <a:endParaRPr b="1" i="0" sz="2300" u="none" cap="none" strike="noStrike">
              <a:solidFill>
                <a:schemeClr val="lt1"/>
              </a:solidFill>
              <a:latin typeface="Quicksand"/>
              <a:ea typeface="Quicksand"/>
              <a:cs typeface="Quicksand"/>
              <a:sym typeface="Quicksand"/>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Burns, P. (1999). </a:t>
            </a:r>
            <a:r>
              <a:rPr b="0" i="1" lang="en-US" sz="2300" u="none" cap="none" strike="noStrike">
                <a:solidFill>
                  <a:schemeClr val="lt1"/>
                </a:solidFill>
                <a:latin typeface="Quicksand Medium"/>
                <a:ea typeface="Quicksand Medium"/>
                <a:cs typeface="Quicksand Medium"/>
                <a:sym typeface="Quicksand Medium"/>
              </a:rPr>
              <a:t>Georges Demeny Phonoscope 1892. </a:t>
            </a:r>
            <a:r>
              <a:rPr b="0" i="0" lang="en-US" sz="2300" u="none" cap="none" strike="noStrike">
                <a:solidFill>
                  <a:schemeClr val="lt1"/>
                </a:solidFill>
                <a:latin typeface="Quicksand Medium"/>
                <a:ea typeface="Quicksand Medium"/>
                <a:cs typeface="Quicksand Medium"/>
                <a:sym typeface="Quicksand Medium"/>
              </a:rPr>
              <a:t>Archive.org.</a:t>
            </a:r>
            <a:r>
              <a:rPr b="0" i="1" lang="en-US" sz="2300" u="sng" cap="none" strike="noStrike">
                <a:solidFill>
                  <a:schemeClr val="lt1"/>
                </a:solidFill>
                <a:latin typeface="Quicksand Medium"/>
                <a:ea typeface="Quicksand Medium"/>
                <a:cs typeface="Quicksand Medium"/>
                <a:sym typeface="Quicksand Medium"/>
                <a:hlinkClick r:id="rId5">
                  <a:extLst>
                    <a:ext uri="{A12FA001-AC4F-418D-AE19-62706E023703}">
                      <ahyp:hlinkClr val="tx"/>
                    </a:ext>
                  </a:extLst>
                </a:hlinkClick>
              </a:rPr>
              <a:t> https://archive.org/details/demeny_phonoscope_1892</a:t>
            </a:r>
            <a:r>
              <a:rPr b="0" i="1" lang="en-US" sz="2300" u="none" cap="none" strike="noStrike">
                <a:solidFill>
                  <a:schemeClr val="lt1"/>
                </a:solidFill>
                <a:latin typeface="Quicksand Medium"/>
                <a:ea typeface="Quicksand Medium"/>
                <a:cs typeface="Quicksand Medium"/>
                <a:sym typeface="Quicksand Medium"/>
              </a:rPr>
              <a:t> </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1" lang="en-US" sz="2300" u="none" cap="none" strike="noStrike">
                <a:solidFill>
                  <a:schemeClr val="lt1"/>
                </a:solidFill>
                <a:latin typeface="Quicksand Medium"/>
                <a:ea typeface="Quicksand Medium"/>
                <a:cs typeface="Quicksand Medium"/>
                <a:sym typeface="Quicksand Medium"/>
              </a:rPr>
              <a:t>Deaf Cinema</a:t>
            </a:r>
            <a:r>
              <a:rPr b="0" i="0" lang="en-US" sz="2300" u="none" cap="none" strike="noStrike">
                <a:solidFill>
                  <a:schemeClr val="lt1"/>
                </a:solidFill>
                <a:latin typeface="Quicksand Medium"/>
                <a:ea typeface="Quicksand Medium"/>
                <a:cs typeface="Quicksand Medium"/>
                <a:sym typeface="Quicksand Medium"/>
              </a:rPr>
              <a:t>, geraadpleegd op 20 juni 2025.</a:t>
            </a:r>
            <a:r>
              <a:rPr b="0" i="0" lang="en-US" sz="2300" u="sng" cap="none" strike="noStrike">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 https://heartdeaf.com/heart/content/timelines/cinema/timeline.html</a:t>
            </a:r>
            <a:r>
              <a:rPr b="0" i="0" lang="en-US" sz="2300" u="none" cap="none" strike="noStrike">
                <a:solidFill>
                  <a:schemeClr val="lt1"/>
                </a:solidFill>
                <a:latin typeface="Quicksand Medium"/>
                <a:ea typeface="Quicksand Medium"/>
                <a:cs typeface="Quicksand Medium"/>
                <a:sym typeface="Quicksand Medium"/>
              </a:rPr>
              <a:t> </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Durr, P. (2016). “Deaf cinema”. In </a:t>
            </a:r>
            <a:r>
              <a:rPr b="0" i="1" lang="en-US" sz="2300" u="none" cap="none" strike="noStrike">
                <a:solidFill>
                  <a:schemeClr val="lt1"/>
                </a:solidFill>
                <a:latin typeface="Quicksand Medium"/>
                <a:ea typeface="Quicksand Medium"/>
                <a:cs typeface="Quicksand Medium"/>
                <a:sym typeface="Quicksand Medium"/>
              </a:rPr>
              <a:t>The sage deaf studies encyclopedia </a:t>
            </a:r>
            <a:r>
              <a:rPr b="0" i="0" lang="en-US" sz="2300" u="none" cap="none" strike="noStrike">
                <a:solidFill>
                  <a:schemeClr val="lt1"/>
                </a:solidFill>
                <a:latin typeface="Quicksand Medium"/>
                <a:ea typeface="Quicksand Medium"/>
                <a:cs typeface="Quicksand Medium"/>
                <a:sym typeface="Quicksand Medium"/>
              </a:rPr>
              <a:t>(Vol. 3, pp. 158-158). SAGE Publications, Inc,</a:t>
            </a:r>
            <a:r>
              <a:rPr b="0" i="0" lang="en-US" sz="2300" u="sng" cap="none" strike="noStrike">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 https://doi.org/10.4135/9781483346489.n56</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Holcomb, T. K. (2023). </a:t>
            </a:r>
            <a:r>
              <a:rPr b="0" i="1" lang="en-US" sz="2300" u="none" cap="none" strike="noStrike">
                <a:solidFill>
                  <a:schemeClr val="lt1"/>
                </a:solidFill>
                <a:latin typeface="Quicksand Medium"/>
                <a:ea typeface="Quicksand Medium"/>
                <a:cs typeface="Quicksand Medium"/>
                <a:sym typeface="Quicksand Medium"/>
              </a:rPr>
              <a:t>Introduction to Deaf culture.</a:t>
            </a:r>
            <a:r>
              <a:rPr b="0" i="0" lang="en-US" sz="2300" u="none" cap="none" strike="noStrike">
                <a:solidFill>
                  <a:schemeClr val="lt1"/>
                </a:solidFill>
                <a:latin typeface="Quicksand Medium"/>
                <a:ea typeface="Quicksand Medium"/>
                <a:cs typeface="Quicksand Medium"/>
                <a:sym typeface="Quicksand Medium"/>
              </a:rPr>
              <a:t> 2e druk. Oxford University Press.</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300"/>
              <a:buFont typeface="Arial"/>
              <a:buNone/>
            </a:pPr>
            <a:r>
              <a:rPr b="0" i="0" lang="en-US" sz="2300" u="sng" cap="none" strike="noStrike">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http://www.introductiontodeafculture.com/intro-to-deaf-culture.html</a:t>
            </a:r>
            <a:endParaRPr b="0" i="1"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Ladd, P. (2003). </a:t>
            </a:r>
            <a:r>
              <a:rPr b="0" i="1" lang="en-US" sz="2300" u="none" cap="none" strike="noStrike">
                <a:solidFill>
                  <a:schemeClr val="lt1"/>
                </a:solidFill>
                <a:latin typeface="Quicksand Medium"/>
                <a:ea typeface="Quicksand Medium"/>
                <a:cs typeface="Quicksand Medium"/>
                <a:sym typeface="Quicksand Medium"/>
              </a:rPr>
              <a:t>Understanding deaf culture: in search of deafhood, </a:t>
            </a:r>
            <a:r>
              <a:rPr b="0" i="0" lang="en-US" sz="2300" u="none" cap="none" strike="noStrike">
                <a:solidFill>
                  <a:schemeClr val="lt1"/>
                </a:solidFill>
                <a:latin typeface="Quicksand Medium"/>
                <a:ea typeface="Quicksand Medium"/>
                <a:cs typeface="Quicksand Medium"/>
                <a:sym typeface="Quicksand Medium"/>
              </a:rPr>
              <a:t>Multilingual Matters.</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Lane, H., Pillard R. C., en Hedberg U. (2011). </a:t>
            </a:r>
            <a:r>
              <a:rPr b="0" i="1" lang="en-US" sz="2300" u="none" cap="none" strike="noStrike">
                <a:solidFill>
                  <a:schemeClr val="lt1"/>
                </a:solidFill>
                <a:latin typeface="Quicksand Medium"/>
                <a:ea typeface="Quicksand Medium"/>
                <a:cs typeface="Quicksand Medium"/>
                <a:sym typeface="Quicksand Medium"/>
              </a:rPr>
              <a:t>The People of the Eye: Deaf Ethnicity and Ancestry</a:t>
            </a:r>
            <a:r>
              <a:rPr b="0" i="0" lang="en-US" sz="2300" u="none" cap="none" strike="noStrike">
                <a:solidFill>
                  <a:schemeClr val="lt1"/>
                </a:solidFill>
                <a:latin typeface="Quicksand Medium"/>
                <a:ea typeface="Quicksand Medium"/>
                <a:cs typeface="Quicksand Medium"/>
                <a:sym typeface="Quicksand Medium"/>
              </a:rPr>
              <a:t>, Oxford University Press. </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Mager W. (2021, 29 november).</a:t>
            </a:r>
            <a:r>
              <a:rPr b="0" i="1" lang="en-US" sz="2300" u="none" cap="none" strike="noStrike">
                <a:solidFill>
                  <a:schemeClr val="lt1"/>
                </a:solidFill>
                <a:latin typeface="Quicksand Medium"/>
                <a:ea typeface="Quicksand Medium"/>
                <a:cs typeface="Quicksand Medium"/>
                <a:sym typeface="Quicksand Medium"/>
              </a:rPr>
              <a:t> 130 Years of Deaf People and the Moving Image: Coming Full Circle. </a:t>
            </a:r>
            <a:r>
              <a:rPr b="0" i="0" lang="en-US" sz="2300" u="none" cap="none" strike="noStrike">
                <a:solidFill>
                  <a:schemeClr val="lt1"/>
                </a:solidFill>
                <a:latin typeface="Quicksand Medium"/>
                <a:ea typeface="Quicksand Medium"/>
                <a:cs typeface="Quicksand Medium"/>
                <a:sym typeface="Quicksand Medium"/>
              </a:rPr>
              <a:t>Watershed.co.uk,</a:t>
            </a:r>
            <a:r>
              <a:rPr b="0" i="1" lang="en-US" sz="2300" u="sng" cap="none" strike="noStrike">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 https://www.watershed.co.uk/articles/130-years-deaf-people-and-moving-image-coming-full-circle</a:t>
            </a:r>
            <a:r>
              <a:rPr b="0" i="1" lang="en-US" sz="2300" u="none" cap="none" strike="noStrike">
                <a:solidFill>
                  <a:schemeClr val="lt1"/>
                </a:solidFill>
                <a:latin typeface="Quicksand Medium"/>
                <a:ea typeface="Quicksand Medium"/>
                <a:cs typeface="Quicksand Medium"/>
                <a:sym typeface="Quicksand Medium"/>
              </a:rPr>
              <a:t> </a:t>
            </a:r>
            <a:endParaRPr b="0" i="1"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chemeClr val="dk1"/>
              </a:buClr>
              <a:buSzPts val="1100"/>
              <a:buFont typeface="Arial"/>
              <a:buNone/>
            </a:pPr>
            <a:r>
              <a:rPr b="0" i="0" lang="en-US" sz="2300" u="none" cap="none" strike="noStrike">
                <a:solidFill>
                  <a:schemeClr val="lt1"/>
                </a:solidFill>
                <a:latin typeface="Quicksand Medium"/>
                <a:ea typeface="Quicksand Medium"/>
                <a:cs typeface="Quicksand Medium"/>
                <a:sym typeface="Quicksand Medium"/>
              </a:rPr>
              <a:t>National Association of the Deaf, </a:t>
            </a:r>
            <a:r>
              <a:rPr b="0" i="1" lang="en-US" sz="2300" u="none" cap="none" strike="noStrike">
                <a:solidFill>
                  <a:schemeClr val="lt1"/>
                </a:solidFill>
                <a:latin typeface="Quicksand Medium"/>
                <a:ea typeface="Quicksand Medium"/>
                <a:cs typeface="Quicksand Medium"/>
                <a:sym typeface="Quicksand Medium"/>
              </a:rPr>
              <a:t>Veditz Day, 13 augustus 2013</a:t>
            </a:r>
            <a:r>
              <a:rPr b="0" i="0" lang="en-US" sz="2300" u="none" cap="none" strike="noStrike">
                <a:solidFill>
                  <a:schemeClr val="lt1"/>
                </a:solidFill>
                <a:latin typeface="Quicksand Medium"/>
                <a:ea typeface="Quicksand Medium"/>
                <a:cs typeface="Quicksand Medium"/>
                <a:sym typeface="Quicksand Medium"/>
              </a:rPr>
              <a:t>,</a:t>
            </a:r>
            <a:r>
              <a:rPr b="0" i="0" lang="en-US" sz="2300" u="sng" cap="none" strike="noStrike">
                <a:solidFill>
                  <a:schemeClr val="lt1"/>
                </a:solidFill>
                <a:latin typeface="Quicksand Medium"/>
                <a:ea typeface="Quicksand Medium"/>
                <a:cs typeface="Quicksand Medium"/>
                <a:sym typeface="Quicksand Medium"/>
                <a:hlinkClick r:id="rId10">
                  <a:extLst>
                    <a:ext uri="{A12FA001-AC4F-418D-AE19-62706E023703}">
                      <ahyp:hlinkClr val="tx"/>
                    </a:ext>
                  </a:extLst>
                </a:hlinkClick>
              </a:rPr>
              <a:t> https://www.nad.org/2013/08/12/veditz-day-august-13th-2013/</a:t>
            </a:r>
            <a:r>
              <a:rPr b="0" i="0" lang="en-US" sz="2300" u="none" cap="none" strike="noStrike">
                <a:solidFill>
                  <a:schemeClr val="lt1"/>
                </a:solidFill>
                <a:latin typeface="Quicksand Medium"/>
                <a:ea typeface="Quicksand Medium"/>
                <a:cs typeface="Quicksand Medium"/>
                <a:sym typeface="Quicksand Medium"/>
              </a:rPr>
              <a:t> </a:t>
            </a:r>
            <a:endParaRPr b="0" i="1"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Schuchmann, J. (1988). </a:t>
            </a:r>
            <a:r>
              <a:rPr b="0" i="1" lang="en-US" sz="2300" u="none" cap="none" strike="noStrike">
                <a:solidFill>
                  <a:schemeClr val="lt1"/>
                </a:solidFill>
                <a:latin typeface="Quicksand Medium"/>
                <a:ea typeface="Quicksand Medium"/>
                <a:cs typeface="Quicksand Medium"/>
                <a:sym typeface="Quicksand Medium"/>
              </a:rPr>
              <a:t>Hollywood speaks: Deafness and Film Entertainment Industry</a:t>
            </a:r>
            <a:r>
              <a:rPr b="0" i="0" lang="en-US" sz="2300" u="none" cap="none" strike="noStrike">
                <a:solidFill>
                  <a:schemeClr val="lt1"/>
                </a:solidFill>
                <a:latin typeface="Quicksand Medium"/>
                <a:ea typeface="Quicksand Medium"/>
                <a:cs typeface="Quicksand Medium"/>
                <a:sym typeface="Quicksand Medium"/>
              </a:rPr>
              <a:t>. University of Illinois Press.</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Virdi, J. (2020). </a:t>
            </a:r>
            <a:r>
              <a:rPr b="0" i="1" lang="en-US" sz="2300" u="none" cap="none" strike="noStrike">
                <a:solidFill>
                  <a:schemeClr val="lt1"/>
                </a:solidFill>
                <a:latin typeface="Quicksand Medium"/>
                <a:ea typeface="Quicksand Medium"/>
                <a:cs typeface="Quicksand Medium"/>
                <a:sym typeface="Quicksand Medium"/>
              </a:rPr>
              <a:t>Deaf History Series: Aflevering 11. Emerson Romero.</a:t>
            </a:r>
            <a:r>
              <a:rPr b="0" i="0" lang="en-US" sz="2300" u="sng" cap="none" strike="noStrike">
                <a:solidFill>
                  <a:schemeClr val="lt1"/>
                </a:solidFill>
                <a:latin typeface="Quicksand Medium"/>
                <a:ea typeface="Quicksand Medium"/>
                <a:cs typeface="Quicksand Medium"/>
                <a:sym typeface="Quicksand Medium"/>
                <a:hlinkClick r:id="rId11">
                  <a:extLst>
                    <a:ext uri="{A12FA001-AC4F-418D-AE19-62706E023703}">
                      <ahyp:hlinkClr val="tx"/>
                    </a:ext>
                  </a:extLst>
                </a:hlinkClick>
              </a:rPr>
              <a:t> https://jaivirdi.com/2020/07/19/dhs-episode-11/</a:t>
            </a:r>
            <a:r>
              <a:rPr b="0" i="0" lang="en-US" sz="2300" u="none" cap="none" strike="noStrike">
                <a:solidFill>
                  <a:schemeClr val="lt1"/>
                </a:solidFill>
                <a:latin typeface="Quicksand Medium"/>
                <a:ea typeface="Quicksand Medium"/>
                <a:cs typeface="Quicksand Medium"/>
                <a:sym typeface="Quicksand Medium"/>
              </a:rPr>
              <a:t> </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pic>
        <p:nvPicPr>
          <p:cNvPr id="404" name="Google Shape;404;g3dc6002b26e_0_284"/>
          <p:cNvPicPr preferRelativeResize="0"/>
          <p:nvPr/>
        </p:nvPicPr>
        <p:blipFill>
          <a:blip r:embed="rId12">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408" name="Shape 408"/>
        <p:cNvGrpSpPr/>
        <p:nvPr/>
      </p:nvGrpSpPr>
      <p:grpSpPr>
        <a:xfrm>
          <a:off x="0" y="0"/>
          <a:ext cx="0" cy="0"/>
          <a:chOff x="0" y="0"/>
          <a:chExt cx="0" cy="0"/>
        </a:xfrm>
      </p:grpSpPr>
      <p:sp>
        <p:nvSpPr>
          <p:cNvPr id="409" name="Google Shape;409;g3dc6002b26e_0_29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0" name="Google Shape;410;g3dc6002b26e_0_291"/>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1" name="Google Shape;411;g3dc6002b26e_0_291"/>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2" name="Google Shape;412;g3dc6002b26e_0_291"/>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413" name="Google Shape;413;g3dc6002b26e_0_291"/>
          <p:cNvGrpSpPr/>
          <p:nvPr/>
        </p:nvGrpSpPr>
        <p:grpSpPr>
          <a:xfrm>
            <a:off x="-228300" y="6944208"/>
            <a:ext cx="18940866" cy="4430982"/>
            <a:chOff x="0" y="-57150"/>
            <a:chExt cx="4988508" cy="1167000"/>
          </a:xfrm>
        </p:grpSpPr>
        <p:sp>
          <p:nvSpPr>
            <p:cNvPr id="414" name="Google Shape;414;g3dc6002b26e_0_291"/>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5" name="Google Shape;415;g3dc6002b26e_0_291"/>
            <p:cNvSpPr txBox="1"/>
            <p:nvPr/>
          </p:nvSpPr>
          <p:spPr>
            <a:xfrm>
              <a:off x="0" y="-57150"/>
              <a:ext cx="4988400" cy="11670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16" name="Google Shape;416;g3dc6002b26e_0_291"/>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7" name="Google Shape;417;g3dc6002b26e_0_291"/>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8" name="Google Shape;418;g3dc6002b26e_0_291"/>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9" name="Google Shape;419;g3dc6002b26e_0_291"/>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0" name="Google Shape;420;g3dc6002b26e_0_291"/>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1" name="Google Shape;421;g3dc6002b26e_0_291"/>
          <p:cNvSpPr txBox="1"/>
          <p:nvPr/>
        </p:nvSpPr>
        <p:spPr>
          <a:xfrm>
            <a:off x="2157052" y="1867850"/>
            <a:ext cx="415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422" name="Google Shape;422;g3dc6002b26e_0_291"/>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a:ea typeface="Quicksand"/>
                <a:cs typeface="Quicksand"/>
                <a:sym typeface="Quicksand"/>
                <a:hlinkClick r:id="rId12">
                  <a:extLst>
                    <a:ext uri="{A12FA001-AC4F-418D-AE19-62706E023703}">
                      <ahyp:hlinkClr val="tx"/>
                    </a:ext>
                  </a:extLst>
                </a:hlinkClick>
              </a:rPr>
              <a:t>https://deafstudies.eu/</a:t>
            </a:r>
            <a:endParaRPr b="0" i="0" sz="1400" u="none" cap="none" strike="noStrike">
              <a:solidFill>
                <a:srgbClr val="000000"/>
              </a:solidFill>
              <a:latin typeface="Quicksand"/>
              <a:ea typeface="Quicksand"/>
              <a:cs typeface="Quicksand"/>
              <a:sym typeface="Quicksand"/>
            </a:endParaRPr>
          </a:p>
        </p:txBody>
      </p:sp>
      <p:sp>
        <p:nvSpPr>
          <p:cNvPr id="423" name="Google Shape;423;g3dc6002b26e_0_291"/>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a:ea typeface="Quicksand"/>
                <a:cs typeface="Quicksand"/>
                <a:sym typeface="Quicksand"/>
              </a:rPr>
              <a:t>Dove cultuur, erfgoed en diversiteit</a:t>
            </a:r>
            <a:endParaRPr b="0" i="0" sz="1400" u="none" cap="none" strike="noStrike">
              <a:solidFill>
                <a:srgbClr val="000000"/>
              </a:solidFill>
              <a:latin typeface="Quicksand"/>
              <a:ea typeface="Quicksand"/>
              <a:cs typeface="Quicksand"/>
              <a:sym typeface="Quicksand"/>
            </a:endParaRPr>
          </a:p>
        </p:txBody>
      </p:sp>
      <p:sp>
        <p:nvSpPr>
          <p:cNvPr id="424" name="Google Shape;424;g3dc6002b26e_0_291"/>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a:ea typeface="Quicksand"/>
                <a:cs typeface="Quicksand"/>
                <a:sym typeface="Quicksand"/>
              </a:rPr>
              <a:t>@deafstudies.eu</a:t>
            </a:r>
            <a:endParaRPr b="0" i="0" sz="1400" u="none" cap="none" strike="noStrike">
              <a:solidFill>
                <a:srgbClr val="000000"/>
              </a:solidFill>
              <a:latin typeface="Quicksand"/>
              <a:ea typeface="Quicksand"/>
              <a:cs typeface="Quicksand"/>
              <a:sym typeface="Quicksand"/>
            </a:endParaRPr>
          </a:p>
        </p:txBody>
      </p:sp>
      <p:pic>
        <p:nvPicPr>
          <p:cNvPr id="425" name="Google Shape;425;g3dc6002b26e_0_291"/>
          <p:cNvPicPr preferRelativeResize="0"/>
          <p:nvPr/>
        </p:nvPicPr>
        <p:blipFill>
          <a:blip r:embed="rId13">
            <a:alphaModFix/>
          </a:blip>
          <a:stretch>
            <a:fillRect/>
          </a:stretch>
        </p:blipFill>
        <p:spPr>
          <a:xfrm>
            <a:off x="14138775" y="581575"/>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