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10287000" cx="18288000"/>
  <p:notesSz cx="6858000" cy="9144000"/>
  <p:embeddedFontLst>
    <p:embeddedFont>
      <p:font typeface="Anton"/>
      <p:regular r:id="rId26"/>
    </p:embeddedFont>
    <p:embeddedFont>
      <p:font typeface="Quicksand"/>
      <p:regular r:id="rId27"/>
      <p:bold r:id="rId28"/>
    </p:embeddedFont>
    <p:embeddedFont>
      <p:font typeface="Quicksand SemiBold"/>
      <p:regular r:id="rId29"/>
      <p:bold r:id="rId30"/>
    </p:embeddedFont>
    <p:embeddedFont>
      <p:font typeface="Quicksand Medium"/>
      <p:regular r:id="rId31"/>
      <p:bold r:id="rId32"/>
    </p:embeddedFont>
    <p:embeddedFont>
      <p:font typeface="Quicksand Light"/>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5" roundtripDataSignature="AMtx7mhUnaPvOCeo6GX4Ok4XVkLv6YLjg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Anton-regular.fntdata"/><Relationship Id="rId25" Type="http://schemas.openxmlformats.org/officeDocument/2006/relationships/slide" Target="slides/slide20.xml"/><Relationship Id="rId28" Type="http://schemas.openxmlformats.org/officeDocument/2006/relationships/font" Target="fonts/Quicksand-bold.fntdata"/><Relationship Id="rId27" Type="http://schemas.openxmlformats.org/officeDocument/2006/relationships/font" Target="fonts/Quicksand-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icksandSemiBold-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Medium-regular.fntdata"/><Relationship Id="rId30" Type="http://schemas.openxmlformats.org/officeDocument/2006/relationships/font" Target="fonts/QuicksandSemiBold-bold.fntdata"/><Relationship Id="rId11" Type="http://schemas.openxmlformats.org/officeDocument/2006/relationships/slide" Target="slides/slide6.xml"/><Relationship Id="rId33" Type="http://schemas.openxmlformats.org/officeDocument/2006/relationships/font" Target="fonts/QuicksandLight-regular.fntdata"/><Relationship Id="rId10" Type="http://schemas.openxmlformats.org/officeDocument/2006/relationships/slide" Target="slides/slide5.xml"/><Relationship Id="rId32" Type="http://schemas.openxmlformats.org/officeDocument/2006/relationships/font" Target="fonts/QuicksandMedium-bold.fntdata"/><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QuicksandLight-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2742edfc2c_0_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g32742edfc2c_0_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2742edfc2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 name="Google Shape;116;g32742edfc2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2742edfc2c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3" name="Google Shape;133;g32742edfc2c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2742edfc2c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5" name="Google Shape;145;g32742edfc2c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2742edfc2c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g32742edfc2c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2742edfc2c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2" name="Google Shape;182;g32742edfc2c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2742edfc2c_0_1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g32742edfc2c_0_1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50a9a3d250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3" name="Google Shape;203;g350a9a3d250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2742edfc2c_0_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7" name="Google Shape;217;g32742edfc2c_0_1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50a9a3d25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9" name="Google Shape;229;g350a9a3d25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2742edfc2c_0_1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1" name="Google Shape;241;g32742edfc2c_0_1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2742edfc2c_0_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9" name="Google Shape;259;g32742edfc2c_0_1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50a9a3d250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4" name="Google Shape;274;g350a9a3d250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703cc82750_0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6" name="Google Shape;286;g3703cc82750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703cc82750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9" name="Google Shape;299;g3703cc82750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d7f884de42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0" name="Google Shape;310;g3d7f884de42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5780a33a39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2" name="Google Shape;322;g35780a33a39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0" name="Google Shape;33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27.png"/><Relationship Id="rId5" Type="http://schemas.openxmlformats.org/officeDocument/2006/relationships/image" Target="../media/image7.png"/><Relationship Id="rId6"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4.png"/><Relationship Id="rId10" Type="http://schemas.openxmlformats.org/officeDocument/2006/relationships/image" Target="../media/image1.png"/><Relationship Id="rId9" Type="http://schemas.openxmlformats.org/officeDocument/2006/relationships/image" Target="../media/image8.jp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4.jpg"/><Relationship Id="rId8" Type="http://schemas.openxmlformats.org/officeDocument/2006/relationships/image" Target="../media/image3.png"/></Relationships>
</file>

<file path=ppt/slides/_rels/slide7.xml.rels><?xml version="1.0" encoding="UTF-8" standalone="yes"?><Relationships xmlns="http://schemas.openxmlformats.org/package/2006/relationships"><Relationship Id="rId11" Type="http://schemas.openxmlformats.org/officeDocument/2006/relationships/image" Target="../media/image25.jpg"/><Relationship Id="rId10" Type="http://schemas.openxmlformats.org/officeDocument/2006/relationships/hyperlink" Target="http://www.youtube.com/watch?v=ConPTCXMrug" TargetMode="External"/><Relationship Id="rId13" Type="http://schemas.openxmlformats.org/officeDocument/2006/relationships/image" Target="../media/image1.png"/><Relationship Id="rId12" Type="http://schemas.openxmlformats.org/officeDocument/2006/relationships/hyperlink" Target="https://www.youtube.com/hashtag/nientedispeciale" TargetMode="External"/><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28.png"/><Relationship Id="rId9" Type="http://schemas.openxmlformats.org/officeDocument/2006/relationships/image" Target="../media/image13.jpg"/><Relationship Id="rId5" Type="http://schemas.openxmlformats.org/officeDocument/2006/relationships/hyperlink" Target="http://www.youtube.com/watch?v=FNGp1aviGvE" TargetMode="External"/><Relationship Id="rId6" Type="http://schemas.openxmlformats.org/officeDocument/2006/relationships/image" Target="../media/image10.jpg"/><Relationship Id="rId7" Type="http://schemas.openxmlformats.org/officeDocument/2006/relationships/hyperlink" Target="https://gallaudet.edu/campus-design-facilities/campus-design-and-planning/deafspace/" TargetMode="External"/><Relationship Id="rId8" Type="http://schemas.openxmlformats.org/officeDocument/2006/relationships/hyperlink" Target="http://www.youtube.com/watch?v=u12uKwSwX3k"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26.png"/><Relationship Id="rId5"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9.jpg"/><Relationship Id="rId5" Type="http://schemas.openxmlformats.org/officeDocument/2006/relationships/image" Target="../media/image30.png"/><Relationship Id="rId6"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hyperlink" Target="https://deviacurr.wordpress.com/devia-motifs/" TargetMode="External"/><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hyperlink" Target="https://deaf-art.org/artists/" TargetMode="External"/><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20.jpg"/><Relationship Id="rId9" Type="http://schemas.openxmlformats.org/officeDocument/2006/relationships/hyperlink" Target="https://youtu.be/tA807S8730o" TargetMode="External"/><Relationship Id="rId5" Type="http://schemas.openxmlformats.org/officeDocument/2006/relationships/image" Target="../media/image18.jpg"/><Relationship Id="rId6" Type="http://schemas.openxmlformats.org/officeDocument/2006/relationships/hyperlink" Target="https://deaf-art.org/deaf-art/devia-posters/" TargetMode="External"/><Relationship Id="rId7" Type="http://schemas.openxmlformats.org/officeDocument/2006/relationships/hyperlink" Target="https://www.youtube.com/watch?v=9RmaBaQHgiw" TargetMode="External"/><Relationship Id="rId8" Type="http://schemas.openxmlformats.org/officeDocument/2006/relationships/hyperlink" Target="https://youtu.be/6Og4BMcp3WA"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29.jpg"/><Relationship Id="rId5" Type="http://schemas.openxmlformats.org/officeDocument/2006/relationships/hyperlink" Target="https://deaf-art.org/profiles/arnaud-balard/#" TargetMode="External"/><Relationship Id="rId6" Type="http://schemas.openxmlformats.org/officeDocument/2006/relationships/hyperlink" Target="https://surdistsunited.com/devia-history/surdism-manifesto/" TargetMode="External"/><Relationship Id="rId7"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16.png"/><Relationship Id="rId5" Type="http://schemas.openxmlformats.org/officeDocument/2006/relationships/hyperlink" Target="https://surdistsunited.com/" TargetMode="External"/><Relationship Id="rId6"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hyperlink" Target="http://www.youtube.com/watch?v=LNCgMbs1hSk" TargetMode="External"/><Relationship Id="rId5" Type="http://schemas.openxmlformats.org/officeDocument/2006/relationships/image" Target="../media/image24.jpg"/><Relationship Id="rId6" Type="http://schemas.openxmlformats.org/officeDocument/2006/relationships/hyperlink" Target="https://youtu.be/LNCgMbs1hSk" TargetMode="External"/><Relationship Id="rId7"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1" Type="http://schemas.openxmlformats.org/officeDocument/2006/relationships/hyperlink" Target="https://www.unusualverse.com/2020/05/amazing-deaf-artists-1.html" TargetMode="External"/><Relationship Id="rId10" Type="http://schemas.openxmlformats.org/officeDocument/2006/relationships/hyperlink" Target="https://scholarworks.rit.edu/cgi/viewcontent.cgi?referer=&amp;httpsredir=1&amp;article=1424&amp;context=article" TargetMode="External"/><Relationship Id="rId13" Type="http://schemas.openxmlformats.org/officeDocument/2006/relationships/hyperlink" Target="https://deafartists.wordpress.com/2020/02/04/surdism-whats-that/" TargetMode="External"/><Relationship Id="rId12" Type="http://schemas.openxmlformats.org/officeDocument/2006/relationships/hyperlink" Target="http://www.introductiontodeafculture.com/intro-to-deaf-culture.html" TargetMode="External"/><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hyperlink" Target="https://www.rit.edu/" TargetMode="External"/><Relationship Id="rId9" Type="http://schemas.openxmlformats.org/officeDocument/2006/relationships/hyperlink" Target="https://scholarworks.rit.edu/cgi/viewcontent.cgi?referer=&amp;httpsredir=1&amp;article=1424&amp;context=article" TargetMode="External"/><Relationship Id="rId15" Type="http://schemas.openxmlformats.org/officeDocument/2006/relationships/hyperlink" Target="https://infoguides.rit.edu/deafart" TargetMode="External"/><Relationship Id="rId14" Type="http://schemas.openxmlformats.org/officeDocument/2006/relationships/hyperlink" Target="https://deafartists.wordpress.com/2020/02/04/surdism-whats-that/" TargetMode="External"/><Relationship Id="rId17" Type="http://schemas.openxmlformats.org/officeDocument/2006/relationships/hyperlink" Target="https://surdistsunited.com/" TargetMode="External"/><Relationship Id="rId16" Type="http://schemas.openxmlformats.org/officeDocument/2006/relationships/hyperlink" Target="https://infoguides.rit.edu/deafart" TargetMode="External"/><Relationship Id="rId5" Type="http://schemas.openxmlformats.org/officeDocument/2006/relationships/hyperlink" Target="https://deaf-art.org/" TargetMode="External"/><Relationship Id="rId19" Type="http://schemas.openxmlformats.org/officeDocument/2006/relationships/image" Target="../media/image1.png"/><Relationship Id="rId6" Type="http://schemas.openxmlformats.org/officeDocument/2006/relationships/hyperlink" Target="https://deaf-art.org/" TargetMode="External"/><Relationship Id="rId18" Type="http://schemas.openxmlformats.org/officeDocument/2006/relationships/hyperlink" Target="https://surdistsunited.com/" TargetMode="External"/><Relationship Id="rId7" Type="http://schemas.openxmlformats.org/officeDocument/2006/relationships/hyperlink" Target="https://deviacurr.wordpress.com/" TargetMode="External"/><Relationship Id="rId8" Type="http://schemas.openxmlformats.org/officeDocument/2006/relationships/hyperlink" Target="https://deviacurr.wordpress.com/" TargetMode="External"/></Relationships>
</file>

<file path=ppt/slides/_rels/slide20.xml.rels><?xml version="1.0" encoding="UTF-8" standalone="yes"?><Relationships xmlns="http://schemas.openxmlformats.org/package/2006/relationships"><Relationship Id="rId11" Type="http://schemas.openxmlformats.org/officeDocument/2006/relationships/image" Target="../media/image23.png"/><Relationship Id="rId10" Type="http://schemas.openxmlformats.org/officeDocument/2006/relationships/image" Target="../media/image21.png"/><Relationship Id="rId13" Type="http://schemas.openxmlformats.org/officeDocument/2006/relationships/image" Target="../media/image1.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9.png"/><Relationship Id="rId9" Type="http://schemas.openxmlformats.org/officeDocument/2006/relationships/image" Target="../media/image17.png"/><Relationship Id="rId5" Type="http://schemas.openxmlformats.org/officeDocument/2006/relationships/image" Target="../media/image12.png"/><Relationship Id="rId6" Type="http://schemas.openxmlformats.org/officeDocument/2006/relationships/image" Target="../media/image11.png"/><Relationship Id="rId7" Type="http://schemas.openxmlformats.org/officeDocument/2006/relationships/image" Target="../media/image22.png"/><Relationship Id="rId8"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txBox="1"/>
          <p:nvPr/>
        </p:nvSpPr>
        <p:spPr>
          <a:xfrm>
            <a:off x="3457354" y="3904541"/>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Arte Sorda</a:t>
            </a:r>
            <a:endParaRPr b="0" i="0" sz="10000" u="none" cap="none" strike="noStrike">
              <a:solidFill>
                <a:srgbClr val="FFFFFF"/>
              </a:solidFill>
              <a:latin typeface="Anton"/>
              <a:ea typeface="Anton"/>
              <a:cs typeface="Anton"/>
              <a:sym typeface="Anton"/>
            </a:endParaRPr>
          </a:p>
        </p:txBody>
      </p:sp>
      <p:sp>
        <p:nvSpPr>
          <p:cNvPr id="89" name="Google Shape;89;p1"/>
          <p:cNvSpPr txBox="1"/>
          <p:nvPr/>
        </p:nvSpPr>
        <p:spPr>
          <a:xfrm>
            <a:off x="3457354" y="5450055"/>
            <a:ext cx="11401500" cy="523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chemeClr val="dk1"/>
              </a:buClr>
              <a:buSzPts val="3200"/>
              <a:buFont typeface="Arial"/>
              <a:buNone/>
            </a:pPr>
            <a:r>
              <a:rPr b="0" i="0" lang="en-US" sz="3400" u="none" cap="none" strike="noStrike">
                <a:solidFill>
                  <a:schemeClr val="lt1"/>
                </a:solidFill>
                <a:latin typeface="Quicksand"/>
                <a:ea typeface="Quicksand"/>
                <a:cs typeface="Quicksand"/>
                <a:sym typeface="Quicksand"/>
              </a:rPr>
              <a:t>Art</a:t>
            </a:r>
            <a:r>
              <a:rPr lang="en-US" sz="3400">
                <a:solidFill>
                  <a:schemeClr val="lt1"/>
                </a:solidFill>
                <a:latin typeface="Quicksand"/>
                <a:ea typeface="Quicksand"/>
                <a:cs typeface="Quicksand"/>
                <a:sym typeface="Quicksand"/>
              </a:rPr>
              <a:t>e</a:t>
            </a:r>
            <a:r>
              <a:rPr b="0" i="0" lang="en-US" sz="3400" u="none" cap="none" strike="noStrike">
                <a:solidFill>
                  <a:schemeClr val="lt1"/>
                </a:solidFill>
                <a:latin typeface="Quicksand"/>
                <a:ea typeface="Quicksand"/>
                <a:cs typeface="Quicksand"/>
                <a:sym typeface="Quicksand"/>
              </a:rPr>
              <a:t> e letteratura Sord</a:t>
            </a:r>
            <a:r>
              <a:rPr lang="en-US" sz="3400">
                <a:solidFill>
                  <a:schemeClr val="lt1"/>
                </a:solidFill>
                <a:latin typeface="Quicksand"/>
                <a:ea typeface="Quicksand"/>
                <a:cs typeface="Quicksand"/>
                <a:sym typeface="Quicksand"/>
              </a:rPr>
              <a:t>a</a:t>
            </a:r>
            <a:endParaRPr b="0" i="0" sz="3400" u="none" cap="none" strike="noStrike">
              <a:solidFill>
                <a:srgbClr val="FFFFFF"/>
              </a:solidFill>
              <a:latin typeface="Quicksand"/>
              <a:ea typeface="Quicksand"/>
              <a:cs typeface="Quicksand"/>
              <a:sym typeface="Quicksand"/>
            </a:endParaRPr>
          </a:p>
        </p:txBody>
      </p:sp>
      <p:sp>
        <p:nvSpPr>
          <p:cNvPr id="90" name="Google Shape;90;p1"/>
          <p:cNvSpPr txBox="1"/>
          <p:nvPr/>
        </p:nvSpPr>
        <p:spPr>
          <a:xfrm>
            <a:off x="3457354" y="3276388"/>
            <a:ext cx="8667900" cy="4311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800" u="none" cap="none" strike="noStrike">
                <a:solidFill>
                  <a:srgbClr val="FFFFFF"/>
                </a:solidFill>
                <a:latin typeface="Quicksand"/>
                <a:ea typeface="Quicksand"/>
                <a:cs typeface="Quicksand"/>
                <a:sym typeface="Quicksand"/>
              </a:rPr>
              <a:t>Workshop di Deaf Studies</a:t>
            </a:r>
            <a:endParaRPr b="0" i="0" sz="2800" u="none" cap="none" strike="noStrike">
              <a:solidFill>
                <a:srgbClr val="000000"/>
              </a:solidFill>
              <a:latin typeface="Arial"/>
              <a:ea typeface="Arial"/>
              <a:cs typeface="Arial"/>
              <a:sym typeface="Arial"/>
            </a:endParaRPr>
          </a:p>
        </p:txBody>
      </p:sp>
      <p:sp>
        <p:nvSpPr>
          <p:cNvPr id="91" name="Google Shape;91;p1"/>
          <p:cNvSpPr txBox="1"/>
          <p:nvPr/>
        </p:nvSpPr>
        <p:spPr>
          <a:xfrm>
            <a:off x="3457350" y="9339575"/>
            <a:ext cx="10519200" cy="797400"/>
          </a:xfrm>
          <a:prstGeom prst="rect">
            <a:avLst/>
          </a:prstGeom>
          <a:noFill/>
          <a:ln>
            <a:noFill/>
          </a:ln>
        </p:spPr>
        <p:txBody>
          <a:bodyPr anchorCtr="0" anchor="t" bIns="91425" lIns="91425" spcFirstLastPara="1" rIns="91425" wrap="square" tIns="91425">
            <a:spAutoFit/>
          </a:bodyPr>
          <a:lstStyle/>
          <a:p>
            <a:pPr indent="0" lvl="0" marL="0" rtl="0" algn="l">
              <a:lnSpc>
                <a:spcPct val="115833"/>
              </a:lnSpc>
              <a:spcBef>
                <a:spcPts val="0"/>
              </a:spcBef>
              <a:spcAft>
                <a:spcPts val="800"/>
              </a:spcAft>
              <a:buNone/>
            </a:pPr>
            <a:r>
              <a:rPr lang="en-US" sz="1200">
                <a:solidFill>
                  <a:srgbClr val="FFFFFF"/>
                </a:solidFill>
                <a:latin typeface="Quicksand Medium"/>
                <a:ea typeface="Quicksand Medium"/>
                <a:cs typeface="Quicksand Medium"/>
                <a:sym typeface="Quicksand Medium"/>
              </a:rPr>
              <a:t>Finanziato dall’Unione Europea. Tuttavia, le opinioni e i punti di vista espressi sono esclusivamente quelli dell’autore o degli autori e non riflettono necessariamente quelli dell’Unione Europea o dell’Agenzia esecutiva europea per l’istruzione e la cultura (EACEA). Né l’Unione Europea né l’EACEA possono essere ritenute responsabili per tali contenuti.</a:t>
            </a:r>
            <a:endParaRPr sz="1200">
              <a:solidFill>
                <a:srgbClr val="FFFFFF"/>
              </a:solidFill>
            </a:endParaRPr>
          </a:p>
        </p:txBody>
      </p:sp>
      <p:pic>
        <p:nvPicPr>
          <p:cNvPr id="92" name="Google Shape;92;p1"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p2"/>
          <p:cNvGrpSpPr/>
          <p:nvPr/>
        </p:nvGrpSpPr>
        <p:grpSpPr>
          <a:xfrm>
            <a:off x="0" y="-216991"/>
            <a:ext cx="2922084" cy="10503991"/>
            <a:chOff x="0" y="-57150"/>
            <a:chExt cx="769602" cy="2766483"/>
          </a:xfrm>
        </p:grpSpPr>
        <p:sp>
          <p:nvSpPr>
            <p:cNvPr id="98" name="Google Shape;98;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572000" y="2902950"/>
            <a:ext cx="10477800" cy="6731400"/>
          </a:xfrm>
          <a:prstGeom prst="rect">
            <a:avLst/>
          </a:prstGeom>
          <a:noFill/>
          <a:ln>
            <a:noFill/>
          </a:ln>
        </p:spPr>
        <p:txBody>
          <a:bodyPr anchorCtr="0" anchor="t" bIns="0" lIns="0" spcFirstLastPara="1" rIns="0" wrap="square" tIns="0">
            <a:spAutoFit/>
          </a:bodyPr>
          <a:lstStyle/>
          <a:p>
            <a:pPr indent="-359406" lvl="1" marL="604511" marR="0" rtl="0" algn="l">
              <a:lnSpc>
                <a:spcPct val="140014"/>
              </a:lnSpc>
              <a:spcBef>
                <a:spcPts val="0"/>
              </a:spcBef>
              <a:spcAft>
                <a:spcPts val="0"/>
              </a:spcAft>
              <a:buClr>
                <a:srgbClr val="FFFFFF"/>
              </a:buClr>
              <a:buSzPts val="3699"/>
              <a:buFont typeface="Arial"/>
              <a:buChar char="•"/>
            </a:pPr>
            <a:r>
              <a:rPr b="0" i="0" lang="en-US" sz="3699" u="none" cap="none" strike="noStrike">
                <a:solidFill>
                  <a:srgbClr val="FFFFFF"/>
                </a:solidFill>
                <a:latin typeface="Quicksand"/>
                <a:ea typeface="Quicksand"/>
                <a:cs typeface="Quicksand"/>
                <a:sym typeface="Quicksand"/>
              </a:rPr>
              <a:t>Cos’è Arte Sorda?</a:t>
            </a:r>
            <a:endParaRPr b="0" i="0" sz="2300" u="none" cap="none" strike="noStrike">
              <a:solidFill>
                <a:srgbClr val="000000"/>
              </a:solidFill>
              <a:latin typeface="Arial"/>
              <a:ea typeface="Arial"/>
              <a:cs typeface="Arial"/>
              <a:sym typeface="Arial"/>
            </a:endParaRPr>
          </a:p>
          <a:p>
            <a:pPr indent="-359406" lvl="1" marL="604511" marR="0" rtl="0" algn="l">
              <a:lnSpc>
                <a:spcPct val="140014"/>
              </a:lnSpc>
              <a:spcBef>
                <a:spcPts val="0"/>
              </a:spcBef>
              <a:spcAft>
                <a:spcPts val="0"/>
              </a:spcAft>
              <a:buClr>
                <a:srgbClr val="FFFFFF"/>
              </a:buClr>
              <a:buSzPts val="3699"/>
              <a:buFont typeface="Arial"/>
              <a:buChar char="•"/>
            </a:pPr>
            <a:r>
              <a:rPr b="0" i="0" lang="en-US" sz="3699" u="none" cap="none" strike="noStrike">
                <a:solidFill>
                  <a:srgbClr val="FFFFFF"/>
                </a:solidFill>
                <a:latin typeface="Quicksand"/>
                <a:ea typeface="Quicksand"/>
                <a:cs typeface="Quicksand"/>
                <a:sym typeface="Quicksand"/>
              </a:rPr>
              <a:t>Diversi tipi di Arte Sorda</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De’Via</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Surdism</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Video “Artvisti Sordi”</a:t>
            </a:r>
            <a:endParaRPr b="0" i="0" sz="3699" u="none" cap="none" strike="noStrike">
              <a:solidFill>
                <a:srgbClr val="FFFFFF"/>
              </a:solidFill>
              <a:latin typeface="Quicksand"/>
              <a:ea typeface="Quicksand"/>
              <a:cs typeface="Quicksand"/>
              <a:sym typeface="Quicksand"/>
            </a:endParaRPr>
          </a:p>
          <a:p>
            <a:pPr indent="-463487" lvl="1" marL="914400" marR="0" rtl="0" algn="l">
              <a:lnSpc>
                <a:spcPct val="140014"/>
              </a:lnSpc>
              <a:spcBef>
                <a:spcPts val="0"/>
              </a:spcBef>
              <a:spcAft>
                <a:spcPts val="0"/>
              </a:spcAft>
              <a:buClr>
                <a:srgbClr val="FFFFFF"/>
              </a:buClr>
              <a:buSzPts val="3699"/>
              <a:buFont typeface="Quicksand"/>
              <a:buChar char="•"/>
            </a:pPr>
            <a:r>
              <a:rPr b="0" i="0" lang="en-US" sz="3699" u="none" cap="none" strike="noStrike">
                <a:solidFill>
                  <a:schemeClr val="lt1"/>
                </a:solidFill>
                <a:latin typeface="Quicksand"/>
                <a:ea typeface="Quicksand"/>
                <a:cs typeface="Quicksand"/>
                <a:sym typeface="Quicksand"/>
              </a:rPr>
              <a:t>Discussione e riflessioni finali</a:t>
            </a:r>
            <a:endParaRPr b="0" i="0" sz="3699" u="none" cap="none" strike="noStrike">
              <a:solidFill>
                <a:srgbClr val="FFFFFF"/>
              </a:solidFill>
              <a:latin typeface="Quicksand"/>
              <a:ea typeface="Quicksand"/>
              <a:cs typeface="Quicksand"/>
              <a:sym typeface="Quicksand"/>
            </a:endParaRPr>
          </a:p>
          <a:p>
            <a:pPr indent="0" lvl="0" marL="914400" marR="0" rtl="0" algn="l">
              <a:lnSpc>
                <a:spcPct val="140014"/>
              </a:lnSpc>
              <a:spcBef>
                <a:spcPts val="0"/>
              </a:spcBef>
              <a:spcAft>
                <a:spcPts val="0"/>
              </a:spcAft>
              <a:buClr>
                <a:srgbClr val="000000"/>
              </a:buClr>
              <a:buSzPts val="2699"/>
              <a:buFont typeface="Arial"/>
              <a:buNone/>
            </a:pPr>
            <a:r>
              <a:t/>
            </a:r>
            <a:endParaRPr b="0" i="0" sz="2699" u="none" cap="none" strike="noStrike">
              <a:solidFill>
                <a:srgbClr val="FFFFFF"/>
              </a:solidFill>
              <a:latin typeface="Quicksand"/>
              <a:ea typeface="Quicksand"/>
              <a:cs typeface="Quicksand"/>
              <a:sym typeface="Quicksand"/>
            </a:endParaRPr>
          </a:p>
          <a:p>
            <a:pPr indent="-463486" lvl="1" marL="628650" marR="0" rtl="0" algn="l">
              <a:lnSpc>
                <a:spcPct val="140014"/>
              </a:lnSpc>
              <a:spcBef>
                <a:spcPts val="0"/>
              </a:spcBef>
              <a:spcAft>
                <a:spcPts val="0"/>
              </a:spcAft>
              <a:buClr>
                <a:schemeClr val="lt1"/>
              </a:buClr>
              <a:buSzPts val="3699"/>
              <a:buFont typeface="Quicksand"/>
              <a:buChar char="•"/>
            </a:pPr>
            <a:r>
              <a:rPr b="0" i="0" lang="en-US" sz="3699" u="none" cap="none" strike="noStrike">
                <a:solidFill>
                  <a:schemeClr val="lt1"/>
                </a:solidFill>
                <a:latin typeface="Quicksand"/>
                <a:ea typeface="Quicksand"/>
                <a:cs typeface="Quicksand"/>
                <a:sym typeface="Quicksand"/>
              </a:rPr>
              <a:t>Ricerca su un artista Sord* e i suoi lavori</a:t>
            </a:r>
            <a:endParaRPr b="0" i="0" sz="3699" u="none" cap="none" strike="noStrike">
              <a:solidFill>
                <a:schemeClr val="lt1"/>
              </a:solidFill>
              <a:latin typeface="Quicksand"/>
              <a:ea typeface="Quicksand"/>
              <a:cs typeface="Quicksand"/>
              <a:sym typeface="Quicksand"/>
            </a:endParaRPr>
          </a:p>
          <a:p>
            <a:pPr indent="-463487" lvl="1" marL="628650" marR="0" rtl="0" algn="l">
              <a:lnSpc>
                <a:spcPct val="140014"/>
              </a:lnSpc>
              <a:spcBef>
                <a:spcPts val="0"/>
              </a:spcBef>
              <a:spcAft>
                <a:spcPts val="0"/>
              </a:spcAft>
              <a:buClr>
                <a:schemeClr val="lt1"/>
              </a:buClr>
              <a:buSzPts val="3699"/>
              <a:buFont typeface="Quicksand"/>
              <a:buChar char="•"/>
            </a:pPr>
            <a:r>
              <a:rPr b="0" i="0" lang="en-US" sz="3699" u="none" cap="none" strike="noStrike">
                <a:solidFill>
                  <a:schemeClr val="lt1"/>
                </a:solidFill>
                <a:latin typeface="Quicksand"/>
                <a:ea typeface="Quicksand"/>
                <a:cs typeface="Quicksand"/>
                <a:sym typeface="Quicksand"/>
              </a:rPr>
              <a:t>Presentazione del lavoro di gruppo</a:t>
            </a:r>
            <a:endParaRPr b="0" i="0" sz="3699" u="none" cap="none" strike="noStrike">
              <a:solidFill>
                <a:schemeClr val="lt1"/>
              </a:solidFill>
              <a:latin typeface="Quicksand"/>
              <a:ea typeface="Quicksand"/>
              <a:cs typeface="Quicksand"/>
              <a:sym typeface="Quicksand"/>
            </a:endParaRPr>
          </a:p>
        </p:txBody>
      </p:sp>
      <p:sp>
        <p:nvSpPr>
          <p:cNvPr id="102" name="Google Shape;102;p2"/>
          <p:cNvSpPr txBox="1"/>
          <p:nvPr/>
        </p:nvSpPr>
        <p:spPr>
          <a:xfrm>
            <a:off x="4047607" y="13511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Indice</a:t>
            </a:r>
            <a:endParaRPr b="0" i="0" sz="1400" u="none" cap="none" strike="noStrike">
              <a:solidFill>
                <a:srgbClr val="000000"/>
              </a:solidFill>
              <a:latin typeface="Arial"/>
              <a:ea typeface="Arial"/>
              <a:cs typeface="Arial"/>
              <a:sym typeface="Arial"/>
            </a:endParaRPr>
          </a:p>
        </p:txBody>
      </p:sp>
      <p:pic>
        <p:nvPicPr>
          <p:cNvPr id="103" name="Google Shape;103;p2"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7" name="Shape 107"/>
        <p:cNvGrpSpPr/>
        <p:nvPr/>
      </p:nvGrpSpPr>
      <p:grpSpPr>
        <a:xfrm>
          <a:off x="0" y="0"/>
          <a:ext cx="0" cy="0"/>
          <a:chOff x="0" y="0"/>
          <a:chExt cx="0" cy="0"/>
        </a:xfrm>
      </p:grpSpPr>
      <p:grpSp>
        <p:nvGrpSpPr>
          <p:cNvPr id="108" name="Google Shape;108;g32742edfc2c_0_69"/>
          <p:cNvGrpSpPr/>
          <p:nvPr/>
        </p:nvGrpSpPr>
        <p:grpSpPr>
          <a:xfrm>
            <a:off x="0" y="-216993"/>
            <a:ext cx="2922102" cy="10504504"/>
            <a:chOff x="0" y="-57150"/>
            <a:chExt cx="769602" cy="2766600"/>
          </a:xfrm>
        </p:grpSpPr>
        <p:sp>
          <p:nvSpPr>
            <p:cNvPr id="109" name="Google Shape;109;g32742edfc2c_0_6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g32742edfc2c_0_6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1" name="Google Shape;111;g32742edfc2c_0_6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2742edfc2c_0_69"/>
          <p:cNvSpPr txBox="1"/>
          <p:nvPr/>
        </p:nvSpPr>
        <p:spPr>
          <a:xfrm>
            <a:off x="3979624" y="3768300"/>
            <a:ext cx="11574300" cy="1693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1000" u="none" cap="none" strike="noStrike">
                <a:solidFill>
                  <a:srgbClr val="FFFFFF"/>
                </a:solidFill>
                <a:latin typeface="Anton"/>
                <a:ea typeface="Anton"/>
                <a:cs typeface="Anton"/>
                <a:sym typeface="Anton"/>
              </a:rPr>
              <a:t>Cos'è l'Arte Sorda?</a:t>
            </a:r>
            <a:endParaRPr b="0" i="0" sz="11000" u="none" cap="none" strike="noStrike">
              <a:solidFill>
                <a:srgbClr val="FFFFFF"/>
              </a:solidFill>
              <a:latin typeface="Anton"/>
              <a:ea typeface="Anton"/>
              <a:cs typeface="Anton"/>
              <a:sym typeface="Anton"/>
            </a:endParaRPr>
          </a:p>
        </p:txBody>
      </p:sp>
      <p:pic>
        <p:nvPicPr>
          <p:cNvPr id="113" name="Google Shape;113;g32742edfc2c_0_69"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17" name="Shape 117"/>
        <p:cNvGrpSpPr/>
        <p:nvPr/>
      </p:nvGrpSpPr>
      <p:grpSpPr>
        <a:xfrm>
          <a:off x="0" y="0"/>
          <a:ext cx="0" cy="0"/>
          <a:chOff x="0" y="0"/>
          <a:chExt cx="0" cy="0"/>
        </a:xfrm>
      </p:grpSpPr>
      <p:sp>
        <p:nvSpPr>
          <p:cNvPr id="118" name="Google Shape;118;g32742edfc2c_0_0"/>
          <p:cNvSpPr/>
          <p:nvPr/>
        </p:nvSpPr>
        <p:spPr>
          <a:xfrm>
            <a:off x="5355900" y="1362450"/>
            <a:ext cx="7576200" cy="7562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19" name="Google Shape;119;g32742edfc2c_0_0"/>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g32742edfc2c_0_0"/>
          <p:cNvSpPr txBox="1"/>
          <p:nvPr/>
        </p:nvSpPr>
        <p:spPr>
          <a:xfrm>
            <a:off x="6135000" y="3561301"/>
            <a:ext cx="6018000" cy="3164400"/>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0" i="0" sz="9600" u="none" cap="none" strike="noStrike">
              <a:solidFill>
                <a:srgbClr val="039796"/>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9600"/>
              <a:buFont typeface="Arial"/>
              <a:buNone/>
            </a:pPr>
            <a:r>
              <a:rPr b="0" i="0" lang="en-US" sz="9600" u="none" cap="none" strike="noStrike">
                <a:solidFill>
                  <a:srgbClr val="039796"/>
                </a:solidFill>
                <a:latin typeface="Anton"/>
                <a:ea typeface="Anton"/>
                <a:cs typeface="Anton"/>
                <a:sym typeface="Anton"/>
              </a:rPr>
              <a:t>Arte</a:t>
            </a:r>
            <a:endParaRPr b="0" i="0" sz="9600" u="none" cap="none" strike="noStrike">
              <a:solidFill>
                <a:srgbClr val="039796"/>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9600"/>
              <a:buFont typeface="Arial"/>
              <a:buNone/>
            </a:pPr>
            <a:r>
              <a:rPr b="0" i="0" lang="en-US" sz="9600" u="none" cap="none" strike="noStrike">
                <a:solidFill>
                  <a:srgbClr val="039796"/>
                </a:solidFill>
                <a:latin typeface="Anton"/>
                <a:ea typeface="Anton"/>
                <a:cs typeface="Anton"/>
                <a:sym typeface="Anton"/>
              </a:rPr>
              <a:t>Sorda</a:t>
            </a:r>
            <a:endParaRPr b="0" i="0" sz="9600" u="none" cap="none" strike="noStrike">
              <a:solidFill>
                <a:srgbClr val="039796"/>
              </a:solidFill>
              <a:latin typeface="Anton"/>
              <a:ea typeface="Anton"/>
              <a:cs typeface="Anton"/>
              <a:sym typeface="Anton"/>
            </a:endParaRPr>
          </a:p>
        </p:txBody>
      </p:sp>
      <p:sp>
        <p:nvSpPr>
          <p:cNvPr id="121" name="Google Shape;121;g32742edfc2c_0_0"/>
          <p:cNvSpPr/>
          <p:nvPr/>
        </p:nvSpPr>
        <p:spPr>
          <a:xfrm>
            <a:off x="4889901" y="1195500"/>
            <a:ext cx="2196900" cy="22335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0" i="0" lang="en-US" sz="3300" u="none" cap="none" strike="noStrike">
                <a:solidFill>
                  <a:schemeClr val="lt1"/>
                </a:solidFill>
                <a:latin typeface="Quicksand SemiBold"/>
                <a:ea typeface="Quicksand SemiBold"/>
                <a:cs typeface="Quicksand SemiBold"/>
                <a:sym typeface="Quicksand SemiBold"/>
              </a:rPr>
              <a:t>Arti </a:t>
            </a:r>
            <a:r>
              <a:rPr b="0" i="0" lang="en-US" sz="3300" u="none" cap="none" strike="noStrike">
                <a:solidFill>
                  <a:srgbClr val="FFFFFF"/>
                </a:solidFill>
                <a:latin typeface="Quicksand SemiBold"/>
                <a:ea typeface="Quicksand SemiBold"/>
                <a:cs typeface="Quicksand SemiBold"/>
                <a:sym typeface="Quicksand SemiBold"/>
              </a:rPr>
              <a:t>Perfor-</a:t>
            </a:r>
            <a:br>
              <a:rPr b="0" i="0" lang="en-US" sz="3300" u="none" cap="none" strike="noStrike">
                <a:solidFill>
                  <a:srgbClr val="FFFFFF"/>
                </a:solidFill>
                <a:latin typeface="Quicksand SemiBold"/>
                <a:ea typeface="Quicksand SemiBold"/>
                <a:cs typeface="Quicksand SemiBold"/>
                <a:sym typeface="Quicksand SemiBold"/>
              </a:rPr>
            </a:br>
            <a:r>
              <a:rPr b="0" i="0" lang="en-US" sz="3300" u="none" cap="none" strike="noStrike">
                <a:solidFill>
                  <a:srgbClr val="FFFFFF"/>
                </a:solidFill>
                <a:latin typeface="Quicksand SemiBold"/>
                <a:ea typeface="Quicksand SemiBold"/>
                <a:cs typeface="Quicksand SemiBold"/>
                <a:sym typeface="Quicksand SemiBold"/>
              </a:rPr>
              <a:t>mative</a:t>
            </a:r>
            <a:endParaRPr b="0" i="0" sz="3100" u="none" cap="none" strike="noStrike">
              <a:solidFill>
                <a:srgbClr val="FFFFFF"/>
              </a:solidFill>
              <a:latin typeface="Quicksand SemiBold"/>
              <a:ea typeface="Quicksand SemiBold"/>
              <a:cs typeface="Quicksand SemiBold"/>
              <a:sym typeface="Quicksand SemiBold"/>
            </a:endParaRPr>
          </a:p>
        </p:txBody>
      </p:sp>
      <p:sp>
        <p:nvSpPr>
          <p:cNvPr id="122" name="Google Shape;122;g32742edfc2c_0_0"/>
          <p:cNvSpPr/>
          <p:nvPr/>
        </p:nvSpPr>
        <p:spPr>
          <a:xfrm>
            <a:off x="7198625" y="303775"/>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4000" u="none" cap="none" strike="noStrike">
                <a:solidFill>
                  <a:srgbClr val="FFFFFF"/>
                </a:solidFill>
                <a:latin typeface="Quicksand SemiBold"/>
                <a:ea typeface="Quicksand SemiBold"/>
                <a:cs typeface="Quicksand SemiBold"/>
                <a:sym typeface="Quicksand SemiBold"/>
              </a:rPr>
              <a:t>Arti Visive</a:t>
            </a:r>
            <a:endParaRPr b="0" i="0" sz="4000" u="none" cap="none" strike="noStrike">
              <a:solidFill>
                <a:srgbClr val="FFFFFF"/>
              </a:solidFill>
              <a:latin typeface="Quicksand SemiBold"/>
              <a:ea typeface="Quicksand SemiBold"/>
              <a:cs typeface="Quicksand SemiBold"/>
              <a:sym typeface="Quicksand SemiBold"/>
            </a:endParaRPr>
          </a:p>
        </p:txBody>
      </p:sp>
      <p:sp>
        <p:nvSpPr>
          <p:cNvPr id="123" name="Google Shape;123;g32742edfc2c_0_0"/>
          <p:cNvSpPr/>
          <p:nvPr/>
        </p:nvSpPr>
        <p:spPr>
          <a:xfrm>
            <a:off x="10578900" y="7329875"/>
            <a:ext cx="2353200" cy="2331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FFFFFF"/>
                </a:solidFill>
                <a:latin typeface="Quicksand SemiBold"/>
                <a:ea typeface="Quicksand SemiBold"/>
                <a:cs typeface="Quicksand SemiBold"/>
                <a:sym typeface="Quicksand SemiBold"/>
              </a:rPr>
              <a:t>Esperienza sorda</a:t>
            </a:r>
            <a:endParaRPr b="0" i="0" sz="2800" u="none" cap="none" strike="noStrike">
              <a:solidFill>
                <a:srgbClr val="FFFFFF"/>
              </a:solidFill>
              <a:latin typeface="Quicksand SemiBold"/>
              <a:ea typeface="Quicksand SemiBold"/>
              <a:cs typeface="Quicksand SemiBold"/>
              <a:sym typeface="Quicksand SemiBold"/>
            </a:endParaRPr>
          </a:p>
        </p:txBody>
      </p:sp>
      <p:sp>
        <p:nvSpPr>
          <p:cNvPr id="124" name="Google Shape;124;g32742edfc2c_0_0"/>
          <p:cNvSpPr/>
          <p:nvPr/>
        </p:nvSpPr>
        <p:spPr>
          <a:xfrm>
            <a:off x="12233025" y="5099650"/>
            <a:ext cx="2484000" cy="2430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500"/>
              <a:buFont typeface="Arial"/>
              <a:buNone/>
            </a:pPr>
            <a:r>
              <a:rPr b="0" i="0" lang="en-US" sz="3900" u="none" cap="none" strike="noStrike">
                <a:solidFill>
                  <a:srgbClr val="FFFFFF"/>
                </a:solidFill>
                <a:latin typeface="Quicksand SemiBold"/>
                <a:ea typeface="Quicksand SemiBold"/>
                <a:cs typeface="Quicksand SemiBold"/>
                <a:sym typeface="Quicksand SemiBold"/>
              </a:rPr>
              <a:t>Cultura Sorda</a:t>
            </a:r>
            <a:endParaRPr b="0" i="0" sz="3700" u="none" cap="none" strike="noStrike">
              <a:solidFill>
                <a:srgbClr val="FFFFFF"/>
              </a:solidFill>
              <a:latin typeface="Quicksand SemiBold"/>
              <a:ea typeface="Quicksand SemiBold"/>
              <a:cs typeface="Quicksand SemiBold"/>
              <a:sym typeface="Quicksand SemiBold"/>
            </a:endParaRPr>
          </a:p>
        </p:txBody>
      </p:sp>
      <p:sp>
        <p:nvSpPr>
          <p:cNvPr id="125" name="Google Shape;125;g32742edfc2c_0_0"/>
          <p:cNvSpPr/>
          <p:nvPr/>
        </p:nvSpPr>
        <p:spPr>
          <a:xfrm>
            <a:off x="7869749" y="7775525"/>
            <a:ext cx="2353200" cy="2331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800" u="none" cap="none" strike="noStrike">
                <a:solidFill>
                  <a:srgbClr val="FFFFFF"/>
                </a:solidFill>
                <a:latin typeface="Quicksand SemiBold"/>
                <a:ea typeface="Quicksand SemiBold"/>
                <a:cs typeface="Quicksand SemiBold"/>
                <a:sym typeface="Quicksand SemiBold"/>
              </a:rPr>
              <a:t>Audismo</a:t>
            </a:r>
            <a:endParaRPr b="0" i="0" sz="3600" u="none" cap="none" strike="noStrike">
              <a:solidFill>
                <a:srgbClr val="FFFFFF"/>
              </a:solidFill>
              <a:latin typeface="Quicksand SemiBold"/>
              <a:ea typeface="Quicksand SemiBold"/>
              <a:cs typeface="Quicksand SemiBold"/>
              <a:sym typeface="Quicksand SemiBold"/>
            </a:endParaRPr>
          </a:p>
        </p:txBody>
      </p:sp>
      <p:sp>
        <p:nvSpPr>
          <p:cNvPr id="126" name="Google Shape;126;g32742edfc2c_0_0"/>
          <p:cNvSpPr/>
          <p:nvPr/>
        </p:nvSpPr>
        <p:spPr>
          <a:xfrm>
            <a:off x="3727275" y="3623100"/>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400" u="none" cap="none" strike="noStrike">
                <a:solidFill>
                  <a:srgbClr val="FFFFFF"/>
                </a:solidFill>
                <a:latin typeface="Quicksand SemiBold"/>
                <a:ea typeface="Quicksand SemiBold"/>
                <a:cs typeface="Quicksand SemiBold"/>
                <a:sym typeface="Quicksand SemiBold"/>
              </a:rPr>
              <a:t>Lettera-</a:t>
            </a:r>
            <a:br>
              <a:rPr b="0" i="0" lang="en-US" sz="3400" u="none" cap="none" strike="noStrike">
                <a:solidFill>
                  <a:srgbClr val="FFFFFF"/>
                </a:solidFill>
                <a:latin typeface="Quicksand SemiBold"/>
                <a:ea typeface="Quicksand SemiBold"/>
                <a:cs typeface="Quicksand SemiBold"/>
                <a:sym typeface="Quicksand SemiBold"/>
              </a:rPr>
            </a:br>
            <a:r>
              <a:rPr b="0" i="0" lang="en-US" sz="3400" u="none" cap="none" strike="noStrike">
                <a:solidFill>
                  <a:srgbClr val="FFFFFF"/>
                </a:solidFill>
                <a:latin typeface="Quicksand SemiBold"/>
                <a:ea typeface="Quicksand SemiBold"/>
                <a:cs typeface="Quicksand SemiBold"/>
                <a:sym typeface="Quicksand SemiBold"/>
              </a:rPr>
              <a:t>tura</a:t>
            </a:r>
            <a:endParaRPr b="0" i="0" sz="3200" u="none" cap="none" strike="noStrike">
              <a:solidFill>
                <a:srgbClr val="FFFFFF"/>
              </a:solidFill>
              <a:latin typeface="Quicksand SemiBold"/>
              <a:ea typeface="Quicksand SemiBold"/>
              <a:cs typeface="Quicksand SemiBold"/>
              <a:sym typeface="Quicksand SemiBold"/>
            </a:endParaRPr>
          </a:p>
        </p:txBody>
      </p:sp>
      <p:sp>
        <p:nvSpPr>
          <p:cNvPr id="127" name="Google Shape;127;g32742edfc2c_0_0"/>
          <p:cNvSpPr/>
          <p:nvPr/>
        </p:nvSpPr>
        <p:spPr>
          <a:xfrm>
            <a:off x="4082775" y="6024900"/>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chemeClr val="dk1"/>
              </a:buClr>
              <a:buSzPts val="3300"/>
              <a:buFont typeface="Arial"/>
              <a:buNone/>
            </a:pPr>
            <a:r>
              <a:rPr b="0" i="0" lang="en-US" sz="3300" u="none" cap="none" strike="noStrike">
                <a:solidFill>
                  <a:schemeClr val="lt1"/>
                </a:solidFill>
                <a:latin typeface="Quicksand SemiBold"/>
                <a:ea typeface="Quicksand SemiBold"/>
                <a:cs typeface="Quicksand SemiBold"/>
                <a:sym typeface="Quicksand SemiBold"/>
              </a:rPr>
              <a:t>Media &amp; Cinema</a:t>
            </a:r>
            <a:endParaRPr b="0" i="0" sz="3100" u="none" cap="none" strike="noStrike">
              <a:solidFill>
                <a:srgbClr val="FFFFFF"/>
              </a:solidFill>
              <a:latin typeface="Quicksand SemiBold"/>
              <a:ea typeface="Quicksand SemiBold"/>
              <a:cs typeface="Quicksand SemiBold"/>
              <a:sym typeface="Quicksand SemiBold"/>
            </a:endParaRPr>
          </a:p>
        </p:txBody>
      </p:sp>
      <p:sp>
        <p:nvSpPr>
          <p:cNvPr id="128" name="Google Shape;128;g32742edfc2c_0_0"/>
          <p:cNvSpPr/>
          <p:nvPr/>
        </p:nvSpPr>
        <p:spPr>
          <a:xfrm>
            <a:off x="9825250" y="303775"/>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400" u="none" cap="none" strike="noStrike">
                <a:solidFill>
                  <a:srgbClr val="FFFFFF"/>
                </a:solidFill>
                <a:latin typeface="Quicksand SemiBold"/>
                <a:ea typeface="Quicksand SemiBold"/>
                <a:cs typeface="Quicksand SemiBold"/>
                <a:sym typeface="Quicksand SemiBold"/>
              </a:rPr>
              <a:t>Architet-</a:t>
            </a:r>
            <a:br>
              <a:rPr b="0" i="0" lang="en-US" sz="3400" u="none" cap="none" strike="noStrike">
                <a:solidFill>
                  <a:srgbClr val="FFFFFF"/>
                </a:solidFill>
                <a:latin typeface="Quicksand SemiBold"/>
                <a:ea typeface="Quicksand SemiBold"/>
                <a:cs typeface="Quicksand SemiBold"/>
                <a:sym typeface="Quicksand SemiBold"/>
              </a:rPr>
            </a:br>
            <a:r>
              <a:rPr b="0" i="0" lang="en-US" sz="3400" u="none" cap="none" strike="noStrike">
                <a:solidFill>
                  <a:srgbClr val="FFFFFF"/>
                </a:solidFill>
                <a:latin typeface="Quicksand SemiBold"/>
                <a:ea typeface="Quicksand SemiBold"/>
                <a:cs typeface="Quicksand SemiBold"/>
                <a:sym typeface="Quicksand SemiBold"/>
              </a:rPr>
              <a:t>tura</a:t>
            </a:r>
            <a:endParaRPr b="0" i="0" sz="3200" u="none" cap="none" strike="noStrike">
              <a:solidFill>
                <a:srgbClr val="FFFFFF"/>
              </a:solidFill>
              <a:latin typeface="Quicksand SemiBold"/>
              <a:ea typeface="Quicksand SemiBold"/>
              <a:cs typeface="Quicksand SemiBold"/>
              <a:sym typeface="Quicksand SemiBold"/>
            </a:endParaRPr>
          </a:p>
        </p:txBody>
      </p:sp>
      <p:sp>
        <p:nvSpPr>
          <p:cNvPr id="129" name="Google Shape;129;g32742edfc2c_0_0"/>
          <p:cNvSpPr/>
          <p:nvPr/>
        </p:nvSpPr>
        <p:spPr>
          <a:xfrm>
            <a:off x="12153000" y="2430600"/>
            <a:ext cx="2484000" cy="2430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500" u="none" cap="none" strike="noStrike">
                <a:solidFill>
                  <a:srgbClr val="FFFFFF"/>
                </a:solidFill>
                <a:latin typeface="Quicksand SemiBold"/>
                <a:ea typeface="Quicksand SemiBold"/>
                <a:cs typeface="Quicksand SemiBold"/>
                <a:sym typeface="Quicksand SemiBold"/>
              </a:rPr>
              <a:t>Lingua dei Segni</a:t>
            </a:r>
            <a:endParaRPr b="0" i="0" sz="3300" u="none" cap="none" strike="noStrike">
              <a:solidFill>
                <a:srgbClr val="FFFFFF"/>
              </a:solidFill>
              <a:latin typeface="Quicksand SemiBold"/>
              <a:ea typeface="Quicksand SemiBold"/>
              <a:cs typeface="Quicksand SemiBold"/>
              <a:sym typeface="Quicksand SemiBold"/>
            </a:endParaRPr>
          </a:p>
        </p:txBody>
      </p:sp>
      <p:pic>
        <p:nvPicPr>
          <p:cNvPr id="130" name="Google Shape;130;g32742edfc2c_0_0"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34" name="Shape 134"/>
        <p:cNvGrpSpPr/>
        <p:nvPr/>
      </p:nvGrpSpPr>
      <p:grpSpPr>
        <a:xfrm>
          <a:off x="0" y="0"/>
          <a:ext cx="0" cy="0"/>
          <a:chOff x="0" y="0"/>
          <a:chExt cx="0" cy="0"/>
        </a:xfrm>
      </p:grpSpPr>
      <p:sp>
        <p:nvSpPr>
          <p:cNvPr id="135" name="Google Shape;135;g32742edfc2c_0_3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6" name="Google Shape;136;g32742edfc2c_0_36"/>
          <p:cNvSpPr txBox="1"/>
          <p:nvPr/>
        </p:nvSpPr>
        <p:spPr>
          <a:xfrm>
            <a:off x="3423525" y="473675"/>
            <a:ext cx="14636400" cy="1416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9200" u="none" cap="none" strike="noStrike">
                <a:solidFill>
                  <a:srgbClr val="FFFFFF"/>
                </a:solidFill>
                <a:latin typeface="Anton"/>
                <a:ea typeface="Anton"/>
                <a:cs typeface="Anton"/>
                <a:sym typeface="Anton"/>
              </a:rPr>
              <a:t>Arti performative e letteratura</a:t>
            </a:r>
            <a:endParaRPr b="0" i="0" sz="9200" u="none" cap="none" strike="noStrike">
              <a:solidFill>
                <a:srgbClr val="FFFFFF"/>
              </a:solidFill>
              <a:latin typeface="Anton"/>
              <a:ea typeface="Anton"/>
              <a:cs typeface="Anton"/>
              <a:sym typeface="Anton"/>
            </a:endParaRPr>
          </a:p>
        </p:txBody>
      </p:sp>
      <p:sp>
        <p:nvSpPr>
          <p:cNvPr id="137" name="Google Shape;137;g32742edfc2c_0_36"/>
          <p:cNvSpPr txBox="1"/>
          <p:nvPr/>
        </p:nvSpPr>
        <p:spPr>
          <a:xfrm>
            <a:off x="938675" y="2149400"/>
            <a:ext cx="4344600" cy="7832700"/>
          </a:xfrm>
          <a:prstGeom prst="rect">
            <a:avLst/>
          </a:prstGeom>
          <a:solidFill>
            <a:srgbClr val="F7F1D5"/>
          </a:solidFill>
          <a:ln>
            <a:noFill/>
          </a:ln>
        </p:spPr>
        <p:txBody>
          <a:bodyPr anchorCtr="0" anchor="t" bIns="91425" lIns="91425" spcFirstLastPara="1" rIns="91425" wrap="square" tIns="91425">
            <a:noAutofit/>
          </a:bodyPr>
          <a:lstStyle/>
          <a:p>
            <a:pPr indent="-457200" lvl="0" marL="457200" marR="0" rtl="0" algn="l">
              <a:lnSpc>
                <a:spcPct val="115000"/>
              </a:lnSpc>
              <a:spcBef>
                <a:spcPts val="120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Teatro</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Performance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Danza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Canzoni</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Filastrocche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Musica (Visiva)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Poesia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Visual Vernacular</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Storie ABC</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Storie Numeri </a:t>
            </a:r>
            <a:endParaRPr b="0" i="0" sz="4000" u="none" cap="none" strike="noStrike">
              <a:solidFill>
                <a:schemeClr val="dk1"/>
              </a:solidFill>
              <a:latin typeface="Quicksand SemiBold"/>
              <a:ea typeface="Quicksand SemiBold"/>
              <a:cs typeface="Quicksand SemiBold"/>
              <a:sym typeface="Quicksand SemiBold"/>
            </a:endParaRPr>
          </a:p>
        </p:txBody>
      </p:sp>
      <p:sp>
        <p:nvSpPr>
          <p:cNvPr id="138" name="Google Shape;138;g32742edfc2c_0_36"/>
          <p:cNvSpPr txBox="1"/>
          <p:nvPr/>
        </p:nvSpPr>
        <p:spPr>
          <a:xfrm>
            <a:off x="9059725" y="2454200"/>
            <a:ext cx="5202900" cy="5124300"/>
          </a:xfrm>
          <a:prstGeom prst="rect">
            <a:avLst/>
          </a:prstGeom>
          <a:solidFill>
            <a:srgbClr val="F7F1D5"/>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Barzellette / Umorismo</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120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Narrativa (romanzi, racconti, ecc.)</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Fumetti, vignette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ecc.</a:t>
            </a:r>
            <a:endParaRPr b="0" i="0" sz="4000" u="none" cap="none" strike="noStrike">
              <a:solidFill>
                <a:schemeClr val="dk1"/>
              </a:solidFill>
              <a:latin typeface="Quicksand SemiBold"/>
              <a:ea typeface="Quicksand SemiBold"/>
              <a:cs typeface="Quicksand SemiBold"/>
              <a:sym typeface="Quicksand SemiBold"/>
            </a:endParaRPr>
          </a:p>
        </p:txBody>
      </p:sp>
      <p:pic>
        <p:nvPicPr>
          <p:cNvPr id="139" name="Google Shape;139;g32742edfc2c_0_36"/>
          <p:cNvPicPr preferRelativeResize="0"/>
          <p:nvPr/>
        </p:nvPicPr>
        <p:blipFill rotWithShape="1">
          <a:blip r:embed="rId4">
            <a:alphaModFix/>
          </a:blip>
          <a:srcRect b="0" l="0" r="0" t="0"/>
          <a:stretch/>
        </p:blipFill>
        <p:spPr>
          <a:xfrm>
            <a:off x="5822500" y="2595975"/>
            <a:ext cx="2467575" cy="2467575"/>
          </a:xfrm>
          <a:prstGeom prst="rect">
            <a:avLst/>
          </a:prstGeom>
          <a:noFill/>
          <a:ln>
            <a:noFill/>
          </a:ln>
        </p:spPr>
      </p:pic>
      <p:pic>
        <p:nvPicPr>
          <p:cNvPr id="140" name="Google Shape;140;g32742edfc2c_0_36"/>
          <p:cNvPicPr preferRelativeResize="0"/>
          <p:nvPr/>
        </p:nvPicPr>
        <p:blipFill rotWithShape="1">
          <a:blip r:embed="rId5">
            <a:alphaModFix/>
          </a:blip>
          <a:srcRect b="0" l="0" r="0" t="0"/>
          <a:stretch/>
        </p:blipFill>
        <p:spPr>
          <a:xfrm>
            <a:off x="15157249" y="3978200"/>
            <a:ext cx="2330575" cy="2330575"/>
          </a:xfrm>
          <a:prstGeom prst="rect">
            <a:avLst/>
          </a:prstGeom>
          <a:noFill/>
          <a:ln>
            <a:noFill/>
          </a:ln>
        </p:spPr>
      </p:pic>
      <p:sp>
        <p:nvSpPr>
          <p:cNvPr id="141" name="Google Shape;141;g32742edfc2c_0_36"/>
          <p:cNvSpPr txBox="1"/>
          <p:nvPr/>
        </p:nvSpPr>
        <p:spPr>
          <a:xfrm>
            <a:off x="9833500" y="8442550"/>
            <a:ext cx="34587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Medium"/>
                <a:ea typeface="Quicksand Medium"/>
                <a:cs typeface="Quicksand Medium"/>
                <a:sym typeface="Quicksand Medium"/>
              </a:rPr>
              <a:t>Puoi includere alcuni esempi (anche in base al tuo paese).</a:t>
            </a:r>
            <a:endParaRPr b="0" i="0" sz="2400" u="none" cap="none" strike="noStrike">
              <a:solidFill>
                <a:schemeClr val="lt1"/>
              </a:solidFill>
              <a:latin typeface="Quicksand Medium"/>
              <a:ea typeface="Quicksand Medium"/>
              <a:cs typeface="Quicksand Medium"/>
              <a:sym typeface="Quicksand Medium"/>
            </a:endParaRPr>
          </a:p>
        </p:txBody>
      </p:sp>
      <p:pic>
        <p:nvPicPr>
          <p:cNvPr id="142" name="Google Shape;142;g32742edfc2c_0_36"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46" name="Shape 146"/>
        <p:cNvGrpSpPr/>
        <p:nvPr/>
      </p:nvGrpSpPr>
      <p:grpSpPr>
        <a:xfrm>
          <a:off x="0" y="0"/>
          <a:ext cx="0" cy="0"/>
          <a:chOff x="0" y="0"/>
          <a:chExt cx="0" cy="0"/>
        </a:xfrm>
      </p:grpSpPr>
      <p:sp>
        <p:nvSpPr>
          <p:cNvPr id="147" name="Google Shape;147;g32742edfc2c_0_48"/>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8" name="Google Shape;148;g32742edfc2c_0_48"/>
          <p:cNvSpPr txBox="1"/>
          <p:nvPr/>
        </p:nvSpPr>
        <p:spPr>
          <a:xfrm>
            <a:off x="3843399" y="473675"/>
            <a:ext cx="124161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Media &amp; Cinema</a:t>
            </a:r>
            <a:endParaRPr b="0" i="0" sz="10000" u="none" cap="none" strike="noStrike">
              <a:solidFill>
                <a:srgbClr val="FFFFFF"/>
              </a:solidFill>
              <a:latin typeface="Anton"/>
              <a:ea typeface="Anton"/>
              <a:cs typeface="Anton"/>
              <a:sym typeface="Anton"/>
            </a:endParaRPr>
          </a:p>
        </p:txBody>
      </p:sp>
      <p:sp>
        <p:nvSpPr>
          <p:cNvPr id="149" name="Google Shape;149;g32742edfc2c_0_48"/>
          <p:cNvSpPr txBox="1"/>
          <p:nvPr/>
        </p:nvSpPr>
        <p:spPr>
          <a:xfrm>
            <a:off x="1476725" y="2997550"/>
            <a:ext cx="3442800" cy="3701400"/>
          </a:xfrm>
          <a:prstGeom prst="rect">
            <a:avLst/>
          </a:prstGeom>
          <a:solidFill>
            <a:srgbClr val="F7F1D5"/>
          </a:solidFill>
          <a:ln>
            <a:noFill/>
          </a:ln>
        </p:spPr>
        <p:txBody>
          <a:bodyPr anchorCtr="0" anchor="t" bIns="91425" lIns="91425" spcFirstLastPara="1" rIns="91425" wrap="square" tIns="91425">
            <a:noAutofit/>
          </a:bodyPr>
          <a:lstStyle/>
          <a:p>
            <a:pPr indent="-457200" lvl="0" marL="457200" marR="0" rtl="0" algn="l">
              <a:lnSpc>
                <a:spcPct val="115000"/>
              </a:lnSpc>
              <a:spcBef>
                <a:spcPts val="120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Cinema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Televisione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Videoarte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Animazione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Ecc.</a:t>
            </a:r>
            <a:endParaRPr b="0" i="0" sz="4000" u="none" cap="none" strike="noStrike">
              <a:solidFill>
                <a:schemeClr val="dk1"/>
              </a:solidFill>
              <a:latin typeface="Quicksand SemiBold"/>
              <a:ea typeface="Quicksand SemiBold"/>
              <a:cs typeface="Quicksand SemiBold"/>
              <a:sym typeface="Quicksand SemiBold"/>
            </a:endParaRPr>
          </a:p>
        </p:txBody>
      </p:sp>
      <p:pic>
        <p:nvPicPr>
          <p:cNvPr id="150" name="Google Shape;150;g32742edfc2c_0_48"/>
          <p:cNvPicPr preferRelativeResize="0"/>
          <p:nvPr/>
        </p:nvPicPr>
        <p:blipFill rotWithShape="1">
          <a:blip r:embed="rId4">
            <a:alphaModFix/>
          </a:blip>
          <a:srcRect b="0" l="0" r="0" t="0"/>
          <a:stretch/>
        </p:blipFill>
        <p:spPr>
          <a:xfrm>
            <a:off x="13348850" y="309100"/>
            <a:ext cx="3251651" cy="3251651"/>
          </a:xfrm>
          <a:prstGeom prst="rect">
            <a:avLst/>
          </a:prstGeom>
          <a:noFill/>
          <a:ln>
            <a:noFill/>
          </a:ln>
        </p:spPr>
      </p:pic>
      <p:pic>
        <p:nvPicPr>
          <p:cNvPr id="151" name="Google Shape;151;g32742edfc2c_0_48"/>
          <p:cNvPicPr preferRelativeResize="0"/>
          <p:nvPr/>
        </p:nvPicPr>
        <p:blipFill rotWithShape="1">
          <a:blip r:embed="rId5">
            <a:alphaModFix/>
          </a:blip>
          <a:srcRect b="0" l="0" r="0" t="0"/>
          <a:stretch/>
        </p:blipFill>
        <p:spPr>
          <a:xfrm>
            <a:off x="14977875" y="4121475"/>
            <a:ext cx="2506500" cy="3738856"/>
          </a:xfrm>
          <a:prstGeom prst="rect">
            <a:avLst/>
          </a:prstGeom>
          <a:noFill/>
          <a:ln>
            <a:noFill/>
          </a:ln>
        </p:spPr>
      </p:pic>
      <p:sp>
        <p:nvSpPr>
          <p:cNvPr id="152" name="Google Shape;152;g32742edfc2c_0_48"/>
          <p:cNvSpPr txBox="1"/>
          <p:nvPr/>
        </p:nvSpPr>
        <p:spPr>
          <a:xfrm>
            <a:off x="12754198" y="4121483"/>
            <a:ext cx="21303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chemeClr val="lt1"/>
                </a:solidFill>
                <a:latin typeface="Quicksand"/>
                <a:ea typeface="Quicksand"/>
                <a:cs typeface="Quicksand"/>
                <a:sym typeface="Quicksand"/>
              </a:rPr>
              <a:t>Sign Gene: The First Deaf Superheroes</a:t>
            </a:r>
            <a:r>
              <a:rPr b="0" i="0" lang="en-US" sz="2000" u="none" cap="none" strike="noStrike">
                <a:solidFill>
                  <a:schemeClr val="lt1"/>
                </a:solidFill>
                <a:latin typeface="Quicksand Light"/>
                <a:ea typeface="Quicksand Light"/>
                <a:cs typeface="Quicksand Light"/>
                <a:sym typeface="Quicksand Light"/>
              </a:rPr>
              <a:t> di Emilio Insolera (2017)</a:t>
            </a:r>
            <a:endParaRPr b="0" i="0" sz="2000" u="none" cap="none" strike="noStrike">
              <a:solidFill>
                <a:schemeClr val="lt1"/>
              </a:solidFill>
              <a:latin typeface="Quicksand Light"/>
              <a:ea typeface="Quicksand Light"/>
              <a:cs typeface="Quicksand Light"/>
              <a:sym typeface="Quicksand Light"/>
            </a:endParaRPr>
          </a:p>
        </p:txBody>
      </p:sp>
      <p:pic>
        <p:nvPicPr>
          <p:cNvPr id="153" name="Google Shape;153;g32742edfc2c_0_48"/>
          <p:cNvPicPr preferRelativeResize="0"/>
          <p:nvPr/>
        </p:nvPicPr>
        <p:blipFill rotWithShape="1">
          <a:blip r:embed="rId6">
            <a:alphaModFix/>
          </a:blip>
          <a:srcRect b="0" l="0" r="0" t="0"/>
          <a:stretch/>
        </p:blipFill>
        <p:spPr>
          <a:xfrm>
            <a:off x="11625025" y="6439136"/>
            <a:ext cx="2506500" cy="3568589"/>
          </a:xfrm>
          <a:prstGeom prst="rect">
            <a:avLst/>
          </a:prstGeom>
          <a:noFill/>
          <a:ln>
            <a:noFill/>
          </a:ln>
        </p:spPr>
      </p:pic>
      <p:sp>
        <p:nvSpPr>
          <p:cNvPr id="154" name="Google Shape;154;g32742edfc2c_0_48"/>
          <p:cNvSpPr txBox="1"/>
          <p:nvPr/>
        </p:nvSpPr>
        <p:spPr>
          <a:xfrm>
            <a:off x="9118525" y="8899526"/>
            <a:ext cx="2506500" cy="11082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000"/>
              <a:buFont typeface="Arial"/>
              <a:buNone/>
            </a:pPr>
            <a:r>
              <a:rPr b="1" i="1" lang="en-US" sz="2000" u="none" cap="none" strike="noStrike">
                <a:solidFill>
                  <a:schemeClr val="lt1"/>
                </a:solidFill>
                <a:latin typeface="Quicksand"/>
                <a:ea typeface="Quicksand"/>
                <a:cs typeface="Quicksand"/>
                <a:sym typeface="Quicksand"/>
              </a:rPr>
              <a:t>Dietro il mondo</a:t>
            </a:r>
            <a:r>
              <a:rPr b="0" i="0" lang="en-US" sz="2000" u="none" cap="none" strike="noStrike">
                <a:solidFill>
                  <a:schemeClr val="lt1"/>
                </a:solidFill>
                <a:latin typeface="Quicksand Light"/>
                <a:ea typeface="Quicksand Light"/>
                <a:cs typeface="Quicksand Light"/>
                <a:sym typeface="Quicksand Light"/>
              </a:rPr>
              <a:t> di Daniele Le Rose (2004)</a:t>
            </a:r>
            <a:endParaRPr b="0" i="0" sz="2000" u="none" cap="none" strike="noStrike">
              <a:solidFill>
                <a:schemeClr val="lt1"/>
              </a:solidFill>
              <a:latin typeface="Quicksand Light"/>
              <a:ea typeface="Quicksand Light"/>
              <a:cs typeface="Quicksand Light"/>
              <a:sym typeface="Quicksand Light"/>
            </a:endParaRPr>
          </a:p>
        </p:txBody>
      </p:sp>
      <p:pic>
        <p:nvPicPr>
          <p:cNvPr id="155" name="Google Shape;155;g32742edfc2c_0_48"/>
          <p:cNvPicPr preferRelativeResize="0"/>
          <p:nvPr/>
        </p:nvPicPr>
        <p:blipFill rotWithShape="1">
          <a:blip r:embed="rId7">
            <a:alphaModFix/>
          </a:blip>
          <a:srcRect b="0" l="0" r="0" t="0"/>
          <a:stretch/>
        </p:blipFill>
        <p:spPr>
          <a:xfrm>
            <a:off x="6495050" y="2380348"/>
            <a:ext cx="4088224" cy="2299601"/>
          </a:xfrm>
          <a:prstGeom prst="rect">
            <a:avLst/>
          </a:prstGeom>
          <a:noFill/>
          <a:ln>
            <a:noFill/>
          </a:ln>
        </p:spPr>
      </p:pic>
      <p:sp>
        <p:nvSpPr>
          <p:cNvPr id="156" name="Google Shape;156;g32742edfc2c_0_48"/>
          <p:cNvSpPr txBox="1"/>
          <p:nvPr/>
        </p:nvSpPr>
        <p:spPr>
          <a:xfrm>
            <a:off x="6527548" y="4797825"/>
            <a:ext cx="35955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chemeClr val="lt1"/>
                </a:solidFill>
                <a:latin typeface="Quicksand"/>
                <a:ea typeface="Quicksand"/>
                <a:cs typeface="Quicksand"/>
                <a:sym typeface="Quicksand"/>
              </a:rPr>
              <a:t>Coda - I segni del cuore</a:t>
            </a:r>
            <a:r>
              <a:rPr b="0" i="0" lang="en-US" sz="2000" u="none" cap="none" strike="noStrike">
                <a:solidFill>
                  <a:schemeClr val="lt1"/>
                </a:solidFill>
                <a:latin typeface="Quicksand Light"/>
                <a:ea typeface="Quicksand Light"/>
                <a:cs typeface="Quicksand Light"/>
                <a:sym typeface="Quicksand Light"/>
              </a:rPr>
              <a:t> di Sian Heder (2021)</a:t>
            </a:r>
            <a:endParaRPr b="0" i="0" sz="2000" u="none" cap="none" strike="noStrike">
              <a:solidFill>
                <a:schemeClr val="lt1"/>
              </a:solidFill>
              <a:latin typeface="Quicksand Light"/>
              <a:ea typeface="Quicksand Light"/>
              <a:cs typeface="Quicksand Light"/>
              <a:sym typeface="Quicksand Light"/>
            </a:endParaRPr>
          </a:p>
        </p:txBody>
      </p:sp>
      <p:sp>
        <p:nvSpPr>
          <p:cNvPr id="157" name="Google Shape;157;g32742edfc2c_0_48"/>
          <p:cNvSpPr txBox="1"/>
          <p:nvPr/>
        </p:nvSpPr>
        <p:spPr>
          <a:xfrm>
            <a:off x="3310580" y="8074000"/>
            <a:ext cx="2893200" cy="1293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a:ea typeface="Quicksand"/>
                <a:cs typeface="Quicksand"/>
                <a:sym typeface="Quicksand"/>
              </a:rPr>
              <a:t>Cortometraggi di </a:t>
            </a:r>
            <a:r>
              <a:rPr b="1" i="0" lang="en-US" sz="1800" u="none" cap="none" strike="noStrike">
                <a:solidFill>
                  <a:schemeClr val="lt1"/>
                </a:solidFill>
                <a:latin typeface="Quicksand"/>
                <a:ea typeface="Quicksand"/>
                <a:cs typeface="Quicksand"/>
                <a:sym typeface="Quicksand"/>
              </a:rPr>
              <a:t>Lumo.tv</a:t>
            </a:r>
            <a:r>
              <a:rPr b="0" i="0" lang="en-US" sz="1800" u="none" cap="none" strike="noStrike">
                <a:solidFill>
                  <a:schemeClr val="lt1"/>
                </a:solidFill>
                <a:latin typeface="Quicksand"/>
                <a:ea typeface="Quicksand"/>
                <a:cs typeface="Quicksand"/>
                <a:sym typeface="Quicksand"/>
              </a:rPr>
              <a:t>,</a:t>
            </a:r>
            <a:br>
              <a:rPr b="0" i="0" lang="en-US" sz="1800" u="none" cap="none" strike="noStrike">
                <a:solidFill>
                  <a:schemeClr val="lt1"/>
                </a:solidFill>
                <a:latin typeface="Quicksand"/>
                <a:ea typeface="Quicksand"/>
                <a:cs typeface="Quicksand"/>
                <a:sym typeface="Quicksand"/>
              </a:rPr>
            </a:br>
            <a:r>
              <a:rPr b="1" i="0" lang="en-US" sz="1800" u="none" cap="none" strike="noStrike">
                <a:solidFill>
                  <a:schemeClr val="lt1"/>
                </a:solidFill>
                <a:latin typeface="Quicksand"/>
                <a:ea typeface="Quicksand"/>
                <a:cs typeface="Quicksand"/>
                <a:sym typeface="Quicksand"/>
              </a:rPr>
              <a:t>Deaf Funny </a:t>
            </a:r>
            <a:r>
              <a:rPr b="0" i="0" lang="en-US" sz="1800" u="none" cap="none" strike="noStrike">
                <a:solidFill>
                  <a:schemeClr val="lt1"/>
                </a:solidFill>
                <a:latin typeface="Quicksand"/>
                <a:ea typeface="Quicksand"/>
                <a:cs typeface="Quicksand"/>
                <a:sym typeface="Quicksand"/>
              </a:rPr>
              <a:t>(C. Swinbourne, 2017)</a:t>
            </a:r>
            <a:endParaRPr b="0" i="0" sz="1800" u="none" cap="none" strike="noStrike">
              <a:solidFill>
                <a:schemeClr val="lt1"/>
              </a:solidFill>
              <a:latin typeface="Quicksand"/>
              <a:ea typeface="Quicksand"/>
              <a:cs typeface="Quicksand"/>
              <a:sym typeface="Quicksand"/>
            </a:endParaRPr>
          </a:p>
        </p:txBody>
      </p:sp>
      <p:pic>
        <p:nvPicPr>
          <p:cNvPr id="158" name="Google Shape;158;g32742edfc2c_0_48" title="lumo tv.png"/>
          <p:cNvPicPr preferRelativeResize="0"/>
          <p:nvPr/>
        </p:nvPicPr>
        <p:blipFill rotWithShape="1">
          <a:blip r:embed="rId8">
            <a:alphaModFix/>
          </a:blip>
          <a:srcRect b="0" l="0" r="0" t="0"/>
          <a:stretch/>
        </p:blipFill>
        <p:spPr>
          <a:xfrm>
            <a:off x="6408756" y="5976781"/>
            <a:ext cx="1623350" cy="1623325"/>
          </a:xfrm>
          <a:prstGeom prst="rect">
            <a:avLst/>
          </a:prstGeom>
          <a:noFill/>
          <a:ln>
            <a:noFill/>
          </a:ln>
        </p:spPr>
      </p:pic>
      <p:pic>
        <p:nvPicPr>
          <p:cNvPr id="159" name="Google Shape;159;g32742edfc2c_0_48"/>
          <p:cNvPicPr preferRelativeResize="0"/>
          <p:nvPr/>
        </p:nvPicPr>
        <p:blipFill rotWithShape="1">
          <a:blip r:embed="rId9">
            <a:alphaModFix/>
          </a:blip>
          <a:srcRect b="0" l="0" r="0" t="0"/>
          <a:stretch/>
        </p:blipFill>
        <p:spPr>
          <a:xfrm>
            <a:off x="6407700" y="7386075"/>
            <a:ext cx="2128300" cy="2128300"/>
          </a:xfrm>
          <a:prstGeom prst="rect">
            <a:avLst/>
          </a:prstGeom>
          <a:noFill/>
          <a:ln>
            <a:noFill/>
          </a:ln>
        </p:spPr>
      </p:pic>
      <p:sp>
        <p:nvSpPr>
          <p:cNvPr id="160" name="Google Shape;160;g32742edfc2c_0_48"/>
          <p:cNvSpPr txBox="1"/>
          <p:nvPr/>
        </p:nvSpPr>
        <p:spPr>
          <a:xfrm>
            <a:off x="1476725" y="6927300"/>
            <a:ext cx="34428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Medium"/>
                <a:ea typeface="Quicksand Medium"/>
                <a:cs typeface="Quicksand Medium"/>
                <a:sym typeface="Quicksand Medium"/>
              </a:rPr>
              <a:t>Puoi includere alcuni esempi (anche in base al tuo paese).</a:t>
            </a:r>
            <a:endParaRPr b="0" i="0" sz="2400" u="none" cap="none" strike="noStrike">
              <a:solidFill>
                <a:schemeClr val="lt1"/>
              </a:solidFill>
              <a:latin typeface="Quicksand Medium"/>
              <a:ea typeface="Quicksand Medium"/>
              <a:cs typeface="Quicksand Medium"/>
              <a:sym typeface="Quicksand Medium"/>
            </a:endParaRPr>
          </a:p>
        </p:txBody>
      </p:sp>
      <p:pic>
        <p:nvPicPr>
          <p:cNvPr id="161" name="Google Shape;161;g32742edfc2c_0_48" title="IT_Co-fundedbytheEU_RGB_WHITE Outline.png"/>
          <p:cNvPicPr preferRelativeResize="0"/>
          <p:nvPr/>
        </p:nvPicPr>
        <p:blipFill>
          <a:blip r:embed="rId10">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65" name="Shape 165"/>
        <p:cNvGrpSpPr/>
        <p:nvPr/>
      </p:nvGrpSpPr>
      <p:grpSpPr>
        <a:xfrm>
          <a:off x="0" y="0"/>
          <a:ext cx="0" cy="0"/>
          <a:chOff x="0" y="0"/>
          <a:chExt cx="0" cy="0"/>
        </a:xfrm>
      </p:grpSpPr>
      <p:sp>
        <p:nvSpPr>
          <p:cNvPr id="166" name="Google Shape;166;g32742edfc2c_0_57"/>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7" name="Google Shape;167;g32742edfc2c_0_57"/>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Architettura</a:t>
            </a:r>
            <a:endParaRPr b="0" i="0" sz="10000" u="none" cap="none" strike="noStrike">
              <a:solidFill>
                <a:srgbClr val="FFFFFF"/>
              </a:solidFill>
              <a:latin typeface="Anton"/>
              <a:ea typeface="Anton"/>
              <a:cs typeface="Anton"/>
              <a:sym typeface="Anton"/>
            </a:endParaRPr>
          </a:p>
        </p:txBody>
      </p:sp>
      <p:sp>
        <p:nvSpPr>
          <p:cNvPr id="168" name="Google Shape;168;g32742edfc2c_0_57"/>
          <p:cNvSpPr txBox="1"/>
          <p:nvPr/>
        </p:nvSpPr>
        <p:spPr>
          <a:xfrm>
            <a:off x="899400" y="2381925"/>
            <a:ext cx="6971400" cy="2361600"/>
          </a:xfrm>
          <a:prstGeom prst="rect">
            <a:avLst/>
          </a:prstGeom>
          <a:solidFill>
            <a:srgbClr val="F7F1D5"/>
          </a:solidFill>
          <a:ln>
            <a:noFill/>
          </a:ln>
        </p:spPr>
        <p:txBody>
          <a:bodyPr anchorCtr="0" anchor="t" bIns="91425" lIns="91425" spcFirstLastPara="1" rIns="91425" wrap="square" tIns="91425">
            <a:noAutofit/>
          </a:bodyPr>
          <a:lstStyle/>
          <a:p>
            <a:pPr indent="-457200" lvl="0" marL="457200" marR="0" rtl="0" algn="l">
              <a:lnSpc>
                <a:spcPct val="115000"/>
              </a:lnSpc>
              <a:spcBef>
                <a:spcPts val="120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Progettazione edilizia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Pianificazione urbanistica e paesaggistica</a:t>
            </a:r>
            <a:endParaRPr b="0" i="0" sz="4000" u="none" cap="none" strike="noStrike">
              <a:solidFill>
                <a:schemeClr val="dk1"/>
              </a:solidFill>
              <a:latin typeface="Quicksand SemiBold"/>
              <a:ea typeface="Quicksand SemiBold"/>
              <a:cs typeface="Quicksand SemiBold"/>
              <a:sym typeface="Quicksand SemiBold"/>
            </a:endParaRPr>
          </a:p>
        </p:txBody>
      </p:sp>
      <p:sp>
        <p:nvSpPr>
          <p:cNvPr id="169" name="Google Shape;169;g32742edfc2c_0_57"/>
          <p:cNvSpPr txBox="1"/>
          <p:nvPr/>
        </p:nvSpPr>
        <p:spPr>
          <a:xfrm>
            <a:off x="959700" y="5167950"/>
            <a:ext cx="7139700" cy="1145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1" i="0" lang="en-US" sz="6000" u="none" cap="none" strike="noStrike">
                <a:solidFill>
                  <a:schemeClr val="lt1"/>
                </a:solidFill>
                <a:latin typeface="Quicksand"/>
                <a:ea typeface="Quicksand"/>
                <a:cs typeface="Quicksand"/>
                <a:sym typeface="Quicksand"/>
              </a:rPr>
              <a:t>Deaf space design</a:t>
            </a:r>
            <a:endParaRPr b="1" i="0" sz="6000" u="none" cap="none" strike="noStrike">
              <a:solidFill>
                <a:schemeClr val="lt1"/>
              </a:solidFill>
              <a:latin typeface="Quicksand"/>
              <a:ea typeface="Quicksand"/>
              <a:cs typeface="Quicksand"/>
              <a:sym typeface="Quicksand"/>
            </a:endParaRPr>
          </a:p>
        </p:txBody>
      </p:sp>
      <p:pic>
        <p:nvPicPr>
          <p:cNvPr id="170" name="Google Shape;170;g32742edfc2c_0_57"/>
          <p:cNvPicPr preferRelativeResize="0"/>
          <p:nvPr/>
        </p:nvPicPr>
        <p:blipFill rotWithShape="1">
          <a:blip r:embed="rId4">
            <a:alphaModFix/>
          </a:blip>
          <a:srcRect b="0" l="0" r="0" t="0"/>
          <a:stretch/>
        </p:blipFill>
        <p:spPr>
          <a:xfrm>
            <a:off x="11991175" y="285125"/>
            <a:ext cx="2868575" cy="2868575"/>
          </a:xfrm>
          <a:prstGeom prst="rect">
            <a:avLst/>
          </a:prstGeom>
          <a:noFill/>
          <a:ln>
            <a:noFill/>
          </a:ln>
        </p:spPr>
      </p:pic>
      <p:pic>
        <p:nvPicPr>
          <p:cNvPr descr="We live in a world made for people who hear.&#10;&#10;Subscribe to our channel! http://goo.gl/0bsAjO&#10;&#10;Read the full feature on DeafSpace:&#10;http://www.curbed.com/2016/3/2/11140210/gallaudet-deafspace-washington-dc&#10;&#10;What would our cities looks like if they were designed for the deaf? DeafSpace is an emerging approach to design and architecture that is informed by the unique sensory experience of those who don't hear. We visited Gallaudet University to see what DeafSpace looks like in action.&#10;&#10;Vox.com is a news website that helps you cut through the noise and understand what's really driving the events in the headlines. Check out http://www.vox.com&#10;&#10;Check out our full video catalog: http://goo.gl/IZONyE&#10;Follow Vox on Twitter: http://goo.gl/XFrZ5H&#10;Or on Facebook: http://goo.gl/U2g06o" id="171" name="Google Shape;171;g32742edfc2c_0_57" title="How architecture changes for the Deaf">
            <a:hlinkClick r:id="rId5"/>
          </p:cNvPr>
          <p:cNvPicPr preferRelativeResize="0"/>
          <p:nvPr/>
        </p:nvPicPr>
        <p:blipFill rotWithShape="1">
          <a:blip r:embed="rId6">
            <a:alphaModFix/>
          </a:blip>
          <a:srcRect b="0" l="0" r="0" t="0"/>
          <a:stretch/>
        </p:blipFill>
        <p:spPr>
          <a:xfrm>
            <a:off x="13386250" y="5227863"/>
            <a:ext cx="3810600" cy="2143458"/>
          </a:xfrm>
          <a:prstGeom prst="rect">
            <a:avLst/>
          </a:prstGeom>
          <a:noFill/>
          <a:ln>
            <a:noFill/>
          </a:ln>
        </p:spPr>
      </p:pic>
      <p:sp>
        <p:nvSpPr>
          <p:cNvPr id="172" name="Google Shape;172;g32742edfc2c_0_57"/>
          <p:cNvSpPr txBox="1"/>
          <p:nvPr/>
        </p:nvSpPr>
        <p:spPr>
          <a:xfrm>
            <a:off x="13386250" y="7528600"/>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latin typeface="Quicksand"/>
                <a:ea typeface="Quicksand"/>
                <a:cs typeface="Quicksand"/>
                <a:sym typeface="Quicksand"/>
              </a:rPr>
              <a:t>How architecture changes for the Deaf</a:t>
            </a:r>
            <a:r>
              <a:rPr b="0" i="0" lang="en-US" sz="2300" u="none" cap="none" strike="noStrike">
                <a:solidFill>
                  <a:srgbClr val="F1F1F1"/>
                </a:solidFill>
                <a:latin typeface="Quicksand Medium"/>
                <a:ea typeface="Quicksand Medium"/>
                <a:cs typeface="Quicksand Medium"/>
                <a:sym typeface="Quicksand Medium"/>
              </a:rPr>
              <a:t>, Vox</a:t>
            </a:r>
            <a:endParaRPr b="0" i="0" sz="2300" u="none" cap="none" strike="noStrike">
              <a:solidFill>
                <a:srgbClr val="F1F1F1"/>
              </a:solidFill>
              <a:latin typeface="Quicksand Medium"/>
              <a:ea typeface="Quicksand Medium"/>
              <a:cs typeface="Quicksand Medium"/>
              <a:sym typeface="Quicksand Medium"/>
            </a:endParaRPr>
          </a:p>
        </p:txBody>
      </p:sp>
      <p:sp>
        <p:nvSpPr>
          <p:cNvPr id="173" name="Google Shape;173;g32742edfc2c_0_57"/>
          <p:cNvSpPr txBox="1"/>
          <p:nvPr/>
        </p:nvSpPr>
        <p:spPr>
          <a:xfrm>
            <a:off x="959700" y="6302225"/>
            <a:ext cx="6834900" cy="86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sng" cap="none" strike="noStrike">
                <a:solidFill>
                  <a:schemeClr val="hlink"/>
                </a:solidFill>
                <a:latin typeface="Quicksand Medium"/>
                <a:ea typeface="Quicksand Medium"/>
                <a:cs typeface="Quicksand Medium"/>
                <a:sym typeface="Quicksand Medium"/>
                <a:hlinkClick r:id="rId7"/>
              </a:rPr>
              <a:t>https://gallaudet.edu/campus-design-facilities/campus-design-and-planning/deafspace/</a:t>
            </a:r>
            <a:r>
              <a:rPr b="0" i="0" lang="en-US" sz="2200" u="none" cap="none" strike="noStrike">
                <a:solidFill>
                  <a:schemeClr val="lt1"/>
                </a:solidFill>
                <a:latin typeface="Quicksand Medium"/>
                <a:ea typeface="Quicksand Medium"/>
                <a:cs typeface="Quicksand Medium"/>
                <a:sym typeface="Quicksand Medium"/>
              </a:rPr>
              <a:t> </a:t>
            </a:r>
            <a:endParaRPr b="0" i="0" sz="2200" u="none" cap="none" strike="noStrike">
              <a:solidFill>
                <a:schemeClr val="lt1"/>
              </a:solidFill>
              <a:latin typeface="Quicksand Medium"/>
              <a:ea typeface="Quicksand Medium"/>
              <a:cs typeface="Quicksand Medium"/>
              <a:sym typeface="Quicksand Medium"/>
            </a:endParaRPr>
          </a:p>
        </p:txBody>
      </p:sp>
      <p:pic>
        <p:nvPicPr>
          <p:cNvPr descr="Logline: Architectural spaces that express the acoustics of everyday life in the absence of sound.&#10;&#10;Synopsis: We live in a world designed for people who hear. DeafSpace is an architectural project that redesigns spaces for people who don’t hear. &#10;&#10;This documentary follows the characters of Gallaudet University’s DeafSpace Institute, as their daily interactions and narrative reveal the uniqueness of the space. The DeafSpace approach focuses on creating spaces that express connections, instead of barriers. There is an overlooked beauty in this process, offering an intimate perspective into the nature of language, community, and ways of being." id="174" name="Google Shape;174;g32742edfc2c_0_57" title="DeafSpace Documentary">
            <a:hlinkClick r:id="rId8"/>
          </p:cNvPr>
          <p:cNvPicPr preferRelativeResize="0"/>
          <p:nvPr/>
        </p:nvPicPr>
        <p:blipFill rotWithShape="1">
          <a:blip r:embed="rId9">
            <a:alphaModFix/>
          </a:blip>
          <a:srcRect b="0" l="0" r="0" t="0"/>
          <a:stretch/>
        </p:blipFill>
        <p:spPr>
          <a:xfrm>
            <a:off x="8726088" y="5188500"/>
            <a:ext cx="3810578" cy="2143450"/>
          </a:xfrm>
          <a:prstGeom prst="rect">
            <a:avLst/>
          </a:prstGeom>
          <a:noFill/>
          <a:ln>
            <a:noFill/>
          </a:ln>
        </p:spPr>
      </p:pic>
      <p:sp>
        <p:nvSpPr>
          <p:cNvPr id="175" name="Google Shape;175;g32742edfc2c_0_57"/>
          <p:cNvSpPr txBox="1"/>
          <p:nvPr/>
        </p:nvSpPr>
        <p:spPr>
          <a:xfrm>
            <a:off x="8726075" y="7331950"/>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latin typeface="Quicksand"/>
                <a:ea typeface="Quicksand"/>
                <a:cs typeface="Quicksand"/>
                <a:sym typeface="Quicksand"/>
              </a:rPr>
              <a:t>DeafSpace Documentary</a:t>
            </a:r>
            <a:r>
              <a:rPr b="0" i="0" lang="en-US" sz="2300" u="none" cap="none" strike="noStrike">
                <a:solidFill>
                  <a:srgbClr val="F1F1F1"/>
                </a:solidFill>
                <a:latin typeface="Quicksand Medium"/>
                <a:ea typeface="Quicksand Medium"/>
                <a:cs typeface="Quicksand Medium"/>
                <a:sym typeface="Quicksand Medium"/>
              </a:rPr>
              <a:t>, Rachel Saputro</a:t>
            </a:r>
            <a:endParaRPr b="0" i="0" sz="2300" u="none" cap="none" strike="noStrike">
              <a:solidFill>
                <a:srgbClr val="F1F1F1"/>
              </a:solidFill>
              <a:latin typeface="Quicksand Medium"/>
              <a:ea typeface="Quicksand Medium"/>
              <a:cs typeface="Quicksand Medium"/>
              <a:sym typeface="Quicksand Medium"/>
            </a:endParaRPr>
          </a:p>
        </p:txBody>
      </p:sp>
      <p:pic>
        <p:nvPicPr>
          <p:cNvPr descr="Intervista di Abili a proteggere a Consuelo Agnesi architetto per la progettazione inclusiva e l'accessibilità. &#10;#NienteDiSpeciale https://www.abiliaproteggere.net/2018/05/28/intervista-a-consuelo-agnesi-progettazione-inclusiva-e-accessibilita/&#10;#NienteDiSpeciale è la nuova sezione del sito dedicata alle interviste della redazione Abili a proteggere, perché non esistono bisogni speciali ma specifiche necessità." id="176" name="Google Shape;176;g32742edfc2c_0_57" title="#NienteDiSpeciale: intervista a Consuelo Agnesi">
            <a:hlinkClick r:id="rId10"/>
          </p:cNvPr>
          <p:cNvPicPr preferRelativeResize="0"/>
          <p:nvPr/>
        </p:nvPicPr>
        <p:blipFill rotWithShape="1">
          <a:blip r:embed="rId11">
            <a:alphaModFix/>
          </a:blip>
          <a:srcRect b="0" l="0" r="0" t="0"/>
          <a:stretch/>
        </p:blipFill>
        <p:spPr>
          <a:xfrm>
            <a:off x="4427375" y="7763898"/>
            <a:ext cx="3595425" cy="2022426"/>
          </a:xfrm>
          <a:prstGeom prst="rect">
            <a:avLst/>
          </a:prstGeom>
          <a:noFill/>
          <a:ln>
            <a:noFill/>
          </a:ln>
        </p:spPr>
      </p:pic>
      <p:sp>
        <p:nvSpPr>
          <p:cNvPr id="177" name="Google Shape;177;g32742edfc2c_0_57"/>
          <p:cNvSpPr txBox="1"/>
          <p:nvPr/>
        </p:nvSpPr>
        <p:spPr>
          <a:xfrm>
            <a:off x="740675" y="7956600"/>
            <a:ext cx="3686700" cy="1145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SemiBold"/>
                <a:ea typeface="Quicksand SemiBold"/>
                <a:cs typeface="Quicksand SemiBold"/>
                <a:sym typeface="Quicksand SemiBold"/>
              </a:rPr>
              <a:t>Architetta italiana</a:t>
            </a:r>
            <a:br>
              <a:rPr b="0" i="0" lang="en-US" sz="3200" u="none" cap="none" strike="noStrike">
                <a:solidFill>
                  <a:schemeClr val="lt1"/>
                </a:solidFill>
                <a:latin typeface="Quicksand SemiBold"/>
                <a:ea typeface="Quicksand SemiBold"/>
                <a:cs typeface="Quicksand SemiBold"/>
                <a:sym typeface="Quicksand SemiBold"/>
              </a:rPr>
            </a:br>
            <a:r>
              <a:rPr b="0" i="0" lang="en-US" sz="3200" u="none" cap="none" strike="noStrike">
                <a:solidFill>
                  <a:schemeClr val="lt1"/>
                </a:solidFill>
                <a:latin typeface="Quicksand SemiBold"/>
                <a:ea typeface="Quicksand SemiBold"/>
                <a:cs typeface="Quicksand SemiBold"/>
                <a:sym typeface="Quicksand SemiBold"/>
              </a:rPr>
              <a:t>Consuelo Agnesi</a:t>
            </a:r>
            <a:endParaRPr b="0" i="0" sz="3200" u="none" cap="none" strike="noStrike">
              <a:solidFill>
                <a:schemeClr val="lt1"/>
              </a:solidFill>
              <a:latin typeface="Quicksand SemiBold"/>
              <a:ea typeface="Quicksand SemiBold"/>
              <a:cs typeface="Quicksand SemiBold"/>
              <a:sym typeface="Quicksand SemiBold"/>
            </a:endParaRPr>
          </a:p>
        </p:txBody>
      </p:sp>
      <p:sp>
        <p:nvSpPr>
          <p:cNvPr id="178" name="Google Shape;178;g32742edfc2c_0_57"/>
          <p:cNvSpPr txBox="1"/>
          <p:nvPr/>
        </p:nvSpPr>
        <p:spPr>
          <a:xfrm>
            <a:off x="8022800" y="8815475"/>
            <a:ext cx="57348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uFill>
                  <a:noFill/>
                </a:uFill>
                <a:latin typeface="Quicksand"/>
                <a:ea typeface="Quicksand"/>
                <a:cs typeface="Quicksand"/>
                <a:sym typeface="Quicksand"/>
                <a:hlinkClick r:id="rId12">
                  <a:extLst>
                    <a:ext uri="{A12FA001-AC4F-418D-AE19-62706E023703}">
                      <ahyp:hlinkClr val="tx"/>
                    </a:ext>
                  </a:extLst>
                </a:hlinkClick>
              </a:rPr>
              <a:t>#NienteDiSpeciale</a:t>
            </a:r>
            <a:r>
              <a:rPr b="1" i="1" lang="en-US" sz="2300" u="none" cap="none" strike="noStrike">
                <a:solidFill>
                  <a:srgbClr val="F1F1F1"/>
                </a:solidFill>
                <a:latin typeface="Quicksand"/>
                <a:ea typeface="Quicksand"/>
                <a:cs typeface="Quicksand"/>
                <a:sym typeface="Quicksand"/>
              </a:rPr>
              <a:t>: intervista a Consuelo Agnesi</a:t>
            </a:r>
            <a:r>
              <a:rPr b="0" i="0" lang="en-US" sz="2300" u="none" cap="none" strike="noStrike">
                <a:solidFill>
                  <a:srgbClr val="F1F1F1"/>
                </a:solidFill>
                <a:latin typeface="Quicksand Medium"/>
                <a:ea typeface="Quicksand Medium"/>
                <a:cs typeface="Quicksand Medium"/>
                <a:sym typeface="Quicksand Medium"/>
              </a:rPr>
              <a:t>, Abili A Proteggere</a:t>
            </a:r>
            <a:endParaRPr b="0" i="0" sz="2300" u="none" cap="none" strike="noStrike">
              <a:solidFill>
                <a:srgbClr val="F1F1F1"/>
              </a:solidFill>
              <a:latin typeface="Quicksand Medium"/>
              <a:ea typeface="Quicksand Medium"/>
              <a:cs typeface="Quicksand Medium"/>
              <a:sym typeface="Quicksand Medium"/>
            </a:endParaRPr>
          </a:p>
        </p:txBody>
      </p:sp>
      <p:pic>
        <p:nvPicPr>
          <p:cNvPr id="179" name="Google Shape;179;g32742edfc2c_0_57" title="IT_Co-fundedbytheEU_RGB_WHITE Outline.png"/>
          <p:cNvPicPr preferRelativeResize="0"/>
          <p:nvPr/>
        </p:nvPicPr>
        <p:blipFill>
          <a:blip r:embed="rId13">
            <a:alphaModFix/>
          </a:blip>
          <a:stretch>
            <a:fillRect/>
          </a:stretch>
        </p:blipFill>
        <p:spPr>
          <a:xfrm>
            <a:off x="14510995" y="9368938"/>
            <a:ext cx="3332127" cy="7386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1000"/>
                                        <p:tgtEl>
                                          <p:spTgt spid="1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000"/>
                                        <p:tgtEl>
                                          <p:spTgt spid="1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1000"/>
                                        <p:tgtEl>
                                          <p:spTgt spid="1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83" name="Shape 183"/>
        <p:cNvGrpSpPr/>
        <p:nvPr/>
      </p:nvGrpSpPr>
      <p:grpSpPr>
        <a:xfrm>
          <a:off x="0" y="0"/>
          <a:ext cx="0" cy="0"/>
          <a:chOff x="0" y="0"/>
          <a:chExt cx="0" cy="0"/>
        </a:xfrm>
      </p:grpSpPr>
      <p:sp>
        <p:nvSpPr>
          <p:cNvPr id="184" name="Google Shape;184;g32742edfc2c_0_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5" name="Google Shape;185;g32742edfc2c_0_5"/>
          <p:cNvSpPr txBox="1"/>
          <p:nvPr/>
        </p:nvSpPr>
        <p:spPr>
          <a:xfrm>
            <a:off x="4229454" y="578241"/>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Arti </a:t>
            </a:r>
            <a:r>
              <a:rPr b="0" i="0" lang="en-US" sz="10000" u="none" cap="none" strike="noStrike">
                <a:solidFill>
                  <a:srgbClr val="FFFFFF"/>
                </a:solidFill>
                <a:latin typeface="Anton"/>
                <a:ea typeface="Anton"/>
                <a:cs typeface="Anton"/>
                <a:sym typeface="Anton"/>
              </a:rPr>
              <a:t>Visive</a:t>
            </a:r>
            <a:endParaRPr b="0" i="0" sz="10000" u="none" cap="none" strike="noStrike">
              <a:solidFill>
                <a:srgbClr val="FFFFFF"/>
              </a:solidFill>
              <a:latin typeface="Anton"/>
              <a:ea typeface="Anton"/>
              <a:cs typeface="Anton"/>
              <a:sym typeface="Anton"/>
            </a:endParaRPr>
          </a:p>
        </p:txBody>
      </p:sp>
      <p:sp>
        <p:nvSpPr>
          <p:cNvPr id="186" name="Google Shape;186;g32742edfc2c_0_5"/>
          <p:cNvSpPr txBox="1"/>
          <p:nvPr/>
        </p:nvSpPr>
        <p:spPr>
          <a:xfrm>
            <a:off x="2331150" y="3156500"/>
            <a:ext cx="4481700" cy="5154900"/>
          </a:xfrm>
          <a:prstGeom prst="rect">
            <a:avLst/>
          </a:prstGeom>
          <a:solidFill>
            <a:srgbClr val="F7F1D5"/>
          </a:solidFill>
          <a:ln>
            <a:noFill/>
          </a:ln>
        </p:spPr>
        <p:txBody>
          <a:bodyPr anchorCtr="0" anchor="t" bIns="91425" lIns="91425" spcFirstLastPara="1" rIns="91425" wrap="square" tIns="91425">
            <a:noAutofit/>
          </a:bodyPr>
          <a:lstStyle/>
          <a:p>
            <a:pPr indent="-457200" lvl="0" marL="457200" marR="0" rtl="0" algn="l">
              <a:lnSpc>
                <a:spcPct val="115000"/>
              </a:lnSpc>
              <a:spcBef>
                <a:spcPts val="120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Pittura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Scultura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Disegno</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Fotografia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Arte Digitale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Illustrazione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Ecc.</a:t>
            </a:r>
            <a:endParaRPr b="0" i="0" sz="4000" u="none" cap="none" strike="noStrike">
              <a:solidFill>
                <a:schemeClr val="dk1"/>
              </a:solidFill>
              <a:latin typeface="Quicksand SemiBold"/>
              <a:ea typeface="Quicksand SemiBold"/>
              <a:cs typeface="Quicksand SemiBold"/>
              <a:sym typeface="Quicksand SemiBold"/>
            </a:endParaRPr>
          </a:p>
        </p:txBody>
      </p:sp>
      <p:pic>
        <p:nvPicPr>
          <p:cNvPr id="187" name="Google Shape;187;g32742edfc2c_0_5"/>
          <p:cNvPicPr preferRelativeResize="0"/>
          <p:nvPr/>
        </p:nvPicPr>
        <p:blipFill rotWithShape="1">
          <a:blip r:embed="rId4">
            <a:alphaModFix/>
          </a:blip>
          <a:srcRect b="0" l="0" r="0" t="0"/>
          <a:stretch/>
        </p:blipFill>
        <p:spPr>
          <a:xfrm>
            <a:off x="11532775" y="337425"/>
            <a:ext cx="2819075" cy="2819075"/>
          </a:xfrm>
          <a:prstGeom prst="rect">
            <a:avLst/>
          </a:prstGeom>
          <a:noFill/>
          <a:ln>
            <a:noFill/>
          </a:ln>
        </p:spPr>
      </p:pic>
      <p:sp>
        <p:nvSpPr>
          <p:cNvPr id="188" name="Google Shape;188;g32742edfc2c_0_5"/>
          <p:cNvSpPr txBox="1"/>
          <p:nvPr/>
        </p:nvSpPr>
        <p:spPr>
          <a:xfrm>
            <a:off x="12568775" y="7018400"/>
            <a:ext cx="34587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Medium"/>
                <a:ea typeface="Quicksand Medium"/>
                <a:cs typeface="Quicksand Medium"/>
                <a:sym typeface="Quicksand Medium"/>
              </a:rPr>
              <a:t>Puoi includere alcuni esempi (anche in base al tuo paese).</a:t>
            </a:r>
            <a:endParaRPr b="0" i="0" sz="2400" u="none" cap="none" strike="noStrike">
              <a:solidFill>
                <a:schemeClr val="lt1"/>
              </a:solidFill>
              <a:latin typeface="Quicksand Medium"/>
              <a:ea typeface="Quicksand Medium"/>
              <a:cs typeface="Quicksand Medium"/>
              <a:sym typeface="Quicksand Medium"/>
            </a:endParaRPr>
          </a:p>
        </p:txBody>
      </p:sp>
      <p:pic>
        <p:nvPicPr>
          <p:cNvPr id="189" name="Google Shape;189;g32742edfc2c_0_5"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3" name="Shape 193"/>
        <p:cNvGrpSpPr/>
        <p:nvPr/>
      </p:nvGrpSpPr>
      <p:grpSpPr>
        <a:xfrm>
          <a:off x="0" y="0"/>
          <a:ext cx="0" cy="0"/>
          <a:chOff x="0" y="0"/>
          <a:chExt cx="0" cy="0"/>
        </a:xfrm>
      </p:grpSpPr>
      <p:grpSp>
        <p:nvGrpSpPr>
          <p:cNvPr id="194" name="Google Shape;194;g32742edfc2c_0_135"/>
          <p:cNvGrpSpPr/>
          <p:nvPr/>
        </p:nvGrpSpPr>
        <p:grpSpPr>
          <a:xfrm>
            <a:off x="0" y="-216993"/>
            <a:ext cx="2922102" cy="10504504"/>
            <a:chOff x="0" y="-57150"/>
            <a:chExt cx="769602" cy="2766600"/>
          </a:xfrm>
        </p:grpSpPr>
        <p:sp>
          <p:nvSpPr>
            <p:cNvPr id="195" name="Google Shape;195;g32742edfc2c_0_1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6" name="Google Shape;196;g32742edfc2c_0_13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7" name="Google Shape;197;g32742edfc2c_0_135"/>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8" name="Google Shape;198;g32742edfc2c_0_135"/>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Arte Sorda</a:t>
            </a:r>
            <a:endParaRPr b="0" i="0" sz="10000" u="none" cap="none" strike="noStrike">
              <a:solidFill>
                <a:schemeClr val="lt1"/>
              </a:solidFill>
              <a:latin typeface="Anton"/>
              <a:ea typeface="Anton"/>
              <a:cs typeface="Anton"/>
              <a:sym typeface="Anton"/>
            </a:endParaRPr>
          </a:p>
        </p:txBody>
      </p:sp>
      <p:sp>
        <p:nvSpPr>
          <p:cNvPr id="199" name="Google Shape;199;g32742edfc2c_0_135"/>
          <p:cNvSpPr txBox="1"/>
          <p:nvPr/>
        </p:nvSpPr>
        <p:spPr>
          <a:xfrm>
            <a:off x="3741625" y="2442375"/>
            <a:ext cx="13454700" cy="4805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0" i="0" lang="en-US" sz="3800" u="none" cap="none" strike="noStrike">
                <a:solidFill>
                  <a:schemeClr val="lt1"/>
                </a:solidFill>
                <a:latin typeface="Quicksand Medium"/>
                <a:ea typeface="Quicksand Medium"/>
                <a:cs typeface="Quicksand Medium"/>
                <a:sym typeface="Quicksand Medium"/>
              </a:rPr>
              <a:t>Nel XX secolo, in particolare dopo le guerre mondiali, </a:t>
            </a:r>
            <a:br>
              <a:rPr b="0" i="0" lang="en-US" sz="3800" u="none" cap="none" strike="noStrike">
                <a:solidFill>
                  <a:schemeClr val="lt1"/>
                </a:solidFill>
                <a:latin typeface="Quicksand Medium"/>
                <a:ea typeface="Quicksand Medium"/>
                <a:cs typeface="Quicksand Medium"/>
                <a:sym typeface="Quicksand Medium"/>
              </a:rPr>
            </a:br>
            <a:r>
              <a:rPr b="0" i="0" lang="en-US" sz="3800" u="none" cap="none" strike="noStrike">
                <a:solidFill>
                  <a:schemeClr val="lt1"/>
                </a:solidFill>
                <a:latin typeface="Quicksand Medium"/>
                <a:ea typeface="Quicksand Medium"/>
                <a:cs typeface="Quicksand Medium"/>
                <a:sym typeface="Quicksand Medium"/>
              </a:rPr>
              <a:t>gli artisti sordi iniziarono a trattare sempre più temi legati alla sordità, alle esperienze quotidiane delle persone sorde, all’audismo, alla lotta per i diritti e all’importanza della lingua dei segni.</a:t>
            </a:r>
            <a:endParaRPr b="0" i="0" sz="38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600"/>
              <a:buFont typeface="Arial"/>
              <a:buNone/>
            </a:pPr>
            <a:r>
              <a:rPr b="0" i="0" lang="en-US" sz="3800" u="none" cap="none" strike="noStrike">
                <a:solidFill>
                  <a:schemeClr val="lt1"/>
                </a:solidFill>
                <a:latin typeface="Quicksand Medium"/>
                <a:ea typeface="Quicksand Medium"/>
                <a:cs typeface="Quicksand Medium"/>
                <a:sym typeface="Quicksand Medium"/>
              </a:rPr>
              <a:t>Questa tendenza si rafforzò notevolmente negli anni Sessanta, soprattutto negli USA.</a:t>
            </a:r>
            <a:endParaRPr b="0" i="0" sz="3800" u="none" cap="none" strike="noStrike">
              <a:solidFill>
                <a:schemeClr val="lt1"/>
              </a:solidFill>
              <a:latin typeface="Quicksand Medium"/>
              <a:ea typeface="Quicksand Medium"/>
              <a:cs typeface="Quicksand Medium"/>
              <a:sym typeface="Quicksand Medium"/>
            </a:endParaRPr>
          </a:p>
        </p:txBody>
      </p:sp>
      <p:pic>
        <p:nvPicPr>
          <p:cNvPr id="200" name="Google Shape;200;g32742edfc2c_0_135"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4" name="Shape 204"/>
        <p:cNvGrpSpPr/>
        <p:nvPr/>
      </p:nvGrpSpPr>
      <p:grpSpPr>
        <a:xfrm>
          <a:off x="0" y="0"/>
          <a:ext cx="0" cy="0"/>
          <a:chOff x="0" y="0"/>
          <a:chExt cx="0" cy="0"/>
        </a:xfrm>
      </p:grpSpPr>
      <p:grpSp>
        <p:nvGrpSpPr>
          <p:cNvPr id="205" name="Google Shape;205;g350a9a3d250_0_26"/>
          <p:cNvGrpSpPr/>
          <p:nvPr/>
        </p:nvGrpSpPr>
        <p:grpSpPr>
          <a:xfrm>
            <a:off x="0" y="-216993"/>
            <a:ext cx="2922102" cy="10504504"/>
            <a:chOff x="0" y="-57150"/>
            <a:chExt cx="769602" cy="2766600"/>
          </a:xfrm>
        </p:grpSpPr>
        <p:sp>
          <p:nvSpPr>
            <p:cNvPr id="206" name="Google Shape;206;g350a9a3d250_0_2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7" name="Google Shape;207;g350a9a3d250_0_2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8" name="Google Shape;208;g350a9a3d250_0_2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9" name="Google Shape;209;g350a9a3d250_0_26"/>
          <p:cNvSpPr txBox="1"/>
          <p:nvPr/>
        </p:nvSpPr>
        <p:spPr>
          <a:xfrm>
            <a:off x="3462713" y="1053488"/>
            <a:ext cx="7744200" cy="2801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0" i="0" lang="en-US" sz="6400" u="none" cap="none" strike="noStrike">
                <a:solidFill>
                  <a:schemeClr val="lt1"/>
                </a:solidFill>
                <a:latin typeface="Anton"/>
                <a:ea typeface="Anton"/>
                <a:cs typeface="Anton"/>
                <a:sym typeface="Anton"/>
              </a:rPr>
              <a:t>De’ Via </a:t>
            </a:r>
            <a:endParaRPr b="0" i="0" sz="64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800"/>
              <a:buFont typeface="Arial"/>
              <a:buNone/>
            </a:pPr>
            <a:r>
              <a:rPr b="0" i="0" lang="en-US" sz="6400" u="none" cap="none" strike="noStrike">
                <a:solidFill>
                  <a:schemeClr val="lt1"/>
                </a:solidFill>
                <a:latin typeface="Anton"/>
                <a:ea typeface="Anton"/>
                <a:cs typeface="Anton"/>
                <a:sym typeface="Anton"/>
              </a:rPr>
              <a:t>(Deaf View/Image Art)</a:t>
            </a:r>
            <a:r>
              <a:rPr b="0" i="0" lang="en-US" sz="5600" u="none" cap="none" strike="noStrike">
                <a:solidFill>
                  <a:schemeClr val="lt1"/>
                </a:solidFill>
                <a:latin typeface="Anton"/>
                <a:ea typeface="Anton"/>
                <a:cs typeface="Anton"/>
                <a:sym typeface="Anton"/>
              </a:rPr>
              <a:t> </a:t>
            </a:r>
            <a:r>
              <a:rPr b="0" i="0" lang="en-US" sz="4200" u="none" cap="none" strike="noStrike">
                <a:solidFill>
                  <a:schemeClr val="lt1"/>
                </a:solidFill>
                <a:latin typeface="Quicksand Medium"/>
                <a:ea typeface="Quicksand Medium"/>
                <a:cs typeface="Quicksand Medium"/>
                <a:sym typeface="Quicksand Medium"/>
              </a:rPr>
              <a:t>USA, 1989</a:t>
            </a:r>
            <a:endParaRPr b="0" i="0" sz="4200" u="none" cap="none" strike="noStrike">
              <a:solidFill>
                <a:schemeClr val="lt1"/>
              </a:solidFill>
              <a:latin typeface="Quicksand Medium"/>
              <a:ea typeface="Quicksand Medium"/>
              <a:cs typeface="Quicksand Medium"/>
              <a:sym typeface="Quicksand Medium"/>
            </a:endParaRPr>
          </a:p>
        </p:txBody>
      </p:sp>
      <p:sp>
        <p:nvSpPr>
          <p:cNvPr id="210" name="Google Shape;210;g350a9a3d250_0_26"/>
          <p:cNvSpPr txBox="1"/>
          <p:nvPr/>
        </p:nvSpPr>
        <p:spPr>
          <a:xfrm>
            <a:off x="9101987" y="6738918"/>
            <a:ext cx="4607100" cy="1816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0" i="0" lang="en-US" sz="6400" u="none" cap="none" strike="noStrike">
                <a:solidFill>
                  <a:schemeClr val="lt1"/>
                </a:solidFill>
                <a:latin typeface="Anton"/>
                <a:ea typeface="Anton"/>
                <a:cs typeface="Anton"/>
                <a:sym typeface="Anton"/>
              </a:rPr>
              <a:t>Surdism </a:t>
            </a:r>
            <a:endParaRPr b="0" i="0" sz="64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500"/>
              <a:buFont typeface="Arial"/>
              <a:buNone/>
            </a:pPr>
            <a:r>
              <a:rPr b="0" i="0" lang="en-US" sz="4200" u="none" cap="none" strike="noStrike">
                <a:solidFill>
                  <a:schemeClr val="lt1"/>
                </a:solidFill>
                <a:latin typeface="Quicksand Medium"/>
                <a:ea typeface="Quicksand Medium"/>
                <a:cs typeface="Quicksand Medium"/>
                <a:sym typeface="Quicksand Medium"/>
              </a:rPr>
              <a:t>France, 2009</a:t>
            </a:r>
            <a:endParaRPr b="0" i="0" sz="4200" u="none" cap="none" strike="noStrike">
              <a:solidFill>
                <a:schemeClr val="lt1"/>
              </a:solidFill>
              <a:latin typeface="Quicksand Medium"/>
              <a:ea typeface="Quicksand Medium"/>
              <a:cs typeface="Quicksand Medium"/>
              <a:sym typeface="Quicksand Medium"/>
            </a:endParaRPr>
          </a:p>
        </p:txBody>
      </p:sp>
      <p:pic>
        <p:nvPicPr>
          <p:cNvPr id="211" name="Google Shape;211;g350a9a3d250_0_26"/>
          <p:cNvPicPr preferRelativeResize="0"/>
          <p:nvPr/>
        </p:nvPicPr>
        <p:blipFill rotWithShape="1">
          <a:blip r:embed="rId4">
            <a:alphaModFix/>
          </a:blip>
          <a:srcRect b="0" l="0" r="0" t="0"/>
          <a:stretch/>
        </p:blipFill>
        <p:spPr>
          <a:xfrm>
            <a:off x="11402875" y="452278"/>
            <a:ext cx="4825550" cy="3860497"/>
          </a:xfrm>
          <a:prstGeom prst="rect">
            <a:avLst/>
          </a:prstGeom>
          <a:noFill/>
          <a:ln>
            <a:noFill/>
          </a:ln>
        </p:spPr>
      </p:pic>
      <p:sp>
        <p:nvSpPr>
          <p:cNvPr id="212" name="Google Shape;212;g350a9a3d250_0_26"/>
          <p:cNvSpPr txBox="1"/>
          <p:nvPr/>
        </p:nvSpPr>
        <p:spPr>
          <a:xfrm>
            <a:off x="11305550" y="4312775"/>
            <a:ext cx="5020200" cy="831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Quicksand Medium"/>
                <a:ea typeface="Quicksand Medium"/>
                <a:cs typeface="Quicksand Medium"/>
                <a:sym typeface="Quicksand Medium"/>
              </a:rPr>
              <a:t>Logo “De’ Via Curriculum Development Team” by David Call</a:t>
            </a:r>
            <a:endParaRPr b="0" i="0" sz="2300" u="none" cap="none" strike="noStrike">
              <a:solidFill>
                <a:schemeClr val="lt1"/>
              </a:solidFill>
              <a:latin typeface="Quicksand Medium"/>
              <a:ea typeface="Quicksand Medium"/>
              <a:cs typeface="Quicksand Medium"/>
              <a:sym typeface="Quicksand Medium"/>
            </a:endParaRPr>
          </a:p>
        </p:txBody>
      </p:sp>
      <p:pic>
        <p:nvPicPr>
          <p:cNvPr id="213" name="Google Shape;213;g350a9a3d250_0_26" title="Sourdisme.jpeg"/>
          <p:cNvPicPr preferRelativeResize="0"/>
          <p:nvPr/>
        </p:nvPicPr>
        <p:blipFill rotWithShape="1">
          <a:blip r:embed="rId5">
            <a:alphaModFix/>
          </a:blip>
          <a:srcRect b="0" l="0" r="0" t="0"/>
          <a:stretch/>
        </p:blipFill>
        <p:spPr>
          <a:xfrm>
            <a:off x="4429573" y="5651700"/>
            <a:ext cx="3815002" cy="3990625"/>
          </a:xfrm>
          <a:prstGeom prst="rect">
            <a:avLst/>
          </a:prstGeom>
          <a:noFill/>
          <a:ln cap="flat" cmpd="sng" w="28575">
            <a:solidFill>
              <a:schemeClr val="dk1"/>
            </a:solidFill>
            <a:prstDash val="solid"/>
            <a:round/>
            <a:headEnd len="sm" w="sm" type="none"/>
            <a:tailEnd len="sm" w="sm" type="none"/>
          </a:ln>
        </p:spPr>
      </p:pic>
      <p:pic>
        <p:nvPicPr>
          <p:cNvPr id="214" name="Google Shape;214;g350a9a3d250_0_26"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8" name="Shape 218"/>
        <p:cNvGrpSpPr/>
        <p:nvPr/>
      </p:nvGrpSpPr>
      <p:grpSpPr>
        <a:xfrm>
          <a:off x="0" y="0"/>
          <a:ext cx="0" cy="0"/>
          <a:chOff x="0" y="0"/>
          <a:chExt cx="0" cy="0"/>
        </a:xfrm>
      </p:grpSpPr>
      <p:grpSp>
        <p:nvGrpSpPr>
          <p:cNvPr id="219" name="Google Shape;219;g32742edfc2c_0_120"/>
          <p:cNvGrpSpPr/>
          <p:nvPr/>
        </p:nvGrpSpPr>
        <p:grpSpPr>
          <a:xfrm>
            <a:off x="0" y="-216993"/>
            <a:ext cx="2922102" cy="10504504"/>
            <a:chOff x="0" y="-57150"/>
            <a:chExt cx="769602" cy="2766600"/>
          </a:xfrm>
        </p:grpSpPr>
        <p:sp>
          <p:nvSpPr>
            <p:cNvPr id="220" name="Google Shape;220;g32742edfc2c_0_12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g32742edfc2c_0_12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2" name="Google Shape;222;g32742edfc2c_0_120"/>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g32742edfc2c_0_120"/>
          <p:cNvSpPr txBox="1"/>
          <p:nvPr/>
        </p:nvSpPr>
        <p:spPr>
          <a:xfrm>
            <a:off x="3686774" y="342000"/>
            <a:ext cx="11485200" cy="1508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9800" u="none" cap="none" strike="noStrike">
                <a:solidFill>
                  <a:schemeClr val="lt1"/>
                </a:solidFill>
                <a:latin typeface="Anton"/>
                <a:ea typeface="Anton"/>
                <a:cs typeface="Anton"/>
                <a:sym typeface="Anton"/>
              </a:rPr>
              <a:t>De’ VIA </a:t>
            </a:r>
            <a:r>
              <a:rPr b="0" i="0" lang="en-US" sz="5400" u="none" cap="none" strike="noStrike">
                <a:solidFill>
                  <a:schemeClr val="lt1"/>
                </a:solidFill>
                <a:latin typeface="Anton"/>
                <a:ea typeface="Anton"/>
                <a:cs typeface="Anton"/>
                <a:sym typeface="Anton"/>
              </a:rPr>
              <a:t>(Deaf View/Image Art)</a:t>
            </a:r>
            <a:r>
              <a:rPr b="0" i="0" lang="en-US" sz="4600" u="none" cap="none" strike="noStrike">
                <a:solidFill>
                  <a:schemeClr val="lt1"/>
                </a:solidFill>
                <a:latin typeface="Anton"/>
                <a:ea typeface="Anton"/>
                <a:cs typeface="Anton"/>
                <a:sym typeface="Anton"/>
              </a:rPr>
              <a:t> </a:t>
            </a:r>
            <a:endParaRPr b="0" i="0" sz="10400" u="none" cap="none" strike="noStrike">
              <a:solidFill>
                <a:schemeClr val="lt1"/>
              </a:solidFill>
              <a:latin typeface="Anton"/>
              <a:ea typeface="Anton"/>
              <a:cs typeface="Anton"/>
              <a:sym typeface="Anton"/>
            </a:endParaRPr>
          </a:p>
        </p:txBody>
      </p:sp>
      <p:sp>
        <p:nvSpPr>
          <p:cNvPr id="224" name="Google Shape;224;g32742edfc2c_0_120"/>
          <p:cNvSpPr txBox="1"/>
          <p:nvPr/>
        </p:nvSpPr>
        <p:spPr>
          <a:xfrm>
            <a:off x="3266775" y="1891725"/>
            <a:ext cx="14048400" cy="2154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De'VIA è un movimento artistico che analizza ed esprime le esperienze delle persone sorde da prospettive culturali, linguistiche e intersezionali.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È nato da un gruppo di artisti Sordi poco prima del Deaf Way Festival del 1989.</a:t>
            </a:r>
            <a:endParaRPr b="0" i="0" sz="3200" u="none" cap="none" strike="noStrike">
              <a:solidFill>
                <a:schemeClr val="lt1"/>
              </a:solidFill>
              <a:latin typeface="Quicksand Medium"/>
              <a:ea typeface="Quicksand Medium"/>
              <a:cs typeface="Quicksand Medium"/>
              <a:sym typeface="Quicksand Medium"/>
            </a:endParaRPr>
          </a:p>
        </p:txBody>
      </p:sp>
      <p:sp>
        <p:nvSpPr>
          <p:cNvPr id="225" name="Google Shape;225;g32742edfc2c_0_120"/>
          <p:cNvSpPr txBox="1"/>
          <p:nvPr/>
        </p:nvSpPr>
        <p:spPr>
          <a:xfrm>
            <a:off x="3686775" y="4087925"/>
            <a:ext cx="13398000" cy="5787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40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I quattro elementi del De'VIA:</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120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De</a:t>
            </a:r>
            <a:r>
              <a:rPr b="0" i="0" lang="en-US" sz="3200" u="none" cap="none" strike="noStrike">
                <a:solidFill>
                  <a:schemeClr val="lt1"/>
                </a:solidFill>
                <a:latin typeface="Quicksand Medium"/>
                <a:ea typeface="Quicksand Medium"/>
                <a:cs typeface="Quicksand Medium"/>
                <a:sym typeface="Quicksand Medium"/>
              </a:rPr>
              <a:t>: Espressione di </a:t>
            </a:r>
            <a:r>
              <a:rPr b="1" i="1" lang="en-US" sz="3200" u="none" cap="none" strike="noStrike">
                <a:solidFill>
                  <a:schemeClr val="lt1"/>
                </a:solidFill>
                <a:latin typeface="Quicksand"/>
                <a:ea typeface="Quicksand"/>
                <a:cs typeface="Quicksand"/>
                <a:sym typeface="Quicksand"/>
              </a:rPr>
              <a:t>affermazione</a:t>
            </a:r>
            <a:r>
              <a:rPr b="0" i="0" lang="en-US" sz="3200" u="none" cap="none" strike="noStrike">
                <a:solidFill>
                  <a:schemeClr val="lt1"/>
                </a:solidFill>
                <a:latin typeface="Quicksand Medium"/>
                <a:ea typeface="Quicksand Medium"/>
                <a:cs typeface="Quicksand Medium"/>
                <a:sym typeface="Quicksand Medium"/>
              </a:rPr>
              <a:t>, </a:t>
            </a:r>
            <a:r>
              <a:rPr b="1" i="1" lang="en-US" sz="3200" u="none" cap="none" strike="noStrike">
                <a:solidFill>
                  <a:schemeClr val="lt1"/>
                </a:solidFill>
                <a:latin typeface="Quicksand"/>
                <a:ea typeface="Quicksand"/>
                <a:cs typeface="Quicksand"/>
                <a:sym typeface="Quicksand"/>
              </a:rPr>
              <a:t>resistenza e liberazione</a:t>
            </a:r>
            <a:r>
              <a:rPr b="0" i="0" lang="en-US" sz="3200" u="none" cap="none" strike="noStrike">
                <a:solidFill>
                  <a:schemeClr val="lt1"/>
                </a:solidFill>
                <a:latin typeface="Quicksand Medium"/>
                <a:ea typeface="Quicksand Medium"/>
                <a:cs typeface="Quicksand Medium"/>
                <a:sym typeface="Quicksand Medium"/>
              </a:rPr>
              <a:t> per le persone sorde e sordocieche.</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V</a:t>
            </a:r>
            <a:r>
              <a:rPr b="0" i="0" lang="en-US" sz="3200" u="none" cap="none" strike="noStrike">
                <a:solidFill>
                  <a:schemeClr val="lt1"/>
                </a:solidFill>
                <a:latin typeface="Quicksand Medium"/>
                <a:ea typeface="Quicksand Medium"/>
                <a:cs typeface="Quicksand Medium"/>
                <a:sym typeface="Quicksand Medium"/>
              </a:rPr>
              <a:t>: La </a:t>
            </a:r>
            <a:r>
              <a:rPr b="1" i="1" lang="en-US" sz="3200" u="none" cap="none" strike="noStrike">
                <a:solidFill>
                  <a:schemeClr val="lt1"/>
                </a:solidFill>
                <a:latin typeface="Quicksand"/>
                <a:ea typeface="Quicksand"/>
                <a:cs typeface="Quicksand"/>
                <a:sym typeface="Quicksand"/>
              </a:rPr>
              <a:t>prospettiva</a:t>
            </a:r>
            <a:r>
              <a:rPr b="0" i="0" lang="en-US" sz="3200" u="none" cap="none" strike="noStrike">
                <a:solidFill>
                  <a:schemeClr val="lt1"/>
                </a:solidFill>
                <a:latin typeface="Quicksand Medium"/>
                <a:ea typeface="Quicksand Medium"/>
                <a:cs typeface="Quicksand Medium"/>
                <a:sym typeface="Quicksand Medium"/>
              </a:rPr>
              <a:t> sorda e sordocieca e il loro modo di vivere nel mondo.</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I</a:t>
            </a:r>
            <a:r>
              <a:rPr b="0" i="0" lang="en-US" sz="3200" u="none" cap="none" strike="noStrike">
                <a:solidFill>
                  <a:schemeClr val="lt1"/>
                </a:solidFill>
                <a:latin typeface="Quicksand Medium"/>
                <a:ea typeface="Quicksand Medium"/>
                <a:cs typeface="Quicksand Medium"/>
                <a:sym typeface="Quicksand Medium"/>
              </a:rPr>
              <a:t>: </a:t>
            </a:r>
            <a:r>
              <a:rPr b="1" i="1" lang="en-US" sz="3200" u="none" cap="none" strike="noStrike">
                <a:solidFill>
                  <a:schemeClr val="lt1"/>
                </a:solidFill>
                <a:latin typeface="Quicksand"/>
                <a:ea typeface="Quicksand"/>
                <a:cs typeface="Quicksand"/>
                <a:sym typeface="Quicksand"/>
              </a:rPr>
              <a:t>Immagini, motivi e simboli</a:t>
            </a:r>
            <a:r>
              <a:rPr b="0" i="0" lang="en-US" sz="3200" u="none" cap="none" strike="noStrike">
                <a:solidFill>
                  <a:schemeClr val="lt1"/>
                </a:solidFill>
                <a:latin typeface="Quicksand Medium"/>
                <a:ea typeface="Quicksand Medium"/>
                <a:cs typeface="Quicksand Medium"/>
                <a:sym typeface="Quicksand Medium"/>
              </a:rPr>
              <a:t> che rappresentano l’esperienza sorda (visualizzazione).</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A</a:t>
            </a:r>
            <a:r>
              <a:rPr b="0" i="0" lang="en-US" sz="3200" u="none" cap="none" strike="noStrike">
                <a:solidFill>
                  <a:schemeClr val="lt1"/>
                </a:solidFill>
                <a:latin typeface="Quicksand Medium"/>
                <a:ea typeface="Quicksand Medium"/>
                <a:cs typeface="Quicksand Medium"/>
                <a:sym typeface="Quicksand Medium"/>
              </a:rPr>
              <a:t>: </a:t>
            </a:r>
            <a:r>
              <a:rPr b="1" i="1" lang="en-US" sz="3200" u="none" cap="none" strike="noStrike">
                <a:solidFill>
                  <a:schemeClr val="lt1"/>
                </a:solidFill>
                <a:latin typeface="Quicksand"/>
                <a:ea typeface="Quicksand"/>
                <a:cs typeface="Quicksand"/>
                <a:sym typeface="Quicksand"/>
              </a:rPr>
              <a:t>Arte</a:t>
            </a:r>
            <a:r>
              <a:rPr b="0" i="0" lang="en-US" sz="3200" u="none" cap="none" strike="noStrike">
                <a:solidFill>
                  <a:schemeClr val="lt1"/>
                </a:solidFill>
                <a:latin typeface="Quicksand Medium"/>
                <a:ea typeface="Quicksand Medium"/>
                <a:cs typeface="Quicksand Medium"/>
                <a:sym typeface="Quicksand Medium"/>
              </a:rPr>
              <a:t>, attivismo, estetica ed espressione autentica dell’esperienza sorda.</a:t>
            </a:r>
            <a:endParaRPr b="0" i="0" sz="3200" u="none" cap="none" strike="noStrike">
              <a:solidFill>
                <a:schemeClr val="lt1"/>
              </a:solidFill>
              <a:latin typeface="Quicksand Medium"/>
              <a:ea typeface="Quicksand Medium"/>
              <a:cs typeface="Quicksand Medium"/>
              <a:sym typeface="Quicksand Medium"/>
            </a:endParaRPr>
          </a:p>
        </p:txBody>
      </p:sp>
      <p:pic>
        <p:nvPicPr>
          <p:cNvPr id="226" name="Google Shape;226;g32742edfc2c_0_120"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0" name="Shape 230"/>
        <p:cNvGrpSpPr/>
        <p:nvPr/>
      </p:nvGrpSpPr>
      <p:grpSpPr>
        <a:xfrm>
          <a:off x="0" y="0"/>
          <a:ext cx="0" cy="0"/>
          <a:chOff x="0" y="0"/>
          <a:chExt cx="0" cy="0"/>
        </a:xfrm>
      </p:grpSpPr>
      <p:grpSp>
        <p:nvGrpSpPr>
          <p:cNvPr id="231" name="Google Shape;231;g350a9a3d250_0_1"/>
          <p:cNvGrpSpPr/>
          <p:nvPr/>
        </p:nvGrpSpPr>
        <p:grpSpPr>
          <a:xfrm>
            <a:off x="0" y="-216993"/>
            <a:ext cx="2922102" cy="10504504"/>
            <a:chOff x="0" y="-57150"/>
            <a:chExt cx="769602" cy="2766600"/>
          </a:xfrm>
        </p:grpSpPr>
        <p:sp>
          <p:nvSpPr>
            <p:cNvPr id="232" name="Google Shape;232;g350a9a3d250_0_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g350a9a3d250_0_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4" name="Google Shape;234;g350a9a3d250_0_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5" name="Google Shape;235;g350a9a3d250_0_1"/>
          <p:cNvSpPr txBox="1"/>
          <p:nvPr/>
        </p:nvSpPr>
        <p:spPr>
          <a:xfrm>
            <a:off x="3843404" y="473679"/>
            <a:ext cx="949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8000" u="none" cap="none" strike="noStrike">
                <a:solidFill>
                  <a:schemeClr val="lt1"/>
                </a:solidFill>
                <a:latin typeface="Anton"/>
                <a:ea typeface="Anton"/>
                <a:cs typeface="Anton"/>
                <a:sym typeface="Anton"/>
              </a:rPr>
              <a:t>De’ VIA - Simboli/Motivi</a:t>
            </a:r>
            <a:endParaRPr b="0" i="0" sz="8000" u="none" cap="none" strike="noStrike">
              <a:solidFill>
                <a:schemeClr val="lt1"/>
              </a:solidFill>
              <a:latin typeface="Anton"/>
              <a:ea typeface="Anton"/>
              <a:cs typeface="Anton"/>
              <a:sym typeface="Anton"/>
            </a:endParaRPr>
          </a:p>
        </p:txBody>
      </p:sp>
      <p:sp>
        <p:nvSpPr>
          <p:cNvPr id="236" name="Google Shape;236;g350a9a3d250_0_1"/>
          <p:cNvSpPr txBox="1"/>
          <p:nvPr/>
        </p:nvSpPr>
        <p:spPr>
          <a:xfrm>
            <a:off x="3434550" y="2134100"/>
            <a:ext cx="14205000" cy="6835200"/>
          </a:xfrm>
          <a:prstGeom prst="rect">
            <a:avLst/>
          </a:prstGeom>
          <a:noFill/>
          <a:ln>
            <a:noFill/>
          </a:ln>
        </p:spPr>
        <p:txBody>
          <a:bodyPr anchorCtr="0" anchor="t" bIns="91425" lIns="91425" spcFirstLastPara="1" rIns="91425" wrap="square" tIns="91425">
            <a:noAutofit/>
          </a:bodyPr>
          <a:lstStyle/>
          <a:p>
            <a:pPr indent="-406400" lvl="0" marL="457200" marR="0" rtl="0" algn="l">
              <a:lnSpc>
                <a:spcPct val="115000"/>
              </a:lnSpc>
              <a:spcBef>
                <a:spcPts val="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Mani, occhi, bocche, orecchie</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Bambini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Animali (cani, uccelli, farfalle, falene, pesci, cavallo, elefante)</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Natura (alberi, fiori, in particolare girasoli e soffioni, onde o montagne)</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Porte come portali o ostacoli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Riferimenti musicali per la ASL (spartiti, note, strumenti)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Maschere, burattini, bambole, robot</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Segnaletica stradale, specchi, lampadina, campanello, guanto, nastro blu, ponte, martello, impianto cocleare (CI), croce, chiave</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Catene, griglie, prigione, corda, filo spinato, uncini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100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E molti altri…</a:t>
            </a:r>
            <a:endParaRPr b="0" i="0" sz="2800" u="none" cap="none" strike="noStrike">
              <a:solidFill>
                <a:schemeClr val="lt1"/>
              </a:solidFill>
              <a:latin typeface="Quicksand Medium"/>
              <a:ea typeface="Quicksand Medium"/>
              <a:cs typeface="Quicksand Medium"/>
              <a:sym typeface="Quicksand Medium"/>
            </a:endParaRPr>
          </a:p>
        </p:txBody>
      </p:sp>
      <p:sp>
        <p:nvSpPr>
          <p:cNvPr id="237" name="Google Shape;237;g350a9a3d250_0_1"/>
          <p:cNvSpPr txBox="1"/>
          <p:nvPr/>
        </p:nvSpPr>
        <p:spPr>
          <a:xfrm>
            <a:off x="3434550" y="9648925"/>
            <a:ext cx="4354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lt1"/>
                </a:solidFill>
                <a:latin typeface="Quicksand"/>
                <a:ea typeface="Quicksand"/>
                <a:cs typeface="Quicksand"/>
                <a:sym typeface="Quicksand"/>
                <a:hlinkClick r:id="rId4">
                  <a:extLst>
                    <a:ext uri="{A12FA001-AC4F-418D-AE19-62706E023703}">
                      <ahyp:hlinkClr val="tx"/>
                    </a:ext>
                  </a:extLst>
                </a:hlinkClick>
              </a:rPr>
              <a:t>https://deviacurr.wordpress.com/devia-motifs/</a:t>
            </a:r>
            <a:r>
              <a:rPr b="0" i="0" lang="en-US" sz="1400" u="none" cap="none" strike="noStrike">
                <a:solidFill>
                  <a:schemeClr val="lt1"/>
                </a:solidFill>
                <a:latin typeface="Quicksand"/>
                <a:ea typeface="Quicksand"/>
                <a:cs typeface="Quicksand"/>
                <a:sym typeface="Quicksand"/>
              </a:rPr>
              <a:t> </a:t>
            </a:r>
            <a:endParaRPr b="0" i="0" sz="1400" u="none" cap="none" strike="noStrike">
              <a:solidFill>
                <a:schemeClr val="lt1"/>
              </a:solidFill>
              <a:latin typeface="Quicksand"/>
              <a:ea typeface="Quicksand"/>
              <a:cs typeface="Quicksand"/>
              <a:sym typeface="Quicksand"/>
            </a:endParaRPr>
          </a:p>
        </p:txBody>
      </p:sp>
      <p:pic>
        <p:nvPicPr>
          <p:cNvPr id="238" name="Google Shape;238;g350a9a3d250_0_1"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2" name="Shape 242"/>
        <p:cNvGrpSpPr/>
        <p:nvPr/>
      </p:nvGrpSpPr>
      <p:grpSpPr>
        <a:xfrm>
          <a:off x="0" y="0"/>
          <a:ext cx="0" cy="0"/>
          <a:chOff x="0" y="0"/>
          <a:chExt cx="0" cy="0"/>
        </a:xfrm>
      </p:grpSpPr>
      <p:grpSp>
        <p:nvGrpSpPr>
          <p:cNvPr id="243" name="Google Shape;243;g32742edfc2c_0_156"/>
          <p:cNvGrpSpPr/>
          <p:nvPr/>
        </p:nvGrpSpPr>
        <p:grpSpPr>
          <a:xfrm>
            <a:off x="0" y="-216993"/>
            <a:ext cx="2922102" cy="10504504"/>
            <a:chOff x="0" y="-57150"/>
            <a:chExt cx="769602" cy="2766600"/>
          </a:xfrm>
        </p:grpSpPr>
        <p:sp>
          <p:nvSpPr>
            <p:cNvPr id="244" name="Google Shape;244;g32742edfc2c_0_15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5" name="Google Shape;245;g32742edfc2c_0_15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6" name="Google Shape;246;g32742edfc2c_0_15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7" name="Google Shape;247;g32742edfc2c_0_156"/>
          <p:cNvSpPr txBox="1"/>
          <p:nvPr/>
        </p:nvSpPr>
        <p:spPr>
          <a:xfrm>
            <a:off x="3843404" y="473679"/>
            <a:ext cx="949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8000" u="none" cap="none" strike="noStrike">
                <a:solidFill>
                  <a:schemeClr val="lt1"/>
                </a:solidFill>
                <a:latin typeface="Anton"/>
                <a:ea typeface="Anton"/>
                <a:cs typeface="Anton"/>
                <a:sym typeface="Anton"/>
              </a:rPr>
              <a:t>De’ VIA</a:t>
            </a:r>
            <a:endParaRPr b="0" i="0" sz="8000" u="none" cap="none" strike="noStrike">
              <a:solidFill>
                <a:schemeClr val="lt1"/>
              </a:solidFill>
              <a:latin typeface="Anton"/>
              <a:ea typeface="Anton"/>
              <a:cs typeface="Anton"/>
              <a:sym typeface="Anton"/>
            </a:endParaRPr>
          </a:p>
        </p:txBody>
      </p:sp>
      <p:sp>
        <p:nvSpPr>
          <p:cNvPr id="248" name="Google Shape;248;g32742edfc2c_0_156"/>
          <p:cNvSpPr txBox="1"/>
          <p:nvPr/>
        </p:nvSpPr>
        <p:spPr>
          <a:xfrm>
            <a:off x="4572000" y="8214352"/>
            <a:ext cx="3848700" cy="985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0" i="1" lang="en-US" sz="2600" u="none" cap="none" strike="noStrike">
                <a:solidFill>
                  <a:schemeClr val="lt1"/>
                </a:solidFill>
                <a:latin typeface="Quicksand Medium"/>
                <a:ea typeface="Quicksand Medium"/>
                <a:cs typeface="Quicksand Medium"/>
                <a:sym typeface="Quicksand Medium"/>
              </a:rPr>
              <a:t>Bell School 1944,</a:t>
            </a:r>
            <a:br>
              <a:rPr b="0" i="1"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Betty G. Miller (1972)</a:t>
            </a:r>
            <a:endParaRPr b="0" i="0" sz="2600" u="none" cap="none" strike="noStrike">
              <a:solidFill>
                <a:schemeClr val="lt1"/>
              </a:solidFill>
              <a:latin typeface="Quicksand Medium"/>
              <a:ea typeface="Quicksand Medium"/>
              <a:cs typeface="Quicksand Medium"/>
              <a:sym typeface="Quicksand Medium"/>
            </a:endParaRPr>
          </a:p>
        </p:txBody>
      </p:sp>
      <p:sp>
        <p:nvSpPr>
          <p:cNvPr id="249" name="Google Shape;249;g32742edfc2c_0_156"/>
          <p:cNvSpPr txBox="1"/>
          <p:nvPr/>
        </p:nvSpPr>
        <p:spPr>
          <a:xfrm>
            <a:off x="12122583" y="356778"/>
            <a:ext cx="4927200" cy="985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600"/>
              <a:buFont typeface="Arial"/>
              <a:buNone/>
            </a:pPr>
            <a:r>
              <a:rPr b="0" i="1" lang="en-US" sz="2600" u="none" cap="none" strike="noStrike">
                <a:solidFill>
                  <a:schemeClr val="lt1"/>
                </a:solidFill>
                <a:latin typeface="Quicksand Medium"/>
                <a:ea typeface="Quicksand Medium"/>
                <a:cs typeface="Quicksand Medium"/>
                <a:sym typeface="Quicksand Medium"/>
              </a:rPr>
              <a:t>Man Made Hearing</a:t>
            </a:r>
            <a:r>
              <a:rPr b="0" i="0" lang="en-US" sz="2600" u="none" cap="none" strike="noStrike">
                <a:solidFill>
                  <a:schemeClr val="lt1"/>
                </a:solidFill>
                <a:latin typeface="Quicksand Medium"/>
                <a:ea typeface="Quicksand Medium"/>
                <a:cs typeface="Quicksand Medium"/>
                <a:sym typeface="Quicksand Medium"/>
              </a:rPr>
              <a:t>,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Nancy Rourke (2012)</a:t>
            </a:r>
            <a:endParaRPr b="0" i="0" sz="2600" u="none" cap="none" strike="noStrike">
              <a:solidFill>
                <a:schemeClr val="lt1"/>
              </a:solidFill>
              <a:latin typeface="Quicksand Medium"/>
              <a:ea typeface="Quicksand Medium"/>
              <a:cs typeface="Quicksand Medium"/>
              <a:sym typeface="Quicksand Medium"/>
            </a:endParaRPr>
          </a:p>
        </p:txBody>
      </p:sp>
      <p:pic>
        <p:nvPicPr>
          <p:cNvPr id="250" name="Google Shape;250;g32742edfc2c_0_156"/>
          <p:cNvPicPr preferRelativeResize="0"/>
          <p:nvPr/>
        </p:nvPicPr>
        <p:blipFill rotWithShape="1">
          <a:blip r:embed="rId4">
            <a:alphaModFix/>
          </a:blip>
          <a:srcRect b="0" l="0" r="0" t="0"/>
          <a:stretch/>
        </p:blipFill>
        <p:spPr>
          <a:xfrm>
            <a:off x="11995212" y="1459750"/>
            <a:ext cx="5224375" cy="6640000"/>
          </a:xfrm>
          <a:prstGeom prst="rect">
            <a:avLst/>
          </a:prstGeom>
          <a:noFill/>
          <a:ln>
            <a:noFill/>
          </a:ln>
        </p:spPr>
      </p:pic>
      <p:pic>
        <p:nvPicPr>
          <p:cNvPr id="251" name="Google Shape;251;g32742edfc2c_0_156"/>
          <p:cNvPicPr preferRelativeResize="0"/>
          <p:nvPr/>
        </p:nvPicPr>
        <p:blipFill rotWithShape="1">
          <a:blip r:embed="rId5">
            <a:alphaModFix/>
          </a:blip>
          <a:srcRect b="10362" l="7931" r="7779" t="8022"/>
          <a:stretch/>
        </p:blipFill>
        <p:spPr>
          <a:xfrm>
            <a:off x="3843400" y="1860442"/>
            <a:ext cx="6028800" cy="6206934"/>
          </a:xfrm>
          <a:prstGeom prst="rect">
            <a:avLst/>
          </a:prstGeom>
          <a:noFill/>
          <a:ln>
            <a:noFill/>
          </a:ln>
        </p:spPr>
      </p:pic>
      <p:sp>
        <p:nvSpPr>
          <p:cNvPr id="252" name="Google Shape;252;g32742edfc2c_0_156"/>
          <p:cNvSpPr txBox="1"/>
          <p:nvPr/>
        </p:nvSpPr>
        <p:spPr>
          <a:xfrm>
            <a:off x="3843400" y="9121825"/>
            <a:ext cx="56799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400"/>
              <a:buFont typeface="Arial"/>
              <a:buNone/>
            </a:pPr>
            <a:r>
              <a:rPr b="0" i="0" lang="en-US" sz="2000" u="sng" cap="none" strike="noStrike">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https://deaf-art.org/deaf-art/devia-posters/</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sp>
        <p:nvSpPr>
          <p:cNvPr id="253" name="Google Shape;253;g32742edfc2c_0_156"/>
          <p:cNvSpPr txBox="1"/>
          <p:nvPr/>
        </p:nvSpPr>
        <p:spPr>
          <a:xfrm>
            <a:off x="11593000" y="8369925"/>
            <a:ext cx="60288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1" lang="en-US" sz="2000" u="none" cap="none" strike="noStrike">
                <a:solidFill>
                  <a:schemeClr val="lt1"/>
                </a:solidFill>
                <a:latin typeface="Quicksand Medium"/>
                <a:ea typeface="Quicksand Medium"/>
                <a:cs typeface="Quicksand Medium"/>
                <a:sym typeface="Quicksand Medium"/>
              </a:rPr>
              <a:t>Understanding De’Via Work by Nancy Rourke</a:t>
            </a:r>
            <a:r>
              <a:rPr b="0" i="0" lang="en-US" sz="2000" u="none" cap="none" strike="noStrike">
                <a:solidFill>
                  <a:schemeClr val="lt1"/>
                </a:solidFill>
                <a:latin typeface="Quicksand Medium"/>
                <a:ea typeface="Quicksand Medium"/>
                <a:cs typeface="Quicksand Medium"/>
                <a:sym typeface="Quicksand Medium"/>
              </a:rPr>
              <a:t>: </a:t>
            </a:r>
            <a:r>
              <a:rPr b="0" i="0" lang="en-US" sz="2000" u="sng" cap="none" strike="noStrike">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https://www.youtube.com/watch?v=9RmaBaQHgiw</a:t>
            </a:r>
            <a:r>
              <a:rPr b="0" i="0" lang="en-US" sz="2000" u="none" cap="none" strike="noStrike">
                <a:solidFill>
                  <a:schemeClr val="lt1"/>
                </a:solidFill>
                <a:latin typeface="Quicksand Medium"/>
                <a:ea typeface="Quicksand Medium"/>
                <a:cs typeface="Quicksand Medium"/>
                <a:sym typeface="Quicksand Medium"/>
              </a:rPr>
              <a:t> </a:t>
            </a:r>
            <a:br>
              <a:rPr b="0" i="0" lang="en-US" sz="2000" u="none" cap="none" strike="noStrike">
                <a:solidFill>
                  <a:schemeClr val="lt1"/>
                </a:solidFill>
                <a:latin typeface="Quicksand Medium"/>
                <a:ea typeface="Quicksand Medium"/>
                <a:cs typeface="Quicksand Medium"/>
                <a:sym typeface="Quicksand Medium"/>
              </a:rPr>
            </a:br>
            <a:r>
              <a:rPr b="0" i="0" lang="en-US" sz="2000" u="none" cap="none" strike="noStrike">
                <a:solidFill>
                  <a:schemeClr val="lt1"/>
                </a:solidFill>
                <a:latin typeface="Quicksand Medium"/>
                <a:ea typeface="Quicksand Medium"/>
                <a:cs typeface="Quicksand Medium"/>
                <a:sym typeface="Quicksand Medium"/>
              </a:rPr>
              <a:t>Interviste: </a:t>
            </a:r>
            <a:r>
              <a:rPr b="0" i="0" lang="en-US" sz="2000" u="sng" cap="none" strike="noStrike">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https://youtu.be/6Og4BMcp3WA</a:t>
            </a:r>
            <a:endParaRPr b="0" i="0" sz="20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Medium"/>
                <a:ea typeface="Quicksand Medium"/>
                <a:cs typeface="Quicksand Medium"/>
                <a:sym typeface="Quicksand Medium"/>
              </a:rPr>
              <a:t>      </a:t>
            </a:r>
            <a:r>
              <a:rPr b="0" i="0" lang="en-US" sz="2000" u="sng" cap="none" strike="noStrike">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https://youtu.be/tA807S8730o</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sp>
        <p:nvSpPr>
          <p:cNvPr id="254" name="Google Shape;254;g32742edfc2c_0_156"/>
          <p:cNvSpPr txBox="1"/>
          <p:nvPr/>
        </p:nvSpPr>
        <p:spPr>
          <a:xfrm>
            <a:off x="3190575" y="9766825"/>
            <a:ext cx="75408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lt1"/>
                </a:solidFill>
                <a:latin typeface="Quicksand"/>
                <a:ea typeface="Quicksand"/>
                <a:cs typeface="Quicksand"/>
                <a:sym typeface="Quicksand"/>
              </a:rPr>
              <a:t>Altre opere artistiche su </a:t>
            </a:r>
            <a:r>
              <a:rPr b="1" i="0" lang="en-US" sz="2200" u="sng" cap="none" strike="noStrike">
                <a:solidFill>
                  <a:schemeClr val="lt1"/>
                </a:solidFill>
                <a:latin typeface="Quicksand"/>
                <a:ea typeface="Quicksand"/>
                <a:cs typeface="Quicksand"/>
                <a:sym typeface="Quicksand"/>
                <a:hlinkClick r:id="rId10">
                  <a:extLst>
                    <a:ext uri="{A12FA001-AC4F-418D-AE19-62706E023703}">
                      <ahyp:hlinkClr val="tx"/>
                    </a:ext>
                  </a:extLst>
                </a:hlinkClick>
              </a:rPr>
              <a:t>https://deaf-art.org/artists/</a:t>
            </a:r>
            <a:endParaRPr b="1" i="0" sz="2200" u="none" cap="none" strike="noStrike">
              <a:solidFill>
                <a:schemeClr val="lt1"/>
              </a:solidFill>
              <a:latin typeface="Quicksand"/>
              <a:ea typeface="Quicksand"/>
              <a:cs typeface="Quicksand"/>
              <a:sym typeface="Quicksand"/>
            </a:endParaRPr>
          </a:p>
        </p:txBody>
      </p:sp>
      <p:sp>
        <p:nvSpPr>
          <p:cNvPr id="255" name="Google Shape;255;g32742edfc2c_0_156"/>
          <p:cNvSpPr txBox="1"/>
          <p:nvPr/>
        </p:nvSpPr>
        <p:spPr>
          <a:xfrm>
            <a:off x="377149" y="1880950"/>
            <a:ext cx="2167800" cy="338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200"/>
              <a:buFont typeface="Arial"/>
              <a:buNone/>
            </a:pPr>
            <a:r>
              <a:rPr b="0" i="0" lang="en-US" sz="2200" u="none" cap="none" strike="noStrike">
                <a:solidFill>
                  <a:schemeClr val="lt1"/>
                </a:solidFill>
                <a:latin typeface="Anton"/>
                <a:ea typeface="Anton"/>
                <a:cs typeface="Anton"/>
                <a:sym typeface="Anton"/>
              </a:rPr>
              <a:t>Esempi</a:t>
            </a:r>
            <a:endParaRPr b="0" i="0" sz="2200" u="none" cap="none" strike="noStrike">
              <a:solidFill>
                <a:schemeClr val="lt1"/>
              </a:solidFill>
              <a:latin typeface="Anton"/>
              <a:ea typeface="Anton"/>
              <a:cs typeface="Anton"/>
              <a:sym typeface="Anton"/>
            </a:endParaRPr>
          </a:p>
        </p:txBody>
      </p:sp>
      <p:pic>
        <p:nvPicPr>
          <p:cNvPr id="256" name="Google Shape;256;g32742edfc2c_0_156" title="IT_Co-fundedbytheEU_RGB_WHITE Outline.png"/>
          <p:cNvPicPr preferRelativeResize="0"/>
          <p:nvPr/>
        </p:nvPicPr>
        <p:blipFill>
          <a:blip r:embed="rId11">
            <a:alphaModFix/>
          </a:blip>
          <a:stretch>
            <a:fillRect/>
          </a:stretch>
        </p:blipFill>
        <p:spPr>
          <a:xfrm>
            <a:off x="86575" y="9339973"/>
            <a:ext cx="2748948" cy="60937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0" name="Shape 260"/>
        <p:cNvGrpSpPr/>
        <p:nvPr/>
      </p:nvGrpSpPr>
      <p:grpSpPr>
        <a:xfrm>
          <a:off x="0" y="0"/>
          <a:ext cx="0" cy="0"/>
          <a:chOff x="0" y="0"/>
          <a:chExt cx="0" cy="0"/>
        </a:xfrm>
      </p:grpSpPr>
      <p:grpSp>
        <p:nvGrpSpPr>
          <p:cNvPr id="261" name="Google Shape;261;g32742edfc2c_0_175"/>
          <p:cNvGrpSpPr/>
          <p:nvPr/>
        </p:nvGrpSpPr>
        <p:grpSpPr>
          <a:xfrm>
            <a:off x="0" y="-216993"/>
            <a:ext cx="2922102" cy="10504504"/>
            <a:chOff x="0" y="-57150"/>
            <a:chExt cx="769602" cy="2766600"/>
          </a:xfrm>
        </p:grpSpPr>
        <p:sp>
          <p:nvSpPr>
            <p:cNvPr id="262" name="Google Shape;262;g32742edfc2c_0_17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3" name="Google Shape;263;g32742edfc2c_0_17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4" name="Google Shape;264;g32742edfc2c_0_175"/>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5" name="Google Shape;265;g32742edfc2c_0_175"/>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Surdism</a:t>
            </a:r>
            <a:endParaRPr b="0" i="0" sz="10000" u="none" cap="none" strike="noStrike">
              <a:solidFill>
                <a:schemeClr val="lt1"/>
              </a:solidFill>
              <a:latin typeface="Anton"/>
              <a:ea typeface="Anton"/>
              <a:cs typeface="Anton"/>
              <a:sym typeface="Anton"/>
            </a:endParaRPr>
          </a:p>
        </p:txBody>
      </p:sp>
      <p:sp>
        <p:nvSpPr>
          <p:cNvPr id="266" name="Google Shape;266;g32742edfc2c_0_175"/>
          <p:cNvSpPr txBox="1"/>
          <p:nvPr/>
        </p:nvSpPr>
        <p:spPr>
          <a:xfrm>
            <a:off x="3843400" y="2099150"/>
            <a:ext cx="7601700" cy="3405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chemeClr val="dk1"/>
              </a:buClr>
              <a:buSzPts val="1100"/>
              <a:buFont typeface="Arial"/>
              <a:buNone/>
            </a:pPr>
            <a:r>
              <a:rPr b="0" i="0" lang="en-US" sz="3100" u="none" cap="none" strike="noStrike">
                <a:solidFill>
                  <a:schemeClr val="lt1"/>
                </a:solidFill>
                <a:latin typeface="Quicksand Medium"/>
                <a:ea typeface="Quicksand Medium"/>
                <a:cs typeface="Quicksand Medium"/>
                <a:sym typeface="Quicksand Medium"/>
              </a:rPr>
              <a:t>Il Manifesto del </a:t>
            </a:r>
            <a:r>
              <a:rPr b="1" i="0" lang="en-US" sz="3100" u="none" cap="none" strike="noStrike">
                <a:solidFill>
                  <a:schemeClr val="lt1"/>
                </a:solidFill>
                <a:latin typeface="Quicksand"/>
                <a:ea typeface="Quicksand"/>
                <a:cs typeface="Quicksand"/>
                <a:sym typeface="Quicksand"/>
              </a:rPr>
              <a:t>Surdism</a:t>
            </a:r>
            <a:r>
              <a:rPr b="0" i="0" lang="en-US" sz="3100" u="none" cap="none" strike="noStrike">
                <a:solidFill>
                  <a:schemeClr val="lt1"/>
                </a:solidFill>
                <a:latin typeface="Quicksand Medium"/>
                <a:ea typeface="Quicksand Medium"/>
                <a:cs typeface="Quicksand Medium"/>
                <a:sym typeface="Quicksand Medium"/>
              </a:rPr>
              <a:t> è stato creato dall’artista e attivista sordocieco francese </a:t>
            </a:r>
            <a:r>
              <a:rPr b="1" i="0" lang="en-US" sz="3100" u="none" cap="none" strike="noStrike">
                <a:solidFill>
                  <a:schemeClr val="lt1"/>
                </a:solidFill>
                <a:latin typeface="Quicksand"/>
                <a:ea typeface="Quicksand"/>
                <a:cs typeface="Quicksand"/>
                <a:sym typeface="Quicksand"/>
              </a:rPr>
              <a:t>Arnaud Balard</a:t>
            </a:r>
            <a:r>
              <a:rPr b="0" i="0" lang="en-US" sz="3100" u="none" cap="none" strike="noStrike">
                <a:solidFill>
                  <a:schemeClr val="lt1"/>
                </a:solidFill>
                <a:latin typeface="Quicksand Medium"/>
                <a:ea typeface="Quicksand Medium"/>
                <a:cs typeface="Quicksand Medium"/>
                <a:sym typeface="Quicksand Medium"/>
              </a:rPr>
              <a:t> nel 2009, pur non avendo mai avuto conoscenza né contatto con il Deaf View/Image Art (De’VIA).</a:t>
            </a:r>
            <a:endParaRPr b="0" i="0" sz="3100" u="none" cap="none" strike="noStrike">
              <a:solidFill>
                <a:schemeClr val="lt1"/>
              </a:solidFill>
              <a:latin typeface="Quicksand Medium"/>
              <a:ea typeface="Quicksand Medium"/>
              <a:cs typeface="Quicksand Medium"/>
              <a:sym typeface="Quicksand Medium"/>
            </a:endParaRPr>
          </a:p>
        </p:txBody>
      </p:sp>
      <p:sp>
        <p:nvSpPr>
          <p:cNvPr id="267" name="Google Shape;267;g32742edfc2c_0_175"/>
          <p:cNvSpPr txBox="1"/>
          <p:nvPr/>
        </p:nvSpPr>
        <p:spPr>
          <a:xfrm>
            <a:off x="3843400" y="5999075"/>
            <a:ext cx="13812900" cy="3405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0" i="0" lang="en-US" sz="3100" u="none" cap="none" strike="noStrike">
                <a:solidFill>
                  <a:schemeClr val="lt1"/>
                </a:solidFill>
                <a:latin typeface="Quicksand Medium"/>
                <a:ea typeface="Quicksand Medium"/>
                <a:cs typeface="Quicksand Medium"/>
                <a:sym typeface="Quicksand Medium"/>
              </a:rPr>
              <a:t>Il Manifesto del Surdism è una simile affermazione dell’arte visiva unica all’</a:t>
            </a:r>
            <a:r>
              <a:rPr b="1" i="0" lang="en-US" sz="3100" u="none" cap="none" strike="noStrike">
                <a:solidFill>
                  <a:schemeClr val="lt1"/>
                </a:solidFill>
                <a:latin typeface="Quicksand"/>
                <a:ea typeface="Quicksand"/>
                <a:cs typeface="Quicksand"/>
                <a:sym typeface="Quicksand"/>
              </a:rPr>
              <a:t>esperienza Sorda</a:t>
            </a:r>
            <a:r>
              <a:rPr b="0" i="0" lang="en-US" sz="3100" u="none" cap="none" strike="noStrike">
                <a:solidFill>
                  <a:schemeClr val="lt1"/>
                </a:solidFill>
                <a:latin typeface="Quicksand Medium"/>
                <a:ea typeface="Quicksand Medium"/>
                <a:cs typeface="Quicksand Medium"/>
                <a:sym typeface="Quicksand Medium"/>
              </a:rPr>
              <a:t> e si amplia per includere </a:t>
            </a:r>
            <a:r>
              <a:rPr b="1" i="0" lang="en-US" sz="3100" u="none" cap="none" strike="noStrike">
                <a:solidFill>
                  <a:schemeClr val="lt1"/>
                </a:solidFill>
                <a:latin typeface="Quicksand"/>
                <a:ea typeface="Quicksand"/>
                <a:cs typeface="Quicksand"/>
                <a:sym typeface="Quicksand"/>
              </a:rPr>
              <a:t>altri generi di espressione culturale</a:t>
            </a:r>
            <a:r>
              <a:rPr b="0" i="0" lang="en-US" sz="3100" u="none" cap="none" strike="noStrike">
                <a:solidFill>
                  <a:schemeClr val="lt1"/>
                </a:solidFill>
                <a:latin typeface="Quicksand Medium"/>
                <a:ea typeface="Quicksand Medium"/>
                <a:cs typeface="Quicksand Medium"/>
                <a:sym typeface="Quicksand Medium"/>
              </a:rPr>
              <a:t> come: cinema, teatro, letteratura (in lingua dei segni e scritta).</a:t>
            </a:r>
            <a:endParaRPr b="0" i="0" sz="31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rPr b="0" i="0" lang="en-US" sz="3100" u="none" cap="none" strike="noStrike">
                <a:solidFill>
                  <a:schemeClr val="lt1"/>
                </a:solidFill>
                <a:latin typeface="Quicksand Medium"/>
                <a:ea typeface="Quicksand Medium"/>
                <a:cs typeface="Quicksand Medium"/>
                <a:sym typeface="Quicksand Medium"/>
              </a:rPr>
              <a:t>Include inoltre termini e concetti come </a:t>
            </a:r>
            <a:r>
              <a:rPr b="0" i="1" lang="en-US" sz="3100" u="none" cap="none" strike="noStrike">
                <a:solidFill>
                  <a:schemeClr val="lt1"/>
                </a:solidFill>
                <a:latin typeface="Quicksand Medium"/>
                <a:ea typeface="Quicksand Medium"/>
                <a:cs typeface="Quicksand Medium"/>
                <a:sym typeface="Quicksand Medium"/>
              </a:rPr>
              <a:t>audismo</a:t>
            </a:r>
            <a:r>
              <a:rPr b="0" i="0" lang="en-US" sz="3100" u="none" cap="none" strike="noStrike">
                <a:solidFill>
                  <a:schemeClr val="lt1"/>
                </a:solidFill>
                <a:latin typeface="Quicksand Medium"/>
                <a:ea typeface="Quicksand Medium"/>
                <a:cs typeface="Quicksand Medium"/>
                <a:sym typeface="Quicksand Medium"/>
              </a:rPr>
              <a:t> e </a:t>
            </a:r>
            <a:r>
              <a:rPr b="0" i="1" lang="en-US" sz="3100" u="none" cap="none" strike="noStrike">
                <a:solidFill>
                  <a:schemeClr val="lt1"/>
                </a:solidFill>
                <a:latin typeface="Quicksand Medium"/>
                <a:ea typeface="Quicksand Medium"/>
                <a:cs typeface="Quicksand Medium"/>
                <a:sym typeface="Quicksand Medium"/>
              </a:rPr>
              <a:t>Deafhood</a:t>
            </a:r>
            <a:r>
              <a:rPr b="0" i="0" lang="en-US" sz="3100" u="none" cap="none" strike="noStrike">
                <a:solidFill>
                  <a:schemeClr val="lt1"/>
                </a:solidFill>
                <a:latin typeface="Quicksand Medium"/>
                <a:ea typeface="Quicksand Medium"/>
                <a:cs typeface="Quicksand Medium"/>
                <a:sym typeface="Quicksand Medium"/>
              </a:rPr>
              <a:t> e richiama a una componente attivista nella creazione artistica a tema sordo, cioè l’</a:t>
            </a:r>
            <a:r>
              <a:rPr b="1" i="0" lang="en-US" sz="3100" u="none" cap="none" strike="noStrike">
                <a:solidFill>
                  <a:schemeClr val="lt1"/>
                </a:solidFill>
                <a:latin typeface="Quicksand"/>
                <a:ea typeface="Quicksand"/>
                <a:cs typeface="Quicksand"/>
                <a:sym typeface="Quicksand"/>
              </a:rPr>
              <a:t>ARTivismo</a:t>
            </a:r>
            <a:r>
              <a:rPr b="0" i="0" lang="en-US" sz="3100" u="none" cap="none" strike="noStrike">
                <a:solidFill>
                  <a:schemeClr val="lt1"/>
                </a:solidFill>
                <a:latin typeface="Quicksand Medium"/>
                <a:ea typeface="Quicksand Medium"/>
                <a:cs typeface="Quicksand Medium"/>
                <a:sym typeface="Quicksand Medium"/>
              </a:rPr>
              <a:t>.</a:t>
            </a:r>
            <a:endParaRPr b="0" i="0" sz="3100" u="none" cap="none" strike="noStrike">
              <a:solidFill>
                <a:schemeClr val="lt1"/>
              </a:solidFill>
              <a:latin typeface="Quicksand Medium"/>
              <a:ea typeface="Quicksand Medium"/>
              <a:cs typeface="Quicksand Medium"/>
              <a:sym typeface="Quicksand Medium"/>
            </a:endParaRPr>
          </a:p>
        </p:txBody>
      </p:sp>
      <p:pic>
        <p:nvPicPr>
          <p:cNvPr id="268" name="Google Shape;268;g32742edfc2c_0_175" title="arnaud-flag-e1596490355570.jpg"/>
          <p:cNvPicPr preferRelativeResize="0"/>
          <p:nvPr/>
        </p:nvPicPr>
        <p:blipFill rotWithShape="1">
          <a:blip r:embed="rId4">
            <a:alphaModFix/>
          </a:blip>
          <a:srcRect b="0" l="0" r="0" t="0"/>
          <a:stretch/>
        </p:blipFill>
        <p:spPr>
          <a:xfrm>
            <a:off x="11677349" y="627600"/>
            <a:ext cx="5899500" cy="4551050"/>
          </a:xfrm>
          <a:prstGeom prst="rect">
            <a:avLst/>
          </a:prstGeom>
          <a:noFill/>
          <a:ln>
            <a:noFill/>
          </a:ln>
        </p:spPr>
      </p:pic>
      <p:sp>
        <p:nvSpPr>
          <p:cNvPr id="269" name="Google Shape;269;g32742edfc2c_0_175"/>
          <p:cNvSpPr txBox="1"/>
          <p:nvPr/>
        </p:nvSpPr>
        <p:spPr>
          <a:xfrm>
            <a:off x="11445100" y="5178650"/>
            <a:ext cx="6544800" cy="55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a:ea typeface="Quicksand"/>
                <a:cs typeface="Quicksand"/>
                <a:sym typeface="Quicksand"/>
              </a:rPr>
              <a:t>Arnaud Balard, in </a:t>
            </a:r>
            <a:r>
              <a:rPr b="0" i="0" lang="en-US" sz="150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https://deaf-art.org/profiles/arnaud-balard/#</a:t>
            </a:r>
            <a:r>
              <a:rPr b="0" i="0" lang="en-US" sz="1500" u="none" cap="none" strike="noStrike">
                <a:solidFill>
                  <a:schemeClr val="lt1"/>
                </a:solidFill>
                <a:latin typeface="Quicksand"/>
                <a:ea typeface="Quicksand"/>
                <a:cs typeface="Quicksand"/>
                <a:sym typeface="Quicksand"/>
              </a:rPr>
              <a:t> </a:t>
            </a:r>
            <a:endParaRPr b="0" i="0" sz="1500" u="none" cap="none" strike="noStrike">
              <a:solidFill>
                <a:schemeClr val="lt1"/>
              </a:solidFill>
              <a:latin typeface="Quicksand"/>
              <a:ea typeface="Quicksand"/>
              <a:cs typeface="Quicksand"/>
              <a:sym typeface="Quicksand"/>
            </a:endParaRPr>
          </a:p>
        </p:txBody>
      </p:sp>
      <p:sp>
        <p:nvSpPr>
          <p:cNvPr id="270" name="Google Shape;270;g32742edfc2c_0_175"/>
          <p:cNvSpPr txBox="1"/>
          <p:nvPr/>
        </p:nvSpPr>
        <p:spPr>
          <a:xfrm>
            <a:off x="9678000" y="9553775"/>
            <a:ext cx="77922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000" u="sng" cap="none" strike="noStrike">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https://surdistsunited.com/devia-history/surdism-manifesto/</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pic>
        <p:nvPicPr>
          <p:cNvPr id="271" name="Google Shape;271;g32742edfc2c_0_175" title="IT_Co-fundedbytheEU_RGB_WHITE Outline.png"/>
          <p:cNvPicPr preferRelativeResize="0"/>
          <p:nvPr/>
        </p:nvPicPr>
        <p:blipFill>
          <a:blip r:embed="rId7">
            <a:alphaModFix/>
          </a:blip>
          <a:stretch>
            <a:fillRect/>
          </a:stretch>
        </p:blipFill>
        <p:spPr>
          <a:xfrm>
            <a:off x="86575" y="9339973"/>
            <a:ext cx="2748948" cy="60937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5" name="Shape 275"/>
        <p:cNvGrpSpPr/>
        <p:nvPr/>
      </p:nvGrpSpPr>
      <p:grpSpPr>
        <a:xfrm>
          <a:off x="0" y="0"/>
          <a:ext cx="0" cy="0"/>
          <a:chOff x="0" y="0"/>
          <a:chExt cx="0" cy="0"/>
        </a:xfrm>
      </p:grpSpPr>
      <p:grpSp>
        <p:nvGrpSpPr>
          <p:cNvPr id="276" name="Google Shape;276;g350a9a3d250_0_41"/>
          <p:cNvGrpSpPr/>
          <p:nvPr/>
        </p:nvGrpSpPr>
        <p:grpSpPr>
          <a:xfrm>
            <a:off x="0" y="-216993"/>
            <a:ext cx="2922102" cy="10504504"/>
            <a:chOff x="0" y="-57150"/>
            <a:chExt cx="769602" cy="2766600"/>
          </a:xfrm>
        </p:grpSpPr>
        <p:sp>
          <p:nvSpPr>
            <p:cNvPr id="277" name="Google Shape;277;g350a9a3d250_0_4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8" name="Google Shape;278;g350a9a3d250_0_4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9" name="Google Shape;279;g350a9a3d250_0_4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80" name="Google Shape;280;g350a9a3d250_0_41"/>
          <p:cNvPicPr preferRelativeResize="0"/>
          <p:nvPr/>
        </p:nvPicPr>
        <p:blipFill rotWithShape="1">
          <a:blip r:embed="rId4">
            <a:alphaModFix/>
          </a:blip>
          <a:srcRect b="0" l="0" r="0" t="0"/>
          <a:stretch/>
        </p:blipFill>
        <p:spPr>
          <a:xfrm>
            <a:off x="5955957" y="870726"/>
            <a:ext cx="8393900" cy="3130675"/>
          </a:xfrm>
          <a:prstGeom prst="rect">
            <a:avLst/>
          </a:prstGeom>
          <a:noFill/>
          <a:ln>
            <a:noFill/>
          </a:ln>
        </p:spPr>
      </p:pic>
      <p:sp>
        <p:nvSpPr>
          <p:cNvPr id="281" name="Google Shape;281;g350a9a3d250_0_41"/>
          <p:cNvSpPr txBox="1"/>
          <p:nvPr/>
        </p:nvSpPr>
        <p:spPr>
          <a:xfrm>
            <a:off x="12344950" y="4528625"/>
            <a:ext cx="49278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600" u="sng" cap="none" strike="noStrike">
                <a:solidFill>
                  <a:srgbClr val="02BDC7"/>
                </a:solidFill>
                <a:latin typeface="Quicksand Medium"/>
                <a:ea typeface="Quicksand Medium"/>
                <a:cs typeface="Quicksand Medium"/>
                <a:sym typeface="Quicksand Medium"/>
                <a:hlinkClick r:id="rId5">
                  <a:extLst>
                    <a:ext uri="{A12FA001-AC4F-418D-AE19-62706E023703}">
                      <ahyp:hlinkClr val="tx"/>
                    </a:ext>
                  </a:extLst>
                </a:hlinkClick>
              </a:rPr>
              <a:t>https://surdistsunited.com/</a:t>
            </a:r>
            <a:r>
              <a:rPr b="0" i="0" lang="en-US" sz="2600" u="none" cap="none" strike="noStrike">
                <a:solidFill>
                  <a:srgbClr val="000000"/>
                </a:solidFill>
                <a:latin typeface="Quicksand Medium"/>
                <a:ea typeface="Quicksand Medium"/>
                <a:cs typeface="Quicksand Medium"/>
                <a:sym typeface="Quicksand Medium"/>
              </a:rPr>
              <a:t> </a:t>
            </a:r>
            <a:endParaRPr b="0" i="0" sz="2600" u="none" cap="none" strike="noStrike">
              <a:solidFill>
                <a:srgbClr val="000000"/>
              </a:solidFill>
              <a:latin typeface="Quicksand Medium"/>
              <a:ea typeface="Quicksand Medium"/>
              <a:cs typeface="Quicksand Medium"/>
              <a:sym typeface="Quicksand Medium"/>
            </a:endParaRPr>
          </a:p>
        </p:txBody>
      </p:sp>
      <p:sp>
        <p:nvSpPr>
          <p:cNvPr id="282" name="Google Shape;282;g350a9a3d250_0_41"/>
          <p:cNvSpPr txBox="1"/>
          <p:nvPr/>
        </p:nvSpPr>
        <p:spPr>
          <a:xfrm>
            <a:off x="3736150" y="5770550"/>
            <a:ext cx="13536600" cy="2650500"/>
          </a:xfrm>
          <a:prstGeom prst="rect">
            <a:avLst/>
          </a:prstGeom>
          <a:noFill/>
          <a:ln>
            <a:noFill/>
          </a:ln>
        </p:spPr>
        <p:txBody>
          <a:bodyPr anchorCtr="0" anchor="t" bIns="91425" lIns="91425" spcFirstLastPara="1" rIns="91425" wrap="square" tIns="91425">
            <a:spAutoFit/>
          </a:bodyPr>
          <a:lstStyle/>
          <a:p>
            <a:pPr indent="0" lvl="0" marL="0" marR="0" rtl="0" algn="just">
              <a:lnSpc>
                <a:spcPct val="115000"/>
              </a:lnSpc>
              <a:spcBef>
                <a:spcPts val="0"/>
              </a:spcBef>
              <a:spcAft>
                <a:spcPts val="0"/>
              </a:spcAft>
              <a:buClr>
                <a:srgbClr val="000000"/>
              </a:buClr>
              <a:buSzPts val="2800"/>
              <a:buFont typeface="Arial"/>
              <a:buNone/>
            </a:pPr>
            <a:r>
              <a:rPr b="0" i="0" lang="en-US" sz="3600" u="none" cap="none" strike="noStrike">
                <a:solidFill>
                  <a:schemeClr val="lt1"/>
                </a:solidFill>
                <a:latin typeface="Quicksand Medium"/>
                <a:ea typeface="Quicksand Medium"/>
                <a:cs typeface="Quicksand Medium"/>
                <a:sym typeface="Quicksand Medium"/>
              </a:rPr>
              <a:t>Un movimento collettivo no-profit di artisti visivi, filmmaker, poeti, narratori, scrittori e performer impegnati nella creazione di arte sulle esperienze sorde e sulla giustizia sociale attraverso l’ARTivismo.</a:t>
            </a:r>
            <a:endParaRPr b="0" i="0" sz="3600" u="none" cap="none" strike="noStrike">
              <a:solidFill>
                <a:schemeClr val="lt1"/>
              </a:solidFill>
              <a:latin typeface="Quicksand Medium"/>
              <a:ea typeface="Quicksand Medium"/>
              <a:cs typeface="Quicksand Medium"/>
              <a:sym typeface="Quicksand Medium"/>
            </a:endParaRPr>
          </a:p>
        </p:txBody>
      </p:sp>
      <p:pic>
        <p:nvPicPr>
          <p:cNvPr id="283" name="Google Shape;283;g350a9a3d250_0_41" title="IT_Co-fundedbytheEU_RGB_WHITE Outline.png"/>
          <p:cNvPicPr preferRelativeResize="0"/>
          <p:nvPr/>
        </p:nvPicPr>
        <p:blipFill>
          <a:blip r:embed="rId6">
            <a:alphaModFix/>
          </a:blip>
          <a:stretch>
            <a:fillRect/>
          </a:stretch>
        </p:blipFill>
        <p:spPr>
          <a:xfrm>
            <a:off x="86575" y="9339973"/>
            <a:ext cx="2748948" cy="60937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87" name="Shape 287"/>
        <p:cNvGrpSpPr/>
        <p:nvPr/>
      </p:nvGrpSpPr>
      <p:grpSpPr>
        <a:xfrm>
          <a:off x="0" y="0"/>
          <a:ext cx="0" cy="0"/>
          <a:chOff x="0" y="0"/>
          <a:chExt cx="0" cy="0"/>
        </a:xfrm>
      </p:grpSpPr>
      <p:grpSp>
        <p:nvGrpSpPr>
          <p:cNvPr id="288" name="Google Shape;288;g3703cc82750_0_52"/>
          <p:cNvGrpSpPr/>
          <p:nvPr/>
        </p:nvGrpSpPr>
        <p:grpSpPr>
          <a:xfrm>
            <a:off x="0" y="-216993"/>
            <a:ext cx="2922102" cy="10504504"/>
            <a:chOff x="0" y="-57150"/>
            <a:chExt cx="769602" cy="2766600"/>
          </a:xfrm>
        </p:grpSpPr>
        <p:sp>
          <p:nvSpPr>
            <p:cNvPr id="289" name="Google Shape;289;g3703cc82750_0_5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0" name="Google Shape;290;g3703cc82750_0_52"/>
            <p:cNvSpPr txBox="1"/>
            <p:nvPr/>
          </p:nvSpPr>
          <p:spPr>
            <a:xfrm>
              <a:off x="0" y="-57150"/>
              <a:ext cx="769500" cy="2766600"/>
            </a:xfrm>
            <a:prstGeom prst="rect">
              <a:avLst/>
            </a:prstGeom>
            <a:solidFill>
              <a:srgbClr val="161140"/>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1" name="Google Shape;291;g3703cc82750_0_5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2" name="Google Shape;292;g3703cc82750_0_52"/>
          <p:cNvSpPr txBox="1"/>
          <p:nvPr/>
        </p:nvSpPr>
        <p:spPr>
          <a:xfrm>
            <a:off x="3433451" y="349075"/>
            <a:ext cx="9677700" cy="11544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6300"/>
              <a:buFont typeface="Arial"/>
              <a:buNone/>
            </a:pPr>
            <a:r>
              <a:rPr b="0" i="0" lang="en-US" sz="6300" u="none" cap="none" strike="noStrike">
                <a:solidFill>
                  <a:srgbClr val="FFFFFF"/>
                </a:solidFill>
                <a:latin typeface="Anton"/>
                <a:ea typeface="Anton"/>
                <a:cs typeface="Anton"/>
                <a:sym typeface="Anton"/>
              </a:rPr>
              <a:t>Video “Artivisti Sordi”</a:t>
            </a:r>
            <a:endParaRPr b="0" i="0" sz="6300" u="none" cap="none" strike="noStrike">
              <a:solidFill>
                <a:srgbClr val="FFFFFF"/>
              </a:solidFill>
              <a:latin typeface="Anton"/>
              <a:ea typeface="Anton"/>
              <a:cs typeface="Anton"/>
              <a:sym typeface="Anton"/>
            </a:endParaRPr>
          </a:p>
        </p:txBody>
      </p:sp>
      <p:pic>
        <p:nvPicPr>
          <p:cNvPr descr="Nell’arte visiva, le persone sorde possono esprimersi pienamente, senza barriere.&#10;Mostrano spesso grande sensibilità visiva e profonda concentrazione.&#10;&#10;Fin dalle prime testimonianze storiche, troviamo persone sorde come pittori, scultori, attive nelle botteghe di artisti famosi.&#10;&#10;Dagli anni ’60 e ’70 le persone sorde iniziano a raccontare sé stesse con l’arte: pittura, scultura, fotografia e teatro.&#10;L’arte diventa identità, non solo estetica.&#10;I temi ricorrenti sono: la lingua dei segni, la comunità sorda, l’oppressione vissuta e la lotta per i diritti.&#10;&#10;Nel 1989 nasce il movimento De’VIA, esteso come “Deaf View / Image Art”.&#10;In italiano significherebbe “arte visiva dal punto di vista dei sordi”.&#10;Due artisti, Betty G. Miller e Paul Johnston, hanno definito De’VIA e insieme ad altri hanno firmato il manifesto che delinea i principi dell’arte sorda.&#10;De’VIA rappresenta l’esperienza sorda, anche quella oppressiva, con l’uso di simboli forti: mani, occhi, bocche, colori forti, contrasti intensi.&#10;&#10;Ora vediamo due artisti iconici di De’VIA.&#10;&#10;Betty G. Miller è considerata la madre di De’VIA.&#10;Con le sue opere, denuncia l’oralismo e l’esclusione della lingua dei segni, mostrando il dolore e anche l’orgoglio sordo.&#10;Ha saputo rendere le sue opere forti, simboliche ed emozionanti.&#10;&#10;Ann Silver è un’artista e attivista.&#10;Applica lo stile pop art, rielaborando loghi famosi come Pepsi o FedEx, per trasformarli in simboli di identità sorda.&#10;Ricorre alla critica sociale, all’ironia, all’orgoglio.&#10;&#10;Nel 2007, in Francia, Arnaud Balard ha ideato un altro movimento chiamato “Surdismo”.&#10;Il Surdismo è un atto politico e culturale.&#10;Difende la lingua dei segni, il diritto alla visibilità e la resistenza al fonocentrismo.&#10;Balard ha anche progettato la Bandiera “Sign Union”.&#10;La World Federation of the Deaf l’ha oggi riconosciuta e definita “Bandiera Sorda”.&#10;&#10;Ora vediamo un’artista contemporanea, Christine Sun Kim, americana di origine coreana, oggi residente a Berlino.&#10;Il suo lavoro esplora temi come linguaggio, potere, identità e barriere comunicative, usando la lingua dei segni americana (ASL), il corpo, l’umorismo, il disegno, la scrittura, la performance e i murales per comunicare in modo visivo e incisivo.&#10;Le sue opere sono state esposte in musei importanti come il Whitney Museum e il Queens Museum.&#10;È conosciuta a livello internazionale, in particolare per la serie “Deaf Rage”: disegni che raccontano con ironia e forza la frustrazione vissuta dalle persone sorde nel mondo udente.&#10;Nei disegni, i gradi angolari traducono la rabbia percepita nel momento.&#10;Al centro della sua ricerca c’è un tema insolito ma cruciale: il suono.&#10;Christine non lo vive come esperienza uditiva, ma lo rappresenta, lo critica e lo reinterpreta visivamente, mostrando come il suono possa includere o escludere, possa essere così potente.&#10;Attraverso notazioni musicali, grafici e infografiche, racconta cosa significa vivere da persona sorda in una società fonocentrica.&#10;&#10;Quello che abbiamo visto non è solo arte.&#10;È linguaggio visivo di identità, lotta, orgoglio sordo.&#10;&#10;#artesorda #comunitàsorda #culturasorda #artisti #sordi #devia #surdism&#10;#deafcultureheritageanddiversity  #erasmusplusproject  #deafstudies &#10;&#10;*********************&#10;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10;&#10;Finanziato dall'Unione europea. Le opinioni espresse appartengono, tuttavia, al solo o ai soli autori e non riflettono necessariamente le opinioni dell'Unione europea o dell’Agenzia esecutiva europea per l’istruzione e la cultura (EACEA). Né l'Unione europea né l'EACEA possono esserne ritenute responsabili.&#10;**********************" id="293" name="Google Shape;293;g3703cc82750_0_52" title="10.1 Artivisti Sordi  - LIS">
            <a:hlinkClick r:id="rId4"/>
          </p:cNvPr>
          <p:cNvPicPr preferRelativeResize="0"/>
          <p:nvPr/>
        </p:nvPicPr>
        <p:blipFill rotWithShape="1">
          <a:blip r:embed="rId5">
            <a:alphaModFix/>
          </a:blip>
          <a:srcRect b="0" l="0" r="0" t="0"/>
          <a:stretch/>
        </p:blipFill>
        <p:spPr>
          <a:xfrm>
            <a:off x="4174607" y="1687650"/>
            <a:ext cx="12287425" cy="6911675"/>
          </a:xfrm>
          <a:prstGeom prst="rect">
            <a:avLst/>
          </a:prstGeom>
          <a:noFill/>
          <a:ln>
            <a:noFill/>
          </a:ln>
        </p:spPr>
      </p:pic>
      <p:sp>
        <p:nvSpPr>
          <p:cNvPr id="294" name="Google Shape;294;g3703cc82750_0_52"/>
          <p:cNvSpPr txBox="1"/>
          <p:nvPr/>
        </p:nvSpPr>
        <p:spPr>
          <a:xfrm>
            <a:off x="3253625" y="9087475"/>
            <a:ext cx="11467800" cy="866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FFFFFF"/>
                </a:solidFill>
                <a:latin typeface="Quicksand Medium"/>
                <a:ea typeface="Quicksand Medium"/>
                <a:cs typeface="Quicksand Medium"/>
                <a:sym typeface="Quicksand Medium"/>
              </a:rPr>
              <a:t>Discussione e riflessioni finali</a:t>
            </a:r>
            <a:endParaRPr b="0" i="0" sz="3600" u="none" cap="none" strike="noStrike">
              <a:solidFill>
                <a:srgbClr val="FFFFFF"/>
              </a:solidFill>
              <a:latin typeface="Quicksand Medium"/>
              <a:ea typeface="Quicksand Medium"/>
              <a:cs typeface="Quicksand Medium"/>
              <a:sym typeface="Quicksand Medium"/>
            </a:endParaRPr>
          </a:p>
        </p:txBody>
      </p:sp>
      <p:sp>
        <p:nvSpPr>
          <p:cNvPr id="295" name="Google Shape;295;g3703cc82750_0_52"/>
          <p:cNvSpPr txBox="1"/>
          <p:nvPr/>
        </p:nvSpPr>
        <p:spPr>
          <a:xfrm>
            <a:off x="12447750" y="8599325"/>
            <a:ext cx="4014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600">
                <a:solidFill>
                  <a:schemeClr val="lt1"/>
                </a:solidFill>
                <a:latin typeface="Quicksand Medium"/>
                <a:ea typeface="Quicksand Medium"/>
                <a:cs typeface="Quicksand Medium"/>
                <a:sym typeface="Quicksand Medium"/>
              </a:rPr>
              <a:t>Video: </a:t>
            </a:r>
            <a:r>
              <a:rPr lang="en-US" sz="1600" u="sng">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https://youtu.be/LNCgMbs1hSk</a:t>
            </a:r>
            <a:r>
              <a:rPr lang="en-US" sz="1600">
                <a:solidFill>
                  <a:schemeClr val="lt1"/>
                </a:solidFill>
                <a:latin typeface="Quicksand Medium"/>
                <a:ea typeface="Quicksand Medium"/>
                <a:cs typeface="Quicksand Medium"/>
                <a:sym typeface="Quicksand Medium"/>
              </a:rPr>
              <a:t> </a:t>
            </a:r>
            <a:endParaRPr sz="1600">
              <a:solidFill>
                <a:schemeClr val="lt1"/>
              </a:solidFill>
              <a:latin typeface="Quicksand Medium"/>
              <a:ea typeface="Quicksand Medium"/>
              <a:cs typeface="Quicksand Medium"/>
              <a:sym typeface="Quicksand Medium"/>
            </a:endParaRPr>
          </a:p>
        </p:txBody>
      </p:sp>
      <p:pic>
        <p:nvPicPr>
          <p:cNvPr id="296" name="Google Shape;296;g3703cc82750_0_52"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1000"/>
                                        <p:tgtEl>
                                          <p:spTgt spid="2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00" name="Shape 300"/>
        <p:cNvGrpSpPr/>
        <p:nvPr/>
      </p:nvGrpSpPr>
      <p:grpSpPr>
        <a:xfrm>
          <a:off x="0" y="0"/>
          <a:ext cx="0" cy="0"/>
          <a:chOff x="0" y="0"/>
          <a:chExt cx="0" cy="0"/>
        </a:xfrm>
      </p:grpSpPr>
      <p:grpSp>
        <p:nvGrpSpPr>
          <p:cNvPr id="301" name="Google Shape;301;g3703cc82750_0_34"/>
          <p:cNvGrpSpPr/>
          <p:nvPr/>
        </p:nvGrpSpPr>
        <p:grpSpPr>
          <a:xfrm>
            <a:off x="0" y="-216993"/>
            <a:ext cx="2922102" cy="10504504"/>
            <a:chOff x="0" y="-57150"/>
            <a:chExt cx="769602" cy="2766600"/>
          </a:xfrm>
        </p:grpSpPr>
        <p:sp>
          <p:nvSpPr>
            <p:cNvPr id="302" name="Google Shape;302;g3703cc82750_0_3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3" name="Google Shape;303;g3703cc82750_0_34"/>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4" name="Google Shape;304;g3703cc82750_0_3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5" name="Google Shape;305;g3703cc82750_0_34"/>
          <p:cNvSpPr txBox="1"/>
          <p:nvPr/>
        </p:nvSpPr>
        <p:spPr>
          <a:xfrm>
            <a:off x="377149" y="1953375"/>
            <a:ext cx="21678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Attività individuale extra</a:t>
            </a:r>
            <a:endParaRPr b="0" i="0" sz="3200" u="none" cap="none" strike="noStrike">
              <a:solidFill>
                <a:srgbClr val="F7F1D5"/>
              </a:solidFill>
              <a:latin typeface="Anton"/>
              <a:ea typeface="Anton"/>
              <a:cs typeface="Anton"/>
              <a:sym typeface="Anton"/>
            </a:endParaRPr>
          </a:p>
        </p:txBody>
      </p:sp>
      <p:sp>
        <p:nvSpPr>
          <p:cNvPr id="306" name="Google Shape;306;g3703cc82750_0_34"/>
          <p:cNvSpPr txBox="1"/>
          <p:nvPr/>
        </p:nvSpPr>
        <p:spPr>
          <a:xfrm>
            <a:off x="3589425" y="1953375"/>
            <a:ext cx="13128900" cy="58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Esprimi la tua esperienza da persona Sorda attraverso l'arte</a:t>
            </a:r>
            <a:endParaRPr b="0" i="0" sz="8400" u="none" cap="none" strike="noStrike">
              <a:solidFill>
                <a:srgbClr val="FFFFFF"/>
              </a:solidFill>
              <a:latin typeface="Anton"/>
              <a:ea typeface="Anton"/>
              <a:cs typeface="Anton"/>
              <a:sym typeface="Anton"/>
            </a:endParaRPr>
          </a:p>
        </p:txBody>
      </p:sp>
      <p:pic>
        <p:nvPicPr>
          <p:cNvPr id="307" name="Google Shape;307;g3703cc82750_0_34"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11" name="Shape 311"/>
        <p:cNvGrpSpPr/>
        <p:nvPr/>
      </p:nvGrpSpPr>
      <p:grpSpPr>
        <a:xfrm>
          <a:off x="0" y="0"/>
          <a:ext cx="0" cy="0"/>
          <a:chOff x="0" y="0"/>
          <a:chExt cx="0" cy="0"/>
        </a:xfrm>
      </p:grpSpPr>
      <p:grpSp>
        <p:nvGrpSpPr>
          <p:cNvPr id="312" name="Google Shape;312;g3d7f884de42_0_17"/>
          <p:cNvGrpSpPr/>
          <p:nvPr/>
        </p:nvGrpSpPr>
        <p:grpSpPr>
          <a:xfrm>
            <a:off x="0" y="-216993"/>
            <a:ext cx="2922102" cy="10504504"/>
            <a:chOff x="0" y="-57150"/>
            <a:chExt cx="769602" cy="2766600"/>
          </a:xfrm>
        </p:grpSpPr>
        <p:sp>
          <p:nvSpPr>
            <p:cNvPr id="313" name="Google Shape;313;g3d7f884de42_0_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4" name="Google Shape;314;g3d7f884de42_0_1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5" name="Google Shape;315;g3d7f884de42_0_1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6" name="Google Shape;316;g3d7f884de42_0_17"/>
          <p:cNvSpPr txBox="1"/>
          <p:nvPr/>
        </p:nvSpPr>
        <p:spPr>
          <a:xfrm>
            <a:off x="3544225" y="2339150"/>
            <a:ext cx="13128900" cy="3103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8400" u="none" cap="none" strike="noStrike">
                <a:solidFill>
                  <a:srgbClr val="FFFFFF"/>
                </a:solidFill>
                <a:latin typeface="Anton"/>
                <a:ea typeface="Anton"/>
                <a:cs typeface="Anton"/>
                <a:sym typeface="Anton"/>
              </a:rPr>
              <a:t>Scegliete un artista Sordo e preparate una breve ricerca.</a:t>
            </a:r>
            <a:endParaRPr b="0" i="0" sz="8400" u="none" cap="none" strike="noStrike">
              <a:solidFill>
                <a:srgbClr val="FFFFFF"/>
              </a:solidFill>
              <a:latin typeface="Anton"/>
              <a:ea typeface="Anton"/>
              <a:cs typeface="Anton"/>
              <a:sym typeface="Anton"/>
            </a:endParaRPr>
          </a:p>
        </p:txBody>
      </p:sp>
      <p:sp>
        <p:nvSpPr>
          <p:cNvPr id="317" name="Google Shape;317;g3d7f884de42_0_17"/>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Attività di gruppo extra</a:t>
            </a:r>
            <a:endParaRPr b="0" i="0" sz="3200" u="none" cap="none" strike="noStrike">
              <a:solidFill>
                <a:srgbClr val="F7F1D5"/>
              </a:solidFill>
              <a:latin typeface="Anton"/>
              <a:ea typeface="Anton"/>
              <a:cs typeface="Anton"/>
              <a:sym typeface="Anton"/>
            </a:endParaRPr>
          </a:p>
        </p:txBody>
      </p:sp>
      <p:sp>
        <p:nvSpPr>
          <p:cNvPr id="318" name="Google Shape;318;g3d7f884de42_0_17"/>
          <p:cNvSpPr txBox="1"/>
          <p:nvPr/>
        </p:nvSpPr>
        <p:spPr>
          <a:xfrm>
            <a:off x="3368825" y="8738975"/>
            <a:ext cx="9727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lt1"/>
                </a:solidFill>
                <a:latin typeface="Quicksand"/>
                <a:ea typeface="Quicksand"/>
                <a:cs typeface="Quicksand"/>
                <a:sym typeface="Quicksand"/>
              </a:rPr>
              <a:t>Potete scegliere un artista su https://deaf-art.org/artists/</a:t>
            </a:r>
            <a:endParaRPr b="1" i="0" sz="2400" u="none" cap="none" strike="noStrike">
              <a:solidFill>
                <a:schemeClr val="lt1"/>
              </a:solidFill>
              <a:latin typeface="Quicksand"/>
              <a:ea typeface="Quicksand"/>
              <a:cs typeface="Quicksand"/>
              <a:sym typeface="Quicksand"/>
            </a:endParaRPr>
          </a:p>
        </p:txBody>
      </p:sp>
      <p:pic>
        <p:nvPicPr>
          <p:cNvPr id="319" name="Google Shape;319;g3d7f884de42_0_17"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23" name="Shape 323"/>
        <p:cNvGrpSpPr/>
        <p:nvPr/>
      </p:nvGrpSpPr>
      <p:grpSpPr>
        <a:xfrm>
          <a:off x="0" y="0"/>
          <a:ext cx="0" cy="0"/>
          <a:chOff x="0" y="0"/>
          <a:chExt cx="0" cy="0"/>
        </a:xfrm>
      </p:grpSpPr>
      <p:sp>
        <p:nvSpPr>
          <p:cNvPr id="324" name="Google Shape;324;g35780a33a39_0_1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g35780a33a39_0_16"/>
          <p:cNvSpPr txBox="1"/>
          <p:nvPr/>
        </p:nvSpPr>
        <p:spPr>
          <a:xfrm>
            <a:off x="3490250" y="396513"/>
            <a:ext cx="4995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Riferimenti</a:t>
            </a:r>
            <a:endParaRPr b="0" i="0" sz="1400" u="none" cap="none" strike="noStrike">
              <a:solidFill>
                <a:srgbClr val="000000"/>
              </a:solidFill>
              <a:latin typeface="Arial"/>
              <a:ea typeface="Arial"/>
              <a:cs typeface="Arial"/>
              <a:sym typeface="Arial"/>
            </a:endParaRPr>
          </a:p>
        </p:txBody>
      </p:sp>
      <p:sp>
        <p:nvSpPr>
          <p:cNvPr id="326" name="Google Shape;326;g35780a33a39_0_16"/>
          <p:cNvSpPr txBox="1"/>
          <p:nvPr/>
        </p:nvSpPr>
        <p:spPr>
          <a:xfrm>
            <a:off x="1402725" y="1792625"/>
            <a:ext cx="16389600" cy="7987500"/>
          </a:xfrm>
          <a:prstGeom prst="rect">
            <a:avLst/>
          </a:prstGeom>
          <a:noFill/>
          <a:ln>
            <a:noFill/>
          </a:ln>
        </p:spPr>
        <p:txBody>
          <a:bodyPr anchorCtr="0" anchor="t" bIns="91425" lIns="91425" spcFirstLastPara="1" rIns="91425" wrap="square" tIns="91425">
            <a:spAutoFit/>
          </a:bodyPr>
          <a:lstStyle/>
          <a:p>
            <a:pPr indent="-342900" lvl="0" marL="342900" marR="0" rtl="0" algn="l">
              <a:lnSpc>
                <a:spcPct val="115000"/>
              </a:lnSpc>
              <a:spcBef>
                <a:spcPts val="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Bordoni P. (2002), </a:t>
            </a:r>
            <a:r>
              <a:rPr b="0" i="1" lang="en-US" sz="2400" u="none" cap="none" strike="noStrike">
                <a:solidFill>
                  <a:schemeClr val="lt1"/>
                </a:solidFill>
                <a:latin typeface="Quicksand Medium"/>
                <a:ea typeface="Quicksand Medium"/>
                <a:cs typeface="Quicksand Medium"/>
                <a:sym typeface="Quicksand Medium"/>
              </a:rPr>
              <a:t>Dal mondo silente. In diretta con vignetta</a:t>
            </a:r>
            <a:r>
              <a:rPr b="0" i="0" lang="en-US" sz="2400" u="none" cap="none" strike="noStrike">
                <a:solidFill>
                  <a:schemeClr val="lt1"/>
                </a:solidFill>
                <a:latin typeface="Quicksand Medium"/>
                <a:ea typeface="Quicksand Medium"/>
                <a:cs typeface="Quicksand Medium"/>
                <a:sym typeface="Quicksand Medium"/>
              </a:rPr>
              <a:t>, Cantagalli, Siena.</a:t>
            </a:r>
            <a:endParaRPr b="0" i="0" sz="2400" u="none"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Deaf Art by </a:t>
            </a:r>
            <a:r>
              <a:rPr b="0" i="0" lang="en-US" sz="2400" u="none" cap="none" strike="noStrike">
                <a:solidFill>
                  <a:schemeClr val="lt1"/>
                </a:solidFill>
                <a:uFill>
                  <a:noFill/>
                </a:uFill>
                <a:latin typeface="Quicksand Medium"/>
                <a:ea typeface="Quicksand Medium"/>
                <a:cs typeface="Quicksand Medium"/>
                <a:sym typeface="Quicksand Medium"/>
                <a:hlinkClick r:id="rId4">
                  <a:extLst>
                    <a:ext uri="{A12FA001-AC4F-418D-AE19-62706E023703}">
                      <ahyp:hlinkClr val="tx"/>
                    </a:ext>
                  </a:extLst>
                </a:hlinkClick>
              </a:rPr>
              <a:t>Rochester Institute of Technology</a:t>
            </a:r>
            <a:r>
              <a:rPr b="0" i="0" lang="en-US" sz="2400" u="none" cap="none" strike="noStrike">
                <a:solidFill>
                  <a:schemeClr val="lt1"/>
                </a:solidFill>
                <a:latin typeface="Quicksand Medium"/>
                <a:ea typeface="Quicksand Medium"/>
                <a:cs typeface="Quicksand Medium"/>
                <a:sym typeface="Quicksand Medium"/>
              </a:rPr>
              <a:t>,</a:t>
            </a:r>
            <a:r>
              <a:rPr b="0" i="0" lang="en-US" sz="2400" u="none" cap="none" strike="noStrike">
                <a:solidFill>
                  <a:schemeClr val="lt1"/>
                </a:solidFill>
                <a:uFill>
                  <a:noFill/>
                </a:uFill>
                <a:latin typeface="Quicksand Medium"/>
                <a:ea typeface="Quicksand Medium"/>
                <a:cs typeface="Quicksand Medium"/>
                <a:sym typeface="Quicksand Medium"/>
                <a:hlinkClick r:id="rId5">
                  <a:extLst>
                    <a:ext uri="{A12FA001-AC4F-418D-AE19-62706E023703}">
                      <ahyp:hlinkClr val="tx"/>
                    </a:ext>
                  </a:extLst>
                </a:hlinkClick>
              </a:rPr>
              <a:t> </a:t>
            </a:r>
            <a:r>
              <a:rPr b="0" i="0" lang="en-US" sz="2400" u="sng" cap="none" strike="noStrike">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https://deaf-art.org/</a:t>
            </a:r>
            <a:endParaRPr b="0" i="0" sz="2400" u="sng"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De’VIA Curriculum,</a:t>
            </a:r>
            <a:r>
              <a:rPr b="0" i="0" lang="en-US" sz="2400" u="none" cap="none" strike="noStrike">
                <a:solidFill>
                  <a:schemeClr val="lt1"/>
                </a:solidFill>
                <a:uFill>
                  <a:noFill/>
                </a:uFill>
                <a:latin typeface="Quicksand Medium"/>
                <a:ea typeface="Quicksand Medium"/>
                <a:cs typeface="Quicksand Medium"/>
                <a:sym typeface="Quicksand Medium"/>
                <a:hlinkClick r:id="rId7">
                  <a:extLst>
                    <a:ext uri="{A12FA001-AC4F-418D-AE19-62706E023703}">
                      <ahyp:hlinkClr val="tx"/>
                    </a:ext>
                  </a:extLst>
                </a:hlinkClick>
              </a:rPr>
              <a:t> </a:t>
            </a:r>
            <a:r>
              <a:rPr b="0" i="0" lang="en-US" sz="2400" u="sng" cap="none" strike="noStrike">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https://deviacurr.wordpress.com/</a:t>
            </a:r>
            <a:r>
              <a:rPr b="0" i="0" lang="en-US" sz="2400" u="sng" cap="none" strike="noStrike">
                <a:solidFill>
                  <a:schemeClr val="lt1"/>
                </a:solidFill>
                <a:latin typeface="Quicksand Medium"/>
                <a:ea typeface="Quicksand Medium"/>
                <a:cs typeface="Quicksand Medium"/>
                <a:sym typeface="Quicksand Medium"/>
              </a:rPr>
              <a:t> </a:t>
            </a:r>
            <a:endParaRPr b="0" i="0" sz="2400" u="sng"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Durr P. (2006), </a:t>
            </a:r>
            <a:r>
              <a:rPr b="0" i="1" lang="en-US" sz="2400" u="none" cap="none" strike="noStrike">
                <a:solidFill>
                  <a:schemeClr val="lt1"/>
                </a:solidFill>
                <a:latin typeface="Quicksand Medium"/>
                <a:ea typeface="Quicksand Medium"/>
                <a:cs typeface="Quicksand Medium"/>
                <a:sym typeface="Quicksand Medium"/>
              </a:rPr>
              <a:t>De'VIA: Investigating deaf visual art</a:t>
            </a:r>
            <a:r>
              <a:rPr b="0" i="0" lang="en-US" sz="2400" u="none" cap="none" strike="noStrike">
                <a:solidFill>
                  <a:schemeClr val="lt1"/>
                </a:solidFill>
                <a:latin typeface="Quicksand Medium"/>
                <a:ea typeface="Quicksand Medium"/>
                <a:cs typeface="Quicksand Medium"/>
                <a:sym typeface="Quicksand Medium"/>
              </a:rPr>
              <a:t>, RIT Scholar Works,  Rochester Institute of Technology.</a:t>
            </a:r>
            <a:r>
              <a:rPr b="0" i="0" lang="en-US" sz="2400" u="none" cap="none" strike="noStrike">
                <a:solidFill>
                  <a:schemeClr val="lt1"/>
                </a:solidFill>
                <a:uFill>
                  <a:noFill/>
                </a:uFill>
                <a:latin typeface="Quicksand Medium"/>
                <a:ea typeface="Quicksand Medium"/>
                <a:cs typeface="Quicksand Medium"/>
                <a:sym typeface="Quicksand Medium"/>
                <a:hlinkClick r:id="rId9">
                  <a:extLst>
                    <a:ext uri="{A12FA001-AC4F-418D-AE19-62706E023703}">
                      <ahyp:hlinkClr val="tx"/>
                    </a:ext>
                  </a:extLst>
                </a:hlinkClick>
              </a:rPr>
              <a:t> In </a:t>
            </a:r>
            <a:r>
              <a:rPr b="0" i="0" lang="en-US" sz="2400" u="sng" cap="none" strike="noStrike">
                <a:solidFill>
                  <a:schemeClr val="lt1"/>
                </a:solidFill>
                <a:latin typeface="Quicksand Medium"/>
                <a:ea typeface="Quicksand Medium"/>
                <a:cs typeface="Quicksand Medium"/>
                <a:sym typeface="Quicksand Medium"/>
                <a:hlinkClick r:id="rId10">
                  <a:extLst>
                    <a:ext uri="{A12FA001-AC4F-418D-AE19-62706E023703}">
                      <ahyp:hlinkClr val="tx"/>
                    </a:ext>
                  </a:extLst>
                </a:hlinkClick>
              </a:rPr>
              <a:t>https://scholarworks.rit.edu/cgi/viewcontent.cgi?referer=&amp;httpsredir=1&amp;article=1424&amp;context=article</a:t>
            </a:r>
            <a:r>
              <a:rPr b="0" i="0" lang="en-US" sz="2400" u="sng" cap="none" strike="noStrike">
                <a:solidFill>
                  <a:schemeClr val="lt1"/>
                </a:solidFill>
                <a:latin typeface="Quicksand Medium"/>
                <a:ea typeface="Quicksand Medium"/>
                <a:cs typeface="Quicksand Medium"/>
                <a:sym typeface="Quicksand Medium"/>
              </a:rPr>
              <a:t> </a:t>
            </a:r>
            <a:endParaRPr b="0" i="0" sz="2400" u="sng" cap="none" strike="noStrike">
              <a:solidFill>
                <a:schemeClr val="lt1"/>
              </a:solidFill>
              <a:latin typeface="Quicksand Medium"/>
              <a:ea typeface="Quicksand Medium"/>
              <a:cs typeface="Quicksand Medium"/>
              <a:sym typeface="Quicksand Medium"/>
            </a:endParaRPr>
          </a:p>
          <a:p>
            <a:pPr indent="-342900" lvl="0" marL="342900" marR="0" rtl="0" algn="l">
              <a:lnSpc>
                <a:spcPct val="100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Ente Nazionale Sordomuti (2004), </a:t>
            </a:r>
            <a:r>
              <a:rPr b="0" i="1" lang="en-US" sz="2400" u="none" cap="none" strike="noStrike">
                <a:solidFill>
                  <a:schemeClr val="lt1"/>
                </a:solidFill>
                <a:latin typeface="Quicksand Medium"/>
                <a:ea typeface="Quicksand Medium"/>
                <a:cs typeface="Quicksand Medium"/>
                <a:sym typeface="Quicksand Medium"/>
              </a:rPr>
              <a:t>La storia dell’Ente Nazionale Sordomuti. Il lungo cammino della Comunità Sorda Italiana</a:t>
            </a:r>
            <a:r>
              <a:rPr b="0" i="0" lang="en-US" sz="2400" u="none" cap="none" strike="noStrike">
                <a:solidFill>
                  <a:schemeClr val="lt1"/>
                </a:solidFill>
                <a:latin typeface="Quicksand Medium"/>
                <a:ea typeface="Quicksand Medium"/>
                <a:cs typeface="Quicksand Medium"/>
                <a:sym typeface="Quicksand Medium"/>
              </a:rPr>
              <a:t>, ENS, Roma.</a:t>
            </a:r>
            <a:endParaRPr b="0" i="0" sz="2400" u="none" cap="none" strike="noStrike">
              <a:solidFill>
                <a:schemeClr val="lt1"/>
              </a:solidFill>
              <a:latin typeface="Quicksand Medium"/>
              <a:ea typeface="Quicksand Medium"/>
              <a:cs typeface="Quicksand Medium"/>
              <a:sym typeface="Quicksand Medium"/>
            </a:endParaRPr>
          </a:p>
          <a:p>
            <a:pPr indent="-342900" lvl="0" marL="342900" marR="0" rtl="0" algn="l">
              <a:lnSpc>
                <a:spcPct val="100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Ferreiro E.(2020), </a:t>
            </a:r>
            <a:r>
              <a:rPr b="0" i="1" lang="en-US" sz="2400" u="none" cap="none" strike="noStrike">
                <a:solidFill>
                  <a:schemeClr val="lt1"/>
                </a:solidFill>
                <a:latin typeface="Quicksand Medium"/>
                <a:ea typeface="Quicksand Medium"/>
                <a:cs typeface="Quicksand Medium"/>
                <a:sym typeface="Quicksand Medium"/>
              </a:rPr>
              <a:t>Amazing Deaf Artists</a:t>
            </a:r>
            <a:r>
              <a:rPr b="0" i="0" lang="en-US" sz="2400" u="none" cap="none" strike="noStrike">
                <a:solidFill>
                  <a:schemeClr val="lt1"/>
                </a:solidFill>
                <a:latin typeface="Quicksand Medium"/>
                <a:ea typeface="Quicksand Medium"/>
                <a:cs typeface="Quicksand Medium"/>
                <a:sym typeface="Quicksand Medium"/>
              </a:rPr>
              <a:t>, Unusualverse, in </a:t>
            </a:r>
            <a:r>
              <a:rPr b="0" i="0" lang="en-US" sz="2400" u="sng" cap="none" strike="noStrike">
                <a:solidFill>
                  <a:schemeClr val="lt1"/>
                </a:solidFill>
                <a:latin typeface="Quicksand Medium"/>
                <a:ea typeface="Quicksand Medium"/>
                <a:cs typeface="Quicksand Medium"/>
                <a:sym typeface="Quicksand Medium"/>
                <a:hlinkClick r:id="rId11">
                  <a:extLst>
                    <a:ext uri="{A12FA001-AC4F-418D-AE19-62706E023703}">
                      <ahyp:hlinkClr val="tx"/>
                    </a:ext>
                  </a:extLst>
                </a:hlinkClick>
              </a:rPr>
              <a:t>https://www.unusualverse.com/2020/05/amazing-deaf-artists-1.html</a:t>
            </a:r>
            <a:endParaRPr b="0" i="0" sz="2400" u="none"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Folchi, A. and Rossetti, R. (2007). </a:t>
            </a:r>
            <a:r>
              <a:rPr b="0" i="1" lang="en-US" sz="2400" u="none" cap="none" strike="noStrike">
                <a:solidFill>
                  <a:schemeClr val="lt1"/>
                </a:solidFill>
                <a:latin typeface="Quicksand Medium"/>
                <a:ea typeface="Quicksand Medium"/>
                <a:cs typeface="Quicksand Medium"/>
                <a:sym typeface="Quicksand Medium"/>
              </a:rPr>
              <a:t>Il colore del silenzio. Dizionario biografico internazionale degli artisti sordi.</a:t>
            </a:r>
            <a:r>
              <a:rPr b="0" i="0" lang="en-US" sz="2400" u="none" cap="none" strike="noStrike">
                <a:solidFill>
                  <a:schemeClr val="lt1"/>
                </a:solidFill>
                <a:latin typeface="Quicksand Medium"/>
                <a:ea typeface="Quicksand Medium"/>
                <a:cs typeface="Quicksand Medium"/>
                <a:sym typeface="Quicksand Medium"/>
              </a:rPr>
              <a:t> Electa.</a:t>
            </a:r>
            <a:endParaRPr b="0" i="0" sz="2400" u="none"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Holcomb, T. K. (2023). </a:t>
            </a:r>
            <a:r>
              <a:rPr b="0" i="1" lang="en-US" sz="2400" u="none" cap="none" strike="noStrike">
                <a:solidFill>
                  <a:schemeClr val="lt1"/>
                </a:solidFill>
                <a:latin typeface="Quicksand Medium"/>
                <a:ea typeface="Quicksand Medium"/>
                <a:cs typeface="Quicksand Medium"/>
                <a:sym typeface="Quicksand Medium"/>
              </a:rPr>
              <a:t>Introduction to Deaf culture.</a:t>
            </a:r>
            <a:r>
              <a:rPr b="0" i="0" lang="en-US" sz="2400" u="none" cap="none" strike="noStrike">
                <a:solidFill>
                  <a:schemeClr val="lt1"/>
                </a:solidFill>
                <a:latin typeface="Quicksand Medium"/>
                <a:ea typeface="Quicksand Medium"/>
                <a:cs typeface="Quicksand Medium"/>
                <a:sym typeface="Quicksand Medium"/>
              </a:rPr>
              <a:t> 2nd edition. Oxford University Press. </a:t>
            </a:r>
            <a:r>
              <a:rPr b="0" i="0" lang="en-US" sz="2400" u="sng" cap="none" strike="noStrike">
                <a:solidFill>
                  <a:schemeClr val="lt1"/>
                </a:solidFill>
                <a:latin typeface="Quicksand Medium"/>
                <a:ea typeface="Quicksand Medium"/>
                <a:cs typeface="Quicksand Medium"/>
                <a:sym typeface="Quicksand Medium"/>
                <a:hlinkClick r:id="rId12">
                  <a:extLst>
                    <a:ext uri="{A12FA001-AC4F-418D-AE19-62706E023703}">
                      <ahyp:hlinkClr val="tx"/>
                    </a:ext>
                  </a:extLst>
                </a:hlinkClick>
              </a:rPr>
              <a:t>http://www.introductiontodeafculture.com/intro-to-deaf-culture.html</a:t>
            </a:r>
            <a:endParaRPr b="0" i="0" sz="2400" u="none"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Leighty R. (2020),</a:t>
            </a:r>
            <a:r>
              <a:rPr b="0" i="1" lang="en-US" sz="2400" u="none" cap="none" strike="noStrike">
                <a:solidFill>
                  <a:schemeClr val="lt1"/>
                </a:solidFill>
                <a:latin typeface="Quicksand Medium"/>
                <a:ea typeface="Quicksand Medium"/>
                <a:cs typeface="Quicksand Medium"/>
                <a:sym typeface="Quicksand Medium"/>
              </a:rPr>
              <a:t> “</a:t>
            </a:r>
            <a:r>
              <a:rPr b="0" i="1" lang="en-US" sz="2400" u="none" cap="none" strike="noStrike">
                <a:solidFill>
                  <a:schemeClr val="lt1"/>
                </a:solidFill>
                <a:uFill>
                  <a:noFill/>
                </a:uFill>
                <a:latin typeface="Quicksand Medium"/>
                <a:ea typeface="Quicksand Medium"/>
                <a:cs typeface="Quicksand Medium"/>
                <a:sym typeface="Quicksand Medium"/>
                <a:hlinkClick r:id="rId13">
                  <a:extLst>
                    <a:ext uri="{A12FA001-AC4F-418D-AE19-62706E023703}">
                      <ahyp:hlinkClr val="tx"/>
                    </a:ext>
                  </a:extLst>
                </a:hlinkClick>
              </a:rPr>
              <a:t>Surdism - What’s That</a:t>
            </a:r>
            <a:r>
              <a:rPr b="0" i="0" lang="en-US" sz="2400" u="none" cap="none" strike="noStrike">
                <a:solidFill>
                  <a:schemeClr val="lt1"/>
                </a:solidFill>
                <a:latin typeface="Quicksand Medium"/>
                <a:ea typeface="Quicksand Medium"/>
                <a:cs typeface="Quicksand Medium"/>
                <a:sym typeface="Quicksand Medium"/>
              </a:rPr>
              <a:t>?” on </a:t>
            </a:r>
            <a:r>
              <a:rPr b="0" i="1" lang="en-US" sz="2400" u="none" cap="none" strike="noStrike">
                <a:solidFill>
                  <a:schemeClr val="lt1"/>
                </a:solidFill>
                <a:latin typeface="Quicksand Medium"/>
                <a:ea typeface="Quicksand Medium"/>
                <a:cs typeface="Quicksand Medium"/>
                <a:sym typeface="Quicksand Medium"/>
              </a:rPr>
              <a:t>Deaf Artists </a:t>
            </a:r>
            <a:r>
              <a:rPr b="0" i="0" lang="en-US" sz="2400" u="none" cap="none" strike="noStrike">
                <a:solidFill>
                  <a:schemeClr val="lt1"/>
                </a:solidFill>
                <a:latin typeface="Quicksand Medium"/>
                <a:ea typeface="Quicksand Medium"/>
                <a:cs typeface="Quicksand Medium"/>
                <a:sym typeface="Quicksand Medium"/>
              </a:rPr>
              <a:t>in </a:t>
            </a:r>
            <a:r>
              <a:rPr b="0" i="0" lang="en-US" sz="2400" u="sng" cap="none" strike="noStrike">
                <a:solidFill>
                  <a:schemeClr val="lt1"/>
                </a:solidFill>
                <a:latin typeface="Quicksand Medium"/>
                <a:ea typeface="Quicksand Medium"/>
                <a:cs typeface="Quicksand Medium"/>
                <a:sym typeface="Quicksand Medium"/>
                <a:hlinkClick r:id="rId14">
                  <a:extLst>
                    <a:ext uri="{A12FA001-AC4F-418D-AE19-62706E023703}">
                      <ahyp:hlinkClr val="tx"/>
                    </a:ext>
                  </a:extLst>
                </a:hlinkClick>
              </a:rPr>
              <a:t>https://deafartists.wordpress.com/2020/02/04/surdism-whats-that/</a:t>
            </a:r>
            <a:r>
              <a:rPr b="0" i="0" lang="en-US" sz="2400" u="none" cap="none" strike="noStrike">
                <a:solidFill>
                  <a:schemeClr val="lt1"/>
                </a:solidFill>
                <a:latin typeface="Quicksand Medium"/>
                <a:ea typeface="Quicksand Medium"/>
                <a:cs typeface="Quicksand Medium"/>
                <a:sym typeface="Quicksand Medium"/>
              </a:rPr>
              <a:t> </a:t>
            </a:r>
            <a:endParaRPr b="0" i="0" sz="2300" u="none"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Rit Libraries, </a:t>
            </a:r>
            <a:r>
              <a:rPr b="0" i="1" lang="en-US" sz="2400" u="none" cap="none" strike="noStrike">
                <a:solidFill>
                  <a:schemeClr val="lt1"/>
                </a:solidFill>
                <a:latin typeface="Quicksand Medium"/>
                <a:ea typeface="Quicksand Medium"/>
                <a:cs typeface="Quicksand Medium"/>
                <a:sym typeface="Quicksand Medium"/>
              </a:rPr>
              <a:t>Deaf Artists and De'VIA</a:t>
            </a:r>
            <a:r>
              <a:rPr b="0" i="0" lang="en-US" sz="2400" u="none" cap="none" strike="noStrike">
                <a:solidFill>
                  <a:schemeClr val="lt1"/>
                </a:solidFill>
                <a:latin typeface="Quicksand Medium"/>
                <a:ea typeface="Quicksand Medium"/>
                <a:cs typeface="Quicksand Medium"/>
                <a:sym typeface="Quicksand Medium"/>
              </a:rPr>
              <a:t>, in</a:t>
            </a:r>
            <a:r>
              <a:rPr b="0" i="0" lang="en-US" sz="2400" u="none" cap="none" strike="noStrike">
                <a:solidFill>
                  <a:schemeClr val="lt1"/>
                </a:solidFill>
                <a:uFill>
                  <a:noFill/>
                </a:uFill>
                <a:latin typeface="Quicksand Medium"/>
                <a:ea typeface="Quicksand Medium"/>
                <a:cs typeface="Quicksand Medium"/>
                <a:sym typeface="Quicksand Medium"/>
                <a:hlinkClick r:id="rId15">
                  <a:extLst>
                    <a:ext uri="{A12FA001-AC4F-418D-AE19-62706E023703}">
                      <ahyp:hlinkClr val="tx"/>
                    </a:ext>
                  </a:extLst>
                </a:hlinkClick>
              </a:rPr>
              <a:t> </a:t>
            </a:r>
            <a:r>
              <a:rPr b="0" i="0" lang="en-US" sz="2400" u="sng" cap="none" strike="noStrike">
                <a:solidFill>
                  <a:schemeClr val="lt1"/>
                </a:solidFill>
                <a:latin typeface="Quicksand Medium"/>
                <a:ea typeface="Quicksand Medium"/>
                <a:cs typeface="Quicksand Medium"/>
                <a:sym typeface="Quicksand Medium"/>
                <a:hlinkClick r:id="rId16">
                  <a:extLst>
                    <a:ext uri="{A12FA001-AC4F-418D-AE19-62706E023703}">
                      <ahyp:hlinkClr val="tx"/>
                    </a:ext>
                  </a:extLst>
                </a:hlinkClick>
              </a:rPr>
              <a:t>https://infoguides.rit.edu/deafart</a:t>
            </a:r>
            <a:r>
              <a:rPr b="0" i="0" lang="en-US" sz="2400" u="sng" cap="none" strike="noStrike">
                <a:solidFill>
                  <a:schemeClr val="lt1"/>
                </a:solidFill>
                <a:latin typeface="Quicksand Medium"/>
                <a:ea typeface="Quicksand Medium"/>
                <a:cs typeface="Quicksand Medium"/>
                <a:sym typeface="Quicksand Medium"/>
              </a:rPr>
              <a:t> </a:t>
            </a:r>
            <a:endParaRPr b="0" i="0" sz="2400" u="none"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1000"/>
              </a:spcAft>
              <a:buClr>
                <a:srgbClr val="000000"/>
              </a:buClr>
              <a:buSzPts val="2500"/>
              <a:buFont typeface="Arial"/>
              <a:buNone/>
            </a:pPr>
            <a:r>
              <a:rPr b="0" i="0" lang="en-US" sz="2400" u="none" cap="none" strike="noStrike">
                <a:solidFill>
                  <a:schemeClr val="lt1"/>
                </a:solidFill>
                <a:latin typeface="Quicksand Medium"/>
                <a:ea typeface="Quicksand Medium"/>
                <a:cs typeface="Quicksand Medium"/>
                <a:sym typeface="Quicksand Medium"/>
              </a:rPr>
              <a:t>Surdists United,</a:t>
            </a:r>
            <a:r>
              <a:rPr b="0" i="0" lang="en-US" sz="2400" u="none" cap="none" strike="noStrike">
                <a:solidFill>
                  <a:schemeClr val="lt1"/>
                </a:solidFill>
                <a:uFill>
                  <a:noFill/>
                </a:uFill>
                <a:latin typeface="Quicksand Medium"/>
                <a:ea typeface="Quicksand Medium"/>
                <a:cs typeface="Quicksand Medium"/>
                <a:sym typeface="Quicksand Medium"/>
                <a:hlinkClick r:id="rId17">
                  <a:extLst>
                    <a:ext uri="{A12FA001-AC4F-418D-AE19-62706E023703}">
                      <ahyp:hlinkClr val="tx"/>
                    </a:ext>
                  </a:extLst>
                </a:hlinkClick>
              </a:rPr>
              <a:t> </a:t>
            </a:r>
            <a:r>
              <a:rPr b="0" i="0" lang="en-US" sz="2400" u="sng" cap="none" strike="noStrike">
                <a:solidFill>
                  <a:schemeClr val="lt1"/>
                </a:solidFill>
                <a:latin typeface="Quicksand Medium"/>
                <a:ea typeface="Quicksand Medium"/>
                <a:cs typeface="Quicksand Medium"/>
                <a:sym typeface="Quicksand Medium"/>
                <a:hlinkClick r:id="rId18">
                  <a:extLst>
                    <a:ext uri="{A12FA001-AC4F-418D-AE19-62706E023703}">
                      <ahyp:hlinkClr val="tx"/>
                    </a:ext>
                  </a:extLst>
                </a:hlinkClick>
              </a:rPr>
              <a:t>https://surdistsunited.com/</a:t>
            </a:r>
            <a:r>
              <a:rPr b="0" i="0" lang="en-US" sz="2400" u="sng" cap="none" strike="noStrike">
                <a:solidFill>
                  <a:schemeClr val="lt1"/>
                </a:solidFill>
                <a:latin typeface="Quicksand Medium"/>
                <a:ea typeface="Quicksand Medium"/>
                <a:cs typeface="Quicksand Medium"/>
                <a:sym typeface="Quicksand Medium"/>
              </a:rPr>
              <a:t> </a:t>
            </a:r>
            <a:endParaRPr b="0" i="0" sz="2400" u="sng" cap="none" strike="noStrike">
              <a:solidFill>
                <a:schemeClr val="lt1"/>
              </a:solidFill>
              <a:latin typeface="Quicksand Medium"/>
              <a:ea typeface="Quicksand Medium"/>
              <a:cs typeface="Quicksand Medium"/>
              <a:sym typeface="Quicksand Medium"/>
            </a:endParaRPr>
          </a:p>
        </p:txBody>
      </p:sp>
      <p:pic>
        <p:nvPicPr>
          <p:cNvPr id="327" name="Google Shape;327;g35780a33a39_0_16" title="IT_Co-fundedbytheEU_RGB_WHITE Outline.png"/>
          <p:cNvPicPr preferRelativeResize="0"/>
          <p:nvPr/>
        </p:nvPicPr>
        <p:blipFill>
          <a:blip r:embed="rId19">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31" name="Shape 331"/>
        <p:cNvGrpSpPr/>
        <p:nvPr/>
      </p:nvGrpSpPr>
      <p:grpSpPr>
        <a:xfrm>
          <a:off x="0" y="0"/>
          <a:ext cx="0" cy="0"/>
          <a:chOff x="0" y="0"/>
          <a:chExt cx="0" cy="0"/>
        </a:xfrm>
      </p:grpSpPr>
      <p:sp>
        <p:nvSpPr>
          <p:cNvPr id="332" name="Google Shape;332;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3" name="Google Shape;333;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4" name="Google Shape;334;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36" name="Google Shape;336;p3"/>
          <p:cNvGrpSpPr/>
          <p:nvPr/>
        </p:nvGrpSpPr>
        <p:grpSpPr>
          <a:xfrm>
            <a:off x="-228300" y="6944209"/>
            <a:ext cx="18940740" cy="4430740"/>
            <a:chOff x="0" y="-57150"/>
            <a:chExt cx="4988508" cy="1166944"/>
          </a:xfrm>
        </p:grpSpPr>
        <p:sp>
          <p:nvSpPr>
            <p:cNvPr id="337" name="Google Shape;337;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8" name="Google Shape;338;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9" name="Google Shape;339;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0" name="Google Shape;340;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1" name="Google Shape;341;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2" name="Google Shape;342;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3" name="Google Shape;343;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4" name="Google Shape;344;p3"/>
          <p:cNvSpPr txBox="1"/>
          <p:nvPr/>
        </p:nvSpPr>
        <p:spPr>
          <a:xfrm>
            <a:off x="2157052" y="1867850"/>
            <a:ext cx="379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Contatti</a:t>
            </a:r>
            <a:endParaRPr b="0" i="0" sz="1400" u="none" cap="none" strike="noStrike">
              <a:solidFill>
                <a:srgbClr val="000000"/>
              </a:solidFill>
              <a:latin typeface="Arial"/>
              <a:ea typeface="Arial"/>
              <a:cs typeface="Arial"/>
              <a:sym typeface="Arial"/>
            </a:endParaRPr>
          </a:p>
        </p:txBody>
      </p:sp>
      <p:sp>
        <p:nvSpPr>
          <p:cNvPr id="345" name="Google Shape;345;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2">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346" name="Google Shape;346;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347" name="Google Shape;347;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pic>
        <p:nvPicPr>
          <p:cNvPr id="348" name="Google Shape;348;p3" title="IT_Co-fundedbytheEU_RGB_WHITE Outline.png"/>
          <p:cNvPicPr preferRelativeResize="0"/>
          <p:nvPr/>
        </p:nvPicPr>
        <p:blipFill>
          <a:blip r:embed="rId13">
            <a:alphaModFix/>
          </a:blip>
          <a:stretch>
            <a:fillRect/>
          </a:stretch>
        </p:blipFill>
        <p:spPr>
          <a:xfrm>
            <a:off x="14528770" y="201238"/>
            <a:ext cx="3332127" cy="73866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