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10287000" cx="18288000"/>
  <p:notesSz cx="6858000" cy="9144000"/>
  <p:embeddedFontLst>
    <p:embeddedFont>
      <p:font typeface="Anton"/>
      <p:regular r:id="rId26"/>
    </p:embeddedFont>
    <p:embeddedFont>
      <p:font typeface="Quicksand"/>
      <p:regular r:id="rId27"/>
      <p:bold r:id="rId28"/>
    </p:embeddedFont>
    <p:embeddedFont>
      <p:font typeface="Quicksand SemiBold"/>
      <p:regular r:id="rId29"/>
      <p:bold r:id="rId30"/>
    </p:embeddedFont>
    <p:embeddedFont>
      <p:font typeface="Quicksand Medium"/>
      <p:regular r:id="rId31"/>
      <p:bold r:id="rId32"/>
    </p:embeddedFont>
    <p:embeddedFont>
      <p:font typeface="Quicksand Light"/>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5" roundtripDataSignature="AMtx7mhc5AVfsB1lHYXYULKcFarxzN7/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Anton-regular.fntdata"/><Relationship Id="rId25" Type="http://schemas.openxmlformats.org/officeDocument/2006/relationships/slide" Target="slides/slide20.xml"/><Relationship Id="rId28" Type="http://schemas.openxmlformats.org/officeDocument/2006/relationships/font" Target="fonts/Quicksand-bold.fntdata"/><Relationship Id="rId27" Type="http://schemas.openxmlformats.org/officeDocument/2006/relationships/font" Target="fonts/Quicksand-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icksandSemiBold-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Medium-regular.fntdata"/><Relationship Id="rId30" Type="http://schemas.openxmlformats.org/officeDocument/2006/relationships/font" Target="fonts/QuicksandSemiBold-bold.fntdata"/><Relationship Id="rId11" Type="http://schemas.openxmlformats.org/officeDocument/2006/relationships/slide" Target="slides/slide6.xml"/><Relationship Id="rId33" Type="http://schemas.openxmlformats.org/officeDocument/2006/relationships/font" Target="fonts/QuicksandLight-regular.fntdata"/><Relationship Id="rId10" Type="http://schemas.openxmlformats.org/officeDocument/2006/relationships/slide" Target="slides/slide5.xml"/><Relationship Id="rId32" Type="http://schemas.openxmlformats.org/officeDocument/2006/relationships/font" Target="fonts/QuicksandMedium-bold.fntdata"/><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font" Target="fonts/QuicksandLight-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2742edfc2c_0_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g32742edfc2c_0_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2742edfc2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6" name="Google Shape;116;g32742edfc2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2742edfc2c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 name="Google Shape;132;g32742edfc2c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2742edfc2c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4" name="Google Shape;144;g32742edfc2c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2742edfc2c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1" name="Google Shape;161;g32742edfc2c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2742edfc2c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8" name="Google Shape;178;g32742edfc2c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2742edfc2c_0_1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8" name="Google Shape;188;g32742edfc2c_0_1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50a9a3d250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g350a9a3d250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2742edfc2c_0_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3" name="Google Shape;213;g32742edfc2c_0_1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50a9a3d25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5" name="Google Shape;225;g350a9a3d25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2742edfc2c_0_1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7" name="Google Shape;237;g32742edfc2c_0_1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2742edfc2c_0_1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4" name="Google Shape;254;g32742edfc2c_0_1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50a9a3d250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9" name="Google Shape;269;g350a9a3d250_0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2742edfc2c_0_2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1" name="Google Shape;281;g32742edfc2c_0_2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5780a33a39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2" name="Google Shape;292;g35780a33a39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2742edfc2c_0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3" name="Google Shape;303;g32742edfc2c_0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5780a33a39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5" name="Google Shape;315;g35780a33a39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3" name="Google Shape;32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png"/><Relationship Id="rId5" Type="http://schemas.openxmlformats.org/officeDocument/2006/relationships/image" Target="../media/image14.png"/><Relationship Id="rId6" Type="http://schemas.openxmlformats.org/officeDocument/2006/relationships/image" Target="../media/image7.jpg"/><Relationship Id="rId7" Type="http://schemas.openxmlformats.org/officeDocument/2006/relationships/image" Target="../media/image6.png"/><Relationship Id="rId8"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2.png"/><Relationship Id="rId11" Type="http://schemas.openxmlformats.org/officeDocument/2006/relationships/image" Target="../media/image1.png"/><Relationship Id="rId10" Type="http://schemas.openxmlformats.org/officeDocument/2006/relationships/image" Target="../media/image28.png"/><Relationship Id="rId9" Type="http://schemas.openxmlformats.org/officeDocument/2006/relationships/hyperlink" Target="https://gallaudet.edu/campus-design-facilities/campus-design-and-planning/deafspace/" TargetMode="External"/><Relationship Id="rId5" Type="http://schemas.openxmlformats.org/officeDocument/2006/relationships/hyperlink" Target="http://www.youtube.com/watch?v=FNGp1aviGvE" TargetMode="External"/><Relationship Id="rId6" Type="http://schemas.openxmlformats.org/officeDocument/2006/relationships/image" Target="../media/image22.jpg"/><Relationship Id="rId7" Type="http://schemas.openxmlformats.org/officeDocument/2006/relationships/hyperlink" Target="http://www.youtube.com/watch?v=u12uKwSwX3k" TargetMode="External"/><Relationship Id="rId8" Type="http://schemas.openxmlformats.org/officeDocument/2006/relationships/image" Target="../media/image2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6.png"/><Relationship Id="rId5"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9.jpg"/><Relationship Id="rId5" Type="http://schemas.openxmlformats.org/officeDocument/2006/relationships/image" Target="../media/image10.png"/><Relationship Id="rId6"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hyperlink" Target="https://deviacurr.wordpress.com/devia-motifs/" TargetMode="External"/><Relationship Id="rId5"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21.jpg"/><Relationship Id="rId10" Type="http://schemas.openxmlformats.org/officeDocument/2006/relationships/image" Target="../media/image1.png"/><Relationship Id="rId9" Type="http://schemas.openxmlformats.org/officeDocument/2006/relationships/hyperlink" Target="https://youtu.be/tA807S8730o" TargetMode="External"/><Relationship Id="rId5" Type="http://schemas.openxmlformats.org/officeDocument/2006/relationships/image" Target="../media/image13.jpg"/><Relationship Id="rId6" Type="http://schemas.openxmlformats.org/officeDocument/2006/relationships/hyperlink" Target="https://deaf-art.org/deaf-art/devia-posters/" TargetMode="External"/><Relationship Id="rId7" Type="http://schemas.openxmlformats.org/officeDocument/2006/relationships/hyperlink" Target="https://www.youtube.com/watch?v=9RmaBaQHgiw" TargetMode="External"/><Relationship Id="rId8" Type="http://schemas.openxmlformats.org/officeDocument/2006/relationships/hyperlink" Target="https://youtu.be/6Og4BMcp3WA"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11.jpg"/><Relationship Id="rId5" Type="http://schemas.openxmlformats.org/officeDocument/2006/relationships/hyperlink" Target="https://deaf-art.org/profiles/arnaud-balard/#" TargetMode="External"/><Relationship Id="rId6" Type="http://schemas.openxmlformats.org/officeDocument/2006/relationships/hyperlink" Target="https://surdistsunited.com/devia-history/surdism-manifesto/" TargetMode="External"/><Relationship Id="rId7"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hyperlink" Target="https://surdistsunited.com/" TargetMode="External"/><Relationship Id="rId6"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hyperlink" Target="http://www.youtube.com/watch?v=KNMLRxm92vc" TargetMode="External"/><Relationship Id="rId5" Type="http://schemas.openxmlformats.org/officeDocument/2006/relationships/image" Target="../media/image29.jpg"/><Relationship Id="rId6"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1" Type="http://schemas.openxmlformats.org/officeDocument/2006/relationships/hyperlink" Target="https://deafartists.wordpress.com/2020/02/04/surdism-whats-that/" TargetMode="External"/><Relationship Id="rId10" Type="http://schemas.openxmlformats.org/officeDocument/2006/relationships/hyperlink" Target="https://deafartists.wordpress.com/2020/02/04/surdism-whats-that/" TargetMode="External"/><Relationship Id="rId13" Type="http://schemas.openxmlformats.org/officeDocument/2006/relationships/hyperlink" Target="https://surdistsunited.com/" TargetMode="External"/><Relationship Id="rId12" Type="http://schemas.openxmlformats.org/officeDocument/2006/relationships/hyperlink" Target="https://infoguides.rit.edu/deafart" TargetMode="External"/><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hyperlink" Target="https://www.rit.edu/" TargetMode="External"/><Relationship Id="rId9" Type="http://schemas.openxmlformats.org/officeDocument/2006/relationships/hyperlink" Target="http://www.introductiontodeafculture.com/intro-to-deaf-culture.html" TargetMode="External"/><Relationship Id="rId14" Type="http://schemas.openxmlformats.org/officeDocument/2006/relationships/image" Target="../media/image1.png"/><Relationship Id="rId5" Type="http://schemas.openxmlformats.org/officeDocument/2006/relationships/hyperlink" Target="https://deaf-art.org/" TargetMode="External"/><Relationship Id="rId6" Type="http://schemas.openxmlformats.org/officeDocument/2006/relationships/hyperlink" Target="https://deviacurr.wordpress.com/" TargetMode="External"/><Relationship Id="rId7" Type="http://schemas.openxmlformats.org/officeDocument/2006/relationships/hyperlink" Target="https://scholarworks.rit.edu/cgi/viewcontent.cgi?referer=&amp;httpsredir=1&amp;article=1424&amp;context=article" TargetMode="External"/><Relationship Id="rId8" Type="http://schemas.openxmlformats.org/officeDocument/2006/relationships/hyperlink" Target="https://scholarworks.rit.edu/cgi/viewcontent.cgi?referer=&amp;httpsredir=1&amp;article=1424&amp;context=article" TargetMode="External"/></Relationships>
</file>

<file path=ppt/slides/_rels/slide20.xml.rels><?xml version="1.0" encoding="UTF-8" standalone="yes"?><Relationships xmlns="http://schemas.openxmlformats.org/package/2006/relationships"><Relationship Id="rId11" Type="http://schemas.openxmlformats.org/officeDocument/2006/relationships/image" Target="../media/image25.png"/><Relationship Id="rId10" Type="http://schemas.openxmlformats.org/officeDocument/2006/relationships/image" Target="../media/image24.png"/><Relationship Id="rId13" Type="http://schemas.openxmlformats.org/officeDocument/2006/relationships/image" Target="../media/image1.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15.png"/><Relationship Id="rId9"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20.png"/><Relationship Id="rId7" Type="http://schemas.openxmlformats.org/officeDocument/2006/relationships/image" Target="../media/image26.png"/><Relationship Id="rId8"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txBox="1"/>
          <p:nvPr/>
        </p:nvSpPr>
        <p:spPr>
          <a:xfrm>
            <a:off x="3457354" y="3904541"/>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Kunst door doven</a:t>
            </a:r>
            <a:endParaRPr b="0" i="0" sz="10000" u="none" cap="none" strike="noStrike">
              <a:solidFill>
                <a:srgbClr val="FFFFFF"/>
              </a:solidFill>
              <a:latin typeface="Anton"/>
              <a:ea typeface="Anton"/>
              <a:cs typeface="Anton"/>
              <a:sym typeface="Anton"/>
            </a:endParaRPr>
          </a:p>
        </p:txBody>
      </p:sp>
      <p:sp>
        <p:nvSpPr>
          <p:cNvPr id="89" name="Google Shape;89;p1"/>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chemeClr val="dk1"/>
              </a:buClr>
              <a:buSzPts val="3200"/>
              <a:buFont typeface="Arial"/>
              <a:buNone/>
            </a:pPr>
            <a:r>
              <a:rPr b="0" i="0" lang="en-US" sz="3200" u="none" cap="none" strike="noStrike">
                <a:solidFill>
                  <a:schemeClr val="lt1"/>
                </a:solidFill>
                <a:latin typeface="Quicksand"/>
                <a:ea typeface="Quicksand"/>
                <a:cs typeface="Quicksand"/>
                <a:sym typeface="Quicksand"/>
              </a:rPr>
              <a:t>Kunst en literatuur van doven</a:t>
            </a:r>
            <a:endParaRPr b="0" i="0" sz="3200" u="none" cap="none" strike="noStrike">
              <a:solidFill>
                <a:srgbClr val="FFFFFF"/>
              </a:solidFill>
              <a:latin typeface="Quicksand"/>
              <a:ea typeface="Quicksand"/>
              <a:cs typeface="Quicksand"/>
              <a:sym typeface="Quicksand"/>
            </a:endParaRPr>
          </a:p>
        </p:txBody>
      </p:sp>
      <p:sp>
        <p:nvSpPr>
          <p:cNvPr id="90" name="Google Shape;90;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299" u="none" cap="none" strike="noStrike">
                <a:solidFill>
                  <a:srgbClr val="FFFFFF"/>
                </a:solidFill>
                <a:latin typeface="Quicksand"/>
                <a:ea typeface="Quicksand"/>
                <a:cs typeface="Quicksand"/>
                <a:sym typeface="Quicksand"/>
              </a:rPr>
              <a:t>Workshop D</a:t>
            </a:r>
            <a:r>
              <a:rPr lang="en-US" sz="2299">
                <a:solidFill>
                  <a:srgbClr val="FFFFFF"/>
                </a:solidFill>
                <a:latin typeface="Quicksand"/>
                <a:ea typeface="Quicksand"/>
                <a:cs typeface="Quicksand"/>
                <a:sym typeface="Quicksand"/>
              </a:rPr>
              <a:t>eaf Studies</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en-US"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92" name="Google Shape;92;p1"/>
          <p:cNvPicPr preferRelativeResize="0"/>
          <p:nvPr/>
        </p:nvPicPr>
        <p:blipFill>
          <a:blip r:embed="rId4">
            <a:alphaModFix/>
          </a:blip>
          <a:stretch>
            <a:fillRect/>
          </a:stretch>
        </p:blipFill>
        <p:spPr>
          <a:xfrm>
            <a:off x="3187175" y="891337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6" name="Shape 96"/>
        <p:cNvGrpSpPr/>
        <p:nvPr/>
      </p:nvGrpSpPr>
      <p:grpSpPr>
        <a:xfrm>
          <a:off x="0" y="0"/>
          <a:ext cx="0" cy="0"/>
          <a:chOff x="0" y="0"/>
          <a:chExt cx="0" cy="0"/>
        </a:xfrm>
      </p:grpSpPr>
      <p:grpSp>
        <p:nvGrpSpPr>
          <p:cNvPr id="97" name="Google Shape;97;p2"/>
          <p:cNvGrpSpPr/>
          <p:nvPr/>
        </p:nvGrpSpPr>
        <p:grpSpPr>
          <a:xfrm>
            <a:off x="0" y="-216991"/>
            <a:ext cx="2922084" cy="10503991"/>
            <a:chOff x="0" y="-57150"/>
            <a:chExt cx="769602" cy="2766483"/>
          </a:xfrm>
        </p:grpSpPr>
        <p:sp>
          <p:nvSpPr>
            <p:cNvPr id="98" name="Google Shape;98;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572000" y="2902950"/>
            <a:ext cx="12745200" cy="6149700"/>
          </a:xfrm>
          <a:prstGeom prst="rect">
            <a:avLst/>
          </a:prstGeom>
          <a:noFill/>
          <a:ln>
            <a:noFill/>
          </a:ln>
        </p:spPr>
        <p:txBody>
          <a:bodyPr anchorCtr="0" anchor="t" bIns="0" lIns="0" spcFirstLastPara="1" rIns="0" wrap="square" tIns="0">
            <a:spAutoFit/>
          </a:bodyPr>
          <a:lstStyle/>
          <a:p>
            <a:pPr indent="-359406" lvl="1" marL="604511" marR="0" rtl="0" algn="l">
              <a:lnSpc>
                <a:spcPct val="140014"/>
              </a:lnSpc>
              <a:spcBef>
                <a:spcPts val="0"/>
              </a:spcBef>
              <a:spcAft>
                <a:spcPts val="0"/>
              </a:spcAft>
              <a:buClr>
                <a:srgbClr val="FFFFFF"/>
              </a:buClr>
              <a:buSzPts val="3699"/>
              <a:buFont typeface="Arial"/>
              <a:buChar char="•"/>
            </a:pPr>
            <a:r>
              <a:rPr b="0" i="0" lang="en-US" sz="3699" u="none" cap="none" strike="noStrike">
                <a:solidFill>
                  <a:srgbClr val="FFFFFF"/>
                </a:solidFill>
                <a:latin typeface="Quicksand"/>
                <a:ea typeface="Quicksand"/>
                <a:cs typeface="Quicksand"/>
                <a:sym typeface="Quicksand"/>
              </a:rPr>
              <a:t>Wat is dove kunst?</a:t>
            </a:r>
            <a:endParaRPr b="0" i="0" sz="2300" u="none" cap="none" strike="noStrike">
              <a:solidFill>
                <a:srgbClr val="000000"/>
              </a:solidFill>
              <a:latin typeface="Arial"/>
              <a:ea typeface="Arial"/>
              <a:cs typeface="Arial"/>
              <a:sym typeface="Arial"/>
            </a:endParaRPr>
          </a:p>
          <a:p>
            <a:pPr indent="-359406" lvl="1" marL="604511" marR="0" rtl="0" algn="l">
              <a:lnSpc>
                <a:spcPct val="140014"/>
              </a:lnSpc>
              <a:spcBef>
                <a:spcPts val="0"/>
              </a:spcBef>
              <a:spcAft>
                <a:spcPts val="0"/>
              </a:spcAft>
              <a:buClr>
                <a:srgbClr val="FFFFFF"/>
              </a:buClr>
              <a:buSzPts val="3699"/>
              <a:buFont typeface="Arial"/>
              <a:buChar char="•"/>
            </a:pPr>
            <a:r>
              <a:rPr b="0" i="0" lang="en-US" sz="3699" u="none" cap="none" strike="noStrike">
                <a:solidFill>
                  <a:srgbClr val="FFFFFF"/>
                </a:solidFill>
                <a:latin typeface="Quicksand"/>
                <a:ea typeface="Quicksand"/>
                <a:cs typeface="Quicksand"/>
                <a:sym typeface="Quicksand"/>
              </a:rPr>
              <a:t>Verschillende soorten dove kunst</a:t>
            </a:r>
            <a:endParaRPr b="0" i="0" sz="3699" u="none" cap="none" strike="noStrike">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De’Via</a:t>
            </a:r>
            <a:endParaRPr b="0" i="0" sz="3699" u="none" cap="none" strike="noStrike">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Surdisme</a:t>
            </a:r>
            <a:endParaRPr b="0" i="0" sz="3699" u="none" cap="none" strike="noStrike">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Video “Deaf Artvists”</a:t>
            </a:r>
            <a:endParaRPr b="0" i="0" sz="3699" u="none" cap="none" strike="noStrike">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Discussie en slotreflecties</a:t>
            </a:r>
            <a:endParaRPr b="0" i="0" sz="2699" u="none" cap="none" strike="noStrike">
              <a:solidFill>
                <a:srgbClr val="FFFFFF"/>
              </a:solidFill>
              <a:latin typeface="Quicksand"/>
              <a:ea typeface="Quicksand"/>
              <a:cs typeface="Quicksand"/>
              <a:sym typeface="Quicksand"/>
            </a:endParaRPr>
          </a:p>
          <a:p>
            <a:pPr indent="-463487" lvl="1" marL="628650" marR="0" rtl="0" algn="l">
              <a:lnSpc>
                <a:spcPct val="140014"/>
              </a:lnSpc>
              <a:spcBef>
                <a:spcPts val="0"/>
              </a:spcBef>
              <a:spcAft>
                <a:spcPts val="0"/>
              </a:spcAft>
              <a:buClr>
                <a:schemeClr val="lt1"/>
              </a:buClr>
              <a:buSzPts val="3699"/>
              <a:buFont typeface="Quicksand"/>
              <a:buChar char="•"/>
            </a:pPr>
            <a:r>
              <a:rPr b="0" i="0" lang="en-US" sz="3699" u="none" cap="none" strike="noStrike">
                <a:solidFill>
                  <a:schemeClr val="lt1"/>
                </a:solidFill>
                <a:latin typeface="Quicksand"/>
                <a:ea typeface="Quicksand"/>
                <a:cs typeface="Quicksand"/>
                <a:sym typeface="Quicksand"/>
              </a:rPr>
              <a:t>Onderzoek naar een dove kunstenaar </a:t>
            </a:r>
            <a:r>
              <a:rPr lang="en-US" sz="3699">
                <a:solidFill>
                  <a:schemeClr val="lt1"/>
                </a:solidFill>
                <a:latin typeface="Quicksand"/>
                <a:ea typeface="Quicksand"/>
                <a:cs typeface="Quicksand"/>
                <a:sym typeface="Quicksand"/>
              </a:rPr>
              <a:t>en diens </a:t>
            </a:r>
            <a:r>
              <a:rPr b="0" i="0" lang="en-US" sz="3699" u="none" cap="none" strike="noStrike">
                <a:solidFill>
                  <a:schemeClr val="lt1"/>
                </a:solidFill>
                <a:latin typeface="Quicksand"/>
                <a:ea typeface="Quicksand"/>
                <a:cs typeface="Quicksand"/>
                <a:sym typeface="Quicksand"/>
              </a:rPr>
              <a:t>werk</a:t>
            </a:r>
            <a:endParaRPr b="0" i="0" sz="3699" u="none" cap="none" strike="noStrike">
              <a:solidFill>
                <a:schemeClr val="lt1"/>
              </a:solidFill>
              <a:latin typeface="Quicksand"/>
              <a:ea typeface="Quicksand"/>
              <a:cs typeface="Quicksand"/>
              <a:sym typeface="Quicksand"/>
            </a:endParaRPr>
          </a:p>
          <a:p>
            <a:pPr indent="-463487" lvl="1" marL="628650" marR="0" rtl="0" algn="l">
              <a:lnSpc>
                <a:spcPct val="140014"/>
              </a:lnSpc>
              <a:spcBef>
                <a:spcPts val="0"/>
              </a:spcBef>
              <a:spcAft>
                <a:spcPts val="0"/>
              </a:spcAft>
              <a:buClr>
                <a:schemeClr val="lt1"/>
              </a:buClr>
              <a:buSzPts val="3699"/>
              <a:buFont typeface="Quicksand"/>
              <a:buChar char="•"/>
            </a:pPr>
            <a:r>
              <a:rPr b="0" i="0" lang="en-US" sz="3699" u="none" cap="none" strike="noStrike">
                <a:solidFill>
                  <a:schemeClr val="lt1"/>
                </a:solidFill>
                <a:latin typeface="Quicksand"/>
                <a:ea typeface="Quicksand"/>
                <a:cs typeface="Quicksand"/>
                <a:sym typeface="Quicksand"/>
              </a:rPr>
              <a:t>Presentatie groepswerk</a:t>
            </a:r>
            <a:endParaRPr b="0" i="0" sz="3699" u="none" cap="none" strike="noStrike">
              <a:solidFill>
                <a:srgbClr val="FFFFFF"/>
              </a:solidFill>
              <a:latin typeface="Quicksand"/>
              <a:ea typeface="Quicksand"/>
              <a:cs typeface="Quicksand"/>
              <a:sym typeface="Quicksand"/>
            </a:endParaRPr>
          </a:p>
        </p:txBody>
      </p:sp>
      <p:sp>
        <p:nvSpPr>
          <p:cNvPr id="102" name="Google Shape;102;p2"/>
          <p:cNvSpPr txBox="1"/>
          <p:nvPr/>
        </p:nvSpPr>
        <p:spPr>
          <a:xfrm>
            <a:off x="4047607" y="13511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a:t>
            </a:r>
            <a:r>
              <a:rPr lang="en-US" sz="8000">
                <a:solidFill>
                  <a:srgbClr val="FFFFFF"/>
                </a:solidFill>
                <a:latin typeface="Anton"/>
                <a:ea typeface="Anton"/>
                <a:cs typeface="Anton"/>
                <a:sym typeface="Anton"/>
              </a:rPr>
              <a:t>houd</a:t>
            </a:r>
            <a:endParaRPr b="0" i="0" sz="1400" u="none" cap="none" strike="noStrike">
              <a:solidFill>
                <a:srgbClr val="000000"/>
              </a:solidFill>
              <a:latin typeface="Arial"/>
              <a:ea typeface="Arial"/>
              <a:cs typeface="Arial"/>
              <a:sym typeface="Arial"/>
            </a:endParaRPr>
          </a:p>
        </p:txBody>
      </p:sp>
      <p:pic>
        <p:nvPicPr>
          <p:cNvPr id="103" name="Google Shape;103;p2"/>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7" name="Shape 107"/>
        <p:cNvGrpSpPr/>
        <p:nvPr/>
      </p:nvGrpSpPr>
      <p:grpSpPr>
        <a:xfrm>
          <a:off x="0" y="0"/>
          <a:ext cx="0" cy="0"/>
          <a:chOff x="0" y="0"/>
          <a:chExt cx="0" cy="0"/>
        </a:xfrm>
      </p:grpSpPr>
      <p:grpSp>
        <p:nvGrpSpPr>
          <p:cNvPr id="108" name="Google Shape;108;g32742edfc2c_0_69"/>
          <p:cNvGrpSpPr/>
          <p:nvPr/>
        </p:nvGrpSpPr>
        <p:grpSpPr>
          <a:xfrm>
            <a:off x="0" y="-216993"/>
            <a:ext cx="2922102" cy="10504504"/>
            <a:chOff x="0" y="-57150"/>
            <a:chExt cx="769602" cy="2766600"/>
          </a:xfrm>
        </p:grpSpPr>
        <p:sp>
          <p:nvSpPr>
            <p:cNvPr id="109" name="Google Shape;109;g32742edfc2c_0_6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g32742edfc2c_0_6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1" name="Google Shape;111;g32742edfc2c_0_6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2742edfc2c_0_69"/>
          <p:cNvSpPr txBox="1"/>
          <p:nvPr/>
        </p:nvSpPr>
        <p:spPr>
          <a:xfrm>
            <a:off x="3840074" y="4296900"/>
            <a:ext cx="12309900" cy="1693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1000" u="none" cap="none" strike="noStrike">
                <a:solidFill>
                  <a:srgbClr val="FFFFFF"/>
                </a:solidFill>
                <a:latin typeface="Anton"/>
                <a:ea typeface="Anton"/>
                <a:cs typeface="Anton"/>
                <a:sym typeface="Anton"/>
              </a:rPr>
              <a:t>Wat is dove kunst?</a:t>
            </a:r>
            <a:endParaRPr b="0" i="0" sz="11000" u="none" cap="none" strike="noStrike">
              <a:solidFill>
                <a:srgbClr val="FFFFFF"/>
              </a:solidFill>
              <a:latin typeface="Anton"/>
              <a:ea typeface="Anton"/>
              <a:cs typeface="Anton"/>
              <a:sym typeface="Anton"/>
            </a:endParaRPr>
          </a:p>
        </p:txBody>
      </p:sp>
      <p:pic>
        <p:nvPicPr>
          <p:cNvPr id="113" name="Google Shape;113;g32742edfc2c_0_69"/>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17" name="Shape 117"/>
        <p:cNvGrpSpPr/>
        <p:nvPr/>
      </p:nvGrpSpPr>
      <p:grpSpPr>
        <a:xfrm>
          <a:off x="0" y="0"/>
          <a:ext cx="0" cy="0"/>
          <a:chOff x="0" y="0"/>
          <a:chExt cx="0" cy="0"/>
        </a:xfrm>
      </p:grpSpPr>
      <p:sp>
        <p:nvSpPr>
          <p:cNvPr id="118" name="Google Shape;118;g32742edfc2c_0_0"/>
          <p:cNvSpPr/>
          <p:nvPr/>
        </p:nvSpPr>
        <p:spPr>
          <a:xfrm>
            <a:off x="5355900" y="1362450"/>
            <a:ext cx="7576200" cy="7562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19" name="Google Shape;119;g32742edfc2c_0_0"/>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g32742edfc2c_0_0"/>
          <p:cNvSpPr txBox="1"/>
          <p:nvPr/>
        </p:nvSpPr>
        <p:spPr>
          <a:xfrm>
            <a:off x="6118541" y="3696020"/>
            <a:ext cx="6018000" cy="348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0" i="0" lang="en-US" sz="11600" u="none" cap="none" strike="noStrike">
                <a:solidFill>
                  <a:srgbClr val="039796"/>
                </a:solidFill>
                <a:latin typeface="Anton"/>
                <a:ea typeface="Anton"/>
                <a:cs typeface="Anton"/>
                <a:sym typeface="Anton"/>
              </a:rPr>
              <a:t>Doven</a:t>
            </a:r>
            <a:endParaRPr b="0" i="0" sz="11600" u="none" cap="none" strike="noStrike">
              <a:solidFill>
                <a:srgbClr val="039796"/>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9600"/>
              <a:buFont typeface="Arial"/>
              <a:buNone/>
            </a:pPr>
            <a:r>
              <a:rPr b="0" i="0" lang="en-US" sz="11600" u="none" cap="none" strike="noStrike">
                <a:solidFill>
                  <a:srgbClr val="039796"/>
                </a:solidFill>
                <a:latin typeface="Anton"/>
                <a:ea typeface="Anton"/>
                <a:cs typeface="Anton"/>
                <a:sym typeface="Anton"/>
              </a:rPr>
              <a:t>Kunst</a:t>
            </a:r>
            <a:endParaRPr b="0" i="0" sz="11600" u="none" cap="none" strike="noStrike">
              <a:solidFill>
                <a:srgbClr val="039796"/>
              </a:solidFill>
              <a:latin typeface="Anton"/>
              <a:ea typeface="Anton"/>
              <a:cs typeface="Anton"/>
              <a:sym typeface="Anton"/>
            </a:endParaRPr>
          </a:p>
        </p:txBody>
      </p:sp>
      <p:sp>
        <p:nvSpPr>
          <p:cNvPr id="121" name="Google Shape;121;g32742edfc2c_0_0"/>
          <p:cNvSpPr/>
          <p:nvPr/>
        </p:nvSpPr>
        <p:spPr>
          <a:xfrm>
            <a:off x="4889901" y="1195500"/>
            <a:ext cx="2196900" cy="22335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0" i="0" lang="en-US" sz="2600" u="none" cap="none" strike="noStrike">
                <a:solidFill>
                  <a:srgbClr val="FFFFFF"/>
                </a:solidFill>
                <a:latin typeface="Quicksand SemiBold"/>
                <a:ea typeface="Quicksand SemiBold"/>
                <a:cs typeface="Quicksand SemiBold"/>
                <a:sym typeface="Quicksand SemiBold"/>
              </a:rPr>
              <a:t>Podium- kunsten</a:t>
            </a:r>
            <a:endParaRPr b="0" i="0" sz="2400" u="none" cap="none" strike="noStrike">
              <a:solidFill>
                <a:srgbClr val="FFFFFF"/>
              </a:solidFill>
              <a:latin typeface="Quicksand SemiBold"/>
              <a:ea typeface="Quicksand SemiBold"/>
              <a:cs typeface="Quicksand SemiBold"/>
              <a:sym typeface="Quicksand SemiBold"/>
            </a:endParaRPr>
          </a:p>
        </p:txBody>
      </p:sp>
      <p:sp>
        <p:nvSpPr>
          <p:cNvPr id="122" name="Google Shape;122;g32742edfc2c_0_0"/>
          <p:cNvSpPr/>
          <p:nvPr/>
        </p:nvSpPr>
        <p:spPr>
          <a:xfrm>
            <a:off x="7198625" y="303775"/>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2400" u="none" cap="none" strike="noStrike">
                <a:solidFill>
                  <a:srgbClr val="FFFFFF"/>
                </a:solidFill>
                <a:latin typeface="Quicksand SemiBold"/>
                <a:ea typeface="Quicksand SemiBold"/>
                <a:cs typeface="Quicksand SemiBold"/>
                <a:sym typeface="Quicksand SemiBold"/>
              </a:rPr>
              <a:t>Beeldende kunst</a:t>
            </a:r>
            <a:endParaRPr b="0" i="0" sz="2200" u="none" cap="none" strike="noStrike">
              <a:solidFill>
                <a:srgbClr val="FFFFFF"/>
              </a:solidFill>
              <a:latin typeface="Quicksand SemiBold"/>
              <a:ea typeface="Quicksand SemiBold"/>
              <a:cs typeface="Quicksand SemiBold"/>
              <a:sym typeface="Quicksand SemiBold"/>
            </a:endParaRPr>
          </a:p>
        </p:txBody>
      </p:sp>
      <p:sp>
        <p:nvSpPr>
          <p:cNvPr id="123" name="Google Shape;123;g32742edfc2c_0_0"/>
          <p:cNvSpPr/>
          <p:nvPr/>
        </p:nvSpPr>
        <p:spPr>
          <a:xfrm>
            <a:off x="10578900" y="7329875"/>
            <a:ext cx="2353200" cy="2331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FFFFFF"/>
                </a:solidFill>
                <a:latin typeface="Quicksand SemiBold"/>
                <a:ea typeface="Quicksand SemiBold"/>
                <a:cs typeface="Quicksand SemiBold"/>
                <a:sym typeface="Quicksand SemiBold"/>
              </a:rPr>
              <a:t>Dove ervaring</a:t>
            </a:r>
            <a:endParaRPr b="0" i="0" sz="2800" u="none" cap="none" strike="noStrike">
              <a:solidFill>
                <a:srgbClr val="FFFFFF"/>
              </a:solidFill>
              <a:latin typeface="Quicksand SemiBold"/>
              <a:ea typeface="Quicksand SemiBold"/>
              <a:cs typeface="Quicksand SemiBold"/>
              <a:sym typeface="Quicksand SemiBold"/>
            </a:endParaRPr>
          </a:p>
        </p:txBody>
      </p:sp>
      <p:sp>
        <p:nvSpPr>
          <p:cNvPr id="124" name="Google Shape;124;g32742edfc2c_0_0"/>
          <p:cNvSpPr/>
          <p:nvPr/>
        </p:nvSpPr>
        <p:spPr>
          <a:xfrm>
            <a:off x="12233025" y="5099650"/>
            <a:ext cx="2484000" cy="2430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500"/>
              <a:buFont typeface="Arial"/>
              <a:buNone/>
            </a:pPr>
            <a:r>
              <a:rPr b="0" i="0" lang="en-US" sz="3500" u="none" cap="none" strike="noStrike">
                <a:solidFill>
                  <a:srgbClr val="FFFFFF"/>
                </a:solidFill>
                <a:latin typeface="Quicksand SemiBold"/>
                <a:ea typeface="Quicksand SemiBold"/>
                <a:cs typeface="Quicksand SemiBold"/>
                <a:sym typeface="Quicksand SemiBold"/>
              </a:rPr>
              <a:t>Doven cultuur</a:t>
            </a:r>
            <a:endParaRPr b="0" i="0" sz="3300" u="none" cap="none" strike="noStrike">
              <a:solidFill>
                <a:srgbClr val="FFFFFF"/>
              </a:solidFill>
              <a:latin typeface="Quicksand SemiBold"/>
              <a:ea typeface="Quicksand SemiBold"/>
              <a:cs typeface="Quicksand SemiBold"/>
              <a:sym typeface="Quicksand SemiBold"/>
            </a:endParaRPr>
          </a:p>
        </p:txBody>
      </p:sp>
      <p:sp>
        <p:nvSpPr>
          <p:cNvPr id="125" name="Google Shape;125;g32742edfc2c_0_0"/>
          <p:cNvSpPr/>
          <p:nvPr/>
        </p:nvSpPr>
        <p:spPr>
          <a:xfrm>
            <a:off x="7869749" y="7775525"/>
            <a:ext cx="2353200" cy="2331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200" u="none" cap="none" strike="noStrike">
                <a:solidFill>
                  <a:srgbClr val="FFFFFF"/>
                </a:solidFill>
                <a:latin typeface="Quicksand SemiBold"/>
                <a:ea typeface="Quicksand SemiBold"/>
                <a:cs typeface="Quicksand SemiBold"/>
                <a:sym typeface="Quicksand SemiBold"/>
              </a:rPr>
              <a:t>Audisme</a:t>
            </a:r>
            <a:endParaRPr b="0" i="0" sz="3000" u="none" cap="none" strike="noStrike">
              <a:solidFill>
                <a:srgbClr val="FFFFFF"/>
              </a:solidFill>
              <a:latin typeface="Quicksand SemiBold"/>
              <a:ea typeface="Quicksand SemiBold"/>
              <a:cs typeface="Quicksand SemiBold"/>
              <a:sym typeface="Quicksand SemiBold"/>
            </a:endParaRPr>
          </a:p>
        </p:txBody>
      </p:sp>
      <p:sp>
        <p:nvSpPr>
          <p:cNvPr id="126" name="Google Shape;126;g32742edfc2c_0_0"/>
          <p:cNvSpPr/>
          <p:nvPr/>
        </p:nvSpPr>
        <p:spPr>
          <a:xfrm>
            <a:off x="3727275" y="3623100"/>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Litera- tuur</a:t>
            </a:r>
            <a:endParaRPr b="0" i="0" sz="3100" u="none" cap="none" strike="noStrike">
              <a:solidFill>
                <a:srgbClr val="FFFFFF"/>
              </a:solidFill>
              <a:latin typeface="Quicksand SemiBold"/>
              <a:ea typeface="Quicksand SemiBold"/>
              <a:cs typeface="Quicksand SemiBold"/>
              <a:sym typeface="Quicksand SemiBold"/>
            </a:endParaRPr>
          </a:p>
        </p:txBody>
      </p:sp>
      <p:sp>
        <p:nvSpPr>
          <p:cNvPr id="127" name="Google Shape;127;g32742edfc2c_0_0"/>
          <p:cNvSpPr/>
          <p:nvPr/>
        </p:nvSpPr>
        <p:spPr>
          <a:xfrm>
            <a:off x="9825250" y="303775"/>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2600" u="none" cap="none" strike="noStrike">
                <a:solidFill>
                  <a:srgbClr val="FFFFFF"/>
                </a:solidFill>
                <a:latin typeface="Quicksand SemiBold"/>
                <a:ea typeface="Quicksand SemiBold"/>
                <a:cs typeface="Quicksand SemiBold"/>
                <a:sym typeface="Quicksand SemiBold"/>
              </a:rPr>
              <a:t>Architec- tuur</a:t>
            </a:r>
            <a:endParaRPr b="0" i="0" sz="2400" u="none" cap="none" strike="noStrike">
              <a:solidFill>
                <a:srgbClr val="FFFFFF"/>
              </a:solidFill>
              <a:latin typeface="Quicksand SemiBold"/>
              <a:ea typeface="Quicksand SemiBold"/>
              <a:cs typeface="Quicksand SemiBold"/>
              <a:sym typeface="Quicksand SemiBold"/>
            </a:endParaRPr>
          </a:p>
        </p:txBody>
      </p:sp>
      <p:sp>
        <p:nvSpPr>
          <p:cNvPr id="128" name="Google Shape;128;g32742edfc2c_0_0"/>
          <p:cNvSpPr/>
          <p:nvPr/>
        </p:nvSpPr>
        <p:spPr>
          <a:xfrm>
            <a:off x="12153000" y="2430600"/>
            <a:ext cx="2484000" cy="2430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Gebaren-taal</a:t>
            </a:r>
            <a:endParaRPr b="0" i="0" sz="3100" u="none" cap="none" strike="noStrike">
              <a:solidFill>
                <a:srgbClr val="FFFFFF"/>
              </a:solidFill>
              <a:latin typeface="Quicksand SemiBold"/>
              <a:ea typeface="Quicksand SemiBold"/>
              <a:cs typeface="Quicksand SemiBold"/>
              <a:sym typeface="Quicksand SemiBold"/>
            </a:endParaRPr>
          </a:p>
        </p:txBody>
      </p:sp>
      <p:pic>
        <p:nvPicPr>
          <p:cNvPr id="129" name="Google Shape;129;g32742edfc2c_0_0"/>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33" name="Shape 133"/>
        <p:cNvGrpSpPr/>
        <p:nvPr/>
      </p:nvGrpSpPr>
      <p:grpSpPr>
        <a:xfrm>
          <a:off x="0" y="0"/>
          <a:ext cx="0" cy="0"/>
          <a:chOff x="0" y="0"/>
          <a:chExt cx="0" cy="0"/>
        </a:xfrm>
      </p:grpSpPr>
      <p:sp>
        <p:nvSpPr>
          <p:cNvPr id="134" name="Google Shape;134;g32742edfc2c_0_3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g32742edfc2c_0_36"/>
          <p:cNvSpPr txBox="1"/>
          <p:nvPr/>
        </p:nvSpPr>
        <p:spPr>
          <a:xfrm>
            <a:off x="3843398" y="590150"/>
            <a:ext cx="13665000" cy="1308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8500" u="none" cap="none" strike="noStrike">
                <a:solidFill>
                  <a:srgbClr val="FFFFFF"/>
                </a:solidFill>
                <a:latin typeface="Anton"/>
                <a:ea typeface="Anton"/>
                <a:cs typeface="Anton"/>
                <a:sym typeface="Anton"/>
              </a:rPr>
              <a:t>Podiumkunsten/Literatuur</a:t>
            </a:r>
            <a:endParaRPr b="0" i="0" sz="8500" u="none" cap="none" strike="noStrike">
              <a:solidFill>
                <a:srgbClr val="FFFFFF"/>
              </a:solidFill>
              <a:latin typeface="Anton"/>
              <a:ea typeface="Anton"/>
              <a:cs typeface="Anton"/>
              <a:sym typeface="Anton"/>
            </a:endParaRPr>
          </a:p>
        </p:txBody>
      </p:sp>
      <p:sp>
        <p:nvSpPr>
          <p:cNvPr id="136" name="Google Shape;136;g32742edfc2c_0_36"/>
          <p:cNvSpPr txBox="1"/>
          <p:nvPr/>
        </p:nvSpPr>
        <p:spPr>
          <a:xfrm>
            <a:off x="621250" y="2339000"/>
            <a:ext cx="6193200" cy="73647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Theater</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Performancekunst</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Dans</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Liederen</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(Beeldende) Kunst</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ABC-verhalen</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Cijferverhalen</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Kinderliedjes</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Poëzie</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Visuele volkstaal</a:t>
            </a:r>
            <a:endParaRPr b="0" i="0" sz="4000" u="none" cap="none" strike="noStrike">
              <a:solidFill>
                <a:schemeClr val="lt1"/>
              </a:solidFill>
              <a:latin typeface="Quicksand SemiBold"/>
              <a:ea typeface="Quicksand SemiBold"/>
              <a:cs typeface="Quicksand SemiBold"/>
              <a:sym typeface="Quicksand SemiBold"/>
            </a:endParaRPr>
          </a:p>
        </p:txBody>
      </p:sp>
      <p:sp>
        <p:nvSpPr>
          <p:cNvPr id="137" name="Google Shape;137;g32742edfc2c_0_36"/>
          <p:cNvSpPr txBox="1"/>
          <p:nvPr/>
        </p:nvSpPr>
        <p:spPr>
          <a:xfrm>
            <a:off x="10628050" y="2339000"/>
            <a:ext cx="6436800" cy="36399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Grappen/Humor</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Fictie (romans, korte verhalen, enz.)</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Stripverhalen</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enz.</a:t>
            </a:r>
            <a:endParaRPr b="0" i="0" sz="4000" u="none" cap="none" strike="noStrike">
              <a:solidFill>
                <a:schemeClr val="lt1"/>
              </a:solidFill>
              <a:latin typeface="Quicksand SemiBold"/>
              <a:ea typeface="Quicksand SemiBold"/>
              <a:cs typeface="Quicksand SemiBold"/>
              <a:sym typeface="Quicksand SemiBold"/>
            </a:endParaRPr>
          </a:p>
        </p:txBody>
      </p:sp>
      <p:pic>
        <p:nvPicPr>
          <p:cNvPr id="138" name="Google Shape;138;g32742edfc2c_0_36"/>
          <p:cNvPicPr preferRelativeResize="0"/>
          <p:nvPr/>
        </p:nvPicPr>
        <p:blipFill rotWithShape="1">
          <a:blip r:embed="rId4">
            <a:alphaModFix/>
          </a:blip>
          <a:srcRect b="0" l="0" r="0" t="0"/>
          <a:stretch/>
        </p:blipFill>
        <p:spPr>
          <a:xfrm>
            <a:off x="7155700" y="2612425"/>
            <a:ext cx="2467575" cy="2467575"/>
          </a:xfrm>
          <a:prstGeom prst="rect">
            <a:avLst/>
          </a:prstGeom>
          <a:noFill/>
          <a:ln>
            <a:noFill/>
          </a:ln>
        </p:spPr>
      </p:pic>
      <p:pic>
        <p:nvPicPr>
          <p:cNvPr id="139" name="Google Shape;139;g32742edfc2c_0_36"/>
          <p:cNvPicPr preferRelativeResize="0"/>
          <p:nvPr/>
        </p:nvPicPr>
        <p:blipFill rotWithShape="1">
          <a:blip r:embed="rId5">
            <a:alphaModFix/>
          </a:blip>
          <a:srcRect b="0" l="0" r="0" t="0"/>
          <a:stretch/>
        </p:blipFill>
        <p:spPr>
          <a:xfrm>
            <a:off x="14860249" y="6507663"/>
            <a:ext cx="2330575" cy="2330575"/>
          </a:xfrm>
          <a:prstGeom prst="rect">
            <a:avLst/>
          </a:prstGeom>
          <a:noFill/>
          <a:ln>
            <a:noFill/>
          </a:ln>
        </p:spPr>
      </p:pic>
      <p:sp>
        <p:nvSpPr>
          <p:cNvPr id="140" name="Google Shape;140;g32742edfc2c_0_36"/>
          <p:cNvSpPr txBox="1"/>
          <p:nvPr/>
        </p:nvSpPr>
        <p:spPr>
          <a:xfrm>
            <a:off x="7578600" y="6659113"/>
            <a:ext cx="6517500" cy="124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1" lang="en-US" sz="3200">
                <a:solidFill>
                  <a:schemeClr val="dk1"/>
                </a:solidFill>
                <a:latin typeface="Quicksand"/>
                <a:ea typeface="Quicksand"/>
                <a:cs typeface="Quicksand"/>
                <a:sym typeface="Quicksand"/>
              </a:rPr>
              <a:t>Kun je een paar voorbeelden bedenken? </a:t>
            </a:r>
            <a:endParaRPr b="1" i="0" sz="3200" u="none" cap="none" strike="noStrike">
              <a:solidFill>
                <a:schemeClr val="dk1"/>
              </a:solidFill>
              <a:latin typeface="Quicksand"/>
              <a:ea typeface="Quicksand"/>
              <a:cs typeface="Quicksand"/>
              <a:sym typeface="Quicksand"/>
            </a:endParaRPr>
          </a:p>
        </p:txBody>
      </p:sp>
      <p:pic>
        <p:nvPicPr>
          <p:cNvPr id="141" name="Google Shape;141;g32742edfc2c_0_36"/>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45" name="Shape 145"/>
        <p:cNvGrpSpPr/>
        <p:nvPr/>
      </p:nvGrpSpPr>
      <p:grpSpPr>
        <a:xfrm>
          <a:off x="0" y="0"/>
          <a:ext cx="0" cy="0"/>
          <a:chOff x="0" y="0"/>
          <a:chExt cx="0" cy="0"/>
        </a:xfrm>
      </p:grpSpPr>
      <p:sp>
        <p:nvSpPr>
          <p:cNvPr id="146" name="Google Shape;146;g32742edfc2c_0_48"/>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g32742edfc2c_0_48"/>
          <p:cNvSpPr txBox="1"/>
          <p:nvPr/>
        </p:nvSpPr>
        <p:spPr>
          <a:xfrm>
            <a:off x="3843399" y="473675"/>
            <a:ext cx="124161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lang="en-US" sz="10000">
                <a:solidFill>
                  <a:srgbClr val="FFFFFF"/>
                </a:solidFill>
                <a:latin typeface="Anton"/>
                <a:ea typeface="Anton"/>
                <a:cs typeface="Anton"/>
                <a:sym typeface="Anton"/>
              </a:rPr>
              <a:t>Film</a:t>
            </a:r>
            <a:endParaRPr b="0" i="0" sz="10000" u="none" cap="none" strike="noStrike">
              <a:solidFill>
                <a:srgbClr val="FFFFFF"/>
              </a:solidFill>
              <a:latin typeface="Anton"/>
              <a:ea typeface="Anton"/>
              <a:cs typeface="Anton"/>
              <a:sym typeface="Anton"/>
            </a:endParaRPr>
          </a:p>
        </p:txBody>
      </p:sp>
      <p:sp>
        <p:nvSpPr>
          <p:cNvPr id="148" name="Google Shape;148;g32742edfc2c_0_48"/>
          <p:cNvSpPr txBox="1"/>
          <p:nvPr/>
        </p:nvSpPr>
        <p:spPr>
          <a:xfrm>
            <a:off x="1476725" y="2997550"/>
            <a:ext cx="3442800" cy="37014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Film</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Televisie</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Videokunst</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Animatie</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Enz.</a:t>
            </a:r>
            <a:endParaRPr b="0" i="0" sz="4000" u="none" cap="none" strike="noStrike">
              <a:solidFill>
                <a:schemeClr val="lt1"/>
              </a:solidFill>
              <a:latin typeface="Quicksand SemiBold"/>
              <a:ea typeface="Quicksand SemiBold"/>
              <a:cs typeface="Quicksand SemiBold"/>
              <a:sym typeface="Quicksand SemiBold"/>
            </a:endParaRPr>
          </a:p>
        </p:txBody>
      </p:sp>
      <p:sp>
        <p:nvSpPr>
          <p:cNvPr id="149" name="Google Shape;149;g32742edfc2c_0_48"/>
          <p:cNvSpPr txBox="1"/>
          <p:nvPr/>
        </p:nvSpPr>
        <p:spPr>
          <a:xfrm>
            <a:off x="1956575" y="7438313"/>
            <a:ext cx="6517500" cy="124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3200"/>
              <a:buFont typeface="Arial"/>
              <a:buNone/>
            </a:pPr>
            <a:r>
              <a:rPr b="1" lang="en-US" sz="3200">
                <a:solidFill>
                  <a:schemeClr val="dk1"/>
                </a:solidFill>
                <a:latin typeface="Quicksand"/>
                <a:ea typeface="Quicksand"/>
                <a:cs typeface="Quicksand"/>
                <a:sym typeface="Quicksand"/>
              </a:rPr>
              <a:t>Kun je een paar voorbeelden bedenken? </a:t>
            </a:r>
            <a:endParaRPr b="0" i="0" sz="3200" u="none" cap="none" strike="noStrike">
              <a:solidFill>
                <a:schemeClr val="lt1"/>
              </a:solidFill>
              <a:latin typeface="Quicksand Medium"/>
              <a:ea typeface="Quicksand Medium"/>
              <a:cs typeface="Quicksand Medium"/>
              <a:sym typeface="Quicksand Medium"/>
            </a:endParaRPr>
          </a:p>
        </p:txBody>
      </p:sp>
      <p:pic>
        <p:nvPicPr>
          <p:cNvPr id="150" name="Google Shape;150;g32742edfc2c_0_48"/>
          <p:cNvPicPr preferRelativeResize="0"/>
          <p:nvPr/>
        </p:nvPicPr>
        <p:blipFill rotWithShape="1">
          <a:blip r:embed="rId4">
            <a:alphaModFix/>
          </a:blip>
          <a:srcRect b="0" l="0" r="0" t="0"/>
          <a:stretch/>
        </p:blipFill>
        <p:spPr>
          <a:xfrm>
            <a:off x="11077525" y="473675"/>
            <a:ext cx="3251651" cy="3251651"/>
          </a:xfrm>
          <a:prstGeom prst="rect">
            <a:avLst/>
          </a:prstGeom>
          <a:noFill/>
          <a:ln>
            <a:noFill/>
          </a:ln>
        </p:spPr>
      </p:pic>
      <p:pic>
        <p:nvPicPr>
          <p:cNvPr id="151" name="Google Shape;151;g32742edfc2c_0_48"/>
          <p:cNvPicPr preferRelativeResize="0"/>
          <p:nvPr/>
        </p:nvPicPr>
        <p:blipFill rotWithShape="1">
          <a:blip r:embed="rId5">
            <a:alphaModFix/>
          </a:blip>
          <a:srcRect b="0" l="0" r="0" t="0"/>
          <a:stretch/>
        </p:blipFill>
        <p:spPr>
          <a:xfrm>
            <a:off x="14977875" y="4121475"/>
            <a:ext cx="2506500" cy="3738856"/>
          </a:xfrm>
          <a:prstGeom prst="rect">
            <a:avLst/>
          </a:prstGeom>
          <a:noFill/>
          <a:ln>
            <a:noFill/>
          </a:ln>
        </p:spPr>
      </p:pic>
      <p:sp>
        <p:nvSpPr>
          <p:cNvPr id="152" name="Google Shape;152;g32742edfc2c_0_48"/>
          <p:cNvSpPr txBox="1"/>
          <p:nvPr/>
        </p:nvSpPr>
        <p:spPr>
          <a:xfrm>
            <a:off x="12754198" y="4121483"/>
            <a:ext cx="21303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rgbClr val="FFFFFF"/>
                </a:solidFill>
                <a:latin typeface="Quicksand"/>
                <a:ea typeface="Quicksand"/>
                <a:cs typeface="Quicksand"/>
                <a:sym typeface="Quicksand"/>
              </a:rPr>
              <a:t>Sign Gene: The First Deaf Superheroes </a:t>
            </a:r>
            <a:r>
              <a:rPr b="0" i="0" lang="en-US" sz="2000" u="none" cap="none" strike="noStrike">
                <a:solidFill>
                  <a:srgbClr val="FFFFFF"/>
                </a:solidFill>
                <a:latin typeface="Quicksand Light"/>
                <a:ea typeface="Quicksand Light"/>
                <a:cs typeface="Quicksand Light"/>
                <a:sym typeface="Quicksand Light"/>
              </a:rPr>
              <a:t>van Emilio Insolera (2017)</a:t>
            </a:r>
            <a:endParaRPr b="0" i="0" sz="2000" u="none" cap="none" strike="noStrike">
              <a:solidFill>
                <a:srgbClr val="FFFFFF"/>
              </a:solidFill>
              <a:latin typeface="Quicksand Light"/>
              <a:ea typeface="Quicksand Light"/>
              <a:cs typeface="Quicksand Light"/>
              <a:sym typeface="Quicksand Light"/>
            </a:endParaRPr>
          </a:p>
        </p:txBody>
      </p:sp>
      <p:pic>
        <p:nvPicPr>
          <p:cNvPr id="153" name="Google Shape;153;g32742edfc2c_0_48"/>
          <p:cNvPicPr preferRelativeResize="0"/>
          <p:nvPr/>
        </p:nvPicPr>
        <p:blipFill rotWithShape="1">
          <a:blip r:embed="rId6">
            <a:alphaModFix/>
          </a:blip>
          <a:srcRect b="0" l="0" r="0" t="0"/>
          <a:stretch/>
        </p:blipFill>
        <p:spPr>
          <a:xfrm>
            <a:off x="6495050" y="2380348"/>
            <a:ext cx="4088224" cy="2299601"/>
          </a:xfrm>
          <a:prstGeom prst="rect">
            <a:avLst/>
          </a:prstGeom>
          <a:noFill/>
          <a:ln>
            <a:noFill/>
          </a:ln>
        </p:spPr>
      </p:pic>
      <p:sp>
        <p:nvSpPr>
          <p:cNvPr id="154" name="Google Shape;154;g32742edfc2c_0_48"/>
          <p:cNvSpPr txBox="1"/>
          <p:nvPr/>
        </p:nvSpPr>
        <p:spPr>
          <a:xfrm>
            <a:off x="6527548" y="4797825"/>
            <a:ext cx="3595500" cy="50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1" lang="en-US" sz="2100">
                <a:solidFill>
                  <a:srgbClr val="FFFFFF"/>
                </a:solidFill>
                <a:latin typeface="Quicksand"/>
                <a:ea typeface="Quicksand"/>
                <a:cs typeface="Quicksand"/>
                <a:sym typeface="Quicksand"/>
              </a:rPr>
              <a:t>CODA </a:t>
            </a:r>
            <a:r>
              <a:rPr lang="en-US" sz="2100">
                <a:solidFill>
                  <a:srgbClr val="FFFFFF"/>
                </a:solidFill>
                <a:latin typeface="Quicksand Light"/>
                <a:ea typeface="Quicksand Light"/>
                <a:cs typeface="Quicksand Light"/>
                <a:sym typeface="Quicksand Light"/>
              </a:rPr>
              <a:t>op</a:t>
            </a:r>
            <a:r>
              <a:rPr b="0" i="0" lang="en-US" sz="2100" u="none" cap="none" strike="noStrike">
                <a:solidFill>
                  <a:srgbClr val="FFFFFF"/>
                </a:solidFill>
                <a:latin typeface="Quicksand Light"/>
                <a:ea typeface="Quicksand Light"/>
                <a:cs typeface="Quicksand Light"/>
                <a:sym typeface="Quicksand Light"/>
              </a:rPr>
              <a:t> Lumo.tv</a:t>
            </a:r>
            <a:endParaRPr b="0" i="0" sz="2100" u="none" cap="none" strike="noStrike">
              <a:solidFill>
                <a:srgbClr val="FFFFFF"/>
              </a:solidFill>
              <a:latin typeface="Quicksand Light"/>
              <a:ea typeface="Quicksand Light"/>
              <a:cs typeface="Quicksand Light"/>
              <a:sym typeface="Quicksand Light"/>
            </a:endParaRPr>
          </a:p>
        </p:txBody>
      </p:sp>
      <p:sp>
        <p:nvSpPr>
          <p:cNvPr id="155" name="Google Shape;155;g32742edfc2c_0_48"/>
          <p:cNvSpPr txBox="1"/>
          <p:nvPr/>
        </p:nvSpPr>
        <p:spPr>
          <a:xfrm>
            <a:off x="8104668" y="8338650"/>
            <a:ext cx="2893200" cy="1293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a:ea typeface="Quicksand"/>
                <a:cs typeface="Quicksand"/>
                <a:sym typeface="Quicksand"/>
              </a:rPr>
              <a:t>Korte films van </a:t>
            </a:r>
            <a:r>
              <a:rPr b="1" i="0" lang="en-US" sz="1800" u="none" cap="none" strike="noStrike">
                <a:solidFill>
                  <a:srgbClr val="FFFFFF"/>
                </a:solidFill>
                <a:latin typeface="Quicksand"/>
                <a:ea typeface="Quicksand"/>
                <a:cs typeface="Quicksand"/>
                <a:sym typeface="Quicksand"/>
              </a:rPr>
              <a:t>Lumo.tv</a:t>
            </a:r>
            <a:r>
              <a:rPr b="0" i="0" lang="en-US" sz="1800" u="none" cap="none" strike="noStrike">
                <a:solidFill>
                  <a:srgbClr val="FFFFFF"/>
                </a:solidFill>
                <a:latin typeface="Quicksand"/>
                <a:ea typeface="Quicksand"/>
                <a:cs typeface="Quicksand"/>
                <a:sym typeface="Quicksand"/>
              </a:rPr>
              <a:t>,</a:t>
            </a:r>
            <a:br>
              <a:rPr b="0" i="0" lang="en-US" sz="1800" u="none" cap="none" strike="noStrike">
                <a:solidFill>
                  <a:srgbClr val="FFFFFF"/>
                </a:solidFill>
                <a:latin typeface="Quicksand"/>
                <a:ea typeface="Quicksand"/>
                <a:cs typeface="Quicksand"/>
                <a:sym typeface="Quicksand"/>
              </a:rPr>
            </a:br>
            <a:r>
              <a:rPr b="1" i="0" lang="en-US" sz="1800" u="none" cap="none" strike="noStrike">
                <a:solidFill>
                  <a:srgbClr val="FFFFFF"/>
                </a:solidFill>
                <a:latin typeface="Quicksand"/>
                <a:ea typeface="Quicksand"/>
                <a:cs typeface="Quicksand"/>
                <a:sym typeface="Quicksand"/>
              </a:rPr>
              <a:t>Deaf Funny </a:t>
            </a:r>
            <a:r>
              <a:rPr b="0" i="0" lang="en-US" sz="1800" u="none" cap="none" strike="noStrike">
                <a:solidFill>
                  <a:srgbClr val="FFFFFF"/>
                </a:solidFill>
                <a:latin typeface="Quicksand"/>
                <a:ea typeface="Quicksand"/>
                <a:cs typeface="Quicksand"/>
                <a:sym typeface="Quicksand"/>
              </a:rPr>
              <a:t>(C. Swinbourne, 2017)</a:t>
            </a:r>
            <a:endParaRPr b="0" i="0" sz="1800" u="none" cap="none" strike="noStrike">
              <a:solidFill>
                <a:srgbClr val="FFFFFF"/>
              </a:solidFill>
              <a:latin typeface="Quicksand"/>
              <a:ea typeface="Quicksand"/>
              <a:cs typeface="Quicksand"/>
              <a:sym typeface="Quicksand"/>
            </a:endParaRPr>
          </a:p>
        </p:txBody>
      </p:sp>
      <p:pic>
        <p:nvPicPr>
          <p:cNvPr id="156" name="Google Shape;156;g32742edfc2c_0_48" title="lumo tv.png"/>
          <p:cNvPicPr preferRelativeResize="0"/>
          <p:nvPr/>
        </p:nvPicPr>
        <p:blipFill rotWithShape="1">
          <a:blip r:embed="rId7">
            <a:alphaModFix/>
          </a:blip>
          <a:srcRect b="0" l="0" r="0" t="0"/>
          <a:stretch/>
        </p:blipFill>
        <p:spPr>
          <a:xfrm>
            <a:off x="11202844" y="6241431"/>
            <a:ext cx="1623350" cy="1623325"/>
          </a:xfrm>
          <a:prstGeom prst="rect">
            <a:avLst/>
          </a:prstGeom>
          <a:noFill/>
          <a:ln>
            <a:noFill/>
          </a:ln>
        </p:spPr>
      </p:pic>
      <p:pic>
        <p:nvPicPr>
          <p:cNvPr id="157" name="Google Shape;157;g32742edfc2c_0_48"/>
          <p:cNvPicPr preferRelativeResize="0"/>
          <p:nvPr/>
        </p:nvPicPr>
        <p:blipFill rotWithShape="1">
          <a:blip r:embed="rId8">
            <a:alphaModFix/>
          </a:blip>
          <a:srcRect b="0" l="0" r="0" t="0"/>
          <a:stretch/>
        </p:blipFill>
        <p:spPr>
          <a:xfrm>
            <a:off x="11201788" y="7650725"/>
            <a:ext cx="2128300" cy="2128300"/>
          </a:xfrm>
          <a:prstGeom prst="rect">
            <a:avLst/>
          </a:prstGeom>
          <a:noFill/>
          <a:ln>
            <a:noFill/>
          </a:ln>
        </p:spPr>
      </p:pic>
      <p:pic>
        <p:nvPicPr>
          <p:cNvPr id="158" name="Google Shape;158;g32742edfc2c_0_48"/>
          <p:cNvPicPr preferRelativeResize="0"/>
          <p:nvPr/>
        </p:nvPicPr>
        <p:blipFill>
          <a:blip r:embed="rId9">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62" name="Shape 162"/>
        <p:cNvGrpSpPr/>
        <p:nvPr/>
      </p:nvGrpSpPr>
      <p:grpSpPr>
        <a:xfrm>
          <a:off x="0" y="0"/>
          <a:ext cx="0" cy="0"/>
          <a:chOff x="0" y="0"/>
          <a:chExt cx="0" cy="0"/>
        </a:xfrm>
      </p:grpSpPr>
      <p:sp>
        <p:nvSpPr>
          <p:cNvPr id="163" name="Google Shape;163;g32742edfc2c_0_57"/>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4" name="Google Shape;164;g32742edfc2c_0_57"/>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Architectuur</a:t>
            </a:r>
            <a:endParaRPr b="0" i="0" sz="10000" u="none" cap="none" strike="noStrike">
              <a:solidFill>
                <a:srgbClr val="FFFFFF"/>
              </a:solidFill>
              <a:latin typeface="Anton"/>
              <a:ea typeface="Anton"/>
              <a:cs typeface="Anton"/>
              <a:sym typeface="Anton"/>
            </a:endParaRPr>
          </a:p>
        </p:txBody>
      </p:sp>
      <p:sp>
        <p:nvSpPr>
          <p:cNvPr id="165" name="Google Shape;165;g32742edfc2c_0_57"/>
          <p:cNvSpPr txBox="1"/>
          <p:nvPr/>
        </p:nvSpPr>
        <p:spPr>
          <a:xfrm>
            <a:off x="960625" y="3429000"/>
            <a:ext cx="5778000" cy="23616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Gebouwontwerp</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Stedenbouw en landschapsplanning</a:t>
            </a:r>
            <a:endParaRPr b="0" i="0" sz="4000" u="none" cap="none" strike="noStrike">
              <a:solidFill>
                <a:schemeClr val="lt1"/>
              </a:solidFill>
              <a:latin typeface="Quicksand SemiBold"/>
              <a:ea typeface="Quicksand SemiBold"/>
              <a:cs typeface="Quicksand SemiBold"/>
              <a:sym typeface="Quicksand SemiBold"/>
            </a:endParaRPr>
          </a:p>
        </p:txBody>
      </p:sp>
      <p:sp>
        <p:nvSpPr>
          <p:cNvPr id="166" name="Google Shape;166;g32742edfc2c_0_57"/>
          <p:cNvSpPr txBox="1"/>
          <p:nvPr/>
        </p:nvSpPr>
        <p:spPr>
          <a:xfrm>
            <a:off x="757125" y="6225925"/>
            <a:ext cx="7920900" cy="1145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Quicksand Medium"/>
                <a:ea typeface="Quicksand Medium"/>
                <a:cs typeface="Quicksand Medium"/>
                <a:sym typeface="Quicksand Medium"/>
              </a:rPr>
              <a:t>Ontwerp van ruimtes voor doven</a:t>
            </a:r>
            <a:endParaRPr b="0" i="0" sz="6000" u="none" cap="none" strike="noStrike">
              <a:solidFill>
                <a:schemeClr val="lt1"/>
              </a:solidFill>
              <a:latin typeface="Quicksand Medium"/>
              <a:ea typeface="Quicksand Medium"/>
              <a:cs typeface="Quicksand Medium"/>
              <a:sym typeface="Quicksand Medium"/>
            </a:endParaRPr>
          </a:p>
        </p:txBody>
      </p:sp>
      <p:pic>
        <p:nvPicPr>
          <p:cNvPr id="167" name="Google Shape;167;g32742edfc2c_0_57"/>
          <p:cNvPicPr preferRelativeResize="0"/>
          <p:nvPr/>
        </p:nvPicPr>
        <p:blipFill rotWithShape="1">
          <a:blip r:embed="rId4">
            <a:alphaModFix/>
          </a:blip>
          <a:srcRect b="0" l="0" r="0" t="0"/>
          <a:stretch/>
        </p:blipFill>
        <p:spPr>
          <a:xfrm>
            <a:off x="12058600" y="340825"/>
            <a:ext cx="2143450" cy="2143450"/>
          </a:xfrm>
          <a:prstGeom prst="rect">
            <a:avLst/>
          </a:prstGeom>
          <a:noFill/>
          <a:ln>
            <a:noFill/>
          </a:ln>
        </p:spPr>
      </p:pic>
      <p:pic>
        <p:nvPicPr>
          <p:cNvPr descr="We live in a world made for people who hear.&#10;&#10;Subscribe to our channel! http://goo.gl/0bsAjO&#10;&#10;Read the full feature on DeafSpace:&#10;http://www.curbed.com/2016/3/2/11140210/gallaudet-deafspace-washington-dc&#10;&#10;What would our cities looks like if they were designed for the deaf? DeafSpace is an emerging approach to design and architecture that is informed by the unique sensory experience of those who don't hear. We visited Gallaudet University to see what DeafSpace looks like in action.&#10;&#10;Vox.com is a news website that helps you cut through the noise and understand what's really driving the events in the headlines. Check out http://www.vox.com&#10;&#10;Check out our full video catalog: http://goo.gl/IZONyE&#10;Follow Vox on Twitter: http://goo.gl/XFrZ5H&#10;Or on Facebook: http://goo.gl/U2g06o" id="168" name="Google Shape;168;g32742edfc2c_0_57" title="How architecture changes for the Deaf">
            <a:hlinkClick r:id="rId5"/>
          </p:cNvPr>
          <p:cNvPicPr preferRelativeResize="0"/>
          <p:nvPr/>
        </p:nvPicPr>
        <p:blipFill rotWithShape="1">
          <a:blip r:embed="rId6">
            <a:alphaModFix/>
          </a:blip>
          <a:srcRect b="0" l="0" r="0" t="0"/>
          <a:stretch/>
        </p:blipFill>
        <p:spPr>
          <a:xfrm>
            <a:off x="13075625" y="3538063"/>
            <a:ext cx="3810600" cy="2143458"/>
          </a:xfrm>
          <a:prstGeom prst="rect">
            <a:avLst/>
          </a:prstGeom>
          <a:noFill/>
          <a:ln>
            <a:noFill/>
          </a:ln>
        </p:spPr>
      </p:pic>
      <p:sp>
        <p:nvSpPr>
          <p:cNvPr id="169" name="Google Shape;169;g32742edfc2c_0_57"/>
          <p:cNvSpPr txBox="1"/>
          <p:nvPr/>
        </p:nvSpPr>
        <p:spPr>
          <a:xfrm>
            <a:off x="13075625" y="5826650"/>
            <a:ext cx="40335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u="none" cap="none" strike="noStrike">
                <a:solidFill>
                  <a:srgbClr val="F1F1F1"/>
                </a:solidFill>
                <a:latin typeface="Quicksand"/>
                <a:ea typeface="Quicksand"/>
                <a:cs typeface="Quicksand"/>
                <a:sym typeface="Quicksand"/>
              </a:rPr>
              <a:t>Hoe architectuur verandert voor doven</a:t>
            </a:r>
            <a:r>
              <a:rPr b="0" i="0" lang="en-US" sz="2300" u="none" cap="none" strike="noStrike">
                <a:solidFill>
                  <a:srgbClr val="F1F1F1"/>
                </a:solidFill>
                <a:latin typeface="Quicksand Medium"/>
                <a:ea typeface="Quicksand Medium"/>
                <a:cs typeface="Quicksand Medium"/>
                <a:sym typeface="Quicksand Medium"/>
              </a:rPr>
              <a:t>, Vox</a:t>
            </a:r>
            <a:endParaRPr b="0" i="0" sz="2300" u="none" cap="none" strike="noStrike">
              <a:solidFill>
                <a:srgbClr val="F1F1F1"/>
              </a:solidFill>
              <a:latin typeface="Quicksand Medium"/>
              <a:ea typeface="Quicksand Medium"/>
              <a:cs typeface="Quicksand Medium"/>
              <a:sym typeface="Quicksand Medium"/>
            </a:endParaRPr>
          </a:p>
        </p:txBody>
      </p:sp>
      <p:pic>
        <p:nvPicPr>
          <p:cNvPr descr="Logline: Architectural spaces that express the acoustics of everyday life in the absence of sound.&#10;&#10;Synopsis: We live in a world designed for people who hear. DeafSpace is an architectural project that redesigns spaces for people who don’t hear. &#10;&#10;This documentary follows the characters of Gallaudet University’s DeafSpace Institute, as their daily interactions and narrative reveal the uniqueness of the space. The DeafSpace approach focuses on creating spaces that express connections, instead of barriers. There is an overlooked beauty in this process, offering an intimate perspective into the nature of language, community, and ways of being." id="170" name="Google Shape;170;g32742edfc2c_0_57" title="DeafSpace Documentary">
            <a:hlinkClick r:id="rId7"/>
          </p:cNvPr>
          <p:cNvPicPr preferRelativeResize="0"/>
          <p:nvPr/>
        </p:nvPicPr>
        <p:blipFill rotWithShape="1">
          <a:blip r:embed="rId8">
            <a:alphaModFix/>
          </a:blip>
          <a:srcRect b="0" l="0" r="0" t="0"/>
          <a:stretch/>
        </p:blipFill>
        <p:spPr>
          <a:xfrm>
            <a:off x="8248013" y="3538075"/>
            <a:ext cx="3810578" cy="2143450"/>
          </a:xfrm>
          <a:prstGeom prst="rect">
            <a:avLst/>
          </a:prstGeom>
          <a:noFill/>
          <a:ln>
            <a:noFill/>
          </a:ln>
        </p:spPr>
      </p:pic>
      <p:sp>
        <p:nvSpPr>
          <p:cNvPr id="171" name="Google Shape;171;g32742edfc2c_0_57"/>
          <p:cNvSpPr txBox="1"/>
          <p:nvPr/>
        </p:nvSpPr>
        <p:spPr>
          <a:xfrm>
            <a:off x="8329000" y="5826650"/>
            <a:ext cx="40335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u="none" cap="none" strike="noStrike">
                <a:solidFill>
                  <a:srgbClr val="F1F1F1"/>
                </a:solidFill>
                <a:latin typeface="Quicksand"/>
                <a:ea typeface="Quicksand"/>
                <a:cs typeface="Quicksand"/>
                <a:sym typeface="Quicksand"/>
              </a:rPr>
              <a:t>DeafSpace-documentaire</a:t>
            </a:r>
            <a:r>
              <a:rPr b="0" i="0" lang="en-US" sz="2300" u="none" cap="none" strike="noStrike">
                <a:solidFill>
                  <a:srgbClr val="F1F1F1"/>
                </a:solidFill>
                <a:latin typeface="Quicksand Medium"/>
                <a:ea typeface="Quicksand Medium"/>
                <a:cs typeface="Quicksand Medium"/>
                <a:sym typeface="Quicksand Medium"/>
              </a:rPr>
              <a:t>, Rachel Saputro</a:t>
            </a:r>
            <a:endParaRPr b="0" i="0" sz="2300" u="none" cap="none" strike="noStrike">
              <a:solidFill>
                <a:srgbClr val="F1F1F1"/>
              </a:solidFill>
              <a:latin typeface="Quicksand Medium"/>
              <a:ea typeface="Quicksand Medium"/>
              <a:cs typeface="Quicksand Medium"/>
              <a:sym typeface="Quicksand Medium"/>
            </a:endParaRPr>
          </a:p>
        </p:txBody>
      </p:sp>
      <p:sp>
        <p:nvSpPr>
          <p:cNvPr id="172" name="Google Shape;172;g32742edfc2c_0_57"/>
          <p:cNvSpPr txBox="1"/>
          <p:nvPr/>
        </p:nvSpPr>
        <p:spPr>
          <a:xfrm>
            <a:off x="1121075" y="8965900"/>
            <a:ext cx="6834900" cy="86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sng" cap="none" strike="noStrike">
                <a:solidFill>
                  <a:srgbClr val="0000FF"/>
                </a:solidFill>
                <a:latin typeface="Quicksand Medium"/>
                <a:ea typeface="Quicksand Medium"/>
                <a:cs typeface="Quicksand Medium"/>
                <a:sym typeface="Quicksand Medium"/>
                <a:hlinkClick r:id="rId9">
                  <a:extLst>
                    <a:ext uri="{A12FA001-AC4F-418D-AE19-62706E023703}">
                      <ahyp:hlinkClr val="tx"/>
                    </a:ext>
                  </a:extLst>
                </a:hlinkClick>
              </a:rPr>
              <a:t>https://gallaudet.edu/campus-design-facilities/campus-design-and-planning/deafspace/</a:t>
            </a:r>
            <a:r>
              <a:rPr b="0" i="0" lang="en-US" sz="2200" u="none" cap="none" strike="noStrike">
                <a:solidFill>
                  <a:srgbClr val="FFFFFF"/>
                </a:solidFill>
                <a:latin typeface="Quicksand Medium"/>
                <a:ea typeface="Quicksand Medium"/>
                <a:cs typeface="Quicksand Medium"/>
                <a:sym typeface="Quicksand Medium"/>
              </a:rPr>
              <a:t> </a:t>
            </a:r>
            <a:endParaRPr b="0" i="0" sz="2200" u="none" cap="none" strike="noStrike">
              <a:solidFill>
                <a:srgbClr val="FFFFFF"/>
              </a:solidFill>
              <a:latin typeface="Quicksand Medium"/>
              <a:ea typeface="Quicksand Medium"/>
              <a:cs typeface="Quicksand Medium"/>
              <a:sym typeface="Quicksand Medium"/>
            </a:endParaRPr>
          </a:p>
        </p:txBody>
      </p:sp>
      <p:pic>
        <p:nvPicPr>
          <p:cNvPr id="173" name="Google Shape;173;g32742edfc2c_0_57"/>
          <p:cNvPicPr preferRelativeResize="0"/>
          <p:nvPr/>
        </p:nvPicPr>
        <p:blipFill>
          <a:blip r:embed="rId10">
            <a:alphaModFix/>
          </a:blip>
          <a:stretch>
            <a:fillRect/>
          </a:stretch>
        </p:blipFill>
        <p:spPr>
          <a:xfrm>
            <a:off x="8860075" y="6917675"/>
            <a:ext cx="4033500" cy="2688347"/>
          </a:xfrm>
          <a:prstGeom prst="rect">
            <a:avLst/>
          </a:prstGeom>
          <a:noFill/>
          <a:ln>
            <a:noFill/>
          </a:ln>
        </p:spPr>
      </p:pic>
      <p:sp>
        <p:nvSpPr>
          <p:cNvPr id="174" name="Google Shape;174;g32742edfc2c_0_57"/>
          <p:cNvSpPr txBox="1"/>
          <p:nvPr/>
        </p:nvSpPr>
        <p:spPr>
          <a:xfrm>
            <a:off x="13262225" y="7881625"/>
            <a:ext cx="40335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a:solidFill>
                  <a:srgbClr val="F1F1F1"/>
                </a:solidFill>
                <a:latin typeface="Quicksand"/>
                <a:ea typeface="Quicksand"/>
                <a:cs typeface="Quicksand"/>
                <a:sym typeface="Quicksand"/>
              </a:rPr>
              <a:t>De Gelderhorst </a:t>
            </a:r>
            <a:endParaRPr b="1" i="1" sz="2300">
              <a:solidFill>
                <a:srgbClr val="F1F1F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2300"/>
              <a:buFont typeface="Arial"/>
              <a:buNone/>
            </a:pPr>
            <a:r>
              <a:rPr b="1" lang="en-US" sz="2300">
                <a:solidFill>
                  <a:srgbClr val="F1F1F1"/>
                </a:solidFill>
                <a:latin typeface="Quicksand"/>
                <a:ea typeface="Quicksand"/>
                <a:cs typeface="Quicksand"/>
                <a:sym typeface="Quicksand"/>
              </a:rPr>
              <a:t>- Ede, Nederland</a:t>
            </a:r>
            <a:endParaRPr b="0" sz="2300" u="none" cap="none" strike="noStrike">
              <a:solidFill>
                <a:srgbClr val="F1F1F1"/>
              </a:solidFill>
              <a:latin typeface="Quicksand Medium"/>
              <a:ea typeface="Quicksand Medium"/>
              <a:cs typeface="Quicksand Medium"/>
              <a:sym typeface="Quicksand Medium"/>
            </a:endParaRPr>
          </a:p>
        </p:txBody>
      </p:sp>
      <p:pic>
        <p:nvPicPr>
          <p:cNvPr id="175" name="Google Shape;175;g32742edfc2c_0_57"/>
          <p:cNvPicPr preferRelativeResize="0"/>
          <p:nvPr/>
        </p:nvPicPr>
        <p:blipFill>
          <a:blip r:embed="rId11">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79" name="Shape 179"/>
        <p:cNvGrpSpPr/>
        <p:nvPr/>
      </p:nvGrpSpPr>
      <p:grpSpPr>
        <a:xfrm>
          <a:off x="0" y="0"/>
          <a:ext cx="0" cy="0"/>
          <a:chOff x="0" y="0"/>
          <a:chExt cx="0" cy="0"/>
        </a:xfrm>
      </p:grpSpPr>
      <p:sp>
        <p:nvSpPr>
          <p:cNvPr id="180" name="Google Shape;180;g32742edfc2c_0_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1" name="Google Shape;181;g32742edfc2c_0_5"/>
          <p:cNvSpPr txBox="1"/>
          <p:nvPr/>
        </p:nvSpPr>
        <p:spPr>
          <a:xfrm>
            <a:off x="4229454" y="578241"/>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Beeldende kunst</a:t>
            </a:r>
            <a:endParaRPr b="0" i="0" sz="10000" u="none" cap="none" strike="noStrike">
              <a:solidFill>
                <a:srgbClr val="FFFFFF"/>
              </a:solidFill>
              <a:latin typeface="Anton"/>
              <a:ea typeface="Anton"/>
              <a:cs typeface="Anton"/>
              <a:sym typeface="Anton"/>
            </a:endParaRPr>
          </a:p>
        </p:txBody>
      </p:sp>
      <p:sp>
        <p:nvSpPr>
          <p:cNvPr id="182" name="Google Shape;182;g32742edfc2c_0_5"/>
          <p:cNvSpPr txBox="1"/>
          <p:nvPr/>
        </p:nvSpPr>
        <p:spPr>
          <a:xfrm>
            <a:off x="2331150" y="3156500"/>
            <a:ext cx="6987600" cy="51549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120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Schilderkunst</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Beeldhouwkunst</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Tekenen</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Fotografie</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Digitale kunst</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Illustratie</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enz.</a:t>
            </a:r>
            <a:endParaRPr b="0" i="0" sz="4000" u="none" cap="none" strike="noStrike">
              <a:solidFill>
                <a:schemeClr val="lt1"/>
              </a:solidFill>
              <a:latin typeface="Quicksand SemiBold"/>
              <a:ea typeface="Quicksand SemiBold"/>
              <a:cs typeface="Quicksand SemiBold"/>
              <a:sym typeface="Quicksand SemiBold"/>
            </a:endParaRPr>
          </a:p>
        </p:txBody>
      </p:sp>
      <p:pic>
        <p:nvPicPr>
          <p:cNvPr id="183" name="Google Shape;183;g32742edfc2c_0_5"/>
          <p:cNvPicPr preferRelativeResize="0"/>
          <p:nvPr/>
        </p:nvPicPr>
        <p:blipFill rotWithShape="1">
          <a:blip r:embed="rId4">
            <a:alphaModFix/>
          </a:blip>
          <a:srcRect b="0" l="0" r="0" t="0"/>
          <a:stretch/>
        </p:blipFill>
        <p:spPr>
          <a:xfrm>
            <a:off x="14522525" y="978100"/>
            <a:ext cx="2819075" cy="2819075"/>
          </a:xfrm>
          <a:prstGeom prst="rect">
            <a:avLst/>
          </a:prstGeom>
          <a:noFill/>
          <a:ln>
            <a:noFill/>
          </a:ln>
        </p:spPr>
      </p:pic>
      <p:sp>
        <p:nvSpPr>
          <p:cNvPr id="184" name="Google Shape;184;g32742edfc2c_0_5"/>
          <p:cNvSpPr txBox="1"/>
          <p:nvPr/>
        </p:nvSpPr>
        <p:spPr>
          <a:xfrm>
            <a:off x="9916325" y="7062488"/>
            <a:ext cx="6517500" cy="124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3200"/>
              <a:buFont typeface="Arial"/>
              <a:buNone/>
            </a:pPr>
            <a:r>
              <a:rPr b="1" lang="en-US" sz="3200">
                <a:solidFill>
                  <a:schemeClr val="dk1"/>
                </a:solidFill>
                <a:latin typeface="Quicksand"/>
                <a:ea typeface="Quicksand"/>
                <a:cs typeface="Quicksand"/>
                <a:sym typeface="Quicksand"/>
              </a:rPr>
              <a:t>Kun je een paar voorbeelden bedenken? </a:t>
            </a:r>
            <a:endParaRPr b="0" i="0" sz="3200" u="none" cap="none" strike="noStrike">
              <a:solidFill>
                <a:schemeClr val="lt1"/>
              </a:solidFill>
              <a:latin typeface="Quicksand Medium"/>
              <a:ea typeface="Quicksand Medium"/>
              <a:cs typeface="Quicksand Medium"/>
              <a:sym typeface="Quicksand Medium"/>
            </a:endParaRPr>
          </a:p>
        </p:txBody>
      </p:sp>
      <p:pic>
        <p:nvPicPr>
          <p:cNvPr id="185" name="Google Shape;185;g32742edfc2c_0_5"/>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9" name="Shape 189"/>
        <p:cNvGrpSpPr/>
        <p:nvPr/>
      </p:nvGrpSpPr>
      <p:grpSpPr>
        <a:xfrm>
          <a:off x="0" y="0"/>
          <a:ext cx="0" cy="0"/>
          <a:chOff x="0" y="0"/>
          <a:chExt cx="0" cy="0"/>
        </a:xfrm>
      </p:grpSpPr>
      <p:grpSp>
        <p:nvGrpSpPr>
          <p:cNvPr id="190" name="Google Shape;190;g32742edfc2c_0_135"/>
          <p:cNvGrpSpPr/>
          <p:nvPr/>
        </p:nvGrpSpPr>
        <p:grpSpPr>
          <a:xfrm>
            <a:off x="0" y="-216993"/>
            <a:ext cx="2922102" cy="10504504"/>
            <a:chOff x="0" y="-57150"/>
            <a:chExt cx="769602" cy="2766600"/>
          </a:xfrm>
        </p:grpSpPr>
        <p:sp>
          <p:nvSpPr>
            <p:cNvPr id="191" name="Google Shape;191;g32742edfc2c_0_13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2" name="Google Shape;192;g32742edfc2c_0_13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3" name="Google Shape;193;g32742edfc2c_0_135"/>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4" name="Google Shape;194;g32742edfc2c_0_135"/>
          <p:cNvSpPr txBox="1"/>
          <p:nvPr/>
        </p:nvSpPr>
        <p:spPr>
          <a:xfrm>
            <a:off x="3804573" y="1269650"/>
            <a:ext cx="13454700" cy="1369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8900" u="none" cap="none" strike="noStrike">
                <a:solidFill>
                  <a:schemeClr val="lt1"/>
                </a:solidFill>
                <a:latin typeface="Anton"/>
                <a:ea typeface="Anton"/>
                <a:cs typeface="Anton"/>
                <a:sym typeface="Anton"/>
              </a:rPr>
              <a:t>Kunst door dove kunstenaars</a:t>
            </a:r>
            <a:endParaRPr b="0" i="0" sz="8900" u="none" cap="none" strike="noStrike">
              <a:solidFill>
                <a:schemeClr val="lt1"/>
              </a:solidFill>
              <a:latin typeface="Anton"/>
              <a:ea typeface="Anton"/>
              <a:cs typeface="Anton"/>
              <a:sym typeface="Anton"/>
            </a:endParaRPr>
          </a:p>
        </p:txBody>
      </p:sp>
      <p:sp>
        <p:nvSpPr>
          <p:cNvPr id="195" name="Google Shape;195;g32742edfc2c_0_135"/>
          <p:cNvSpPr txBox="1"/>
          <p:nvPr/>
        </p:nvSpPr>
        <p:spPr>
          <a:xfrm>
            <a:off x="3702775" y="3646025"/>
            <a:ext cx="13454700" cy="5048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3600"/>
              <a:buFont typeface="Arial"/>
              <a:buNone/>
            </a:pPr>
            <a:r>
              <a:rPr b="0" i="0" lang="en-US" sz="4000" u="none" cap="none" strike="noStrike">
                <a:solidFill>
                  <a:schemeClr val="lt1"/>
                </a:solidFill>
                <a:latin typeface="Quicksand Medium"/>
                <a:ea typeface="Quicksand Medium"/>
                <a:cs typeface="Quicksand Medium"/>
                <a:sym typeface="Quicksand Medium"/>
              </a:rPr>
              <a:t>In de 20e eeuw, met name na de wereldoorlogen, begonnen dove kunstenaars zich explicieter te richten op thema's die verband hielden met doofheid, de dagelijkse ervaringen van het doof zijn, audisme, de strijd voor rechten en het belang van gebarentaal. </a:t>
            </a:r>
            <a:endParaRPr b="0" i="0" sz="4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600"/>
              <a:buFont typeface="Arial"/>
              <a:buNone/>
            </a:pPr>
            <a:r>
              <a:rPr b="0" i="0" lang="en-US" sz="4000" u="none" cap="none" strike="noStrike">
                <a:solidFill>
                  <a:schemeClr val="lt1"/>
                </a:solidFill>
                <a:latin typeface="Quicksand Medium"/>
                <a:ea typeface="Quicksand Medium"/>
                <a:cs typeface="Quicksand Medium"/>
                <a:sym typeface="Quicksand Medium"/>
              </a:rPr>
              <a:t>Deze trend kwam in de jaren zestig sterk in een stroomversnelling, vooral in de Verenigde Staten. </a:t>
            </a:r>
            <a:endParaRPr b="0" i="0" sz="4000" u="none" cap="none" strike="noStrike">
              <a:solidFill>
                <a:schemeClr val="lt1"/>
              </a:solidFill>
              <a:latin typeface="Quicksand Medium"/>
              <a:ea typeface="Quicksand Medium"/>
              <a:cs typeface="Quicksand Medium"/>
              <a:sym typeface="Quicksand Medium"/>
            </a:endParaRPr>
          </a:p>
        </p:txBody>
      </p:sp>
      <p:pic>
        <p:nvPicPr>
          <p:cNvPr id="196" name="Google Shape;196;g32742edfc2c_0_135"/>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0" name="Shape 200"/>
        <p:cNvGrpSpPr/>
        <p:nvPr/>
      </p:nvGrpSpPr>
      <p:grpSpPr>
        <a:xfrm>
          <a:off x="0" y="0"/>
          <a:ext cx="0" cy="0"/>
          <a:chOff x="0" y="0"/>
          <a:chExt cx="0" cy="0"/>
        </a:xfrm>
      </p:grpSpPr>
      <p:grpSp>
        <p:nvGrpSpPr>
          <p:cNvPr id="201" name="Google Shape;201;g350a9a3d250_0_26"/>
          <p:cNvGrpSpPr/>
          <p:nvPr/>
        </p:nvGrpSpPr>
        <p:grpSpPr>
          <a:xfrm>
            <a:off x="0" y="-216993"/>
            <a:ext cx="2922102" cy="10504504"/>
            <a:chOff x="0" y="-57150"/>
            <a:chExt cx="769602" cy="2766600"/>
          </a:xfrm>
        </p:grpSpPr>
        <p:sp>
          <p:nvSpPr>
            <p:cNvPr id="202" name="Google Shape;202;g350a9a3d250_0_2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3" name="Google Shape;203;g350a9a3d250_0_2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4" name="Google Shape;204;g350a9a3d250_0_2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5" name="Google Shape;205;g350a9a3d250_0_26"/>
          <p:cNvSpPr txBox="1"/>
          <p:nvPr/>
        </p:nvSpPr>
        <p:spPr>
          <a:xfrm>
            <a:off x="3626750" y="1274888"/>
            <a:ext cx="8041200" cy="2616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0" i="0" lang="en-US" sz="6000" u="none" cap="none" strike="noStrike">
                <a:solidFill>
                  <a:schemeClr val="lt1"/>
                </a:solidFill>
                <a:latin typeface="Anton"/>
                <a:ea typeface="Anton"/>
                <a:cs typeface="Anton"/>
                <a:sym typeface="Anton"/>
              </a:rPr>
              <a:t>De’ Via </a:t>
            </a:r>
            <a:endParaRPr b="0" i="0" sz="60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800"/>
              <a:buFont typeface="Arial"/>
              <a:buNone/>
            </a:pPr>
            <a:r>
              <a:rPr b="0" i="0" lang="en-US" sz="6000" u="none" cap="none" strike="noStrike">
                <a:solidFill>
                  <a:schemeClr val="lt1"/>
                </a:solidFill>
                <a:latin typeface="Anton"/>
                <a:ea typeface="Anton"/>
                <a:cs typeface="Anton"/>
                <a:sym typeface="Anton"/>
              </a:rPr>
              <a:t>(Deaf View/Image Art)</a:t>
            </a:r>
            <a:r>
              <a:rPr b="0" i="0" lang="en-US" sz="5200" u="none" cap="none" strike="noStrike">
                <a:solidFill>
                  <a:schemeClr val="lt1"/>
                </a:solidFill>
                <a:latin typeface="Anton"/>
                <a:ea typeface="Anton"/>
                <a:cs typeface="Anton"/>
                <a:sym typeface="Anton"/>
              </a:rPr>
              <a:t> </a:t>
            </a:r>
            <a:endParaRPr b="0" i="0" sz="52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800"/>
              <a:buFont typeface="Arial"/>
              <a:buNone/>
            </a:pPr>
            <a:r>
              <a:rPr b="0" i="0" lang="en-US" sz="3800" u="none" cap="none" strike="noStrike">
                <a:solidFill>
                  <a:schemeClr val="lt1"/>
                </a:solidFill>
                <a:latin typeface="Quicksand Medium"/>
                <a:ea typeface="Quicksand Medium"/>
                <a:cs typeface="Quicksand Medium"/>
                <a:sym typeface="Quicksand Medium"/>
              </a:rPr>
              <a:t>VS, 1989</a:t>
            </a:r>
            <a:endParaRPr b="0" i="0" sz="3800" u="none" cap="none" strike="noStrike">
              <a:solidFill>
                <a:schemeClr val="lt1"/>
              </a:solidFill>
              <a:latin typeface="Quicksand Medium"/>
              <a:ea typeface="Quicksand Medium"/>
              <a:cs typeface="Quicksand Medium"/>
              <a:sym typeface="Quicksand Medium"/>
            </a:endParaRPr>
          </a:p>
        </p:txBody>
      </p:sp>
      <p:sp>
        <p:nvSpPr>
          <p:cNvPr id="206" name="Google Shape;206;g350a9a3d250_0_26"/>
          <p:cNvSpPr txBox="1"/>
          <p:nvPr/>
        </p:nvSpPr>
        <p:spPr>
          <a:xfrm>
            <a:off x="9192384" y="6401326"/>
            <a:ext cx="4783800" cy="1677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0" i="0" lang="en-US" sz="6100" u="none" cap="none" strike="noStrike">
                <a:solidFill>
                  <a:schemeClr val="lt1"/>
                </a:solidFill>
                <a:latin typeface="Anton"/>
                <a:ea typeface="Anton"/>
                <a:cs typeface="Anton"/>
                <a:sym typeface="Anton"/>
              </a:rPr>
              <a:t>Surdisme</a:t>
            </a:r>
            <a:r>
              <a:rPr b="0" i="0" lang="en-US" sz="4700" u="none" cap="none" strike="noStrike">
                <a:solidFill>
                  <a:schemeClr val="lt1"/>
                </a:solidFill>
                <a:latin typeface="Anton"/>
                <a:ea typeface="Anton"/>
                <a:cs typeface="Anton"/>
                <a:sym typeface="Anton"/>
              </a:rPr>
              <a:t> </a:t>
            </a:r>
            <a:endParaRPr b="0" i="0" sz="47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500"/>
              <a:buFont typeface="Arial"/>
              <a:buNone/>
            </a:pPr>
            <a:r>
              <a:rPr b="0" i="0" lang="en-US" sz="3600" u="none" cap="none" strike="noStrike">
                <a:solidFill>
                  <a:schemeClr val="lt1"/>
                </a:solidFill>
                <a:latin typeface="Quicksand Medium"/>
                <a:ea typeface="Quicksand Medium"/>
                <a:cs typeface="Quicksand Medium"/>
                <a:sym typeface="Quicksand Medium"/>
              </a:rPr>
              <a:t>Frankrijk, 2009</a:t>
            </a:r>
            <a:endParaRPr b="0" i="0" sz="3600" u="none" cap="none" strike="noStrike">
              <a:solidFill>
                <a:schemeClr val="lt1"/>
              </a:solidFill>
              <a:latin typeface="Quicksand Medium"/>
              <a:ea typeface="Quicksand Medium"/>
              <a:cs typeface="Quicksand Medium"/>
              <a:sym typeface="Quicksand Medium"/>
            </a:endParaRPr>
          </a:p>
        </p:txBody>
      </p:sp>
      <p:pic>
        <p:nvPicPr>
          <p:cNvPr id="207" name="Google Shape;207;g350a9a3d250_0_26"/>
          <p:cNvPicPr preferRelativeResize="0"/>
          <p:nvPr/>
        </p:nvPicPr>
        <p:blipFill rotWithShape="1">
          <a:blip r:embed="rId4">
            <a:alphaModFix/>
          </a:blip>
          <a:srcRect b="0" l="0" r="0" t="0"/>
          <a:stretch/>
        </p:blipFill>
        <p:spPr>
          <a:xfrm>
            <a:off x="12372588" y="707158"/>
            <a:ext cx="4286174" cy="3428965"/>
          </a:xfrm>
          <a:prstGeom prst="rect">
            <a:avLst/>
          </a:prstGeom>
          <a:noFill/>
          <a:ln>
            <a:noFill/>
          </a:ln>
        </p:spPr>
      </p:pic>
      <p:sp>
        <p:nvSpPr>
          <p:cNvPr id="208" name="Google Shape;208;g350a9a3d250_0_26"/>
          <p:cNvSpPr txBox="1"/>
          <p:nvPr/>
        </p:nvSpPr>
        <p:spPr>
          <a:xfrm>
            <a:off x="12372638" y="4136125"/>
            <a:ext cx="4286100" cy="1154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Quicksand Medium"/>
                <a:ea typeface="Quicksand Medium"/>
                <a:cs typeface="Quicksand Medium"/>
                <a:sym typeface="Quicksand Medium"/>
              </a:rPr>
              <a:t>Logo “De’ Via Curriculum Development Team” </a:t>
            </a:r>
            <a:br>
              <a:rPr b="0" i="0" lang="en-US" sz="2100" u="none" cap="none" strike="noStrike">
                <a:solidFill>
                  <a:schemeClr val="lt1"/>
                </a:solidFill>
                <a:latin typeface="Quicksand Medium"/>
                <a:ea typeface="Quicksand Medium"/>
                <a:cs typeface="Quicksand Medium"/>
                <a:sym typeface="Quicksand Medium"/>
              </a:rPr>
            </a:br>
            <a:r>
              <a:rPr b="0" i="0" lang="en-US" sz="2100" u="none" cap="none" strike="noStrike">
                <a:solidFill>
                  <a:schemeClr val="lt1"/>
                </a:solidFill>
                <a:latin typeface="Quicksand Medium"/>
                <a:ea typeface="Quicksand Medium"/>
                <a:cs typeface="Quicksand Medium"/>
                <a:sym typeface="Quicksand Medium"/>
              </a:rPr>
              <a:t>door David Call</a:t>
            </a:r>
            <a:endParaRPr b="0" i="0" sz="2300" u="none" cap="none" strike="noStrike">
              <a:solidFill>
                <a:schemeClr val="lt1"/>
              </a:solidFill>
              <a:latin typeface="Quicksand Medium"/>
              <a:ea typeface="Quicksand Medium"/>
              <a:cs typeface="Quicksand Medium"/>
              <a:sym typeface="Quicksand Medium"/>
            </a:endParaRPr>
          </a:p>
        </p:txBody>
      </p:sp>
      <p:pic>
        <p:nvPicPr>
          <p:cNvPr id="209" name="Google Shape;209;g350a9a3d250_0_26" title="Sourdisme.jpeg"/>
          <p:cNvPicPr preferRelativeResize="0"/>
          <p:nvPr/>
        </p:nvPicPr>
        <p:blipFill rotWithShape="1">
          <a:blip r:embed="rId5">
            <a:alphaModFix/>
          </a:blip>
          <a:srcRect b="0" l="0" r="0" t="0"/>
          <a:stretch/>
        </p:blipFill>
        <p:spPr>
          <a:xfrm>
            <a:off x="5005648" y="5075625"/>
            <a:ext cx="3815002" cy="3990625"/>
          </a:xfrm>
          <a:prstGeom prst="rect">
            <a:avLst/>
          </a:prstGeom>
          <a:noFill/>
          <a:ln cap="flat" cmpd="sng" w="28575">
            <a:solidFill>
              <a:schemeClr val="dk1"/>
            </a:solidFill>
            <a:prstDash val="solid"/>
            <a:round/>
            <a:headEnd len="sm" w="sm" type="none"/>
            <a:tailEnd len="sm" w="sm" type="none"/>
          </a:ln>
        </p:spPr>
      </p:pic>
      <p:pic>
        <p:nvPicPr>
          <p:cNvPr id="210" name="Google Shape;210;g350a9a3d250_0_26"/>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4" name="Shape 214"/>
        <p:cNvGrpSpPr/>
        <p:nvPr/>
      </p:nvGrpSpPr>
      <p:grpSpPr>
        <a:xfrm>
          <a:off x="0" y="0"/>
          <a:ext cx="0" cy="0"/>
          <a:chOff x="0" y="0"/>
          <a:chExt cx="0" cy="0"/>
        </a:xfrm>
      </p:grpSpPr>
      <p:grpSp>
        <p:nvGrpSpPr>
          <p:cNvPr id="215" name="Google Shape;215;g32742edfc2c_0_120"/>
          <p:cNvGrpSpPr/>
          <p:nvPr/>
        </p:nvGrpSpPr>
        <p:grpSpPr>
          <a:xfrm>
            <a:off x="0" y="-216993"/>
            <a:ext cx="2922102" cy="10504504"/>
            <a:chOff x="0" y="-57150"/>
            <a:chExt cx="769602" cy="2766600"/>
          </a:xfrm>
        </p:grpSpPr>
        <p:sp>
          <p:nvSpPr>
            <p:cNvPr id="216" name="Google Shape;216;g32742edfc2c_0_12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7" name="Google Shape;217;g32742edfc2c_0_12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8" name="Google Shape;218;g32742edfc2c_0_120"/>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9" name="Google Shape;219;g32742edfc2c_0_120"/>
          <p:cNvSpPr txBox="1"/>
          <p:nvPr/>
        </p:nvSpPr>
        <p:spPr>
          <a:xfrm>
            <a:off x="3843399" y="473675"/>
            <a:ext cx="114852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De’ VIA </a:t>
            </a:r>
            <a:r>
              <a:rPr b="0" i="0" lang="en-US" sz="5600" u="none" cap="none" strike="noStrike">
                <a:solidFill>
                  <a:schemeClr val="lt1"/>
                </a:solidFill>
                <a:latin typeface="Anton"/>
                <a:ea typeface="Anton"/>
                <a:cs typeface="Anton"/>
                <a:sym typeface="Anton"/>
              </a:rPr>
              <a:t>(Deaf View/Image Art)</a:t>
            </a:r>
            <a:r>
              <a:rPr b="0" i="0" lang="en-US" sz="4800" u="none" cap="none" strike="noStrike">
                <a:solidFill>
                  <a:schemeClr val="lt1"/>
                </a:solidFill>
                <a:latin typeface="Anton"/>
                <a:ea typeface="Anton"/>
                <a:cs typeface="Anton"/>
                <a:sym typeface="Anton"/>
              </a:rPr>
              <a:t> </a:t>
            </a:r>
            <a:endParaRPr b="0" i="0" sz="10600" u="none" cap="none" strike="noStrike">
              <a:solidFill>
                <a:schemeClr val="lt1"/>
              </a:solidFill>
              <a:latin typeface="Anton"/>
              <a:ea typeface="Anton"/>
              <a:cs typeface="Anton"/>
              <a:sym typeface="Anton"/>
            </a:endParaRPr>
          </a:p>
        </p:txBody>
      </p:sp>
      <p:sp>
        <p:nvSpPr>
          <p:cNvPr id="220" name="Google Shape;220;g32742edfc2c_0_120"/>
          <p:cNvSpPr txBox="1"/>
          <p:nvPr/>
        </p:nvSpPr>
        <p:spPr>
          <a:xfrm>
            <a:off x="3266775" y="2157325"/>
            <a:ext cx="14445900" cy="1662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De'VIA is een kunstbeweging die de ervaringen van dove mensen onderzoekt en uitdrukt vanuit culturele, taalkundige en intersectionele perspectieven. De beweging is ontstaan uit een groep kunstenaars vlak voor het Deaf Way Festival in 1989.</a:t>
            </a:r>
            <a:endParaRPr b="0" i="0" sz="3200" u="none" cap="none" strike="noStrike">
              <a:solidFill>
                <a:schemeClr val="lt1"/>
              </a:solidFill>
              <a:latin typeface="Quicksand Medium"/>
              <a:ea typeface="Quicksand Medium"/>
              <a:cs typeface="Quicksand Medium"/>
              <a:sym typeface="Quicksand Medium"/>
            </a:endParaRPr>
          </a:p>
        </p:txBody>
      </p:sp>
      <p:sp>
        <p:nvSpPr>
          <p:cNvPr id="221" name="Google Shape;221;g32742edfc2c_0_120"/>
          <p:cNvSpPr txBox="1"/>
          <p:nvPr/>
        </p:nvSpPr>
        <p:spPr>
          <a:xfrm>
            <a:off x="3686775" y="4087925"/>
            <a:ext cx="11485200" cy="6354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40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De vier elementen van De'VIA:</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120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De</a:t>
            </a:r>
            <a:r>
              <a:rPr b="0" i="0" lang="en-US" sz="3200" u="none" cap="none" strike="noStrike">
                <a:solidFill>
                  <a:schemeClr val="lt1"/>
                </a:solidFill>
                <a:latin typeface="Quicksand Medium"/>
                <a:ea typeface="Quicksand Medium"/>
                <a:cs typeface="Quicksand Medium"/>
                <a:sym typeface="Quicksand Medium"/>
              </a:rPr>
              <a:t>: Uitdrukking van </a:t>
            </a:r>
            <a:r>
              <a:rPr b="1" i="1" lang="en-US" sz="3200" u="none" cap="none" strike="noStrike">
                <a:solidFill>
                  <a:schemeClr val="lt1"/>
                </a:solidFill>
                <a:latin typeface="Quicksand"/>
                <a:ea typeface="Quicksand"/>
                <a:cs typeface="Quicksand"/>
                <a:sym typeface="Quicksand"/>
              </a:rPr>
              <a:t>bevestiging</a:t>
            </a:r>
            <a:r>
              <a:rPr b="0" i="0" lang="en-US" sz="3200" u="none" cap="none" strike="noStrike">
                <a:solidFill>
                  <a:schemeClr val="lt1"/>
                </a:solidFill>
                <a:latin typeface="Quicksand Medium"/>
                <a:ea typeface="Quicksand Medium"/>
                <a:cs typeface="Quicksand Medium"/>
                <a:sym typeface="Quicksand Medium"/>
              </a:rPr>
              <a:t>, </a:t>
            </a:r>
            <a:r>
              <a:rPr b="1" i="1" lang="en-US" sz="3200" u="none" cap="none" strike="noStrike">
                <a:solidFill>
                  <a:schemeClr val="lt1"/>
                </a:solidFill>
                <a:latin typeface="Quicksand"/>
                <a:ea typeface="Quicksand"/>
                <a:cs typeface="Quicksand"/>
                <a:sym typeface="Quicksand"/>
              </a:rPr>
              <a:t>verzet </a:t>
            </a:r>
            <a:r>
              <a:rPr b="0" i="0" lang="en-US" sz="3200" u="none" cap="none" strike="noStrike">
                <a:solidFill>
                  <a:schemeClr val="lt1"/>
                </a:solidFill>
                <a:latin typeface="Quicksand Medium"/>
                <a:ea typeface="Quicksand Medium"/>
                <a:cs typeface="Quicksand Medium"/>
                <a:sym typeface="Quicksand Medium"/>
              </a:rPr>
              <a:t>en bevrijding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voor dove en doofblinde personen.</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V</a:t>
            </a:r>
            <a:r>
              <a:rPr b="0" i="0" lang="en-US" sz="3200" u="none" cap="none" strike="noStrike">
                <a:solidFill>
                  <a:schemeClr val="lt1"/>
                </a:solidFill>
                <a:latin typeface="Quicksand Medium"/>
                <a:ea typeface="Quicksand Medium"/>
                <a:cs typeface="Quicksand Medium"/>
                <a:sym typeface="Quicksand Medium"/>
              </a:rPr>
              <a:t>: Het perspectief van dove en doofblinde mensen en hun manier</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om in de wereld te leven.</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I</a:t>
            </a:r>
            <a:r>
              <a:rPr b="0" i="0" lang="en-US" sz="3200" u="none" cap="none" strike="noStrike">
                <a:solidFill>
                  <a:schemeClr val="lt1"/>
                </a:solidFill>
                <a:latin typeface="Quicksand Medium"/>
                <a:ea typeface="Quicksand Medium"/>
                <a:cs typeface="Quicksand Medium"/>
                <a:sym typeface="Quicksand Medium"/>
              </a:rPr>
              <a:t>: Beelden, motieven en symbolen die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de dove ervaring (visualisatie).</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A</a:t>
            </a:r>
            <a:r>
              <a:rPr b="0" i="0" lang="en-US" sz="3200" u="none" cap="none" strike="noStrike">
                <a:solidFill>
                  <a:schemeClr val="lt1"/>
                </a:solidFill>
                <a:latin typeface="Quicksand Medium"/>
                <a:ea typeface="Quicksand Medium"/>
                <a:cs typeface="Quicksand Medium"/>
                <a:sym typeface="Quicksand Medium"/>
              </a:rPr>
              <a:t>: Kunst, activisme, esthetiek en authentieke uitdrukking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van de dove ervaring.</a:t>
            </a:r>
            <a:endParaRPr b="0" i="0" sz="3200" u="none" cap="none" strike="noStrike">
              <a:solidFill>
                <a:schemeClr val="lt1"/>
              </a:solidFill>
              <a:latin typeface="Quicksand Medium"/>
              <a:ea typeface="Quicksand Medium"/>
              <a:cs typeface="Quicksand Medium"/>
              <a:sym typeface="Quicksand Medium"/>
            </a:endParaRPr>
          </a:p>
        </p:txBody>
      </p:sp>
      <p:pic>
        <p:nvPicPr>
          <p:cNvPr id="222" name="Google Shape;222;g32742edfc2c_0_120"/>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6" name="Shape 226"/>
        <p:cNvGrpSpPr/>
        <p:nvPr/>
      </p:nvGrpSpPr>
      <p:grpSpPr>
        <a:xfrm>
          <a:off x="0" y="0"/>
          <a:ext cx="0" cy="0"/>
          <a:chOff x="0" y="0"/>
          <a:chExt cx="0" cy="0"/>
        </a:xfrm>
      </p:grpSpPr>
      <p:grpSp>
        <p:nvGrpSpPr>
          <p:cNvPr id="227" name="Google Shape;227;g350a9a3d250_0_1"/>
          <p:cNvGrpSpPr/>
          <p:nvPr/>
        </p:nvGrpSpPr>
        <p:grpSpPr>
          <a:xfrm>
            <a:off x="0" y="-216993"/>
            <a:ext cx="2922102" cy="10504504"/>
            <a:chOff x="0" y="-57150"/>
            <a:chExt cx="769602" cy="2766600"/>
          </a:xfrm>
        </p:grpSpPr>
        <p:sp>
          <p:nvSpPr>
            <p:cNvPr id="228" name="Google Shape;228;g350a9a3d250_0_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9" name="Google Shape;229;g350a9a3d250_0_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0" name="Google Shape;230;g350a9a3d250_0_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1" name="Google Shape;231;g350a9a3d250_0_1"/>
          <p:cNvSpPr txBox="1"/>
          <p:nvPr/>
        </p:nvSpPr>
        <p:spPr>
          <a:xfrm>
            <a:off x="3843404" y="473679"/>
            <a:ext cx="949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8000" u="none" cap="none" strike="noStrike">
                <a:solidFill>
                  <a:schemeClr val="lt1"/>
                </a:solidFill>
                <a:latin typeface="Anton"/>
                <a:ea typeface="Anton"/>
                <a:cs typeface="Anton"/>
                <a:sym typeface="Anton"/>
              </a:rPr>
              <a:t>De’ VIA - Motieven</a:t>
            </a:r>
            <a:endParaRPr b="0" i="0" sz="8000" u="none" cap="none" strike="noStrike">
              <a:solidFill>
                <a:schemeClr val="lt1"/>
              </a:solidFill>
              <a:latin typeface="Anton"/>
              <a:ea typeface="Anton"/>
              <a:cs typeface="Anton"/>
              <a:sym typeface="Anton"/>
            </a:endParaRPr>
          </a:p>
        </p:txBody>
      </p:sp>
      <p:sp>
        <p:nvSpPr>
          <p:cNvPr id="232" name="Google Shape;232;g350a9a3d250_0_1"/>
          <p:cNvSpPr txBox="1"/>
          <p:nvPr/>
        </p:nvSpPr>
        <p:spPr>
          <a:xfrm>
            <a:off x="3434550" y="2134100"/>
            <a:ext cx="14205000" cy="6835200"/>
          </a:xfrm>
          <a:prstGeom prst="rect">
            <a:avLst/>
          </a:prstGeom>
          <a:noFill/>
          <a:ln>
            <a:noFill/>
          </a:ln>
        </p:spPr>
        <p:txBody>
          <a:bodyPr anchorCtr="0" anchor="t" bIns="91425" lIns="91425" spcFirstLastPara="1" rIns="91425" wrap="square" tIns="91425">
            <a:noAutofit/>
          </a:bodyPr>
          <a:lstStyle/>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Handen, ogen, monden, oren</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Kinderen</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Dieren (honden, vogels, vlinders, motten, vissen, paarden, olifanten)</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Natuur (bomen, bloemen, vooral zonnebloemen en paardenbloemen, golven of bergen)</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Deuren als doorgangen of obstakels</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Muzikale verwijzingen voor ASL (partituren, noten, instrumenten)</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Maskers, poppen, marionetten, robots</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Verkeersborden, spiegels, gloeilamp, bel, handschoen, blauwe tape, brug, hamer, CI, palissaden, kruis, sleutel </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Kettingen, riem, gevangenis, touw, prikkeldraad, haken</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En nog veel meer…</a:t>
            </a:r>
            <a:endParaRPr b="0" i="0" sz="3400" u="none" cap="none" strike="noStrike">
              <a:solidFill>
                <a:schemeClr val="lt1"/>
              </a:solidFill>
              <a:latin typeface="Quicksand Medium"/>
              <a:ea typeface="Quicksand Medium"/>
              <a:cs typeface="Quicksand Medium"/>
              <a:sym typeface="Quicksand Medium"/>
            </a:endParaRPr>
          </a:p>
        </p:txBody>
      </p:sp>
      <p:sp>
        <p:nvSpPr>
          <p:cNvPr id="233" name="Google Shape;233;g350a9a3d250_0_1"/>
          <p:cNvSpPr txBox="1"/>
          <p:nvPr/>
        </p:nvSpPr>
        <p:spPr>
          <a:xfrm>
            <a:off x="3434550" y="9648925"/>
            <a:ext cx="4354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lt1"/>
                </a:solidFill>
                <a:latin typeface="Quicksand"/>
                <a:ea typeface="Quicksand"/>
                <a:cs typeface="Quicksand"/>
                <a:sym typeface="Quicksand"/>
                <a:hlinkClick r:id="rId4">
                  <a:extLst>
                    <a:ext uri="{A12FA001-AC4F-418D-AE19-62706E023703}">
                      <ahyp:hlinkClr val="tx"/>
                    </a:ext>
                  </a:extLst>
                </a:hlinkClick>
              </a:rPr>
              <a:t>https://deviacurr.wordpress.com/devia-motifs/</a:t>
            </a:r>
            <a:r>
              <a:rPr b="0" i="0" lang="en-US" sz="1400" u="none" cap="none" strike="noStrike">
                <a:solidFill>
                  <a:schemeClr val="lt1"/>
                </a:solidFill>
                <a:latin typeface="Quicksand"/>
                <a:ea typeface="Quicksand"/>
                <a:cs typeface="Quicksand"/>
                <a:sym typeface="Quicksand"/>
              </a:rPr>
              <a:t> </a:t>
            </a:r>
            <a:endParaRPr b="0" i="0" sz="1400" u="none" cap="none" strike="noStrike">
              <a:solidFill>
                <a:schemeClr val="lt1"/>
              </a:solidFill>
              <a:latin typeface="Quicksand"/>
              <a:ea typeface="Quicksand"/>
              <a:cs typeface="Quicksand"/>
              <a:sym typeface="Quicksand"/>
            </a:endParaRPr>
          </a:p>
        </p:txBody>
      </p:sp>
      <p:pic>
        <p:nvPicPr>
          <p:cNvPr id="234" name="Google Shape;234;g350a9a3d250_0_1"/>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8" name="Shape 238"/>
        <p:cNvGrpSpPr/>
        <p:nvPr/>
      </p:nvGrpSpPr>
      <p:grpSpPr>
        <a:xfrm>
          <a:off x="0" y="0"/>
          <a:ext cx="0" cy="0"/>
          <a:chOff x="0" y="0"/>
          <a:chExt cx="0" cy="0"/>
        </a:xfrm>
      </p:grpSpPr>
      <p:grpSp>
        <p:nvGrpSpPr>
          <p:cNvPr id="239" name="Google Shape;239;g32742edfc2c_0_156"/>
          <p:cNvGrpSpPr/>
          <p:nvPr/>
        </p:nvGrpSpPr>
        <p:grpSpPr>
          <a:xfrm>
            <a:off x="0" y="-216993"/>
            <a:ext cx="2922102" cy="10504504"/>
            <a:chOff x="0" y="-57150"/>
            <a:chExt cx="769602" cy="2766600"/>
          </a:xfrm>
        </p:grpSpPr>
        <p:sp>
          <p:nvSpPr>
            <p:cNvPr id="240" name="Google Shape;240;g32742edfc2c_0_15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1" name="Google Shape;241;g32742edfc2c_0_15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2" name="Google Shape;242;g32742edfc2c_0_15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3" name="Google Shape;243;g32742edfc2c_0_156"/>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De’ VIA</a:t>
            </a:r>
            <a:endParaRPr b="0" i="0" sz="10000" u="none" cap="none" strike="noStrike">
              <a:solidFill>
                <a:schemeClr val="lt1"/>
              </a:solidFill>
              <a:latin typeface="Anton"/>
              <a:ea typeface="Anton"/>
              <a:cs typeface="Anton"/>
              <a:sym typeface="Anton"/>
            </a:endParaRPr>
          </a:p>
        </p:txBody>
      </p:sp>
      <p:sp>
        <p:nvSpPr>
          <p:cNvPr id="244" name="Google Shape;244;g32742edfc2c_0_156"/>
          <p:cNvSpPr txBox="1"/>
          <p:nvPr/>
        </p:nvSpPr>
        <p:spPr>
          <a:xfrm>
            <a:off x="4572000" y="8214352"/>
            <a:ext cx="3848700" cy="985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0" i="1" lang="en-US" sz="2600" u="none" cap="none" strike="noStrike">
                <a:solidFill>
                  <a:schemeClr val="lt1"/>
                </a:solidFill>
                <a:latin typeface="Quicksand Medium"/>
                <a:ea typeface="Quicksand Medium"/>
                <a:cs typeface="Quicksand Medium"/>
                <a:sym typeface="Quicksand Medium"/>
              </a:rPr>
              <a:t>Bell School 1944,</a:t>
            </a:r>
            <a:br>
              <a:rPr b="0" i="1"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Betty G. Miller (1972)</a:t>
            </a:r>
            <a:endParaRPr b="0" i="0" sz="2600" u="none" cap="none" strike="noStrike">
              <a:solidFill>
                <a:schemeClr val="lt1"/>
              </a:solidFill>
              <a:latin typeface="Quicksand Medium"/>
              <a:ea typeface="Quicksand Medium"/>
              <a:cs typeface="Quicksand Medium"/>
              <a:sym typeface="Quicksand Medium"/>
            </a:endParaRPr>
          </a:p>
        </p:txBody>
      </p:sp>
      <p:sp>
        <p:nvSpPr>
          <p:cNvPr id="245" name="Google Shape;245;g32742edfc2c_0_156"/>
          <p:cNvSpPr txBox="1"/>
          <p:nvPr/>
        </p:nvSpPr>
        <p:spPr>
          <a:xfrm>
            <a:off x="12122583" y="356778"/>
            <a:ext cx="4927200" cy="985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600"/>
              <a:buFont typeface="Arial"/>
              <a:buNone/>
            </a:pPr>
            <a:r>
              <a:rPr b="0" i="1" lang="en-US" sz="2600" u="none" cap="none" strike="noStrike">
                <a:solidFill>
                  <a:schemeClr val="lt1"/>
                </a:solidFill>
                <a:latin typeface="Quicksand Medium"/>
                <a:ea typeface="Quicksand Medium"/>
                <a:cs typeface="Quicksand Medium"/>
                <a:sym typeface="Quicksand Medium"/>
              </a:rPr>
              <a:t>Kunstmatig gehoor</a:t>
            </a:r>
            <a:r>
              <a:rPr b="0" i="0" lang="en-US" sz="2600" u="none" cap="none" strike="noStrike">
                <a:solidFill>
                  <a:schemeClr val="lt1"/>
                </a:solidFill>
                <a:latin typeface="Quicksand Medium"/>
                <a:ea typeface="Quicksand Medium"/>
                <a:cs typeface="Quicksand Medium"/>
                <a:sym typeface="Quicksand Medium"/>
              </a:rPr>
              <a:t>, </a:t>
            </a:r>
            <a:br>
              <a:rPr b="0" i="0"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Nancy Rourke (2012)</a:t>
            </a:r>
            <a:endParaRPr b="0" i="0" sz="2600" u="none" cap="none" strike="noStrike">
              <a:solidFill>
                <a:schemeClr val="lt1"/>
              </a:solidFill>
              <a:latin typeface="Quicksand Medium"/>
              <a:ea typeface="Quicksand Medium"/>
              <a:cs typeface="Quicksand Medium"/>
              <a:sym typeface="Quicksand Medium"/>
            </a:endParaRPr>
          </a:p>
        </p:txBody>
      </p:sp>
      <p:pic>
        <p:nvPicPr>
          <p:cNvPr id="246" name="Google Shape;246;g32742edfc2c_0_156"/>
          <p:cNvPicPr preferRelativeResize="0"/>
          <p:nvPr/>
        </p:nvPicPr>
        <p:blipFill rotWithShape="1">
          <a:blip r:embed="rId4">
            <a:alphaModFix/>
          </a:blip>
          <a:srcRect b="0" l="0" r="0" t="0"/>
          <a:stretch/>
        </p:blipFill>
        <p:spPr>
          <a:xfrm>
            <a:off x="11995212" y="1459750"/>
            <a:ext cx="5224375" cy="6640000"/>
          </a:xfrm>
          <a:prstGeom prst="rect">
            <a:avLst/>
          </a:prstGeom>
          <a:noFill/>
          <a:ln>
            <a:noFill/>
          </a:ln>
        </p:spPr>
      </p:pic>
      <p:pic>
        <p:nvPicPr>
          <p:cNvPr id="247" name="Google Shape;247;g32742edfc2c_0_156"/>
          <p:cNvPicPr preferRelativeResize="0"/>
          <p:nvPr/>
        </p:nvPicPr>
        <p:blipFill rotWithShape="1">
          <a:blip r:embed="rId5">
            <a:alphaModFix/>
          </a:blip>
          <a:srcRect b="10364" l="7931" r="7779" t="8022"/>
          <a:stretch/>
        </p:blipFill>
        <p:spPr>
          <a:xfrm>
            <a:off x="3843400" y="2219650"/>
            <a:ext cx="5679899" cy="5847713"/>
          </a:xfrm>
          <a:prstGeom prst="rect">
            <a:avLst/>
          </a:prstGeom>
          <a:noFill/>
          <a:ln>
            <a:noFill/>
          </a:ln>
        </p:spPr>
      </p:pic>
      <p:sp>
        <p:nvSpPr>
          <p:cNvPr id="248" name="Google Shape;248;g32742edfc2c_0_156"/>
          <p:cNvSpPr txBox="1"/>
          <p:nvPr/>
        </p:nvSpPr>
        <p:spPr>
          <a:xfrm>
            <a:off x="3843400" y="9121825"/>
            <a:ext cx="5679900" cy="492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400"/>
              <a:buFont typeface="Arial"/>
              <a:buNone/>
            </a:pPr>
            <a:r>
              <a:rPr b="0" i="0" lang="en-US" sz="2000" u="sng" cap="none" strike="noStrike">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https://deaf-art.org/deaf-art/devia-posters/</a:t>
            </a:r>
            <a:r>
              <a:rPr b="0" i="0" lang="en-US" sz="2000" u="none" cap="none" strike="noStrike">
                <a:solidFill>
                  <a:schemeClr val="lt1"/>
                </a:solidFill>
                <a:latin typeface="Quicksand Medium"/>
                <a:ea typeface="Quicksand Medium"/>
                <a:cs typeface="Quicksand Medium"/>
                <a:sym typeface="Quicksand Medium"/>
              </a:rPr>
              <a:t> </a:t>
            </a:r>
            <a:endParaRPr b="0" i="0" sz="2000" u="none" cap="none" strike="noStrike">
              <a:solidFill>
                <a:schemeClr val="lt1"/>
              </a:solidFill>
              <a:latin typeface="Quicksand Medium"/>
              <a:ea typeface="Quicksand Medium"/>
              <a:cs typeface="Quicksand Medium"/>
              <a:sym typeface="Quicksand Medium"/>
            </a:endParaRPr>
          </a:p>
        </p:txBody>
      </p:sp>
      <p:sp>
        <p:nvSpPr>
          <p:cNvPr id="249" name="Google Shape;249;g32742edfc2c_0_156"/>
          <p:cNvSpPr txBox="1"/>
          <p:nvPr/>
        </p:nvSpPr>
        <p:spPr>
          <a:xfrm>
            <a:off x="11593000" y="8369925"/>
            <a:ext cx="60288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1" lang="en-US" sz="2000" u="none" cap="none" strike="noStrike">
                <a:solidFill>
                  <a:schemeClr val="lt1"/>
                </a:solidFill>
                <a:latin typeface="Quicksand Medium"/>
                <a:ea typeface="Quicksand Medium"/>
                <a:cs typeface="Quicksand Medium"/>
                <a:sym typeface="Quicksand Medium"/>
              </a:rPr>
              <a:t>Inzicht in het werk van De’Via door Nancy Rourke</a:t>
            </a:r>
            <a:r>
              <a:rPr b="0" i="0" lang="en-US" sz="2000" u="none" cap="none" strike="noStrike">
                <a:solidFill>
                  <a:schemeClr val="lt1"/>
                </a:solidFill>
                <a:latin typeface="Quicksand Medium"/>
                <a:ea typeface="Quicksand Medium"/>
                <a:cs typeface="Quicksand Medium"/>
                <a:sym typeface="Quicksand Medium"/>
              </a:rPr>
              <a:t>:</a:t>
            </a:r>
            <a:r>
              <a:rPr b="0" i="0" lang="en-US" sz="2000" u="sng" cap="none" strike="noStrike">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 https://www.youtube.com/watch?v=9RmaBaQHgiw</a:t>
            </a:r>
            <a:r>
              <a:rPr b="0" i="0" lang="en-US" sz="2000" u="none" cap="none" strike="noStrike">
                <a:solidFill>
                  <a:schemeClr val="lt1"/>
                </a:solidFill>
                <a:latin typeface="Quicksand Medium"/>
                <a:ea typeface="Quicksand Medium"/>
                <a:cs typeface="Quicksand Medium"/>
                <a:sym typeface="Quicksand Medium"/>
              </a:rPr>
              <a:t> </a:t>
            </a:r>
            <a:br>
              <a:rPr b="0" i="0" lang="en-US" sz="2000" u="none" cap="none" strike="noStrike">
                <a:solidFill>
                  <a:schemeClr val="lt1"/>
                </a:solidFill>
                <a:latin typeface="Quicksand Medium"/>
                <a:ea typeface="Quicksand Medium"/>
                <a:cs typeface="Quicksand Medium"/>
                <a:sym typeface="Quicksand Medium"/>
              </a:rPr>
            </a:br>
            <a:r>
              <a:rPr b="0" i="0" lang="en-US" sz="2000" u="none" cap="none" strike="noStrike">
                <a:solidFill>
                  <a:schemeClr val="lt1"/>
                </a:solidFill>
                <a:latin typeface="Quicksand Medium"/>
                <a:ea typeface="Quicksand Medium"/>
                <a:cs typeface="Quicksand Medium"/>
                <a:sym typeface="Quicksand Medium"/>
              </a:rPr>
              <a:t>Interviews:</a:t>
            </a:r>
            <a:r>
              <a:rPr b="0" i="0" lang="en-US" sz="2000" u="sng" cap="none" strike="noStrike">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 https://youtu.be/6Og4BMcp3WA</a:t>
            </a:r>
            <a:endParaRPr b="0" i="0" sz="20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Medium"/>
                <a:ea typeface="Quicksand Medium"/>
                <a:cs typeface="Quicksand Medium"/>
                <a:sym typeface="Quicksand Medium"/>
              </a:rPr>
              <a:t>      </a:t>
            </a:r>
            <a:r>
              <a:rPr b="0" i="0" lang="en-US" sz="2000" u="sng" cap="none" strike="noStrike">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https://youtu.be/tA807S8730o</a:t>
            </a:r>
            <a:r>
              <a:rPr b="0" i="0" lang="en-US" sz="2000" u="none" cap="none" strike="noStrike">
                <a:solidFill>
                  <a:schemeClr val="lt1"/>
                </a:solidFill>
                <a:latin typeface="Quicksand Medium"/>
                <a:ea typeface="Quicksand Medium"/>
                <a:cs typeface="Quicksand Medium"/>
                <a:sym typeface="Quicksand Medium"/>
              </a:rPr>
              <a:t> </a:t>
            </a:r>
            <a:endParaRPr b="0" i="0" sz="2000" u="none" cap="none" strike="noStrike">
              <a:solidFill>
                <a:schemeClr val="lt1"/>
              </a:solidFill>
              <a:latin typeface="Quicksand Medium"/>
              <a:ea typeface="Quicksand Medium"/>
              <a:cs typeface="Quicksand Medium"/>
              <a:sym typeface="Quicksand Medium"/>
            </a:endParaRPr>
          </a:p>
        </p:txBody>
      </p:sp>
      <p:sp>
        <p:nvSpPr>
          <p:cNvPr id="250" name="Google Shape;250;g32742edfc2c_0_156"/>
          <p:cNvSpPr txBox="1"/>
          <p:nvPr/>
        </p:nvSpPr>
        <p:spPr>
          <a:xfrm>
            <a:off x="3190575" y="9766825"/>
            <a:ext cx="97272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lt1"/>
                </a:solidFill>
                <a:latin typeface="Quicksand"/>
                <a:ea typeface="Quicksand"/>
                <a:cs typeface="Quicksand"/>
                <a:sym typeface="Quicksand"/>
              </a:rPr>
              <a:t>U kunt meer kunstwerken bekijken op https://deaf-art.org/artists/</a:t>
            </a:r>
            <a:endParaRPr b="1" i="0" sz="2200" u="none" cap="none" strike="noStrike">
              <a:solidFill>
                <a:schemeClr val="lt1"/>
              </a:solidFill>
              <a:latin typeface="Quicksand"/>
              <a:ea typeface="Quicksand"/>
              <a:cs typeface="Quicksand"/>
              <a:sym typeface="Quicksand"/>
            </a:endParaRPr>
          </a:p>
        </p:txBody>
      </p:sp>
      <p:pic>
        <p:nvPicPr>
          <p:cNvPr id="251" name="Google Shape;251;g32742edfc2c_0_156"/>
          <p:cNvPicPr preferRelativeResize="0"/>
          <p:nvPr/>
        </p:nvPicPr>
        <p:blipFill>
          <a:blip r:embed="rId10">
            <a:alphaModFix/>
          </a:blip>
          <a:stretch>
            <a:fillRect/>
          </a:stretch>
        </p:blipFill>
        <p:spPr>
          <a:xfrm>
            <a:off x="307875" y="9486200"/>
            <a:ext cx="2442726" cy="492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5" name="Shape 255"/>
        <p:cNvGrpSpPr/>
        <p:nvPr/>
      </p:nvGrpSpPr>
      <p:grpSpPr>
        <a:xfrm>
          <a:off x="0" y="0"/>
          <a:ext cx="0" cy="0"/>
          <a:chOff x="0" y="0"/>
          <a:chExt cx="0" cy="0"/>
        </a:xfrm>
      </p:grpSpPr>
      <p:grpSp>
        <p:nvGrpSpPr>
          <p:cNvPr id="256" name="Google Shape;256;g32742edfc2c_0_175"/>
          <p:cNvGrpSpPr/>
          <p:nvPr/>
        </p:nvGrpSpPr>
        <p:grpSpPr>
          <a:xfrm>
            <a:off x="0" y="-216993"/>
            <a:ext cx="2922102" cy="10504504"/>
            <a:chOff x="0" y="-57150"/>
            <a:chExt cx="769602" cy="2766600"/>
          </a:xfrm>
        </p:grpSpPr>
        <p:sp>
          <p:nvSpPr>
            <p:cNvPr id="257" name="Google Shape;257;g32742edfc2c_0_17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8" name="Google Shape;258;g32742edfc2c_0_17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9" name="Google Shape;259;g32742edfc2c_0_175"/>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g32742edfc2c_0_175"/>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Surdisme</a:t>
            </a:r>
            <a:endParaRPr b="0" i="0" sz="10000" u="none" cap="none" strike="noStrike">
              <a:solidFill>
                <a:schemeClr val="lt1"/>
              </a:solidFill>
              <a:latin typeface="Anton"/>
              <a:ea typeface="Anton"/>
              <a:cs typeface="Anton"/>
              <a:sym typeface="Anton"/>
            </a:endParaRPr>
          </a:p>
        </p:txBody>
      </p:sp>
      <p:sp>
        <p:nvSpPr>
          <p:cNvPr id="261" name="Google Shape;261;g32742edfc2c_0_175"/>
          <p:cNvSpPr txBox="1"/>
          <p:nvPr/>
        </p:nvSpPr>
        <p:spPr>
          <a:xfrm>
            <a:off x="3843400" y="2099150"/>
            <a:ext cx="7601700" cy="363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Het </a:t>
            </a:r>
            <a:r>
              <a:rPr b="1" i="0" lang="en-US" sz="3200" u="none" cap="none" strike="noStrike">
                <a:solidFill>
                  <a:schemeClr val="lt1"/>
                </a:solidFill>
                <a:latin typeface="Quicksand"/>
                <a:ea typeface="Quicksand"/>
                <a:cs typeface="Quicksand"/>
                <a:sym typeface="Quicksand"/>
              </a:rPr>
              <a:t>Surdism </a:t>
            </a:r>
            <a:r>
              <a:rPr b="0" i="0" lang="en-US" sz="3200" u="none" cap="none" strike="noStrike">
                <a:solidFill>
                  <a:schemeClr val="lt1"/>
                </a:solidFill>
                <a:latin typeface="Quicksand Medium"/>
                <a:ea typeface="Quicksand Medium"/>
                <a:cs typeface="Quicksand Medium"/>
                <a:sym typeface="Quicksand Medium"/>
              </a:rPr>
              <a:t>Manifesto werd in 2009 opgesteld door de Franse doofblinde kunstenaar en activist </a:t>
            </a:r>
            <a:r>
              <a:rPr b="1" i="0" lang="en-US" sz="3200" u="none" cap="none" strike="noStrike">
                <a:solidFill>
                  <a:schemeClr val="lt1"/>
                </a:solidFill>
                <a:latin typeface="Quicksand"/>
                <a:ea typeface="Quicksand"/>
                <a:cs typeface="Quicksand"/>
                <a:sym typeface="Quicksand"/>
              </a:rPr>
              <a:t>Arnaud Balard </a:t>
            </a:r>
            <a:r>
              <a:rPr b="0" i="0" lang="en-US" sz="3200" u="none" cap="none" strike="noStrike">
                <a:solidFill>
                  <a:schemeClr val="lt1"/>
                </a:solidFill>
                <a:latin typeface="Quicksand Medium"/>
                <a:ea typeface="Quicksand Medium"/>
                <a:cs typeface="Quicksand Medium"/>
                <a:sym typeface="Quicksand Medium"/>
              </a:rPr>
              <a:t>ter gelegenheid van het 20-jarig jubileum van De’VIA – ondanks het feit dat Arnaud geen kennis had van of ervaring had met Deaf View/Image Art De’VIA. </a:t>
            </a:r>
            <a:endParaRPr b="0" i="0" sz="3200" u="none" cap="none" strike="noStrike">
              <a:solidFill>
                <a:schemeClr val="lt1"/>
              </a:solidFill>
              <a:latin typeface="Quicksand Medium"/>
              <a:ea typeface="Quicksand Medium"/>
              <a:cs typeface="Quicksand Medium"/>
              <a:sym typeface="Quicksand Medium"/>
            </a:endParaRPr>
          </a:p>
        </p:txBody>
      </p:sp>
      <p:sp>
        <p:nvSpPr>
          <p:cNvPr id="262" name="Google Shape;262;g32742edfc2c_0_175"/>
          <p:cNvSpPr txBox="1"/>
          <p:nvPr/>
        </p:nvSpPr>
        <p:spPr>
          <a:xfrm>
            <a:off x="3843400" y="6383325"/>
            <a:ext cx="13812900" cy="3140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Het Surdism Manifesto is een soortgelijke bewering over beeldende kunst die uniek is voor de </a:t>
            </a:r>
            <a:r>
              <a:rPr b="1" i="0" lang="en-US" sz="3200" u="none" cap="none" strike="noStrike">
                <a:solidFill>
                  <a:schemeClr val="lt1"/>
                </a:solidFill>
                <a:latin typeface="Quicksand"/>
                <a:ea typeface="Quicksand"/>
                <a:cs typeface="Quicksand"/>
                <a:sym typeface="Quicksand"/>
              </a:rPr>
              <a:t>dove ervaring </a:t>
            </a:r>
            <a:r>
              <a:rPr b="0" i="0" lang="en-US" sz="3200" u="none" cap="none" strike="noStrike">
                <a:solidFill>
                  <a:schemeClr val="lt1"/>
                </a:solidFill>
                <a:latin typeface="Quicksand Medium"/>
                <a:ea typeface="Quicksand Medium"/>
                <a:cs typeface="Quicksand Medium"/>
                <a:sym typeface="Quicksand Medium"/>
              </a:rPr>
              <a:t>en zich uitbreidt naar </a:t>
            </a:r>
            <a:r>
              <a:rPr b="1" i="0" lang="en-US" sz="3200" u="none" cap="none" strike="noStrike">
                <a:solidFill>
                  <a:schemeClr val="lt1"/>
                </a:solidFill>
                <a:latin typeface="Quicksand"/>
                <a:ea typeface="Quicksand"/>
                <a:cs typeface="Quicksand"/>
                <a:sym typeface="Quicksand"/>
              </a:rPr>
              <a:t>andere genres van culturele expressie</a:t>
            </a:r>
            <a:r>
              <a:rPr b="0" i="0" lang="en-US" sz="3200" u="none" cap="none" strike="noStrike">
                <a:solidFill>
                  <a:schemeClr val="lt1"/>
                </a:solidFill>
                <a:latin typeface="Quicksand Medium"/>
                <a:ea typeface="Quicksand Medium"/>
                <a:cs typeface="Quicksand Medium"/>
                <a:sym typeface="Quicksand Medium"/>
              </a:rPr>
              <a:t>, zoals: film, theater, literatuur (in gebarentaal en geschreven). Het omvat ook termen en concepten zoals </a:t>
            </a:r>
            <a:r>
              <a:rPr b="0" i="1" lang="en-US" sz="3200" u="none" cap="none" strike="noStrike">
                <a:solidFill>
                  <a:schemeClr val="lt1"/>
                </a:solidFill>
                <a:latin typeface="Quicksand Medium"/>
                <a:ea typeface="Quicksand Medium"/>
                <a:cs typeface="Quicksand Medium"/>
                <a:sym typeface="Quicksand Medium"/>
              </a:rPr>
              <a:t>audisme </a:t>
            </a:r>
            <a:r>
              <a:rPr b="0" i="0" lang="en-US" sz="3200" u="none" cap="none" strike="noStrike">
                <a:solidFill>
                  <a:schemeClr val="lt1"/>
                </a:solidFill>
                <a:latin typeface="Quicksand Medium"/>
                <a:ea typeface="Quicksand Medium"/>
                <a:cs typeface="Quicksand Medium"/>
                <a:sym typeface="Quicksand Medium"/>
              </a:rPr>
              <a:t>en </a:t>
            </a:r>
            <a:r>
              <a:rPr b="0" i="1" lang="en-US" sz="3200" u="none" cap="none" strike="noStrike">
                <a:solidFill>
                  <a:schemeClr val="lt1"/>
                </a:solidFill>
                <a:latin typeface="Quicksand Medium"/>
                <a:ea typeface="Quicksand Medium"/>
                <a:cs typeface="Quicksand Medium"/>
                <a:sym typeface="Quicksand Medium"/>
              </a:rPr>
              <a:t>Deafhood </a:t>
            </a:r>
            <a:r>
              <a:rPr b="0" i="0" lang="en-US" sz="3200" u="none" cap="none" strike="noStrike">
                <a:solidFill>
                  <a:schemeClr val="lt1"/>
                </a:solidFill>
                <a:latin typeface="Quicksand Medium"/>
                <a:ea typeface="Quicksand Medium"/>
                <a:cs typeface="Quicksand Medium"/>
                <a:sym typeface="Quicksand Medium"/>
              </a:rPr>
              <a:t>en roept op tot een activistische component in het maken van kunst met een doof-thema (d.w.z. </a:t>
            </a:r>
            <a:r>
              <a:rPr b="1" i="0" lang="en-US" sz="3200" u="none" cap="none" strike="noStrike">
                <a:solidFill>
                  <a:schemeClr val="lt1"/>
                </a:solidFill>
                <a:latin typeface="Quicksand"/>
                <a:ea typeface="Quicksand"/>
                <a:cs typeface="Quicksand"/>
                <a:sym typeface="Quicksand"/>
              </a:rPr>
              <a:t>ARTivisme</a:t>
            </a:r>
            <a:r>
              <a:rPr b="0" i="0" lang="en-US" sz="3200" u="none" cap="none" strike="noStrike">
                <a:solidFill>
                  <a:schemeClr val="lt1"/>
                </a:solidFill>
                <a:latin typeface="Quicksand Medium"/>
                <a:ea typeface="Quicksand Medium"/>
                <a:cs typeface="Quicksand Medium"/>
                <a:sym typeface="Quicksand Medium"/>
              </a:rPr>
              <a:t>).</a:t>
            </a:r>
            <a:endParaRPr b="0" i="0" sz="3200" u="none" cap="none" strike="noStrike">
              <a:solidFill>
                <a:schemeClr val="lt1"/>
              </a:solidFill>
              <a:latin typeface="Quicksand Medium"/>
              <a:ea typeface="Quicksand Medium"/>
              <a:cs typeface="Quicksand Medium"/>
              <a:sym typeface="Quicksand Medium"/>
            </a:endParaRPr>
          </a:p>
        </p:txBody>
      </p:sp>
      <p:pic>
        <p:nvPicPr>
          <p:cNvPr id="263" name="Google Shape;263;g32742edfc2c_0_175" title="arnaud-flag-e1596490355570.jpg"/>
          <p:cNvPicPr preferRelativeResize="0"/>
          <p:nvPr/>
        </p:nvPicPr>
        <p:blipFill rotWithShape="1">
          <a:blip r:embed="rId4">
            <a:alphaModFix/>
          </a:blip>
          <a:srcRect b="0" l="0" r="0" t="0"/>
          <a:stretch/>
        </p:blipFill>
        <p:spPr>
          <a:xfrm>
            <a:off x="11677349" y="627600"/>
            <a:ext cx="5899500" cy="4551050"/>
          </a:xfrm>
          <a:prstGeom prst="rect">
            <a:avLst/>
          </a:prstGeom>
          <a:noFill/>
          <a:ln>
            <a:noFill/>
          </a:ln>
        </p:spPr>
      </p:pic>
      <p:sp>
        <p:nvSpPr>
          <p:cNvPr id="264" name="Google Shape;264;g32742edfc2c_0_175"/>
          <p:cNvSpPr txBox="1"/>
          <p:nvPr/>
        </p:nvSpPr>
        <p:spPr>
          <a:xfrm>
            <a:off x="11445100" y="5178650"/>
            <a:ext cx="6544800" cy="55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a:ea typeface="Quicksand"/>
                <a:cs typeface="Quicksand"/>
                <a:sym typeface="Quicksand"/>
              </a:rPr>
              <a:t>Arnaud Balard, in</a:t>
            </a:r>
            <a:r>
              <a:rPr b="0" i="0" lang="en-US" sz="150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 https://deaf-art.org/profiles/arnaud-balard/#</a:t>
            </a:r>
            <a:r>
              <a:rPr b="0" i="0" lang="en-US" sz="1500" u="none" cap="none" strike="noStrike">
                <a:solidFill>
                  <a:schemeClr val="lt1"/>
                </a:solidFill>
                <a:latin typeface="Quicksand"/>
                <a:ea typeface="Quicksand"/>
                <a:cs typeface="Quicksand"/>
                <a:sym typeface="Quicksand"/>
              </a:rPr>
              <a:t> </a:t>
            </a:r>
            <a:endParaRPr b="0" i="0" sz="1500" u="none" cap="none" strike="noStrike">
              <a:solidFill>
                <a:schemeClr val="lt1"/>
              </a:solidFill>
              <a:latin typeface="Quicksand"/>
              <a:ea typeface="Quicksand"/>
              <a:cs typeface="Quicksand"/>
              <a:sym typeface="Quicksand"/>
            </a:endParaRPr>
          </a:p>
        </p:txBody>
      </p:sp>
      <p:sp>
        <p:nvSpPr>
          <p:cNvPr id="265" name="Google Shape;265;g32742edfc2c_0_175"/>
          <p:cNvSpPr txBox="1"/>
          <p:nvPr/>
        </p:nvSpPr>
        <p:spPr>
          <a:xfrm>
            <a:off x="9678000" y="9553775"/>
            <a:ext cx="77922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000" u="sng" cap="none" strike="noStrike">
                <a:solidFill>
                  <a:srgbClr val="FFFFFF"/>
                </a:solidFill>
                <a:latin typeface="Quicksand Medium"/>
                <a:ea typeface="Quicksand Medium"/>
                <a:cs typeface="Quicksand Medium"/>
                <a:sym typeface="Quicksand Medium"/>
                <a:hlinkClick r:id="rId6">
                  <a:extLst>
                    <a:ext uri="{A12FA001-AC4F-418D-AE19-62706E023703}">
                      <ahyp:hlinkClr val="tx"/>
                    </a:ext>
                  </a:extLst>
                </a:hlinkClick>
              </a:rPr>
              <a:t>https://surdistsunited.com/devia-history/surdism-manifesto/</a:t>
            </a:r>
            <a:r>
              <a:rPr b="0" i="0" lang="en-US" sz="2000" u="none" cap="none" strike="noStrike">
                <a:solidFill>
                  <a:srgbClr val="FFFFFF"/>
                </a:solidFill>
                <a:latin typeface="Quicksand Medium"/>
                <a:ea typeface="Quicksand Medium"/>
                <a:cs typeface="Quicksand Medium"/>
                <a:sym typeface="Quicksand Medium"/>
              </a:rPr>
              <a:t> </a:t>
            </a:r>
            <a:endParaRPr b="0" i="0" sz="2000" u="none" cap="none" strike="noStrike">
              <a:solidFill>
                <a:srgbClr val="FFFFFF"/>
              </a:solidFill>
              <a:latin typeface="Quicksand Medium"/>
              <a:ea typeface="Quicksand Medium"/>
              <a:cs typeface="Quicksand Medium"/>
              <a:sym typeface="Quicksand Medium"/>
            </a:endParaRPr>
          </a:p>
        </p:txBody>
      </p:sp>
      <p:pic>
        <p:nvPicPr>
          <p:cNvPr id="266" name="Google Shape;266;g32742edfc2c_0_175"/>
          <p:cNvPicPr preferRelativeResize="0"/>
          <p:nvPr/>
        </p:nvPicPr>
        <p:blipFill>
          <a:blip r:embed="rId7">
            <a:alphaModFix/>
          </a:blip>
          <a:stretch>
            <a:fillRect/>
          </a:stretch>
        </p:blipFill>
        <p:spPr>
          <a:xfrm>
            <a:off x="225800" y="9504600"/>
            <a:ext cx="2442726" cy="492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0" name="Shape 270"/>
        <p:cNvGrpSpPr/>
        <p:nvPr/>
      </p:nvGrpSpPr>
      <p:grpSpPr>
        <a:xfrm>
          <a:off x="0" y="0"/>
          <a:ext cx="0" cy="0"/>
          <a:chOff x="0" y="0"/>
          <a:chExt cx="0" cy="0"/>
        </a:xfrm>
      </p:grpSpPr>
      <p:grpSp>
        <p:nvGrpSpPr>
          <p:cNvPr id="271" name="Google Shape;271;g350a9a3d250_0_41"/>
          <p:cNvGrpSpPr/>
          <p:nvPr/>
        </p:nvGrpSpPr>
        <p:grpSpPr>
          <a:xfrm>
            <a:off x="0" y="-216993"/>
            <a:ext cx="2922102" cy="10504504"/>
            <a:chOff x="0" y="-57150"/>
            <a:chExt cx="769602" cy="2766600"/>
          </a:xfrm>
        </p:grpSpPr>
        <p:sp>
          <p:nvSpPr>
            <p:cNvPr id="272" name="Google Shape;272;g350a9a3d250_0_4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3" name="Google Shape;273;g350a9a3d250_0_4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4" name="Google Shape;274;g350a9a3d250_0_4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5" name="Google Shape;275;g350a9a3d250_0_41"/>
          <p:cNvPicPr preferRelativeResize="0"/>
          <p:nvPr/>
        </p:nvPicPr>
        <p:blipFill rotWithShape="1">
          <a:blip r:embed="rId4">
            <a:alphaModFix/>
          </a:blip>
          <a:srcRect b="0" l="0" r="0" t="0"/>
          <a:stretch/>
        </p:blipFill>
        <p:spPr>
          <a:xfrm>
            <a:off x="5955957" y="870726"/>
            <a:ext cx="8393900" cy="3130675"/>
          </a:xfrm>
          <a:prstGeom prst="rect">
            <a:avLst/>
          </a:prstGeom>
          <a:noFill/>
          <a:ln>
            <a:noFill/>
          </a:ln>
        </p:spPr>
      </p:pic>
      <p:sp>
        <p:nvSpPr>
          <p:cNvPr id="276" name="Google Shape;276;g350a9a3d250_0_41"/>
          <p:cNvSpPr txBox="1"/>
          <p:nvPr/>
        </p:nvSpPr>
        <p:spPr>
          <a:xfrm>
            <a:off x="12344950" y="4528625"/>
            <a:ext cx="49278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600" u="sng" cap="none" strike="noStrike">
                <a:solidFill>
                  <a:schemeClr val="lt1"/>
                </a:solidFill>
                <a:latin typeface="Quicksand Medium"/>
                <a:ea typeface="Quicksand Medium"/>
                <a:cs typeface="Quicksand Medium"/>
                <a:sym typeface="Quicksand Medium"/>
                <a:hlinkClick r:id="rId5">
                  <a:extLst>
                    <a:ext uri="{A12FA001-AC4F-418D-AE19-62706E023703}">
                      <ahyp:hlinkClr val="tx"/>
                    </a:ext>
                  </a:extLst>
                </a:hlinkClick>
              </a:rPr>
              <a:t>https://surdistsunited.com/</a:t>
            </a:r>
            <a:r>
              <a:rPr b="0" i="0" lang="en-US" sz="2600" u="none" cap="none" strike="noStrike">
                <a:solidFill>
                  <a:schemeClr val="lt1"/>
                </a:solidFill>
                <a:latin typeface="Quicksand Medium"/>
                <a:ea typeface="Quicksand Medium"/>
                <a:cs typeface="Quicksand Medium"/>
                <a:sym typeface="Quicksand Medium"/>
              </a:rPr>
              <a:t> </a:t>
            </a:r>
            <a:endParaRPr b="0" i="0" sz="2600" u="none" cap="none" strike="noStrike">
              <a:solidFill>
                <a:schemeClr val="lt1"/>
              </a:solidFill>
              <a:latin typeface="Quicksand Medium"/>
              <a:ea typeface="Quicksand Medium"/>
              <a:cs typeface="Quicksand Medium"/>
              <a:sym typeface="Quicksand Medium"/>
            </a:endParaRPr>
          </a:p>
        </p:txBody>
      </p:sp>
      <p:sp>
        <p:nvSpPr>
          <p:cNvPr id="277" name="Google Shape;277;g350a9a3d250_0_41"/>
          <p:cNvSpPr txBox="1"/>
          <p:nvPr/>
        </p:nvSpPr>
        <p:spPr>
          <a:xfrm>
            <a:off x="3736150" y="5770550"/>
            <a:ext cx="13536600" cy="2650500"/>
          </a:xfrm>
          <a:prstGeom prst="rect">
            <a:avLst/>
          </a:prstGeom>
          <a:noFill/>
          <a:ln>
            <a:noFill/>
          </a:ln>
        </p:spPr>
        <p:txBody>
          <a:bodyPr anchorCtr="0" anchor="t" bIns="91425" lIns="91425" spcFirstLastPara="1" rIns="91425" wrap="square" tIns="91425">
            <a:spAutoFit/>
          </a:bodyPr>
          <a:lstStyle/>
          <a:p>
            <a:pPr indent="0" lvl="0" marL="0" marR="0" rtl="0" algn="just">
              <a:lnSpc>
                <a:spcPct val="115000"/>
              </a:lnSpc>
              <a:spcBef>
                <a:spcPts val="0"/>
              </a:spcBef>
              <a:spcAft>
                <a:spcPts val="0"/>
              </a:spcAft>
              <a:buClr>
                <a:srgbClr val="000000"/>
              </a:buClr>
              <a:buSzPts val="2800"/>
              <a:buFont typeface="Arial"/>
              <a:buNone/>
            </a:pPr>
            <a:r>
              <a:rPr b="0" i="0" lang="en-US" sz="3600" u="none" cap="none" strike="noStrike">
                <a:solidFill>
                  <a:schemeClr val="lt1"/>
                </a:solidFill>
                <a:latin typeface="Quicksand Medium"/>
                <a:ea typeface="Quicksand Medium"/>
                <a:cs typeface="Quicksand Medium"/>
                <a:sym typeface="Quicksand Medium"/>
              </a:rPr>
              <a:t>Een non-profitcollectief van beeldend kunstenaars, filmmakers, dichters, verhalenvertellers, schrijvers en performers die zich inzetten voor het creëren van kunst over de ervaringen van doven en sociale rechtvaardigheid via ARTivisme.</a:t>
            </a:r>
            <a:endParaRPr b="0" i="0" sz="3600" u="none" cap="none" strike="noStrike">
              <a:solidFill>
                <a:schemeClr val="lt1"/>
              </a:solidFill>
              <a:latin typeface="Quicksand Medium"/>
              <a:ea typeface="Quicksand Medium"/>
              <a:cs typeface="Quicksand Medium"/>
              <a:sym typeface="Quicksand Medium"/>
            </a:endParaRPr>
          </a:p>
        </p:txBody>
      </p:sp>
      <p:pic>
        <p:nvPicPr>
          <p:cNvPr id="278" name="Google Shape;278;g350a9a3d250_0_41"/>
          <p:cNvPicPr preferRelativeResize="0"/>
          <p:nvPr/>
        </p:nvPicPr>
        <p:blipFill>
          <a:blip r:embed="rId6">
            <a:alphaModFix/>
          </a:blip>
          <a:stretch>
            <a:fillRect/>
          </a:stretch>
        </p:blipFill>
        <p:spPr>
          <a:xfrm>
            <a:off x="258625" y="9653300"/>
            <a:ext cx="2275251" cy="4588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82" name="Shape 282"/>
        <p:cNvGrpSpPr/>
        <p:nvPr/>
      </p:nvGrpSpPr>
      <p:grpSpPr>
        <a:xfrm>
          <a:off x="0" y="0"/>
          <a:ext cx="0" cy="0"/>
          <a:chOff x="0" y="0"/>
          <a:chExt cx="0" cy="0"/>
        </a:xfrm>
      </p:grpSpPr>
      <p:grpSp>
        <p:nvGrpSpPr>
          <p:cNvPr id="283" name="Google Shape;283;g32742edfc2c_0_214"/>
          <p:cNvGrpSpPr/>
          <p:nvPr/>
        </p:nvGrpSpPr>
        <p:grpSpPr>
          <a:xfrm>
            <a:off x="0" y="-216993"/>
            <a:ext cx="2922102" cy="10504504"/>
            <a:chOff x="0" y="-57150"/>
            <a:chExt cx="769602" cy="2766600"/>
          </a:xfrm>
        </p:grpSpPr>
        <p:sp>
          <p:nvSpPr>
            <p:cNvPr id="284" name="Google Shape;284;g32742edfc2c_0_21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5" name="Google Shape;285;g32742edfc2c_0_21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6" name="Google Shape;286;g32742edfc2c_0_21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7" name="Google Shape;287;g32742edfc2c_0_214"/>
          <p:cNvSpPr txBox="1"/>
          <p:nvPr/>
        </p:nvSpPr>
        <p:spPr>
          <a:xfrm>
            <a:off x="3515100" y="1158125"/>
            <a:ext cx="112578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Video Deaf Art</a:t>
            </a:r>
            <a:r>
              <a:rPr lang="en-US" sz="10000">
                <a:solidFill>
                  <a:srgbClr val="FFFFFF"/>
                </a:solidFill>
                <a:latin typeface="Anton"/>
                <a:ea typeface="Anton"/>
                <a:cs typeface="Anton"/>
                <a:sym typeface="Anton"/>
              </a:rPr>
              <a:t>ists</a:t>
            </a:r>
            <a:endParaRPr b="0" i="0" sz="10000" u="none" cap="none" strike="noStrike">
              <a:solidFill>
                <a:srgbClr val="FFFFFF"/>
              </a:solidFill>
              <a:latin typeface="Anton"/>
              <a:ea typeface="Anton"/>
              <a:cs typeface="Anton"/>
              <a:sym typeface="Anton"/>
            </a:endParaRPr>
          </a:p>
        </p:txBody>
      </p:sp>
      <p:pic>
        <p:nvPicPr>
          <p:cNvPr id="288" name="Google Shape;288;g32742edfc2c_0_214" title="10A - Dove kunstenaars">
            <a:hlinkClick r:id="rId4"/>
          </p:cNvPr>
          <p:cNvPicPr preferRelativeResize="0"/>
          <p:nvPr/>
        </p:nvPicPr>
        <p:blipFill>
          <a:blip r:embed="rId5">
            <a:alphaModFix/>
          </a:blip>
          <a:stretch>
            <a:fillRect/>
          </a:stretch>
        </p:blipFill>
        <p:spPr>
          <a:xfrm>
            <a:off x="5331646" y="3134700"/>
            <a:ext cx="9373875" cy="5272800"/>
          </a:xfrm>
          <a:prstGeom prst="rect">
            <a:avLst/>
          </a:prstGeom>
          <a:noFill/>
          <a:ln>
            <a:noFill/>
          </a:ln>
        </p:spPr>
      </p:pic>
      <p:pic>
        <p:nvPicPr>
          <p:cNvPr id="289" name="Google Shape;289;g32742edfc2c_0_214"/>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1000"/>
                                        <p:tgtEl>
                                          <p:spTgt spid="2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3" name="Shape 293"/>
        <p:cNvGrpSpPr/>
        <p:nvPr/>
      </p:nvGrpSpPr>
      <p:grpSpPr>
        <a:xfrm>
          <a:off x="0" y="0"/>
          <a:ext cx="0" cy="0"/>
          <a:chOff x="0" y="0"/>
          <a:chExt cx="0" cy="0"/>
        </a:xfrm>
      </p:grpSpPr>
      <p:grpSp>
        <p:nvGrpSpPr>
          <p:cNvPr id="294" name="Google Shape;294;g35780a33a39_0_6"/>
          <p:cNvGrpSpPr/>
          <p:nvPr/>
        </p:nvGrpSpPr>
        <p:grpSpPr>
          <a:xfrm>
            <a:off x="0" y="-216993"/>
            <a:ext cx="2922102" cy="10504504"/>
            <a:chOff x="0" y="-57150"/>
            <a:chExt cx="769602" cy="2766600"/>
          </a:xfrm>
        </p:grpSpPr>
        <p:sp>
          <p:nvSpPr>
            <p:cNvPr id="295" name="Google Shape;295;g35780a33a39_0_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g35780a33a39_0_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7" name="Google Shape;297;g35780a33a39_0_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8" name="Google Shape;298;g35780a33a39_0_6"/>
          <p:cNvSpPr txBox="1"/>
          <p:nvPr/>
        </p:nvSpPr>
        <p:spPr>
          <a:xfrm>
            <a:off x="3593600" y="2199925"/>
            <a:ext cx="12075300" cy="58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Geef uiting aan je ervaringen als dove via kunst</a:t>
            </a:r>
            <a:endParaRPr b="0" i="0" sz="10000" u="none" cap="none" strike="noStrike">
              <a:solidFill>
                <a:srgbClr val="FFFFFF"/>
              </a:solidFill>
              <a:latin typeface="Anton"/>
              <a:ea typeface="Anton"/>
              <a:cs typeface="Anton"/>
              <a:sym typeface="Anton"/>
            </a:endParaRPr>
          </a:p>
        </p:txBody>
      </p:sp>
      <p:sp>
        <p:nvSpPr>
          <p:cNvPr id="299" name="Google Shape;299;g35780a33a39_0_6"/>
          <p:cNvSpPr txBox="1"/>
          <p:nvPr/>
        </p:nvSpPr>
        <p:spPr>
          <a:xfrm>
            <a:off x="377149" y="1953375"/>
            <a:ext cx="21678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Extra individuele activiteit</a:t>
            </a:r>
            <a:endParaRPr b="0" i="0" sz="3200" u="none" cap="none" strike="noStrike">
              <a:solidFill>
                <a:srgbClr val="F7F1D5"/>
              </a:solidFill>
              <a:latin typeface="Anton"/>
              <a:ea typeface="Anton"/>
              <a:cs typeface="Anton"/>
              <a:sym typeface="Anton"/>
            </a:endParaRPr>
          </a:p>
        </p:txBody>
      </p:sp>
      <p:pic>
        <p:nvPicPr>
          <p:cNvPr id="300" name="Google Shape;300;g35780a33a39_0_6"/>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04" name="Shape 304"/>
        <p:cNvGrpSpPr/>
        <p:nvPr/>
      </p:nvGrpSpPr>
      <p:grpSpPr>
        <a:xfrm>
          <a:off x="0" y="0"/>
          <a:ext cx="0" cy="0"/>
          <a:chOff x="0" y="0"/>
          <a:chExt cx="0" cy="0"/>
        </a:xfrm>
      </p:grpSpPr>
      <p:grpSp>
        <p:nvGrpSpPr>
          <p:cNvPr id="305" name="Google Shape;305;g32742edfc2c_0_86"/>
          <p:cNvGrpSpPr/>
          <p:nvPr/>
        </p:nvGrpSpPr>
        <p:grpSpPr>
          <a:xfrm>
            <a:off x="0" y="-216993"/>
            <a:ext cx="2922102" cy="10504504"/>
            <a:chOff x="0" y="-57150"/>
            <a:chExt cx="769602" cy="2766600"/>
          </a:xfrm>
        </p:grpSpPr>
        <p:sp>
          <p:nvSpPr>
            <p:cNvPr id="306" name="Google Shape;306;g32742edfc2c_0_8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7" name="Google Shape;307;g32742edfc2c_0_8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8" name="Google Shape;308;g32742edfc2c_0_8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9" name="Google Shape;309;g32742edfc2c_0_86"/>
          <p:cNvSpPr txBox="1"/>
          <p:nvPr/>
        </p:nvSpPr>
        <p:spPr>
          <a:xfrm>
            <a:off x="3650550" y="1953375"/>
            <a:ext cx="11257800" cy="58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Kies een dove kunstenaar en doe onderzoek!</a:t>
            </a:r>
            <a:endParaRPr b="0" i="0" sz="10000" u="none" cap="none" strike="noStrike">
              <a:solidFill>
                <a:srgbClr val="FFFFFF"/>
              </a:solidFill>
              <a:latin typeface="Anton"/>
              <a:ea typeface="Anton"/>
              <a:cs typeface="Anton"/>
              <a:sym typeface="Anton"/>
            </a:endParaRPr>
          </a:p>
        </p:txBody>
      </p:sp>
      <p:sp>
        <p:nvSpPr>
          <p:cNvPr id="310" name="Google Shape;310;g32742edfc2c_0_86"/>
          <p:cNvSpPr txBox="1"/>
          <p:nvPr/>
        </p:nvSpPr>
        <p:spPr>
          <a:xfrm>
            <a:off x="377149" y="1953375"/>
            <a:ext cx="21678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Extra groeps- activiteit</a:t>
            </a:r>
            <a:endParaRPr b="0" i="0" sz="3200" u="none" cap="none" strike="noStrike">
              <a:solidFill>
                <a:srgbClr val="F7F1D5"/>
              </a:solidFill>
              <a:latin typeface="Anton"/>
              <a:ea typeface="Anton"/>
              <a:cs typeface="Anton"/>
              <a:sym typeface="Anton"/>
            </a:endParaRPr>
          </a:p>
        </p:txBody>
      </p:sp>
      <p:sp>
        <p:nvSpPr>
          <p:cNvPr id="311" name="Google Shape;311;g32742edfc2c_0_86"/>
          <p:cNvSpPr txBox="1"/>
          <p:nvPr/>
        </p:nvSpPr>
        <p:spPr>
          <a:xfrm>
            <a:off x="3253625" y="9364425"/>
            <a:ext cx="9727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lt1"/>
                </a:solidFill>
                <a:latin typeface="Quicksand"/>
                <a:ea typeface="Quicksand"/>
                <a:cs typeface="Quicksand"/>
                <a:sym typeface="Quicksand"/>
              </a:rPr>
              <a:t>Je kunt een artiest kiezen van https://deaf-art.org/artists/</a:t>
            </a:r>
            <a:endParaRPr b="1" i="0" sz="2400" u="none" cap="none" strike="noStrike">
              <a:solidFill>
                <a:schemeClr val="lt1"/>
              </a:solidFill>
              <a:latin typeface="Quicksand"/>
              <a:ea typeface="Quicksand"/>
              <a:cs typeface="Quicksand"/>
              <a:sym typeface="Quicksand"/>
            </a:endParaRPr>
          </a:p>
        </p:txBody>
      </p:sp>
      <p:pic>
        <p:nvPicPr>
          <p:cNvPr id="312" name="Google Shape;312;g32742edfc2c_0_86"/>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16" name="Shape 316"/>
        <p:cNvGrpSpPr/>
        <p:nvPr/>
      </p:nvGrpSpPr>
      <p:grpSpPr>
        <a:xfrm>
          <a:off x="0" y="0"/>
          <a:ext cx="0" cy="0"/>
          <a:chOff x="0" y="0"/>
          <a:chExt cx="0" cy="0"/>
        </a:xfrm>
      </p:grpSpPr>
      <p:sp>
        <p:nvSpPr>
          <p:cNvPr id="317" name="Google Shape;317;g35780a33a39_0_1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8" name="Google Shape;318;g35780a33a39_0_16"/>
          <p:cNvSpPr txBox="1"/>
          <p:nvPr/>
        </p:nvSpPr>
        <p:spPr>
          <a:xfrm>
            <a:off x="2157050" y="1867850"/>
            <a:ext cx="4995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Bronnen</a:t>
            </a:r>
            <a:endParaRPr b="0" i="0" sz="1400" u="none" cap="none" strike="noStrike">
              <a:solidFill>
                <a:srgbClr val="000000"/>
              </a:solidFill>
              <a:latin typeface="Arial"/>
              <a:ea typeface="Arial"/>
              <a:cs typeface="Arial"/>
              <a:sym typeface="Arial"/>
            </a:endParaRPr>
          </a:p>
        </p:txBody>
      </p:sp>
      <p:sp>
        <p:nvSpPr>
          <p:cNvPr id="319" name="Google Shape;319;g35780a33a39_0_16"/>
          <p:cNvSpPr txBox="1"/>
          <p:nvPr/>
        </p:nvSpPr>
        <p:spPr>
          <a:xfrm>
            <a:off x="1550850" y="3251750"/>
            <a:ext cx="15969600" cy="6335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0" i="0" lang="en-US" sz="2500" u="none" cap="none" strike="noStrike">
                <a:solidFill>
                  <a:schemeClr val="lt1"/>
                </a:solidFill>
                <a:latin typeface="Quicksand Medium"/>
                <a:ea typeface="Quicksand Medium"/>
                <a:cs typeface="Quicksand Medium"/>
                <a:sym typeface="Quicksand Medium"/>
              </a:rPr>
              <a:t>Deaf Art door </a:t>
            </a:r>
            <a:r>
              <a:rPr b="0" i="0" lang="en-US" sz="2500" u="none" cap="none" strike="noStrike">
                <a:solidFill>
                  <a:schemeClr val="lt1"/>
                </a:solidFill>
                <a:uFill>
                  <a:noFill/>
                </a:uFill>
                <a:latin typeface="Quicksand Medium"/>
                <a:ea typeface="Quicksand Medium"/>
                <a:cs typeface="Quicksand Medium"/>
                <a:sym typeface="Quicksand Medium"/>
                <a:hlinkClick r:id="rId4">
                  <a:extLst>
                    <a:ext uri="{A12FA001-AC4F-418D-AE19-62706E023703}">
                      <ahyp:hlinkClr val="tx"/>
                    </a:ext>
                  </a:extLst>
                </a:hlinkClick>
              </a:rPr>
              <a:t>Rochester Institute of Technology</a:t>
            </a:r>
            <a:r>
              <a:rPr b="0" i="0" lang="en-US" sz="2500" u="none" cap="none" strike="noStrike">
                <a:solidFill>
                  <a:schemeClr val="lt1"/>
                </a:solidFill>
                <a:latin typeface="Quicksand Medium"/>
                <a:ea typeface="Quicksand Medium"/>
                <a:cs typeface="Quicksand Medium"/>
                <a:sym typeface="Quicksand Medium"/>
              </a:rPr>
              <a:t>,</a:t>
            </a:r>
            <a:r>
              <a:rPr b="0" i="0" lang="en-US" sz="2500" u="sng" cap="none" strike="noStrike">
                <a:solidFill>
                  <a:schemeClr val="lt1"/>
                </a:solidFill>
                <a:latin typeface="Quicksand Medium"/>
                <a:ea typeface="Quicksand Medium"/>
                <a:cs typeface="Quicksand Medium"/>
                <a:sym typeface="Quicksand Medium"/>
                <a:hlinkClick r:id="rId5">
                  <a:extLst>
                    <a:ext uri="{A12FA001-AC4F-418D-AE19-62706E023703}">
                      <ahyp:hlinkClr val="tx"/>
                    </a:ext>
                  </a:extLst>
                </a:hlinkClick>
              </a:rPr>
              <a:t> https://deaf-art.org/</a:t>
            </a:r>
            <a:endParaRPr b="0" i="0" sz="2500" u="sng"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chemeClr val="dk1"/>
              </a:buClr>
              <a:buSzPts val="1100"/>
              <a:buFont typeface="Arial"/>
              <a:buNone/>
            </a:pPr>
            <a:r>
              <a:rPr b="0" i="0" lang="en-US" sz="2500" u="none" cap="none" strike="noStrike">
                <a:solidFill>
                  <a:schemeClr val="lt1"/>
                </a:solidFill>
                <a:latin typeface="Quicksand Medium"/>
                <a:ea typeface="Quicksand Medium"/>
                <a:cs typeface="Quicksand Medium"/>
                <a:sym typeface="Quicksand Medium"/>
              </a:rPr>
              <a:t>De’VIA Curriculum,</a:t>
            </a:r>
            <a:r>
              <a:rPr b="0" i="0" lang="en-US" sz="2500" u="sng" cap="none" strike="noStrike">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 https://deviacurr.wordpress.com/</a:t>
            </a:r>
            <a:r>
              <a:rPr b="0" i="0" lang="en-US" sz="2500" u="sng" cap="none" strike="noStrike">
                <a:solidFill>
                  <a:schemeClr val="lt1"/>
                </a:solidFill>
                <a:latin typeface="Quicksand Medium"/>
                <a:ea typeface="Quicksand Medium"/>
                <a:cs typeface="Quicksand Medium"/>
                <a:sym typeface="Quicksand Medium"/>
              </a:rPr>
              <a:t> </a:t>
            </a:r>
            <a:endParaRPr b="0" i="0" sz="2500" u="sng"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chemeClr val="dk1"/>
              </a:buClr>
              <a:buSzPts val="1100"/>
              <a:buFont typeface="Arial"/>
              <a:buNone/>
            </a:pPr>
            <a:r>
              <a:rPr b="0" i="0" lang="en-US" sz="2500" u="none" cap="none" strike="noStrike">
                <a:solidFill>
                  <a:schemeClr val="lt1"/>
                </a:solidFill>
                <a:latin typeface="Quicksand Medium"/>
                <a:ea typeface="Quicksand Medium"/>
                <a:cs typeface="Quicksand Medium"/>
                <a:sym typeface="Quicksand Medium"/>
              </a:rPr>
              <a:t>Durr P. (2006), </a:t>
            </a:r>
            <a:r>
              <a:rPr b="0" i="1" lang="en-US" sz="2500" u="none" cap="none" strike="noStrike">
                <a:solidFill>
                  <a:schemeClr val="lt1"/>
                </a:solidFill>
                <a:latin typeface="Quicksand Medium"/>
                <a:ea typeface="Quicksand Medium"/>
                <a:cs typeface="Quicksand Medium"/>
                <a:sym typeface="Quicksand Medium"/>
              </a:rPr>
              <a:t>De'VIA: Investigating deaf visual art</a:t>
            </a:r>
            <a:r>
              <a:rPr b="0" i="0" lang="en-US" sz="2500" u="none" cap="none" strike="noStrike">
                <a:solidFill>
                  <a:schemeClr val="lt1"/>
                </a:solidFill>
                <a:latin typeface="Quicksand Medium"/>
                <a:ea typeface="Quicksand Medium"/>
                <a:cs typeface="Quicksand Medium"/>
                <a:sym typeface="Quicksand Medium"/>
              </a:rPr>
              <a:t>, RIT Scholar Works,  Rochester Institute of Technology. </a:t>
            </a:r>
            <a:r>
              <a:rPr b="0" i="0" lang="en-US" sz="2500" u="none" cap="none" strike="noStrike">
                <a:solidFill>
                  <a:schemeClr val="lt1"/>
                </a:solidFill>
                <a:uFill>
                  <a:noFill/>
                </a:uFill>
                <a:latin typeface="Quicksand Medium"/>
                <a:ea typeface="Quicksand Medium"/>
                <a:cs typeface="Quicksand Medium"/>
                <a:sym typeface="Quicksand Medium"/>
                <a:hlinkClick r:id="rId7">
                  <a:extLst>
                    <a:ext uri="{A12FA001-AC4F-418D-AE19-62706E023703}">
                      <ahyp:hlinkClr val="tx"/>
                    </a:ext>
                  </a:extLst>
                </a:hlinkClick>
              </a:rPr>
              <a:t>In</a:t>
            </a:r>
            <a:r>
              <a:rPr b="0" i="0" lang="en-US" sz="2500" u="sng" cap="none" strike="noStrike">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 https://scholarworks.rit.edu/cgi/viewcontent.cgi?referer=&amp;httpsredir=1&amp;article=1424&amp;context=article</a:t>
            </a:r>
            <a:r>
              <a:rPr b="0" i="0" lang="en-US" sz="2500" u="sng" cap="none" strike="noStrike">
                <a:solidFill>
                  <a:schemeClr val="lt1"/>
                </a:solidFill>
                <a:latin typeface="Quicksand Medium"/>
                <a:ea typeface="Quicksand Medium"/>
                <a:cs typeface="Quicksand Medium"/>
                <a:sym typeface="Quicksand Medium"/>
              </a:rPr>
              <a:t> </a:t>
            </a:r>
            <a:endParaRPr b="0" i="0" sz="25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chemeClr val="dk1"/>
              </a:buClr>
              <a:buSzPts val="1100"/>
              <a:buFont typeface="Arial"/>
              <a:buNone/>
            </a:pPr>
            <a:r>
              <a:rPr b="0" i="0" lang="en-US" sz="2500" u="none" cap="none" strike="noStrike">
                <a:solidFill>
                  <a:schemeClr val="lt1"/>
                </a:solidFill>
                <a:latin typeface="Quicksand Medium"/>
                <a:ea typeface="Quicksand Medium"/>
                <a:cs typeface="Quicksand Medium"/>
                <a:sym typeface="Quicksand Medium"/>
              </a:rPr>
              <a:t>Folchi, A. en Rossetti, R. (2007). </a:t>
            </a:r>
            <a:r>
              <a:rPr b="0" i="1" lang="en-US" sz="2500" u="none" cap="none" strike="noStrike">
                <a:solidFill>
                  <a:schemeClr val="lt1"/>
                </a:solidFill>
                <a:latin typeface="Quicksand Medium"/>
                <a:ea typeface="Quicksand Medium"/>
                <a:cs typeface="Quicksand Medium"/>
                <a:sym typeface="Quicksand Medium"/>
              </a:rPr>
              <a:t>Il colore del silenzio. Dizionario biografico internazionale degli artisti sordi. </a:t>
            </a:r>
            <a:r>
              <a:rPr b="0" i="0" lang="en-US" sz="2500" u="none" cap="none" strike="noStrike">
                <a:solidFill>
                  <a:schemeClr val="lt1"/>
                </a:solidFill>
                <a:latin typeface="Quicksand Medium"/>
                <a:ea typeface="Quicksand Medium"/>
                <a:cs typeface="Quicksand Medium"/>
                <a:sym typeface="Quicksand Medium"/>
              </a:rPr>
              <a:t>Electa.</a:t>
            </a:r>
            <a:endParaRPr b="0" i="0" sz="25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chemeClr val="dk1"/>
              </a:buClr>
              <a:buSzPts val="1100"/>
              <a:buFont typeface="Arial"/>
              <a:buNone/>
            </a:pPr>
            <a:r>
              <a:rPr b="0" i="0" lang="en-US" sz="2500" u="none" cap="none" strike="noStrike">
                <a:solidFill>
                  <a:schemeClr val="lt1"/>
                </a:solidFill>
                <a:latin typeface="Quicksand Medium"/>
                <a:ea typeface="Quicksand Medium"/>
                <a:cs typeface="Quicksand Medium"/>
                <a:sym typeface="Quicksand Medium"/>
              </a:rPr>
              <a:t>Holcomb, T. K. (2023). </a:t>
            </a:r>
            <a:r>
              <a:rPr b="0" i="1" lang="en-US" sz="2500" u="none" cap="none" strike="noStrike">
                <a:solidFill>
                  <a:schemeClr val="lt1"/>
                </a:solidFill>
                <a:latin typeface="Quicksand Medium"/>
                <a:ea typeface="Quicksand Medium"/>
                <a:cs typeface="Quicksand Medium"/>
                <a:sym typeface="Quicksand Medium"/>
              </a:rPr>
              <a:t>Introduction to Deaf culture.</a:t>
            </a:r>
            <a:r>
              <a:rPr b="0" i="0" lang="en-US" sz="2500" u="none" cap="none" strike="noStrike">
                <a:solidFill>
                  <a:schemeClr val="lt1"/>
                </a:solidFill>
                <a:latin typeface="Quicksand Medium"/>
                <a:ea typeface="Quicksand Medium"/>
                <a:cs typeface="Quicksand Medium"/>
                <a:sym typeface="Quicksand Medium"/>
              </a:rPr>
              <a:t> 2e druk. Oxford University Press.</a:t>
            </a:r>
            <a:r>
              <a:rPr b="0" i="0" lang="en-US" sz="2500" u="sng" cap="none" strike="noStrike">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 http://www.introductiontodeafculture.com/intro-to-deaf-culture.html</a:t>
            </a:r>
            <a:endParaRPr b="0" i="0" sz="25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chemeClr val="dk1"/>
              </a:buClr>
              <a:buSzPts val="1100"/>
              <a:buFont typeface="Arial"/>
              <a:buNone/>
            </a:pPr>
            <a:r>
              <a:rPr b="0" i="0" lang="en-US" sz="2500" u="none" cap="none" strike="noStrike">
                <a:solidFill>
                  <a:schemeClr val="lt1"/>
                </a:solidFill>
                <a:latin typeface="Quicksand Medium"/>
                <a:ea typeface="Quicksand Medium"/>
                <a:cs typeface="Quicksand Medium"/>
                <a:sym typeface="Quicksand Medium"/>
              </a:rPr>
              <a:t>Leighty R. (2020), </a:t>
            </a:r>
            <a:r>
              <a:rPr b="0" i="1" lang="en-US" sz="2500" u="none" cap="none" strike="noStrike">
                <a:solidFill>
                  <a:schemeClr val="lt1"/>
                </a:solidFill>
                <a:uFill>
                  <a:noFill/>
                </a:uFill>
                <a:latin typeface="Quicksand Medium"/>
                <a:ea typeface="Quicksand Medium"/>
                <a:cs typeface="Quicksand Medium"/>
                <a:sym typeface="Quicksand Medium"/>
                <a:hlinkClick r:id="rId10">
                  <a:extLst>
                    <a:ext uri="{A12FA001-AC4F-418D-AE19-62706E023703}">
                      <ahyp:hlinkClr val="tx"/>
                    </a:ext>
                  </a:extLst>
                </a:hlinkClick>
              </a:rPr>
              <a:t>“Surdism - What’s That</a:t>
            </a:r>
            <a:r>
              <a:rPr b="0" i="0" lang="en-US" sz="2500" u="none" cap="none" strike="noStrike">
                <a:solidFill>
                  <a:schemeClr val="lt1"/>
                </a:solidFill>
                <a:latin typeface="Quicksand Medium"/>
                <a:ea typeface="Quicksand Medium"/>
                <a:cs typeface="Quicksand Medium"/>
                <a:sym typeface="Quicksand Medium"/>
              </a:rPr>
              <a:t>?” over </a:t>
            </a:r>
            <a:r>
              <a:rPr b="0" i="1" lang="en-US" sz="2500" u="none" cap="none" strike="noStrike">
                <a:solidFill>
                  <a:schemeClr val="lt1"/>
                </a:solidFill>
                <a:latin typeface="Quicksand Medium"/>
                <a:ea typeface="Quicksand Medium"/>
                <a:cs typeface="Quicksand Medium"/>
                <a:sym typeface="Quicksand Medium"/>
              </a:rPr>
              <a:t>dove kunstenaars </a:t>
            </a:r>
            <a:r>
              <a:rPr b="0" i="0" lang="en-US" sz="2500" u="none" cap="none" strike="noStrike">
                <a:solidFill>
                  <a:schemeClr val="lt1"/>
                </a:solidFill>
                <a:latin typeface="Quicksand Medium"/>
                <a:ea typeface="Quicksand Medium"/>
                <a:cs typeface="Quicksand Medium"/>
                <a:sym typeface="Quicksand Medium"/>
              </a:rPr>
              <a:t>in</a:t>
            </a:r>
            <a:r>
              <a:rPr b="0" i="0" lang="en-US" sz="2500" u="sng" cap="none" strike="noStrike">
                <a:solidFill>
                  <a:schemeClr val="lt1"/>
                </a:solidFill>
                <a:latin typeface="Quicksand Medium"/>
                <a:ea typeface="Quicksand Medium"/>
                <a:cs typeface="Quicksand Medium"/>
                <a:sym typeface="Quicksand Medium"/>
                <a:hlinkClick r:id="rId11">
                  <a:extLst>
                    <a:ext uri="{A12FA001-AC4F-418D-AE19-62706E023703}">
                      <ahyp:hlinkClr val="tx"/>
                    </a:ext>
                  </a:extLst>
                </a:hlinkClick>
              </a:rPr>
              <a:t> https://deafartists.wordpress.com/2020/02/04/surdism-whats-that/</a:t>
            </a:r>
            <a:r>
              <a:rPr b="0" i="0" lang="en-US" sz="2500" u="none" cap="none" strike="noStrike">
                <a:solidFill>
                  <a:schemeClr val="lt1"/>
                </a:solidFill>
                <a:latin typeface="Quicksand Medium"/>
                <a:ea typeface="Quicksand Medium"/>
                <a:cs typeface="Quicksand Medium"/>
                <a:sym typeface="Quicksand Medium"/>
              </a:rPr>
              <a:t> </a:t>
            </a:r>
            <a:endParaRPr b="0" i="0" sz="24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chemeClr val="dk1"/>
              </a:buClr>
              <a:buSzPts val="1100"/>
              <a:buFont typeface="Arial"/>
              <a:buNone/>
            </a:pPr>
            <a:r>
              <a:rPr b="0" i="0" lang="en-US" sz="2500" u="none" cap="none" strike="noStrike">
                <a:solidFill>
                  <a:schemeClr val="lt1"/>
                </a:solidFill>
                <a:latin typeface="Quicksand Medium"/>
                <a:ea typeface="Quicksand Medium"/>
                <a:cs typeface="Quicksand Medium"/>
                <a:sym typeface="Quicksand Medium"/>
              </a:rPr>
              <a:t>Rit Libraries, </a:t>
            </a:r>
            <a:r>
              <a:rPr b="0" i="1" lang="en-US" sz="2500" u="none" cap="none" strike="noStrike">
                <a:solidFill>
                  <a:schemeClr val="lt1"/>
                </a:solidFill>
                <a:latin typeface="Quicksand Medium"/>
                <a:ea typeface="Quicksand Medium"/>
                <a:cs typeface="Quicksand Medium"/>
                <a:sym typeface="Quicksand Medium"/>
              </a:rPr>
              <a:t>dove kunstenaars en De'VIA</a:t>
            </a:r>
            <a:r>
              <a:rPr b="0" i="0" lang="en-US" sz="2500" u="none" cap="none" strike="noStrike">
                <a:solidFill>
                  <a:schemeClr val="lt1"/>
                </a:solidFill>
                <a:latin typeface="Quicksand Medium"/>
                <a:ea typeface="Quicksand Medium"/>
                <a:cs typeface="Quicksand Medium"/>
                <a:sym typeface="Quicksand Medium"/>
              </a:rPr>
              <a:t>, in</a:t>
            </a:r>
            <a:r>
              <a:rPr b="0" i="0" lang="en-US" sz="2500" u="sng" cap="none" strike="noStrike">
                <a:solidFill>
                  <a:schemeClr val="lt1"/>
                </a:solidFill>
                <a:latin typeface="Quicksand Medium"/>
                <a:ea typeface="Quicksand Medium"/>
                <a:cs typeface="Quicksand Medium"/>
                <a:sym typeface="Quicksand Medium"/>
                <a:hlinkClick r:id="rId12">
                  <a:extLst>
                    <a:ext uri="{A12FA001-AC4F-418D-AE19-62706E023703}">
                      <ahyp:hlinkClr val="tx"/>
                    </a:ext>
                  </a:extLst>
                </a:hlinkClick>
              </a:rPr>
              <a:t> https://infoguides.rit.edu/deafart</a:t>
            </a:r>
            <a:r>
              <a:rPr b="0" i="0" lang="en-US" sz="2500" u="sng" cap="none" strike="noStrike">
                <a:solidFill>
                  <a:schemeClr val="lt1"/>
                </a:solidFill>
                <a:latin typeface="Quicksand Medium"/>
                <a:ea typeface="Quicksand Medium"/>
                <a:cs typeface="Quicksand Medium"/>
                <a:sym typeface="Quicksand Medium"/>
              </a:rPr>
              <a:t> </a:t>
            </a:r>
            <a:endParaRPr b="0" i="0" sz="25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1000"/>
              </a:spcAft>
              <a:buClr>
                <a:srgbClr val="000000"/>
              </a:buClr>
              <a:buSzPts val="2500"/>
              <a:buFont typeface="Arial"/>
              <a:buNone/>
            </a:pPr>
            <a:r>
              <a:rPr b="0" i="0" lang="en-US" sz="2500" u="none" cap="none" strike="noStrike">
                <a:solidFill>
                  <a:schemeClr val="lt1"/>
                </a:solidFill>
                <a:latin typeface="Quicksand Medium"/>
                <a:ea typeface="Quicksand Medium"/>
                <a:cs typeface="Quicksand Medium"/>
                <a:sym typeface="Quicksand Medium"/>
              </a:rPr>
              <a:t>Surdists United,</a:t>
            </a:r>
            <a:r>
              <a:rPr b="0" i="0" lang="en-US" sz="2500" u="sng" cap="none" strike="noStrike">
                <a:solidFill>
                  <a:schemeClr val="lt1"/>
                </a:solidFill>
                <a:latin typeface="Quicksand Medium"/>
                <a:ea typeface="Quicksand Medium"/>
                <a:cs typeface="Quicksand Medium"/>
                <a:sym typeface="Quicksand Medium"/>
                <a:hlinkClick r:id="rId13">
                  <a:extLst>
                    <a:ext uri="{A12FA001-AC4F-418D-AE19-62706E023703}">
                      <ahyp:hlinkClr val="tx"/>
                    </a:ext>
                  </a:extLst>
                </a:hlinkClick>
              </a:rPr>
              <a:t> https://surdistsunited.com/</a:t>
            </a:r>
            <a:r>
              <a:rPr b="0" i="0" lang="en-US" sz="2500" u="sng" cap="none" strike="noStrike">
                <a:solidFill>
                  <a:schemeClr val="lt1"/>
                </a:solidFill>
                <a:latin typeface="Quicksand Medium"/>
                <a:ea typeface="Quicksand Medium"/>
                <a:cs typeface="Quicksand Medium"/>
                <a:sym typeface="Quicksand Medium"/>
              </a:rPr>
              <a:t> </a:t>
            </a:r>
            <a:endParaRPr b="0" i="0" sz="4900" u="none" cap="none" strike="noStrike">
              <a:solidFill>
                <a:schemeClr val="lt1"/>
              </a:solidFill>
              <a:latin typeface="Quicksand Medium"/>
              <a:ea typeface="Quicksand Medium"/>
              <a:cs typeface="Quicksand Medium"/>
              <a:sym typeface="Quicksand Medium"/>
            </a:endParaRPr>
          </a:p>
        </p:txBody>
      </p:sp>
      <p:pic>
        <p:nvPicPr>
          <p:cNvPr id="320" name="Google Shape;320;g35780a33a39_0_16"/>
          <p:cNvPicPr preferRelativeResize="0"/>
          <p:nvPr/>
        </p:nvPicPr>
        <p:blipFill>
          <a:blip r:embed="rId1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24" name="Shape 324"/>
        <p:cNvGrpSpPr/>
        <p:nvPr/>
      </p:nvGrpSpPr>
      <p:grpSpPr>
        <a:xfrm>
          <a:off x="0" y="0"/>
          <a:ext cx="0" cy="0"/>
          <a:chOff x="0" y="0"/>
          <a:chExt cx="0" cy="0"/>
        </a:xfrm>
      </p:grpSpPr>
      <p:sp>
        <p:nvSpPr>
          <p:cNvPr id="325" name="Google Shape;325;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7" name="Google Shape;327;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8" name="Google Shape;328;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29" name="Google Shape;329;p3"/>
          <p:cNvGrpSpPr/>
          <p:nvPr/>
        </p:nvGrpSpPr>
        <p:grpSpPr>
          <a:xfrm>
            <a:off x="-228300" y="6944209"/>
            <a:ext cx="18940740" cy="4430740"/>
            <a:chOff x="0" y="-57150"/>
            <a:chExt cx="4988508" cy="1166944"/>
          </a:xfrm>
        </p:grpSpPr>
        <p:sp>
          <p:nvSpPr>
            <p:cNvPr id="330" name="Google Shape;330;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1" name="Google Shape;331;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2" name="Google Shape;332;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3" name="Google Shape;333;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4" name="Google Shape;334;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5" name="Google Shape;335;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6" name="Google Shape;336;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7" name="Google Shape;337;p3"/>
          <p:cNvSpPr txBox="1"/>
          <p:nvPr/>
        </p:nvSpPr>
        <p:spPr>
          <a:xfrm>
            <a:off x="2157052" y="1867850"/>
            <a:ext cx="3792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38" name="Google Shape;338;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2">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339" name="Google Shape;339;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lang="en-US" sz="2461">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340" name="Google Shape;340;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pic>
        <p:nvPicPr>
          <p:cNvPr id="341" name="Google Shape;341;p3"/>
          <p:cNvPicPr preferRelativeResize="0"/>
          <p:nvPr/>
        </p:nvPicPr>
        <p:blipFill>
          <a:blip r:embed="rId13">
            <a:alphaModFix/>
          </a:blip>
          <a:stretch>
            <a:fillRect/>
          </a:stretch>
        </p:blipFill>
        <p:spPr>
          <a:xfrm>
            <a:off x="14179850" y="638413"/>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2006-08-16T00:00:00.0000000Z</dcterms:created>
</cp:coreProperties>
</file>