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7104063" cy="10234613"/>
  <p:embeddedFontLst>
    <p:embeddedFont>
      <p:font typeface="Anton" pitchFamily="2" charset="0"/>
      <p:regular r:id="rId16"/>
    </p:embeddedFont>
    <p:embeddedFont>
      <p:font typeface="Montserrat" panose="00000500000000000000" pitchFamily="2" charset="0"/>
      <p:regular r:id="rId17"/>
      <p:bold r:id="rId18"/>
      <p:italic r:id="rId19"/>
      <p:boldItalic r:id="rId20"/>
    </p:embeddedFont>
    <p:embeddedFont>
      <p:font typeface="Quicksand" panose="020B0604020202020204" charset="0"/>
      <p:regular r:id="rId21"/>
      <p:bold r:id="rId22"/>
    </p:embeddedFont>
    <p:embeddedFont>
      <p:font typeface="Quicksand Medium" panose="020B0604020202020204" charset="0"/>
      <p:regular r:id="rId23"/>
      <p:bold r:id="rId24"/>
    </p:embeddedFont>
    <p:embeddedFont>
      <p:font typeface="Quicksand SemiBold" panose="020B0604020202020204" charset="0"/>
      <p:regular r:id="rId25"/>
      <p:bold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h1kGjl3a9j61a3lpnT561yzLTEE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82" name="Google Shape;82;p1: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94" name="Google Shape;94;p2: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2567902cf3_0_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105" name="Google Shape;105;g32567902cf3_0_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04b7106fd6_0_7: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124" name="Google Shape;124;g304b7106fd6_0_7: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25bd59bfda_0_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137" name="Google Shape;137;g325bd59bfda_0_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04b7106fd6_0_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147" name="Google Shape;147;g304b7106fd6_0_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4267876ad7_0_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lnSpc>
                <a:spcPct val="115000"/>
              </a:lnSpc>
              <a:spcBef>
                <a:spcPts val="1300"/>
              </a:spcBef>
              <a:spcAft>
                <a:spcPts val="1300"/>
              </a:spcAft>
              <a:buNone/>
            </a:pPr>
            <a:r>
              <a:rPr lang="en-US" sz="1300">
                <a:solidFill>
                  <a:schemeClr val="dk1"/>
                </a:solidFill>
                <a:latin typeface="Quicksand Medium"/>
                <a:ea typeface="Quicksand Medium"/>
                <a:cs typeface="Quicksand Medium"/>
                <a:sym typeface="Quicksand Medium"/>
              </a:rPr>
              <a:t>These organizations ensure that the varied experiences and perspectives of all members of the Deaf community are represented.</a:t>
            </a:r>
            <a:endParaRPr/>
          </a:p>
        </p:txBody>
      </p:sp>
      <p:sp>
        <p:nvSpPr>
          <p:cNvPr id="156" name="Google Shape;156;g34267876ad7_0_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4267876ad7_0_11: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dirty="0"/>
          </a:p>
        </p:txBody>
      </p:sp>
      <p:sp>
        <p:nvSpPr>
          <p:cNvPr id="165" name="Google Shape;165;g34267876ad7_0_11: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2567902cf3_0_6: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a:solidFill>
                  <a:srgbClr val="444746"/>
                </a:solidFill>
                <a:latin typeface="Roboto"/>
                <a:ea typeface="Roboto"/>
                <a:cs typeface="Roboto"/>
                <a:sym typeface="Roboto"/>
              </a:rPr>
              <a:t>who make up the organisations? Hearing or deaf? What different? How look Deaf leadership like, different from hearing leadership?</a:t>
            </a:r>
            <a:endParaRPr/>
          </a:p>
        </p:txBody>
      </p:sp>
      <p:sp>
        <p:nvSpPr>
          <p:cNvPr id="179" name="Google Shape;179;g32567902cf3_0_6: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2567902cf3_0_2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For advanced participants</a:t>
            </a:r>
            <a:endParaRPr dirty="0"/>
          </a:p>
        </p:txBody>
      </p:sp>
      <p:sp>
        <p:nvSpPr>
          <p:cNvPr id="195" name="Google Shape;195;g32567902cf3_0_2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4267876ad7_0_4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Clr>
                <a:schemeClr val="dk1"/>
              </a:buClr>
              <a:buNone/>
            </a:pPr>
            <a:r>
              <a:rPr lang="en-US">
                <a:solidFill>
                  <a:schemeClr val="dk1"/>
                </a:solidFill>
                <a:latin typeface="Montserrat"/>
                <a:ea typeface="Montserrat"/>
                <a:cs typeface="Montserrat"/>
                <a:sym typeface="Montserrat"/>
              </a:rPr>
              <a:t>Alternative activity for beginner participants without SWOT analyzing</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Ideas for Discussion Questions:</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(for every organization)</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 What are its strengths and weaknesses?</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 Who makes up the organizations? Are they composed of hearing or Deaf individuals? What are the differences?</a:t>
            </a:r>
            <a:endParaRPr>
              <a:solidFill>
                <a:schemeClr val="dk1"/>
              </a:solidFill>
              <a:latin typeface="Montserrat"/>
              <a:ea typeface="Montserrat"/>
              <a:cs typeface="Montserrat"/>
              <a:sym typeface="Montserrat"/>
            </a:endParaRPr>
          </a:p>
          <a:p>
            <a:pPr marL="0" indent="0">
              <a:buNone/>
            </a:pPr>
            <a:endParaRPr>
              <a:solidFill>
                <a:schemeClr val="dk1"/>
              </a:solidFill>
              <a:latin typeface="Montserrat"/>
              <a:ea typeface="Montserrat"/>
              <a:cs typeface="Montserrat"/>
              <a:sym typeface="Montserrat"/>
            </a:endParaRPr>
          </a:p>
          <a:p>
            <a:pPr marL="0" indent="0">
              <a:buNone/>
            </a:pPr>
            <a:r>
              <a:rPr lang="en-US">
                <a:solidFill>
                  <a:schemeClr val="dk1"/>
                </a:solidFill>
                <a:latin typeface="Montserrat"/>
                <a:ea typeface="Montserrat"/>
                <a:cs typeface="Montserrat"/>
                <a:sym typeface="Montserrat"/>
              </a:rPr>
              <a:t>What does Deaf leadership look like? How is it different from hearing leadership?</a:t>
            </a:r>
            <a:endParaRPr>
              <a:solidFill>
                <a:schemeClr val="dk1"/>
              </a:solidFill>
              <a:latin typeface="Montserrat"/>
              <a:ea typeface="Montserrat"/>
              <a:cs typeface="Montserrat"/>
              <a:sym typeface="Montserrat"/>
            </a:endParaRPr>
          </a:p>
          <a:p>
            <a:pPr marL="0" indent="0">
              <a:lnSpc>
                <a:spcPct val="115000"/>
              </a:lnSpc>
              <a:spcBef>
                <a:spcPts val="1300"/>
              </a:spcBef>
              <a:spcAft>
                <a:spcPts val="1300"/>
              </a:spcAft>
              <a:buClr>
                <a:schemeClr val="dk1"/>
              </a:buClr>
              <a:buNone/>
            </a:pPr>
            <a:r>
              <a:rPr lang="en-US">
                <a:solidFill>
                  <a:schemeClr val="dk1"/>
                </a:solidFill>
                <a:latin typeface="Montserrat"/>
                <a:ea typeface="Montserrat"/>
                <a:cs typeface="Montserrat"/>
                <a:sym typeface="Montserrat"/>
              </a:rPr>
              <a:t>See the distinction between organizations 'of,' 'for,' and 'by' the Deaf</a:t>
            </a:r>
            <a:endParaRPr>
              <a:solidFill>
                <a:schemeClr val="dk1"/>
              </a:solidFill>
              <a:latin typeface="Montserrat"/>
              <a:ea typeface="Montserrat"/>
              <a:cs typeface="Montserrat"/>
              <a:sym typeface="Montserrat"/>
            </a:endParaRPr>
          </a:p>
        </p:txBody>
      </p:sp>
      <p:sp>
        <p:nvSpPr>
          <p:cNvPr id="232" name="Google Shape;232;g34267876ad7_0_4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50aaf29258_0_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243" name="Google Shape;243;g350aaf29258_0_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
        <p:nvSpPr>
          <p:cNvPr id="251" name="Google Shape;251;p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www.introductiontodeafculture.com/intro-to-deaf-culture.html"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2.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253631" y="2348991"/>
            <a:ext cx="14602365" cy="4375557"/>
          </a:xfrm>
          <a:prstGeom prst="rect">
            <a:avLst/>
          </a:prstGeom>
          <a:noFill/>
          <a:ln>
            <a:noFill/>
          </a:ln>
        </p:spPr>
        <p:txBody>
          <a:bodyPr spcFirstLastPara="1" wrap="square" lIns="0" tIns="0" rIns="0" bIns="0" anchor="t" anchorCtr="0">
            <a:spAutoFit/>
          </a:bodyPr>
          <a:lstStyle/>
          <a:p>
            <a:pPr lvl="0">
              <a:lnSpc>
                <a:spcPct val="115000"/>
              </a:lnSpc>
              <a:spcAft>
                <a:spcPts val="1000"/>
              </a:spcAft>
              <a:buClr>
                <a:schemeClr val="dk1"/>
              </a:buClr>
              <a:buSzPts val="1100"/>
            </a:pPr>
            <a:r>
              <a:rPr lang="en-US" sz="8000" dirty="0" err="1">
                <a:solidFill>
                  <a:schemeClr val="lt1"/>
                </a:solidFill>
                <a:latin typeface="Anton"/>
                <a:ea typeface="Anton"/>
                <a:cs typeface="Anton"/>
                <a:sym typeface="Anton"/>
              </a:rPr>
              <a:t>Aktivitäten</a:t>
            </a:r>
            <a:r>
              <a:rPr lang="en-US" sz="8000" dirty="0">
                <a:solidFill>
                  <a:schemeClr val="lt1"/>
                </a:solidFill>
                <a:latin typeface="Anton"/>
                <a:ea typeface="Anton"/>
                <a:cs typeface="Anton"/>
                <a:sym typeface="Anton"/>
              </a:rPr>
              <a:t> der </a:t>
            </a:r>
            <a:r>
              <a:rPr lang="en-US" sz="8000" dirty="0" err="1">
                <a:solidFill>
                  <a:schemeClr val="lt1"/>
                </a:solidFill>
                <a:latin typeface="Anton"/>
                <a:ea typeface="Anton"/>
                <a:cs typeface="Anton"/>
                <a:sym typeface="Anton"/>
              </a:rPr>
              <a:t>Gehörlosengemeinschaft</a:t>
            </a:r>
            <a:r>
              <a:rPr lang="en-US" sz="8000" dirty="0">
                <a:solidFill>
                  <a:schemeClr val="lt1"/>
                </a:solidFill>
                <a:latin typeface="Anton"/>
                <a:ea typeface="Anton"/>
                <a:cs typeface="Anton"/>
                <a:sym typeface="Anton"/>
              </a:rPr>
              <a:t> </a:t>
            </a:r>
            <a:r>
              <a:rPr lang="en-US" sz="8000" dirty="0" err="1">
                <a:solidFill>
                  <a:schemeClr val="lt1"/>
                </a:solidFill>
                <a:latin typeface="Anton"/>
                <a:ea typeface="Anton"/>
                <a:cs typeface="Anton"/>
                <a:sym typeface="Anton"/>
              </a:rPr>
              <a:t>besser</a:t>
            </a:r>
            <a:r>
              <a:rPr lang="en-US" sz="8000" dirty="0">
                <a:solidFill>
                  <a:schemeClr val="lt1"/>
                </a:solidFill>
                <a:latin typeface="Anton"/>
                <a:ea typeface="Anton"/>
                <a:cs typeface="Anton"/>
                <a:sym typeface="Anton"/>
              </a:rPr>
              <a:t> </a:t>
            </a:r>
            <a:r>
              <a:rPr lang="en-US" sz="8000" dirty="0" err="1">
                <a:solidFill>
                  <a:schemeClr val="lt1"/>
                </a:solidFill>
                <a:latin typeface="Anton"/>
                <a:ea typeface="Anton"/>
                <a:cs typeface="Anton"/>
                <a:sym typeface="Anton"/>
              </a:rPr>
              <a:t>kennen</a:t>
            </a:r>
            <a:r>
              <a:rPr lang="en-US" sz="8000" dirty="0">
                <a:solidFill>
                  <a:schemeClr val="lt1"/>
                </a:solidFill>
                <a:latin typeface="Anton"/>
                <a:ea typeface="Anton"/>
                <a:cs typeface="Anton"/>
                <a:sym typeface="Anton"/>
              </a:rPr>
              <a:t> </a:t>
            </a:r>
            <a:r>
              <a:rPr lang="en-US" sz="8000" dirty="0" err="1">
                <a:solidFill>
                  <a:schemeClr val="lt1"/>
                </a:solidFill>
                <a:latin typeface="Anton"/>
                <a:ea typeface="Anton"/>
                <a:cs typeface="Anton"/>
                <a:sym typeface="Anton"/>
              </a:rPr>
              <a:t>lernen</a:t>
            </a:r>
            <a:endParaRPr sz="8000" dirty="0">
              <a:solidFill>
                <a:schemeClr val="lt1"/>
              </a:solidFill>
              <a:latin typeface="Anton"/>
              <a:ea typeface="Anton"/>
              <a:cs typeface="Anton"/>
              <a:sym typeface="Anton"/>
            </a:endParaRPr>
          </a:p>
        </p:txBody>
      </p:sp>
      <p:sp>
        <p:nvSpPr>
          <p:cNvPr id="90" name="Google Shape;90;p1"/>
          <p:cNvSpPr txBox="1"/>
          <p:nvPr/>
        </p:nvSpPr>
        <p:spPr>
          <a:xfrm>
            <a:off x="3519912" y="6774741"/>
            <a:ext cx="11248176" cy="689420"/>
          </a:xfrm>
          <a:prstGeom prst="rect">
            <a:avLst/>
          </a:prstGeom>
          <a:noFill/>
          <a:ln>
            <a:noFill/>
          </a:ln>
        </p:spPr>
        <p:txBody>
          <a:bodyPr spcFirstLastPara="1" wrap="square" lIns="0" tIns="0" rIns="0" bIns="0" anchor="t" anchorCtr="0">
            <a:spAutoFit/>
          </a:bodyPr>
          <a:lstStyle/>
          <a:p>
            <a:pPr lvl="0">
              <a:lnSpc>
                <a:spcPct val="140000"/>
              </a:lnSpc>
            </a:pPr>
            <a:r>
              <a:rPr lang="en-US" sz="3200" dirty="0" err="1">
                <a:solidFill>
                  <a:srgbClr val="FFFFFF"/>
                </a:solidFill>
                <a:latin typeface="Quicksand"/>
                <a:ea typeface="Quicksand"/>
                <a:cs typeface="Quicksand"/>
                <a:sym typeface="Quicksand"/>
              </a:rPr>
              <a:t>Gehörlosenidentität</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Gehörlosenkultur</a:t>
            </a:r>
            <a:endParaRPr sz="3200" dirty="0">
              <a:solidFill>
                <a:srgbClr val="FFFFFF"/>
              </a:solidFill>
              <a:latin typeface="Quicksand"/>
              <a:ea typeface="Quicksand"/>
              <a:cs typeface="Quicksand"/>
              <a:sym typeface="Quicksand"/>
            </a:endParaRPr>
          </a:p>
        </p:txBody>
      </p:sp>
      <p:sp>
        <p:nvSpPr>
          <p:cNvPr id="91" name="Google Shape;91;p1"/>
          <p:cNvSpPr txBox="1"/>
          <p:nvPr/>
        </p:nvSpPr>
        <p:spPr>
          <a:xfrm>
            <a:off x="3253631" y="1437023"/>
            <a:ext cx="8667900" cy="517065"/>
          </a:xfrm>
          <a:prstGeom prst="rect">
            <a:avLst/>
          </a:prstGeom>
          <a:noFill/>
          <a:ln>
            <a:noFill/>
          </a:ln>
        </p:spPr>
        <p:txBody>
          <a:bodyPr spcFirstLastPara="1" wrap="square" lIns="0" tIns="0" rIns="0" bIns="0" anchor="t" anchorCtr="0">
            <a:spAutoFit/>
          </a:bodyPr>
          <a:lstStyle/>
          <a:p>
            <a:pPr lvl="0">
              <a:lnSpc>
                <a:spcPct val="140017"/>
              </a:lnSpc>
            </a:pPr>
            <a:r>
              <a:rPr lang="en-US" sz="2400" dirty="0">
                <a:solidFill>
                  <a:srgbClr val="FFFFFF"/>
                </a:solidFill>
                <a:latin typeface="Quicksand"/>
                <a:ea typeface="Quicksand"/>
                <a:cs typeface="Quicksand"/>
                <a:sym typeface="Quicksand"/>
              </a:rPr>
              <a:t>Workshop | Deaf Studies</a:t>
            </a:r>
            <a:endParaRPr sz="2400" dirty="0"/>
          </a:p>
        </p:txBody>
      </p:sp>
      <p:sp>
        <p:nvSpPr>
          <p:cNvPr id="3" name="Textfeld 2">
            <a:extLst>
              <a:ext uri="{FF2B5EF4-FFF2-40B4-BE49-F238E27FC236}">
                <a16:creationId xmlns:a16="http://schemas.microsoft.com/office/drawing/2014/main" id="{EF6FF2F5-A0CC-A516-B721-8577C32C17E7}"/>
              </a:ext>
            </a:extLst>
          </p:cNvPr>
          <p:cNvSpPr txBox="1"/>
          <p:nvPr/>
        </p:nvSpPr>
        <p:spPr>
          <a:xfrm>
            <a:off x="3630305" y="8784175"/>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3734369" y="4077982"/>
            <a:ext cx="14004990" cy="3397853"/>
          </a:xfrm>
          <a:prstGeom prst="rect">
            <a:avLst/>
          </a:prstGeom>
          <a:noFill/>
          <a:ln>
            <a:noFill/>
          </a:ln>
        </p:spPr>
        <p:txBody>
          <a:bodyPr spcFirstLastPara="1" wrap="square" lIns="0" tIns="0" rIns="0" bIns="0" anchor="t" anchorCtr="0">
            <a:spAutoFit/>
          </a:bodyPr>
          <a:lstStyle/>
          <a:p>
            <a:pPr marL="914400" lvl="1" indent="-457200">
              <a:lnSpc>
                <a:spcPct val="115000"/>
              </a:lnSpc>
              <a:buClr>
                <a:schemeClr val="lt1"/>
              </a:buClr>
              <a:buSzPts val="3600"/>
              <a:buFont typeface="Quicksand"/>
              <a:buChar char="•"/>
            </a:pPr>
            <a:r>
              <a:rPr lang="en-US" sz="3200" dirty="0" err="1">
                <a:solidFill>
                  <a:schemeClr val="lt1"/>
                </a:solidFill>
                <a:latin typeface="Quicksand Medium"/>
                <a:ea typeface="Quicksand Medium"/>
                <a:cs typeface="Quicksand Medium"/>
                <a:sym typeface="Quicksand Medium"/>
              </a:rPr>
              <a:t>Einführung</a:t>
            </a:r>
            <a:r>
              <a:rPr lang="en-US" sz="3200" dirty="0">
                <a:solidFill>
                  <a:schemeClr val="lt1"/>
                </a:solidFill>
                <a:latin typeface="Quicksand Medium"/>
                <a:ea typeface="Quicksand Medium"/>
                <a:cs typeface="Quicksand Medium"/>
                <a:sym typeface="Quicksand Medium"/>
              </a:rPr>
              <a:t> in das </a:t>
            </a:r>
            <a:r>
              <a:rPr lang="en-US" sz="3200" dirty="0" err="1">
                <a:solidFill>
                  <a:schemeClr val="lt1"/>
                </a:solidFill>
                <a:latin typeface="Quicksand Medium"/>
                <a:ea typeface="Quicksand Medium"/>
                <a:cs typeface="Quicksand Medium"/>
                <a:sym typeface="Quicksand Medium"/>
              </a:rPr>
              <a:t>soziale</a:t>
            </a:r>
            <a:r>
              <a:rPr lang="en-US" sz="3200" dirty="0">
                <a:solidFill>
                  <a:schemeClr val="lt1"/>
                </a:solidFill>
                <a:latin typeface="Quicksand Medium"/>
                <a:ea typeface="Quicksand Medium"/>
                <a:cs typeface="Quicksand Medium"/>
                <a:sym typeface="Quicksand Medium"/>
              </a:rPr>
              <a:t> und </a:t>
            </a:r>
            <a:r>
              <a:rPr lang="en-US" sz="3200" dirty="0" err="1">
                <a:solidFill>
                  <a:schemeClr val="lt1"/>
                </a:solidFill>
                <a:latin typeface="Quicksand Medium"/>
                <a:ea typeface="Quicksand Medium"/>
                <a:cs typeface="Quicksand Medium"/>
                <a:sym typeface="Quicksand Medium"/>
              </a:rPr>
              <a:t>politische</a:t>
            </a:r>
            <a:r>
              <a:rPr lang="en-US" sz="3200" dirty="0">
                <a:solidFill>
                  <a:schemeClr val="lt1"/>
                </a:solidFill>
                <a:latin typeface="Quicksand Medium"/>
                <a:ea typeface="Quicksand Medium"/>
                <a:cs typeface="Quicksand Medium"/>
                <a:sym typeface="Quicksand Medium"/>
              </a:rPr>
              <a:t> Leben der </a:t>
            </a:r>
            <a:r>
              <a:rPr lang="en-US" sz="3200" dirty="0" err="1">
                <a:solidFill>
                  <a:schemeClr val="lt1"/>
                </a:solidFill>
                <a:latin typeface="Quicksand Medium"/>
                <a:ea typeface="Quicksand Medium"/>
                <a:cs typeface="Quicksand Medium"/>
                <a:sym typeface="Quicksand Medium"/>
              </a:rPr>
              <a:t>Gehörlosengemeinschaft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Erkundung</a:t>
            </a:r>
            <a:r>
              <a:rPr lang="en-US" sz="3200" dirty="0">
                <a:solidFill>
                  <a:schemeClr val="lt1"/>
                </a:solidFill>
                <a:latin typeface="Quicksand Medium"/>
                <a:ea typeface="Quicksand Medium"/>
                <a:cs typeface="Quicksand Medium"/>
                <a:sym typeface="Quicksand Medium"/>
              </a:rPr>
              <a:t> von </a:t>
            </a:r>
            <a:r>
              <a:rPr lang="en-US" sz="3200" dirty="0" err="1">
                <a:solidFill>
                  <a:schemeClr val="lt1"/>
                </a:solidFill>
                <a:latin typeface="Quicksand Medium"/>
                <a:ea typeface="Quicksand Medium"/>
                <a:cs typeface="Quicksand Medium"/>
                <a:sym typeface="Quicksand Medium"/>
              </a:rPr>
              <a:t>Gehörlosenorganisationen</a:t>
            </a:r>
            <a:r>
              <a:rPr lang="en-US" sz="3200" dirty="0">
                <a:solidFill>
                  <a:schemeClr val="lt1"/>
                </a:solidFill>
                <a:latin typeface="Quicksand Medium"/>
                <a:ea typeface="Quicksand Medium"/>
                <a:cs typeface="Quicksand Medium"/>
                <a:sym typeface="Quicksand Medium"/>
              </a:rPr>
              <a:t> und -</a:t>
            </a:r>
            <a:r>
              <a:rPr lang="en-US" sz="3200" dirty="0" err="1">
                <a:solidFill>
                  <a:schemeClr val="lt1"/>
                </a:solidFill>
                <a:latin typeface="Quicksand Medium"/>
                <a:ea typeface="Quicksand Medium"/>
                <a:cs typeface="Quicksand Medium"/>
                <a:sym typeface="Quicksand Medium"/>
              </a:rPr>
              <a:t>veranstaltungen</a:t>
            </a:r>
            <a:r>
              <a:rPr lang="en-US" sz="3200" dirty="0">
                <a:solidFill>
                  <a:schemeClr val="lt1"/>
                </a:solidFill>
                <a:latin typeface="Quicksand Medium"/>
                <a:ea typeface="Quicksand Medium"/>
                <a:cs typeface="Quicksand Medium"/>
                <a:sym typeface="Quicksand Medium"/>
              </a:rPr>
              <a:t> 
SWOT-</a:t>
            </a:r>
            <a:r>
              <a:rPr lang="en-US" sz="3200" dirty="0" err="1">
                <a:solidFill>
                  <a:schemeClr val="lt1"/>
                </a:solidFill>
                <a:latin typeface="Quicksand Medium"/>
                <a:ea typeface="Quicksand Medium"/>
                <a:cs typeface="Quicksand Medium"/>
                <a:sym typeface="Quicksand Medium"/>
              </a:rPr>
              <a:t>Analyse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einer</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gehörlosen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Organisation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oder</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Veranstaltung</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Präsentation</a:t>
            </a:r>
            <a:r>
              <a:rPr lang="en-US" sz="3200" dirty="0">
                <a:solidFill>
                  <a:schemeClr val="lt1"/>
                </a:solidFill>
                <a:latin typeface="Quicksand Medium"/>
                <a:ea typeface="Quicksand Medium"/>
                <a:cs typeface="Quicksand Medium"/>
                <a:sym typeface="Quicksand Medium"/>
              </a:rPr>
              <a:t> der </a:t>
            </a:r>
            <a:r>
              <a:rPr lang="en-US" sz="3200" dirty="0" err="1">
                <a:solidFill>
                  <a:schemeClr val="lt1"/>
                </a:solidFill>
                <a:latin typeface="Quicksand Medium"/>
                <a:ea typeface="Quicksand Medium"/>
                <a:cs typeface="Quicksand Medium"/>
                <a:sym typeface="Quicksand Medium"/>
              </a:rPr>
              <a:t>Gruppenarbeit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Abschließende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Gruppendiskussion</a:t>
            </a:r>
            <a:endParaRPr sz="3200" dirty="0">
              <a:solidFill>
                <a:schemeClr val="lt1"/>
              </a:solidFill>
              <a:latin typeface="Quicksand Medium"/>
              <a:ea typeface="Quicksand Medium"/>
              <a:cs typeface="Quicksand Medium"/>
              <a:sym typeface="Quicksand Medium"/>
            </a:endParaRPr>
          </a:p>
        </p:txBody>
      </p:sp>
      <p:sp>
        <p:nvSpPr>
          <p:cNvPr id="102" name="Google Shape;102;p2"/>
          <p:cNvSpPr txBox="1"/>
          <p:nvPr/>
        </p:nvSpPr>
        <p:spPr>
          <a:xfrm>
            <a:off x="4166027" y="1302243"/>
            <a:ext cx="615363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panose="020B0604020202020204" charset="0"/>
                <a:sym typeface="Anton"/>
              </a:rPr>
              <a:t>Inhalte</a:t>
            </a:r>
            <a:endParaRPr dirty="0">
              <a:latin typeface="Anton" panose="020B06040202020202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sp>
        <p:nvSpPr>
          <p:cNvPr id="107" name="Google Shape;107;g32567902cf3_0_0"/>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g32567902cf3_0_0"/>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g32567902cf3_0_0"/>
          <p:cNvSpPr/>
          <p:nvPr/>
        </p:nvSpPr>
        <p:spPr>
          <a:xfrm>
            <a:off x="5739458" y="2622300"/>
            <a:ext cx="6158726" cy="5745801"/>
          </a:xfrm>
          <a:prstGeom prst="ellipse">
            <a:avLst/>
          </a:prstGeom>
          <a:solidFill>
            <a:schemeClr val="lt2"/>
          </a:solidFill>
          <a:ln>
            <a:noFill/>
          </a:ln>
        </p:spPr>
        <p:txBody>
          <a:bodyPr spcFirstLastPara="1" wrap="square" lIns="91425" tIns="91425" rIns="91425" bIns="91425" anchor="ctr" anchorCtr="0">
            <a:noAutofit/>
          </a:bodyPr>
          <a:lstStyle/>
          <a:p>
            <a:pPr lvl="0" algn="ctr"/>
            <a:r>
              <a:rPr lang="en-US" sz="4900" b="1" dirty="0">
                <a:latin typeface="Quicksand"/>
                <a:ea typeface="Quicksand"/>
                <a:cs typeface="Quicksand"/>
                <a:sym typeface="Quicksand"/>
              </a:rPr>
              <a:t>Gemeinschaft</a:t>
            </a:r>
            <a:br>
              <a:rPr lang="en-US" sz="4200" b="1" dirty="0">
                <a:latin typeface="Quicksand"/>
                <a:ea typeface="Quicksand"/>
                <a:cs typeface="Quicksand"/>
                <a:sym typeface="Quicksand"/>
              </a:rPr>
            </a:br>
            <a:endParaRPr sz="4200" b="1" dirty="0">
              <a:latin typeface="Quicksand"/>
              <a:ea typeface="Quicksand"/>
              <a:cs typeface="Quicksand"/>
              <a:sym typeface="Quicksand"/>
            </a:endParaRPr>
          </a:p>
          <a:p>
            <a:pPr marL="0" lvl="0" indent="0" algn="ctr" rtl="0">
              <a:spcBef>
                <a:spcPts val="0"/>
              </a:spcBef>
              <a:spcAft>
                <a:spcPts val="0"/>
              </a:spcAft>
              <a:buNone/>
            </a:pPr>
            <a:endParaRPr sz="3600" dirty="0">
              <a:latin typeface="Quicksand SemiBold"/>
              <a:ea typeface="Quicksand SemiBold"/>
              <a:cs typeface="Quicksand SemiBold"/>
              <a:sym typeface="Quicksand SemiBold"/>
            </a:endParaRPr>
          </a:p>
          <a:p>
            <a:pPr marL="0" lvl="0" indent="0" algn="ctr" rtl="0">
              <a:spcBef>
                <a:spcPts val="0"/>
              </a:spcBef>
              <a:spcAft>
                <a:spcPts val="0"/>
              </a:spcAft>
              <a:buNone/>
            </a:pPr>
            <a:endParaRPr sz="3600" dirty="0">
              <a:latin typeface="Quicksand SemiBold"/>
              <a:ea typeface="Quicksand SemiBold"/>
              <a:cs typeface="Quicksand SemiBold"/>
              <a:sym typeface="Quicksand SemiBold"/>
            </a:endParaRPr>
          </a:p>
          <a:p>
            <a:pPr marL="0" lvl="0" indent="0" algn="l" rtl="0">
              <a:spcBef>
                <a:spcPts val="0"/>
              </a:spcBef>
              <a:spcAft>
                <a:spcPts val="0"/>
              </a:spcAft>
              <a:buNone/>
            </a:pPr>
            <a:endParaRPr sz="3600" dirty="0">
              <a:latin typeface="Quicksand SemiBold"/>
              <a:ea typeface="Quicksand SemiBold"/>
              <a:cs typeface="Quicksand SemiBold"/>
              <a:sym typeface="Quicksand SemiBold"/>
            </a:endParaRPr>
          </a:p>
        </p:txBody>
      </p:sp>
      <p:sp>
        <p:nvSpPr>
          <p:cNvPr id="110" name="Google Shape;110;g32567902cf3_0_0"/>
          <p:cNvSpPr txBox="1"/>
          <p:nvPr/>
        </p:nvSpPr>
        <p:spPr>
          <a:xfrm>
            <a:off x="2151391" y="2908826"/>
            <a:ext cx="1850400" cy="806700"/>
          </a:xfrm>
          <a:prstGeom prst="rect">
            <a:avLst/>
          </a:prstGeom>
          <a:solidFill>
            <a:srgbClr val="EEECE1">
              <a:alpha val="50000"/>
            </a:srgbClr>
          </a:solidFill>
          <a:ln>
            <a:noFill/>
          </a:ln>
        </p:spPr>
        <p:txBody>
          <a:bodyPr spcFirstLastPara="1" wrap="square" lIns="91425" tIns="91425" rIns="91425" bIns="91425" anchor="t" anchorCtr="0">
            <a:noAutofit/>
          </a:bodyPr>
          <a:lstStyle/>
          <a:p>
            <a:pPr lvl="0" algn="ctr"/>
            <a:r>
              <a:rPr lang="en-US" sz="4200" b="1" dirty="0" err="1">
                <a:solidFill>
                  <a:schemeClr val="dk1"/>
                </a:solidFill>
                <a:latin typeface="Quicksand"/>
                <a:ea typeface="Quicksand"/>
                <a:cs typeface="Quicksand"/>
                <a:sym typeface="Quicksand"/>
              </a:rPr>
              <a:t>sozial</a:t>
            </a:r>
            <a:endParaRPr sz="4200" b="1" dirty="0">
              <a:solidFill>
                <a:schemeClr val="dk1"/>
              </a:solidFill>
              <a:latin typeface="Quicksand"/>
              <a:ea typeface="Quicksand"/>
              <a:cs typeface="Quicksand"/>
              <a:sym typeface="Quicksand"/>
            </a:endParaRPr>
          </a:p>
        </p:txBody>
      </p:sp>
      <p:sp>
        <p:nvSpPr>
          <p:cNvPr id="111" name="Google Shape;111;g32567902cf3_0_0"/>
          <p:cNvSpPr txBox="1"/>
          <p:nvPr/>
        </p:nvSpPr>
        <p:spPr>
          <a:xfrm>
            <a:off x="1162594" y="6122750"/>
            <a:ext cx="2415731" cy="806700"/>
          </a:xfrm>
          <a:prstGeom prst="rect">
            <a:avLst/>
          </a:prstGeom>
          <a:solidFill>
            <a:srgbClr val="EEECE1">
              <a:alpha val="50000"/>
            </a:srgbClr>
          </a:solidFill>
          <a:ln>
            <a:noFill/>
          </a:ln>
        </p:spPr>
        <p:txBody>
          <a:bodyPr spcFirstLastPara="1" wrap="square" lIns="91425" tIns="91425" rIns="91425" bIns="91425" anchor="t" anchorCtr="0">
            <a:noAutofit/>
          </a:bodyPr>
          <a:lstStyle/>
          <a:p>
            <a:pPr lvl="0" algn="ctr"/>
            <a:r>
              <a:rPr lang="en-US" sz="4200" b="1" dirty="0" err="1">
                <a:solidFill>
                  <a:schemeClr val="dk1"/>
                </a:solidFill>
                <a:latin typeface="Quicksand"/>
                <a:ea typeface="Quicksand"/>
                <a:cs typeface="Quicksand"/>
                <a:sym typeface="Quicksand"/>
              </a:rPr>
              <a:t>politisch</a:t>
            </a:r>
            <a:endParaRPr sz="4200" b="1" dirty="0">
              <a:solidFill>
                <a:schemeClr val="dk1"/>
              </a:solidFill>
              <a:latin typeface="Quicksand"/>
              <a:ea typeface="Quicksand"/>
              <a:cs typeface="Quicksand"/>
              <a:sym typeface="Quicksand"/>
            </a:endParaRPr>
          </a:p>
        </p:txBody>
      </p:sp>
      <p:sp>
        <p:nvSpPr>
          <p:cNvPr id="112" name="Google Shape;112;g32567902cf3_0_0"/>
          <p:cNvSpPr txBox="1"/>
          <p:nvPr/>
        </p:nvSpPr>
        <p:spPr>
          <a:xfrm>
            <a:off x="13712200" y="6789350"/>
            <a:ext cx="2407366" cy="806700"/>
          </a:xfrm>
          <a:prstGeom prst="rect">
            <a:avLst/>
          </a:prstGeom>
          <a:solidFill>
            <a:srgbClr val="EEECE1">
              <a:alpha val="50000"/>
            </a:srgbClr>
          </a:solidFill>
          <a:ln>
            <a:noFill/>
          </a:ln>
        </p:spPr>
        <p:txBody>
          <a:bodyPr spcFirstLastPara="1" wrap="square" lIns="91425" tIns="91425" rIns="91425" bIns="91425" anchor="t" anchorCtr="0">
            <a:noAutofit/>
          </a:bodyPr>
          <a:lstStyle/>
          <a:p>
            <a:pPr lvl="0" algn="ctr"/>
            <a:r>
              <a:rPr lang="en-US" sz="4200" b="1" dirty="0" err="1">
                <a:solidFill>
                  <a:schemeClr val="dk1"/>
                </a:solidFill>
                <a:latin typeface="Quicksand"/>
                <a:ea typeface="Quicksand"/>
                <a:cs typeface="Quicksand"/>
                <a:sym typeface="Quicksand"/>
              </a:rPr>
              <a:t>kulturell</a:t>
            </a:r>
            <a:endParaRPr sz="4200" b="1" dirty="0">
              <a:solidFill>
                <a:schemeClr val="dk1"/>
              </a:solidFill>
              <a:latin typeface="Quicksand"/>
              <a:ea typeface="Quicksand"/>
              <a:cs typeface="Quicksand"/>
              <a:sym typeface="Quicksand"/>
            </a:endParaRPr>
          </a:p>
        </p:txBody>
      </p:sp>
      <p:sp>
        <p:nvSpPr>
          <p:cNvPr id="113" name="Google Shape;113;g32567902cf3_0_0"/>
          <p:cNvSpPr txBox="1"/>
          <p:nvPr/>
        </p:nvSpPr>
        <p:spPr>
          <a:xfrm>
            <a:off x="1162594" y="8450650"/>
            <a:ext cx="3988881" cy="806700"/>
          </a:xfrm>
          <a:prstGeom prst="rect">
            <a:avLst/>
          </a:prstGeom>
          <a:solidFill>
            <a:srgbClr val="EEECE1">
              <a:alpha val="50000"/>
            </a:srgbClr>
          </a:solidFill>
          <a:ln>
            <a:noFill/>
          </a:ln>
        </p:spPr>
        <p:txBody>
          <a:bodyPr spcFirstLastPara="1" wrap="square" lIns="91425" tIns="91425" rIns="91425" bIns="91425" anchor="t" anchorCtr="0">
            <a:noAutofit/>
          </a:bodyPr>
          <a:lstStyle/>
          <a:p>
            <a:pPr lvl="0" algn="ctr"/>
            <a:r>
              <a:rPr lang="en-US" sz="4200" b="1" dirty="0" err="1">
                <a:solidFill>
                  <a:schemeClr val="dk1"/>
                </a:solidFill>
                <a:latin typeface="Quicksand"/>
                <a:ea typeface="Quicksand"/>
                <a:cs typeface="Quicksand"/>
                <a:sym typeface="Quicksand"/>
              </a:rPr>
              <a:t>wirtschaftlich</a:t>
            </a:r>
            <a:endParaRPr sz="4200" dirty="0">
              <a:solidFill>
                <a:schemeClr val="dk1"/>
              </a:solidFill>
              <a:latin typeface="Quicksand Medium"/>
              <a:ea typeface="Quicksand Medium"/>
              <a:cs typeface="Quicksand Medium"/>
              <a:sym typeface="Quicksand Medium"/>
            </a:endParaRPr>
          </a:p>
        </p:txBody>
      </p:sp>
      <p:sp>
        <p:nvSpPr>
          <p:cNvPr id="114" name="Google Shape;114;g32567902cf3_0_0"/>
          <p:cNvSpPr txBox="1"/>
          <p:nvPr/>
        </p:nvSpPr>
        <p:spPr>
          <a:xfrm>
            <a:off x="13584225" y="2911225"/>
            <a:ext cx="3963000" cy="806700"/>
          </a:xfrm>
          <a:prstGeom prst="rect">
            <a:avLst/>
          </a:prstGeom>
          <a:solidFill>
            <a:srgbClr val="EEECE1">
              <a:alpha val="50000"/>
            </a:srgbClr>
          </a:solidFill>
          <a:ln>
            <a:noFill/>
          </a:ln>
        </p:spPr>
        <p:txBody>
          <a:bodyPr spcFirstLastPara="1" wrap="square" lIns="91425" tIns="91425" rIns="91425" bIns="91425" anchor="t" anchorCtr="0">
            <a:noAutofit/>
          </a:bodyPr>
          <a:lstStyle/>
          <a:p>
            <a:pPr lvl="0" algn="ctr"/>
            <a:r>
              <a:rPr lang="en-US" sz="4200" b="1" dirty="0">
                <a:solidFill>
                  <a:schemeClr val="dk1"/>
                </a:solidFill>
                <a:latin typeface="Quicksand"/>
                <a:ea typeface="Quicksand"/>
                <a:cs typeface="Quicksand"/>
                <a:sym typeface="Quicksand"/>
              </a:rPr>
              <a:t>Umwelt</a:t>
            </a:r>
            <a:endParaRPr sz="4200" b="1" dirty="0">
              <a:solidFill>
                <a:schemeClr val="dk1"/>
              </a:solidFill>
              <a:latin typeface="Quicksand"/>
              <a:ea typeface="Quicksand"/>
              <a:cs typeface="Quicksand"/>
              <a:sym typeface="Quicksand"/>
            </a:endParaRPr>
          </a:p>
        </p:txBody>
      </p:sp>
      <p:pic>
        <p:nvPicPr>
          <p:cNvPr id="115" name="Google Shape;115;g32567902cf3_0_0" title="community.png"/>
          <p:cNvPicPr preferRelativeResize="0"/>
          <p:nvPr/>
        </p:nvPicPr>
        <p:blipFill>
          <a:blip r:embed="rId5">
            <a:alphaModFix/>
          </a:blip>
          <a:stretch>
            <a:fillRect/>
          </a:stretch>
        </p:blipFill>
        <p:spPr>
          <a:xfrm>
            <a:off x="7643420" y="4922872"/>
            <a:ext cx="2350802" cy="2350749"/>
          </a:xfrm>
          <a:prstGeom prst="rect">
            <a:avLst/>
          </a:prstGeom>
          <a:noFill/>
          <a:ln>
            <a:noFill/>
          </a:ln>
        </p:spPr>
      </p:pic>
      <p:sp>
        <p:nvSpPr>
          <p:cNvPr id="116" name="Google Shape;116;g32567902cf3_0_0"/>
          <p:cNvSpPr txBox="1"/>
          <p:nvPr/>
        </p:nvSpPr>
        <p:spPr>
          <a:xfrm>
            <a:off x="4001791" y="797983"/>
            <a:ext cx="14459100" cy="866904"/>
          </a:xfrm>
          <a:prstGeom prst="rect">
            <a:avLst/>
          </a:prstGeom>
          <a:noFill/>
          <a:ln>
            <a:noFill/>
          </a:ln>
        </p:spPr>
        <p:txBody>
          <a:bodyPr spcFirstLastPara="1" wrap="square" lIns="0" tIns="0" rIns="0" bIns="0" anchor="t" anchorCtr="0">
            <a:spAutoFit/>
          </a:bodyPr>
          <a:lstStyle/>
          <a:p>
            <a:pPr lvl="0">
              <a:spcAft>
                <a:spcPts val="1000"/>
              </a:spcAft>
              <a:buSzPts val="1100"/>
            </a:pPr>
            <a:r>
              <a:rPr lang="en-US" sz="4800" dirty="0" err="1">
                <a:solidFill>
                  <a:schemeClr val="lt1"/>
                </a:solidFill>
                <a:latin typeface="Anton"/>
                <a:ea typeface="Anton"/>
                <a:cs typeface="Anton"/>
                <a:sym typeface="Anton"/>
              </a:rPr>
              <a:t>Sozialpolitisches</a:t>
            </a:r>
            <a:r>
              <a:rPr lang="en-US" sz="4800" dirty="0">
                <a:solidFill>
                  <a:schemeClr val="lt1"/>
                </a:solidFill>
                <a:latin typeface="Anton"/>
                <a:ea typeface="Anton"/>
                <a:cs typeface="Anton"/>
                <a:sym typeface="Anton"/>
              </a:rPr>
              <a:t> </a:t>
            </a:r>
            <a:r>
              <a:rPr lang="en-US" sz="4800" dirty="0" err="1">
                <a:solidFill>
                  <a:schemeClr val="lt1"/>
                </a:solidFill>
                <a:latin typeface="Anton"/>
                <a:ea typeface="Anton"/>
                <a:cs typeface="Anton"/>
                <a:sym typeface="Anton"/>
              </a:rPr>
              <a:t>Leben</a:t>
            </a:r>
            <a:r>
              <a:rPr lang="en-US" sz="4800" dirty="0">
                <a:solidFill>
                  <a:schemeClr val="lt1"/>
                </a:solidFill>
                <a:latin typeface="Anton"/>
                <a:ea typeface="Anton"/>
                <a:cs typeface="Anton"/>
                <a:sym typeface="Anton"/>
              </a:rPr>
              <a:t> der </a:t>
            </a:r>
            <a:r>
              <a:rPr lang="en-US" sz="4800" dirty="0" err="1">
                <a:solidFill>
                  <a:schemeClr val="lt1"/>
                </a:solidFill>
                <a:latin typeface="Anton"/>
                <a:ea typeface="Anton"/>
                <a:cs typeface="Anton"/>
                <a:sym typeface="Anton"/>
              </a:rPr>
              <a:t>Gehörlosengemeinschaft</a:t>
            </a:r>
            <a:endParaRPr sz="4800" dirty="0">
              <a:solidFill>
                <a:schemeClr val="lt1"/>
              </a:solidFill>
              <a:latin typeface="Anton"/>
              <a:ea typeface="Anton"/>
              <a:cs typeface="Anton"/>
              <a:sym typeface="Anton"/>
            </a:endParaRPr>
          </a:p>
        </p:txBody>
      </p:sp>
      <p:sp>
        <p:nvSpPr>
          <p:cNvPr id="117" name="Google Shape;117;g32567902cf3_0_0"/>
          <p:cNvSpPr/>
          <p:nvPr/>
        </p:nvSpPr>
        <p:spPr>
          <a:xfrm rot="1419713">
            <a:off x="4168904" y="3416687"/>
            <a:ext cx="1817170" cy="536261"/>
          </a:xfrm>
          <a:prstGeom prst="stripedRightArrow">
            <a:avLst>
              <a:gd name="adj1" fmla="val 50000"/>
              <a:gd name="adj2" fmla="val 50000"/>
            </a:avLst>
          </a:prstGeom>
          <a:solidFill>
            <a:srgbClr val="EEECE1">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 name="Google Shape;118;g32567902cf3_0_0"/>
          <p:cNvSpPr/>
          <p:nvPr/>
        </p:nvSpPr>
        <p:spPr>
          <a:xfrm rot="-812989">
            <a:off x="3683588" y="5976787"/>
            <a:ext cx="1816973" cy="536268"/>
          </a:xfrm>
          <a:prstGeom prst="stripedRightArrow">
            <a:avLst>
              <a:gd name="adj1" fmla="val 50000"/>
              <a:gd name="adj2" fmla="val 50000"/>
            </a:avLst>
          </a:prstGeom>
          <a:solidFill>
            <a:srgbClr val="EEECE1">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9" name="Google Shape;119;g32567902cf3_0_0"/>
          <p:cNvSpPr/>
          <p:nvPr/>
        </p:nvSpPr>
        <p:spPr>
          <a:xfrm rot="-1617002">
            <a:off x="5200101" y="8095406"/>
            <a:ext cx="1817025" cy="536399"/>
          </a:xfrm>
          <a:prstGeom prst="stripedRightArrow">
            <a:avLst>
              <a:gd name="adj1" fmla="val 50000"/>
              <a:gd name="adj2" fmla="val 50000"/>
            </a:avLst>
          </a:prstGeom>
          <a:solidFill>
            <a:srgbClr val="EEECE1">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 name="Google Shape;120;g32567902cf3_0_0"/>
          <p:cNvSpPr/>
          <p:nvPr/>
        </p:nvSpPr>
        <p:spPr>
          <a:xfrm rot="-9519004">
            <a:off x="11783557" y="6562685"/>
            <a:ext cx="1816992" cy="536432"/>
          </a:xfrm>
          <a:prstGeom prst="stripedRightArrow">
            <a:avLst>
              <a:gd name="adj1" fmla="val 50000"/>
              <a:gd name="adj2" fmla="val 50000"/>
            </a:avLst>
          </a:prstGeom>
          <a:solidFill>
            <a:srgbClr val="EEECE1">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 name="Google Shape;121;g32567902cf3_0_0"/>
          <p:cNvSpPr/>
          <p:nvPr/>
        </p:nvSpPr>
        <p:spPr>
          <a:xfrm rot="9362769">
            <a:off x="11695384" y="3364699"/>
            <a:ext cx="1816992" cy="536286"/>
          </a:xfrm>
          <a:prstGeom prst="stripedRightArrow">
            <a:avLst>
              <a:gd name="adj1" fmla="val 50000"/>
              <a:gd name="adj2" fmla="val 50000"/>
            </a:avLst>
          </a:prstGeom>
          <a:solidFill>
            <a:srgbClr val="EEECE1">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25"/>
        <p:cNvGrpSpPr/>
        <p:nvPr/>
      </p:nvGrpSpPr>
      <p:grpSpPr>
        <a:xfrm>
          <a:off x="0" y="0"/>
          <a:ext cx="0" cy="0"/>
          <a:chOff x="0" y="0"/>
          <a:chExt cx="0" cy="0"/>
        </a:xfrm>
      </p:grpSpPr>
      <p:sp>
        <p:nvSpPr>
          <p:cNvPr id="126" name="Google Shape;126;g304b7106fd6_0_7"/>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g304b7106fd6_0_7"/>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g304b7106fd6_0_7"/>
          <p:cNvSpPr txBox="1"/>
          <p:nvPr/>
        </p:nvSpPr>
        <p:spPr>
          <a:xfrm>
            <a:off x="3869807" y="988608"/>
            <a:ext cx="14189908" cy="866904"/>
          </a:xfrm>
          <a:prstGeom prst="rect">
            <a:avLst/>
          </a:prstGeom>
          <a:noFill/>
          <a:ln>
            <a:noFill/>
          </a:ln>
        </p:spPr>
        <p:txBody>
          <a:bodyPr spcFirstLastPara="1" wrap="square" lIns="0" tIns="0" rIns="0" bIns="0" anchor="t" anchorCtr="0">
            <a:spAutoFit/>
          </a:bodyPr>
          <a:lstStyle/>
          <a:p>
            <a:pPr lvl="0">
              <a:spcAft>
                <a:spcPts val="1000"/>
              </a:spcAft>
              <a:buSzPts val="1100"/>
            </a:pPr>
            <a:r>
              <a:rPr lang="en-US" sz="4800" dirty="0" err="1">
                <a:solidFill>
                  <a:schemeClr val="lt1"/>
                </a:solidFill>
                <a:latin typeface="Anton"/>
                <a:ea typeface="Anton"/>
                <a:cs typeface="Anton"/>
                <a:sym typeface="Anton"/>
              </a:rPr>
              <a:t>Sozialpolitisches</a:t>
            </a:r>
            <a:r>
              <a:rPr lang="en-US" sz="4800" dirty="0">
                <a:solidFill>
                  <a:schemeClr val="lt1"/>
                </a:solidFill>
                <a:latin typeface="Anton"/>
                <a:ea typeface="Anton"/>
                <a:cs typeface="Anton"/>
                <a:sym typeface="Anton"/>
              </a:rPr>
              <a:t> Leben der </a:t>
            </a:r>
            <a:r>
              <a:rPr lang="en-US" sz="4800" dirty="0" err="1">
                <a:solidFill>
                  <a:schemeClr val="lt1"/>
                </a:solidFill>
                <a:latin typeface="Anton"/>
                <a:ea typeface="Anton"/>
                <a:cs typeface="Anton"/>
                <a:sym typeface="Anton"/>
              </a:rPr>
              <a:t>Gehörlosengemeinschaft</a:t>
            </a:r>
            <a:endParaRPr sz="4800" dirty="0">
              <a:solidFill>
                <a:schemeClr val="lt1"/>
              </a:solidFill>
              <a:latin typeface="Anton"/>
              <a:ea typeface="Anton"/>
              <a:cs typeface="Anton"/>
              <a:sym typeface="Anton"/>
            </a:endParaRPr>
          </a:p>
        </p:txBody>
      </p:sp>
      <p:sp>
        <p:nvSpPr>
          <p:cNvPr id="129" name="Google Shape;129;g304b7106fd6_0_7"/>
          <p:cNvSpPr txBox="1"/>
          <p:nvPr/>
        </p:nvSpPr>
        <p:spPr>
          <a:xfrm>
            <a:off x="1156073" y="2301550"/>
            <a:ext cx="15734700" cy="6237062"/>
          </a:xfrm>
          <a:prstGeom prst="rect">
            <a:avLst/>
          </a:prstGeom>
          <a:noFill/>
          <a:ln>
            <a:noFill/>
          </a:ln>
        </p:spPr>
        <p:txBody>
          <a:bodyPr spcFirstLastPara="1" wrap="square" lIns="91425" tIns="91425" rIns="91425" bIns="91425" anchor="t" anchorCtr="0">
            <a:spAutoFit/>
          </a:bodyPr>
          <a:lstStyle/>
          <a:p>
            <a:pPr lvl="0">
              <a:lnSpc>
                <a:spcPct val="115000"/>
              </a:lnSpc>
            </a:pPr>
            <a:r>
              <a:rPr lang="en-US" sz="3800" dirty="0">
                <a:solidFill>
                  <a:schemeClr val="lt1"/>
                </a:solidFill>
                <a:latin typeface="Quicksand Medium"/>
                <a:ea typeface="Quicksand Medium"/>
                <a:cs typeface="Quicksand Medium"/>
                <a:sym typeface="Quicksand Medium"/>
              </a:rPr>
              <a:t>Die </a:t>
            </a:r>
            <a:r>
              <a:rPr lang="en-US" sz="3800" dirty="0" err="1">
                <a:solidFill>
                  <a:schemeClr val="lt1"/>
                </a:solidFill>
                <a:latin typeface="Quicksand Medium"/>
                <a:ea typeface="Quicksand Medium"/>
                <a:cs typeface="Quicksand Medium"/>
                <a:sym typeface="Quicksand Medium"/>
              </a:rPr>
              <a:t>Gehörlosengemeinschaft</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wird</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durch</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eine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breite</a:t>
            </a:r>
            <a:r>
              <a:rPr lang="en-US" sz="3800" dirty="0">
                <a:solidFill>
                  <a:schemeClr val="lt1"/>
                </a:solidFill>
                <a:latin typeface="Quicksand Medium"/>
                <a:ea typeface="Quicksand Medium"/>
                <a:cs typeface="Quicksand Medium"/>
                <a:sym typeface="Quicksand Medium"/>
              </a:rPr>
              <a:t> Palette von </a:t>
            </a:r>
            <a:r>
              <a:rPr lang="en-US" sz="3800" dirty="0" err="1">
                <a:solidFill>
                  <a:schemeClr val="lt1"/>
                </a:solidFill>
                <a:latin typeface="Quicksand Medium"/>
                <a:ea typeface="Quicksand Medium"/>
                <a:cs typeface="Quicksand Medium"/>
                <a:sym typeface="Quicksand Medium"/>
              </a:rPr>
              <a:t>Organisationen</a:t>
            </a:r>
            <a:r>
              <a:rPr lang="en-US" sz="3800" dirty="0">
                <a:solidFill>
                  <a:schemeClr val="lt1"/>
                </a:solidFill>
                <a:latin typeface="Quicksand Medium"/>
                <a:ea typeface="Quicksand Medium"/>
                <a:cs typeface="Quicksand Medium"/>
                <a:sym typeface="Quicksand Medium"/>
              </a:rPr>
              <a:t> und </a:t>
            </a:r>
            <a:r>
              <a:rPr lang="en-US" sz="3800" dirty="0" err="1">
                <a:solidFill>
                  <a:schemeClr val="lt1"/>
                </a:solidFill>
                <a:latin typeface="Quicksand Medium"/>
                <a:ea typeface="Quicksand Medium"/>
                <a:cs typeface="Quicksand Medium"/>
                <a:sym typeface="Quicksand Medium"/>
              </a:rPr>
              <a:t>Verbänden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bereichert</a:t>
            </a:r>
            <a:r>
              <a:rPr lang="en-US" sz="3800" dirty="0">
                <a:solidFill>
                  <a:schemeClr val="lt1"/>
                </a:solidFill>
                <a:latin typeface="Quicksand Medium"/>
                <a:ea typeface="Quicksand Medium"/>
                <a:cs typeface="Quicksand Medium"/>
                <a:sym typeface="Quicksand Medium"/>
              </a:rPr>
              <a:t>, die </a:t>
            </a:r>
            <a:r>
              <a:rPr lang="en-US" sz="3800" dirty="0" err="1">
                <a:solidFill>
                  <a:schemeClr val="lt1"/>
                </a:solidFill>
                <a:latin typeface="Quicksand Medium"/>
                <a:ea typeface="Quicksand Medium"/>
                <a:cs typeface="Quicksand Medium"/>
                <a:sym typeface="Quicksand Medium"/>
              </a:rPr>
              <a:t>ihre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unterschiedlichen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Bedürfnisse</a:t>
            </a:r>
            <a:r>
              <a:rPr lang="en-US" sz="3800" dirty="0">
                <a:solidFill>
                  <a:schemeClr val="lt1"/>
                </a:solidFill>
                <a:latin typeface="Quicksand Medium"/>
                <a:ea typeface="Quicksand Medium"/>
                <a:cs typeface="Quicksand Medium"/>
                <a:sym typeface="Quicksand Medium"/>
              </a:rPr>
              <a:t> in </a:t>
            </a:r>
            <a:r>
              <a:rPr lang="en-US" sz="3800" dirty="0" err="1">
                <a:solidFill>
                  <a:schemeClr val="lt1"/>
                </a:solidFill>
                <a:latin typeface="Quicksand Medium"/>
                <a:ea typeface="Quicksand Medium"/>
                <a:cs typeface="Quicksand Medium"/>
                <a:sym typeface="Quicksand Medium"/>
              </a:rPr>
              <a:t>diesen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Aspekten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erfüllen</a:t>
            </a:r>
            <a:r>
              <a:rPr lang="en-US" sz="3800" dirty="0">
                <a:solidFill>
                  <a:schemeClr val="lt1"/>
                </a:solidFill>
                <a:latin typeface="Quicksand Medium"/>
                <a:ea typeface="Quicksand Medium"/>
                <a:cs typeface="Quicksand Medium"/>
                <a:sym typeface="Quicksand Medium"/>
              </a:rPr>
              <a:t>:
</a:t>
            </a:r>
            <a:br>
              <a:rPr lang="en-US" sz="3800" dirty="0">
                <a:solidFill>
                  <a:schemeClr val="lt1"/>
                </a:solidFill>
                <a:latin typeface="Quicksand Medium"/>
                <a:ea typeface="Quicksand Medium"/>
                <a:cs typeface="Quicksand Medium"/>
                <a:sym typeface="Quicksand Medium"/>
              </a:rPr>
            </a:br>
            <a:r>
              <a:rPr lang="en-US" sz="3800" dirty="0" err="1">
                <a:solidFill>
                  <a:schemeClr val="lt1"/>
                </a:solidFill>
                <a:latin typeface="Quicksand Medium"/>
                <a:ea typeface="Quicksand Medium"/>
                <a:cs typeface="Quicksand Medium"/>
                <a:sym typeface="Quicksand Medium"/>
              </a:rPr>
              <a:t>sozial</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kulturell</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athletisch</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politisch</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spirituell</a:t>
            </a:r>
            <a:endParaRPr sz="3800" b="1" dirty="0">
              <a:solidFill>
                <a:schemeClr val="lt1"/>
              </a:solidFill>
              <a:latin typeface="Quicksand"/>
              <a:ea typeface="Quicksand"/>
              <a:cs typeface="Quicksand"/>
              <a:sym typeface="Quicksand"/>
            </a:endParaRPr>
          </a:p>
        </p:txBody>
      </p:sp>
      <p:pic>
        <p:nvPicPr>
          <p:cNvPr id="130" name="Google Shape;130;g304b7106fd6_0_7" title="sociology.png"/>
          <p:cNvPicPr preferRelativeResize="0"/>
          <p:nvPr/>
        </p:nvPicPr>
        <p:blipFill>
          <a:blip r:embed="rId5">
            <a:alphaModFix/>
          </a:blip>
          <a:stretch>
            <a:fillRect/>
          </a:stretch>
        </p:blipFill>
        <p:spPr>
          <a:xfrm>
            <a:off x="4344729" y="4838963"/>
            <a:ext cx="1640175" cy="1640147"/>
          </a:xfrm>
          <a:prstGeom prst="rect">
            <a:avLst/>
          </a:prstGeom>
          <a:noFill/>
          <a:ln>
            <a:noFill/>
          </a:ln>
        </p:spPr>
      </p:pic>
      <p:pic>
        <p:nvPicPr>
          <p:cNvPr id="131" name="Google Shape;131;g304b7106fd6_0_7" title="political-party.png"/>
          <p:cNvPicPr preferRelativeResize="0"/>
          <p:nvPr/>
        </p:nvPicPr>
        <p:blipFill>
          <a:blip r:embed="rId6">
            <a:alphaModFix/>
          </a:blip>
          <a:stretch>
            <a:fillRect/>
          </a:stretch>
        </p:blipFill>
        <p:spPr>
          <a:xfrm>
            <a:off x="8860050" y="5659037"/>
            <a:ext cx="1822337" cy="1822337"/>
          </a:xfrm>
          <a:prstGeom prst="rect">
            <a:avLst/>
          </a:prstGeom>
          <a:noFill/>
          <a:ln>
            <a:noFill/>
          </a:ln>
        </p:spPr>
      </p:pic>
      <p:pic>
        <p:nvPicPr>
          <p:cNvPr id="132" name="Google Shape;132;g304b7106fd6_0_7" title="legislature.png"/>
          <p:cNvPicPr preferRelativeResize="0"/>
          <p:nvPr/>
        </p:nvPicPr>
        <p:blipFill>
          <a:blip r:embed="rId7">
            <a:alphaModFix/>
          </a:blip>
          <a:stretch>
            <a:fillRect/>
          </a:stretch>
        </p:blipFill>
        <p:spPr>
          <a:xfrm>
            <a:off x="11214475" y="6413875"/>
            <a:ext cx="1640175" cy="1640175"/>
          </a:xfrm>
          <a:prstGeom prst="rect">
            <a:avLst/>
          </a:prstGeom>
          <a:noFill/>
          <a:ln>
            <a:noFill/>
          </a:ln>
        </p:spPr>
      </p:pic>
      <p:pic>
        <p:nvPicPr>
          <p:cNvPr id="133" name="Google Shape;133;g304b7106fd6_0_7" title="soccer-team.png"/>
          <p:cNvPicPr preferRelativeResize="0"/>
          <p:nvPr/>
        </p:nvPicPr>
        <p:blipFill>
          <a:blip r:embed="rId8">
            <a:alphaModFix/>
          </a:blip>
          <a:stretch>
            <a:fillRect/>
          </a:stretch>
        </p:blipFill>
        <p:spPr>
          <a:xfrm>
            <a:off x="6610761" y="5220236"/>
            <a:ext cx="1717201" cy="1717199"/>
          </a:xfrm>
          <a:prstGeom prst="rect">
            <a:avLst/>
          </a:prstGeom>
          <a:noFill/>
          <a:ln>
            <a:noFill/>
          </a:ln>
        </p:spPr>
      </p:pic>
      <p:pic>
        <p:nvPicPr>
          <p:cNvPr id="134" name="Google Shape;134;g304b7106fd6_0_7" title="prayer.png"/>
          <p:cNvPicPr preferRelativeResize="0"/>
          <p:nvPr/>
        </p:nvPicPr>
        <p:blipFill>
          <a:blip r:embed="rId9">
            <a:alphaModFix/>
          </a:blip>
          <a:stretch>
            <a:fillRect/>
          </a:stretch>
        </p:blipFill>
        <p:spPr>
          <a:xfrm>
            <a:off x="13225475" y="7185050"/>
            <a:ext cx="1640175" cy="1640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38"/>
        <p:cNvGrpSpPr/>
        <p:nvPr/>
      </p:nvGrpSpPr>
      <p:grpSpPr>
        <a:xfrm>
          <a:off x="0" y="0"/>
          <a:ext cx="0" cy="0"/>
          <a:chOff x="0" y="0"/>
          <a:chExt cx="0" cy="0"/>
        </a:xfrm>
      </p:grpSpPr>
      <p:sp>
        <p:nvSpPr>
          <p:cNvPr id="139" name="Google Shape;139;g325bd59bfda_0_4"/>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g325bd59bfda_0_4"/>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g325bd59bfda_0_4"/>
          <p:cNvSpPr txBox="1"/>
          <p:nvPr/>
        </p:nvSpPr>
        <p:spPr>
          <a:xfrm>
            <a:off x="888800" y="2794604"/>
            <a:ext cx="7273025" cy="5099827"/>
          </a:xfrm>
          <a:prstGeom prst="rect">
            <a:avLst/>
          </a:prstGeom>
          <a:noFill/>
          <a:ln>
            <a:noFill/>
          </a:ln>
        </p:spPr>
        <p:txBody>
          <a:bodyPr spcFirstLastPara="1" wrap="square" lIns="91425" tIns="91425" rIns="91425" bIns="91425" anchor="t" anchorCtr="0">
            <a:spAutoFit/>
          </a:bodyPr>
          <a:lstStyle/>
          <a:p>
            <a:pPr lvl="0">
              <a:lnSpc>
                <a:spcPct val="115000"/>
              </a:lnSpc>
              <a:spcAft>
                <a:spcPts val="1000"/>
              </a:spcAft>
            </a:pPr>
            <a:r>
              <a:rPr lang="en-US" sz="3200" dirty="0" err="1">
                <a:solidFill>
                  <a:schemeClr val="lt1"/>
                </a:solidFill>
                <a:latin typeface="Quicksand Medium"/>
                <a:ea typeface="Quicksand Medium"/>
                <a:cs typeface="Quicksand Medium"/>
                <a:sym typeface="Quicksand Medium"/>
              </a:rPr>
              <a:t>Diese</a:t>
            </a:r>
            <a:r>
              <a:rPr lang="en-US" sz="3200" dirty="0">
                <a:solidFill>
                  <a:schemeClr val="lt1"/>
                </a:solidFill>
                <a:latin typeface="Quicksand Medium"/>
                <a:ea typeface="Quicksand Medium"/>
                <a:cs typeface="Quicksand Medium"/>
                <a:sym typeface="Quicksand Medium"/>
              </a:rPr>
              <a:t> Gruppen </a:t>
            </a:r>
            <a:r>
              <a:rPr lang="en-US" sz="3200" dirty="0" err="1">
                <a:solidFill>
                  <a:schemeClr val="lt1"/>
                </a:solidFill>
                <a:latin typeface="Quicksand Medium"/>
                <a:ea typeface="Quicksand Medium"/>
                <a:cs typeface="Quicksand Medium"/>
                <a:sym typeface="Quicksand Medium"/>
              </a:rPr>
              <a:t>schaffen</a:t>
            </a:r>
            <a:r>
              <a:rPr lang="en-US" sz="3200" dirty="0">
                <a:solidFill>
                  <a:schemeClr val="lt1"/>
                </a:solidFill>
                <a:latin typeface="Quicksand Medium"/>
                <a:ea typeface="Quicksand Medium"/>
                <a:cs typeface="Quicksand Medium"/>
                <a:sym typeface="Quicksand Medium"/>
              </a:rPr>
              <a:t> </a:t>
            </a:r>
            <a:r>
              <a:rPr lang="en-US" sz="3200" b="1" dirty="0" err="1">
                <a:solidFill>
                  <a:schemeClr val="lt1"/>
                </a:solidFill>
                <a:latin typeface="Quicksand Medium"/>
                <a:ea typeface="Quicksand Medium"/>
                <a:cs typeface="Quicksand Medium"/>
                <a:sym typeface="Quicksand Medium"/>
              </a:rPr>
              <a:t>Gehörlosenräume</a:t>
            </a:r>
            <a:r>
              <a:rPr lang="en-US" sz="3200" b="1" dirty="0">
                <a:solidFill>
                  <a:schemeClr val="lt1"/>
                </a:solidFill>
                <a:latin typeface="Quicksand Medium"/>
                <a:ea typeface="Quicksand Medium"/>
                <a:cs typeface="Quicksand Medium"/>
                <a:sym typeface="Quicksand Medium"/>
              </a:rPr>
              <a:t>.</a:t>
            </a:r>
            <a:br>
              <a:rPr lang="en-US" sz="3200" b="1" dirty="0">
                <a:solidFill>
                  <a:schemeClr val="lt1"/>
                </a:solidFill>
                <a:latin typeface="Quicksand Medium"/>
                <a:ea typeface="Quicksand Medium"/>
                <a:cs typeface="Quicksand Medium"/>
                <a:sym typeface="Quicksand Medium"/>
              </a:rPr>
            </a:br>
            <a:endParaRPr lang="en-US" sz="3200" b="1" dirty="0">
              <a:solidFill>
                <a:schemeClr val="lt1"/>
              </a:solidFill>
              <a:latin typeface="Quicksand Medium"/>
              <a:ea typeface="Quicksand Medium"/>
              <a:cs typeface="Quicksand Medium"/>
              <a:sym typeface="Quicksand Medium"/>
            </a:endParaRPr>
          </a:p>
          <a:p>
            <a:pPr marL="457200" lvl="0" indent="-457200">
              <a:lnSpc>
                <a:spcPct val="115000"/>
              </a:lnSpc>
              <a:spcAft>
                <a:spcPts val="1000"/>
              </a:spcAft>
              <a:buFont typeface="Wingdings" panose="05000000000000000000" pitchFamily="2" charset="2"/>
              <a:buChar char="Ø"/>
            </a:pPr>
            <a:r>
              <a:rPr lang="en-US" sz="3200" dirty="0" err="1">
                <a:solidFill>
                  <a:schemeClr val="lt1"/>
                </a:solidFill>
                <a:latin typeface="Quicksand Medium"/>
                <a:ea typeface="Quicksand Medium"/>
                <a:cs typeface="Quicksand Medium"/>
                <a:sym typeface="Quicksand Medium"/>
              </a:rPr>
              <a:t>Kommunikation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ohne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Barrieren</a:t>
            </a:r>
            <a:r>
              <a:rPr lang="en-US" sz="3200" dirty="0">
                <a:solidFill>
                  <a:schemeClr val="lt1"/>
                </a:solidFill>
                <a:latin typeface="Quicksand Medium"/>
                <a:ea typeface="Quicksand Medium"/>
                <a:cs typeface="Quicksand Medium"/>
                <a:sym typeface="Quicksand Medium"/>
              </a:rPr>
              <a:t> und </a:t>
            </a:r>
            <a:r>
              <a:rPr lang="en-US" sz="3200" dirty="0" err="1">
                <a:solidFill>
                  <a:schemeClr val="lt1"/>
                </a:solidFill>
                <a:latin typeface="Quicksand Medium"/>
                <a:ea typeface="Quicksand Medium"/>
                <a:cs typeface="Quicksand Medium"/>
                <a:sym typeface="Quicksand Medium"/>
              </a:rPr>
              <a:t>Vorurteile</a:t>
            </a:r>
            <a:r>
              <a:rPr lang="en-US" sz="3200" dirty="0">
                <a:solidFill>
                  <a:schemeClr val="lt1"/>
                </a:solidFill>
                <a:latin typeface="Quicksand Medium"/>
                <a:ea typeface="Quicksand Medium"/>
                <a:cs typeface="Quicksand Medium"/>
                <a:sym typeface="Quicksand Medium"/>
              </a:rPr>
              <a:t> in </a:t>
            </a:r>
            <a:r>
              <a:rPr lang="en-US" sz="3200" b="1" dirty="0" err="1">
                <a:solidFill>
                  <a:schemeClr val="lt1"/>
                </a:solidFill>
                <a:latin typeface="Quicksand Medium"/>
                <a:ea typeface="Quicksand Medium"/>
                <a:cs typeface="Quicksand Medium"/>
                <a:sym typeface="Quicksand Medium"/>
              </a:rPr>
              <a:t>Gebärdensprache</a:t>
            </a:r>
            <a:r>
              <a:rPr lang="en-US" sz="3200" dirty="0">
                <a:solidFill>
                  <a:schemeClr val="lt1"/>
                </a:solidFill>
                <a:latin typeface="Quicksand Medium"/>
                <a:ea typeface="Quicksand Medium"/>
                <a:cs typeface="Quicksand Medium"/>
                <a:sym typeface="Quicksand Medium"/>
              </a:rPr>
              <a:t> </a:t>
            </a:r>
          </a:p>
          <a:p>
            <a:pPr marL="457200" lvl="0" indent="-457200">
              <a:lnSpc>
                <a:spcPct val="115000"/>
              </a:lnSpc>
              <a:spcAft>
                <a:spcPts val="1000"/>
              </a:spcAft>
              <a:buFont typeface="Wingdings" panose="05000000000000000000" pitchFamily="2" charset="2"/>
              <a:buChar char="Ø"/>
            </a:pPr>
            <a:r>
              <a:rPr lang="en-US" sz="3200" b="1" dirty="0" err="1">
                <a:solidFill>
                  <a:schemeClr val="lt1"/>
                </a:solidFill>
                <a:latin typeface="Quicksand Medium"/>
                <a:ea typeface="Quicksand Medium"/>
                <a:cs typeface="Quicksand Medium"/>
                <a:sym typeface="Quicksand Medium"/>
              </a:rPr>
              <a:t>Erfahrungen</a:t>
            </a:r>
            <a:r>
              <a:rPr lang="en-US" sz="3200" dirty="0">
                <a:solidFill>
                  <a:schemeClr val="lt1"/>
                </a:solidFill>
                <a:latin typeface="Quicksand Medium"/>
                <a:ea typeface="Quicksand Medium"/>
                <a:cs typeface="Quicksand Medium"/>
                <a:sym typeface="Quicksand Medium"/>
              </a:rPr>
              <a:t> und </a:t>
            </a:r>
            <a:r>
              <a:rPr lang="en-US" sz="3200" dirty="0" err="1">
                <a:solidFill>
                  <a:schemeClr val="lt1"/>
                </a:solidFill>
                <a:latin typeface="Quicksand Medium"/>
                <a:ea typeface="Quicksand Medium"/>
                <a:cs typeface="Quicksand Medium"/>
                <a:sym typeface="Quicksand Medium"/>
              </a:rPr>
              <a:t>Ratschläge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austauschen</a:t>
            </a:r>
            <a:endParaRPr sz="3600" dirty="0">
              <a:solidFill>
                <a:schemeClr val="lt1"/>
              </a:solidFill>
              <a:latin typeface="Quicksand Medium"/>
              <a:ea typeface="Quicksand Medium"/>
              <a:cs typeface="Quicksand Medium"/>
              <a:sym typeface="Quicksand Medium"/>
            </a:endParaRPr>
          </a:p>
        </p:txBody>
      </p:sp>
      <p:pic>
        <p:nvPicPr>
          <p:cNvPr id="142" name="Google Shape;142;g325bd59bfda_0_4"/>
          <p:cNvPicPr preferRelativeResize="0"/>
          <p:nvPr/>
        </p:nvPicPr>
        <p:blipFill>
          <a:blip r:embed="rId5">
            <a:alphaModFix/>
          </a:blip>
          <a:stretch>
            <a:fillRect/>
          </a:stretch>
        </p:blipFill>
        <p:spPr>
          <a:xfrm>
            <a:off x="8161825" y="2548066"/>
            <a:ext cx="9306968" cy="5067579"/>
          </a:xfrm>
          <a:prstGeom prst="rect">
            <a:avLst/>
          </a:prstGeom>
          <a:noFill/>
          <a:ln>
            <a:noFill/>
          </a:ln>
        </p:spPr>
      </p:pic>
      <p:sp>
        <p:nvSpPr>
          <p:cNvPr id="143" name="Google Shape;143;g325bd59bfda_0_4"/>
          <p:cNvSpPr txBox="1"/>
          <p:nvPr/>
        </p:nvSpPr>
        <p:spPr>
          <a:xfrm>
            <a:off x="4303314" y="719095"/>
            <a:ext cx="14459100" cy="805349"/>
          </a:xfrm>
          <a:prstGeom prst="rect">
            <a:avLst/>
          </a:prstGeom>
          <a:noFill/>
          <a:ln>
            <a:noFill/>
          </a:ln>
        </p:spPr>
        <p:txBody>
          <a:bodyPr spcFirstLastPara="1" wrap="square" lIns="0" tIns="0" rIns="0" bIns="0" anchor="t" anchorCtr="0">
            <a:spAutoFit/>
          </a:bodyPr>
          <a:lstStyle/>
          <a:p>
            <a:pPr lvl="0">
              <a:spcAft>
                <a:spcPts val="1000"/>
              </a:spcAft>
              <a:buSzPts val="1100"/>
            </a:pPr>
            <a:r>
              <a:rPr lang="en-US" sz="4400" dirty="0" err="1">
                <a:solidFill>
                  <a:schemeClr val="lt1"/>
                </a:solidFill>
                <a:latin typeface="Anton"/>
                <a:ea typeface="Anton"/>
                <a:cs typeface="Anton"/>
                <a:sym typeface="Anton"/>
              </a:rPr>
              <a:t>Sozialpolitisches</a:t>
            </a:r>
            <a:r>
              <a:rPr lang="en-US" sz="4400" dirty="0">
                <a:solidFill>
                  <a:schemeClr val="lt1"/>
                </a:solidFill>
                <a:latin typeface="Anton"/>
                <a:ea typeface="Anton"/>
                <a:cs typeface="Anton"/>
                <a:sym typeface="Anton"/>
              </a:rPr>
              <a:t> Leben der </a:t>
            </a:r>
            <a:r>
              <a:rPr lang="en-US" sz="4400" dirty="0" err="1">
                <a:solidFill>
                  <a:schemeClr val="lt1"/>
                </a:solidFill>
                <a:latin typeface="Anton"/>
                <a:ea typeface="Anton"/>
                <a:cs typeface="Anton"/>
                <a:sym typeface="Anton"/>
              </a:rPr>
              <a:t>Gehörlosengemeinschaft</a:t>
            </a:r>
            <a:endParaRPr sz="4400" dirty="0">
              <a:solidFill>
                <a:schemeClr val="lt1"/>
              </a:solidFill>
              <a:latin typeface="Anton"/>
              <a:ea typeface="Anton"/>
              <a:cs typeface="Anton"/>
              <a:sym typeface="Anton"/>
            </a:endParaRPr>
          </a:p>
        </p:txBody>
      </p:sp>
      <p:sp>
        <p:nvSpPr>
          <p:cNvPr id="144" name="Google Shape;144;g325bd59bfda_0_4"/>
          <p:cNvSpPr txBox="1"/>
          <p:nvPr/>
        </p:nvSpPr>
        <p:spPr>
          <a:xfrm>
            <a:off x="888800" y="7972975"/>
            <a:ext cx="12657000" cy="1587071"/>
          </a:xfrm>
          <a:prstGeom prst="rect">
            <a:avLst/>
          </a:prstGeom>
          <a:noFill/>
          <a:ln>
            <a:noFill/>
          </a:ln>
        </p:spPr>
        <p:txBody>
          <a:bodyPr spcFirstLastPara="1" wrap="square" lIns="91425" tIns="91425" rIns="91425" bIns="91425" anchor="t" anchorCtr="0">
            <a:spAutoFit/>
          </a:bodyPr>
          <a:lstStyle/>
          <a:p>
            <a:pPr lvl="0">
              <a:lnSpc>
                <a:spcPct val="115000"/>
              </a:lnSpc>
              <a:spcAft>
                <a:spcPts val="1000"/>
              </a:spcAft>
            </a:pPr>
            <a:r>
              <a:rPr lang="en-US" sz="3600" dirty="0">
                <a:solidFill>
                  <a:schemeClr val="lt1"/>
                </a:solidFill>
                <a:latin typeface="Quicksand Medium"/>
                <a:ea typeface="Quicksand Medium"/>
                <a:cs typeface="Quicksand Medium"/>
                <a:sym typeface="Quicksand Medium"/>
              </a:rPr>
              <a:t>Durch </a:t>
            </a:r>
            <a:r>
              <a:rPr lang="en-US" sz="3600" dirty="0" err="1">
                <a:solidFill>
                  <a:schemeClr val="lt1"/>
                </a:solidFill>
                <a:latin typeface="Quicksand Medium"/>
                <a:ea typeface="Quicksand Medium"/>
                <a:cs typeface="Quicksand Medium"/>
                <a:sym typeface="Quicksand Medium"/>
              </a:rPr>
              <a:t>diesen</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Austausch</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können</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sie</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endlich</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mit</a:t>
            </a:r>
            <a:r>
              <a:rPr lang="en-US" sz="3600" dirty="0">
                <a:solidFill>
                  <a:schemeClr val="lt1"/>
                </a:solidFill>
                <a:latin typeface="Quicksand Medium"/>
                <a:ea typeface="Quicksand Medium"/>
                <a:cs typeface="Quicksand Medium"/>
                <a:sym typeface="Quicksand Medium"/>
              </a:rPr>
              <a:t> Menschen in </a:t>
            </a:r>
            <a:r>
              <a:rPr lang="en-US" sz="3600" dirty="0" err="1">
                <a:solidFill>
                  <a:schemeClr val="lt1"/>
                </a:solidFill>
                <a:latin typeface="Quicksand Medium"/>
                <a:ea typeface="Quicksand Medium"/>
                <a:cs typeface="Quicksand Medium"/>
                <a:sym typeface="Quicksand Medium"/>
              </a:rPr>
              <a:t>Kontakt</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treten</a:t>
            </a:r>
            <a:r>
              <a:rPr lang="en-US" sz="3600" dirty="0">
                <a:solidFill>
                  <a:schemeClr val="lt1"/>
                </a:solidFill>
                <a:latin typeface="Quicksand Medium"/>
                <a:ea typeface="Quicksand Medium"/>
                <a:cs typeface="Quicksand Medium"/>
                <a:sym typeface="Quicksand Medium"/>
              </a:rPr>
              <a:t>, die </a:t>
            </a:r>
            <a:r>
              <a:rPr lang="en-US" sz="3600" dirty="0" err="1">
                <a:solidFill>
                  <a:schemeClr val="lt1"/>
                </a:solidFill>
                <a:latin typeface="Quicksand Medium"/>
                <a:ea typeface="Quicksand Medium"/>
                <a:cs typeface="Quicksand Medium"/>
                <a:sym typeface="Quicksand Medium"/>
              </a:rPr>
              <a:t>sie</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wirklich</a:t>
            </a:r>
            <a:r>
              <a:rPr lang="en-US" sz="3600" dirty="0">
                <a:solidFill>
                  <a:schemeClr val="lt1"/>
                </a:solidFill>
                <a:latin typeface="Quicksand Medium"/>
                <a:ea typeface="Quicksand Medium"/>
                <a:cs typeface="Quicksand Medium"/>
                <a:sym typeface="Quicksand Medium"/>
              </a:rPr>
              <a:t> verstehen.</a:t>
            </a:r>
            <a:endParaRPr sz="3600"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48"/>
        <p:cNvGrpSpPr/>
        <p:nvPr/>
      </p:nvGrpSpPr>
      <p:grpSpPr>
        <a:xfrm>
          <a:off x="0" y="0"/>
          <a:ext cx="0" cy="0"/>
          <a:chOff x="0" y="0"/>
          <a:chExt cx="0" cy="0"/>
        </a:xfrm>
      </p:grpSpPr>
      <p:sp>
        <p:nvSpPr>
          <p:cNvPr id="149" name="Google Shape;149;g304b7106fd6_0_0"/>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g304b7106fd6_0_0"/>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g304b7106fd6_0_0"/>
          <p:cNvSpPr txBox="1"/>
          <p:nvPr/>
        </p:nvSpPr>
        <p:spPr>
          <a:xfrm>
            <a:off x="1431800" y="3429000"/>
            <a:ext cx="8196900" cy="2330351"/>
          </a:xfrm>
          <a:prstGeom prst="rect">
            <a:avLst/>
          </a:prstGeom>
          <a:noFill/>
          <a:ln>
            <a:noFill/>
          </a:ln>
        </p:spPr>
        <p:txBody>
          <a:bodyPr spcFirstLastPara="1" wrap="square" lIns="91425" tIns="91425" rIns="91425" bIns="91425" anchor="t" anchorCtr="0">
            <a:spAutoFit/>
          </a:bodyPr>
          <a:lstStyle/>
          <a:p>
            <a:pPr lvl="0">
              <a:lnSpc>
                <a:spcPct val="115000"/>
              </a:lnSpc>
              <a:spcAft>
                <a:spcPts val="1000"/>
              </a:spcAft>
            </a:pPr>
            <a:r>
              <a:rPr lang="en-US" sz="3800" dirty="0">
                <a:solidFill>
                  <a:schemeClr val="lt1"/>
                </a:solidFill>
                <a:latin typeface="Quicksand Medium"/>
                <a:ea typeface="Quicksand Medium"/>
                <a:cs typeface="Quicksand Medium"/>
                <a:sym typeface="Quicksand Medium"/>
              </a:rPr>
              <a:t>In der Praxis </a:t>
            </a:r>
            <a:r>
              <a:rPr lang="en-US" sz="3800" dirty="0" err="1">
                <a:solidFill>
                  <a:schemeClr val="lt1"/>
                </a:solidFill>
                <a:latin typeface="Quicksand Medium"/>
                <a:ea typeface="Quicksand Medium"/>
                <a:cs typeface="Quicksand Medium"/>
                <a:sym typeface="Quicksand Medium"/>
              </a:rPr>
              <a:t>bieten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diese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Organisationen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eine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Vielzahl</a:t>
            </a:r>
            <a:r>
              <a:rPr lang="en-US" sz="3800" dirty="0">
                <a:solidFill>
                  <a:schemeClr val="lt1"/>
                </a:solidFill>
                <a:latin typeface="Quicksand Medium"/>
                <a:ea typeface="Quicksand Medium"/>
                <a:cs typeface="Quicksand Medium"/>
                <a:sym typeface="Quicksand Medium"/>
              </a:rPr>
              <a:t> von </a:t>
            </a:r>
            <a:r>
              <a:rPr lang="en-US" sz="3800" b="1" dirty="0" err="1">
                <a:solidFill>
                  <a:schemeClr val="lt1"/>
                </a:solidFill>
                <a:latin typeface="Quicksand Medium"/>
                <a:ea typeface="Quicksand Medium"/>
                <a:cs typeface="Quicksand Medium"/>
                <a:sym typeface="Quicksand Medium"/>
              </a:rPr>
              <a:t>Dienstleistungen</a:t>
            </a:r>
            <a:r>
              <a:rPr lang="en-US" sz="3800" dirty="0">
                <a:solidFill>
                  <a:schemeClr val="lt1"/>
                </a:solidFill>
                <a:latin typeface="Quicksand Medium"/>
                <a:ea typeface="Quicksand Medium"/>
                <a:cs typeface="Quicksand Medium"/>
                <a:sym typeface="Quicksand Medium"/>
              </a:rPr>
              <a:t> an, </a:t>
            </a:r>
            <a:r>
              <a:rPr lang="en-US" sz="3800" dirty="0" err="1">
                <a:solidFill>
                  <a:schemeClr val="lt1"/>
                </a:solidFill>
                <a:latin typeface="Quicksand Medium"/>
                <a:ea typeface="Quicksand Medium"/>
                <a:cs typeface="Quicksand Medium"/>
                <a:sym typeface="Quicksand Medium"/>
              </a:rPr>
              <a:t>z.B</a:t>
            </a:r>
            <a:r>
              <a:rPr lang="en-US" sz="3800" dirty="0">
                <a:solidFill>
                  <a:schemeClr val="lt1"/>
                </a:solidFill>
                <a:latin typeface="Quicksand Medium"/>
                <a:ea typeface="Quicksand Medium"/>
                <a:cs typeface="Quicksand Medium"/>
                <a:sym typeface="Quicksand Medium"/>
              </a:rPr>
              <a:t>. </a:t>
            </a:r>
            <a:endParaRPr sz="3800" dirty="0">
              <a:solidFill>
                <a:schemeClr val="lt1"/>
              </a:solidFill>
            </a:endParaRPr>
          </a:p>
        </p:txBody>
      </p:sp>
      <p:sp>
        <p:nvSpPr>
          <p:cNvPr id="152" name="Google Shape;152;g304b7106fd6_0_0"/>
          <p:cNvSpPr txBox="1"/>
          <p:nvPr/>
        </p:nvSpPr>
        <p:spPr>
          <a:xfrm>
            <a:off x="4564571" y="880641"/>
            <a:ext cx="14459100" cy="743793"/>
          </a:xfrm>
          <a:prstGeom prst="rect">
            <a:avLst/>
          </a:prstGeom>
          <a:noFill/>
          <a:ln>
            <a:noFill/>
          </a:ln>
        </p:spPr>
        <p:txBody>
          <a:bodyPr spcFirstLastPara="1" wrap="square" lIns="0" tIns="0" rIns="0" bIns="0" anchor="t" anchorCtr="0">
            <a:spAutoFit/>
          </a:bodyPr>
          <a:lstStyle/>
          <a:p>
            <a:pPr lvl="0">
              <a:spcAft>
                <a:spcPts val="1000"/>
              </a:spcAft>
              <a:buSzPts val="1100"/>
            </a:pPr>
            <a:r>
              <a:rPr lang="en-US" sz="4000" dirty="0" err="1">
                <a:solidFill>
                  <a:schemeClr val="lt1"/>
                </a:solidFill>
                <a:latin typeface="Anton"/>
                <a:ea typeface="Anton"/>
                <a:cs typeface="Anton"/>
                <a:sym typeface="Anton"/>
              </a:rPr>
              <a:t>Sozialpolitisches</a:t>
            </a:r>
            <a:r>
              <a:rPr lang="en-US" sz="4000" dirty="0">
                <a:solidFill>
                  <a:schemeClr val="lt1"/>
                </a:solidFill>
                <a:latin typeface="Anton"/>
                <a:ea typeface="Anton"/>
                <a:cs typeface="Anton"/>
                <a:sym typeface="Anton"/>
              </a:rPr>
              <a:t> Leben der </a:t>
            </a:r>
            <a:r>
              <a:rPr lang="en-US" sz="4000" dirty="0" err="1">
                <a:solidFill>
                  <a:schemeClr val="lt1"/>
                </a:solidFill>
                <a:latin typeface="Anton"/>
                <a:ea typeface="Anton"/>
                <a:cs typeface="Anton"/>
                <a:sym typeface="Anton"/>
              </a:rPr>
              <a:t>Gehörlosengemeinschaft</a:t>
            </a:r>
            <a:endParaRPr sz="4000" dirty="0">
              <a:solidFill>
                <a:schemeClr val="lt1"/>
              </a:solidFill>
              <a:latin typeface="Anton"/>
              <a:ea typeface="Anton"/>
              <a:cs typeface="Anton"/>
              <a:sym typeface="Anton"/>
            </a:endParaRPr>
          </a:p>
        </p:txBody>
      </p:sp>
      <p:pic>
        <p:nvPicPr>
          <p:cNvPr id="153" name="Google Shape;153;g304b7106fd6_0_0" title="icona-del-concetto-di-servizi-di-comunita_106317-33218.jpg"/>
          <p:cNvPicPr preferRelativeResize="0"/>
          <p:nvPr/>
        </p:nvPicPr>
        <p:blipFill rotWithShape="1">
          <a:blip r:embed="rId5">
            <a:alphaModFix/>
          </a:blip>
          <a:srcRect l="19171" t="7284" r="19399" b="31505"/>
          <a:stretch/>
        </p:blipFill>
        <p:spPr>
          <a:xfrm>
            <a:off x="10753750" y="2379913"/>
            <a:ext cx="6254400" cy="6231600"/>
          </a:xfrm>
          <a:prstGeom prst="ellipse">
            <a:avLst/>
          </a:prstGeom>
          <a:noFill/>
          <a:ln>
            <a:noFill/>
          </a:ln>
        </p:spPr>
      </p:pic>
      <p:sp>
        <p:nvSpPr>
          <p:cNvPr id="2" name="Textfeld 1"/>
          <p:cNvSpPr txBox="1"/>
          <p:nvPr/>
        </p:nvSpPr>
        <p:spPr>
          <a:xfrm>
            <a:off x="1431800" y="5759351"/>
            <a:ext cx="9457509" cy="2523768"/>
          </a:xfrm>
          <a:prstGeom prst="rect">
            <a:avLst/>
          </a:prstGeom>
          <a:noFill/>
        </p:spPr>
        <p:txBody>
          <a:bodyPr wrap="square" rtlCol="0">
            <a:spAutoFit/>
          </a:bodyPr>
          <a:lstStyle/>
          <a:p>
            <a:r>
              <a:rPr lang="de-DE" sz="3600" dirty="0">
                <a:solidFill>
                  <a:schemeClr val="lt1"/>
                </a:solidFill>
                <a:latin typeface="Quicksand Medium"/>
                <a:ea typeface="Quicksand Medium"/>
                <a:cs typeface="Quicksand Medium"/>
                <a:sym typeface="Quicksand Medium"/>
              </a:rPr>
              <a:t>- kulturelle und soziale Aktivitäten, </a:t>
            </a:r>
            <a:br>
              <a:rPr lang="de-DE" sz="3600" dirty="0">
                <a:solidFill>
                  <a:schemeClr val="lt1"/>
                </a:solidFill>
                <a:latin typeface="Quicksand Medium"/>
                <a:ea typeface="Quicksand Medium"/>
                <a:cs typeface="Quicksand Medium"/>
                <a:sym typeface="Quicksand Medium"/>
              </a:rPr>
            </a:br>
            <a:r>
              <a:rPr lang="de-DE" sz="3600" dirty="0">
                <a:solidFill>
                  <a:schemeClr val="lt1"/>
                </a:solidFill>
                <a:latin typeface="Quicksand Medium"/>
                <a:ea typeface="Quicksand Medium"/>
                <a:cs typeface="Quicksand Medium"/>
                <a:sym typeface="Quicksand Medium"/>
              </a:rPr>
              <a:t>- Sportveranstaltungen, </a:t>
            </a:r>
            <a:br>
              <a:rPr lang="de-DE" sz="3600" dirty="0">
                <a:solidFill>
                  <a:schemeClr val="lt1"/>
                </a:solidFill>
                <a:latin typeface="Quicksand Medium"/>
                <a:ea typeface="Quicksand Medium"/>
                <a:cs typeface="Quicksand Medium"/>
                <a:sym typeface="Quicksand Medium"/>
              </a:rPr>
            </a:br>
            <a:r>
              <a:rPr lang="de-DE" sz="3600" dirty="0">
                <a:solidFill>
                  <a:schemeClr val="lt1"/>
                </a:solidFill>
                <a:latin typeface="Quicksand Medium"/>
                <a:ea typeface="Quicksand Medium"/>
                <a:cs typeface="Quicksand Medium"/>
                <a:sym typeface="Quicksand Medium"/>
              </a:rPr>
              <a:t>- politische Interessenvertretung und </a:t>
            </a:r>
            <a:br>
              <a:rPr lang="de-DE" sz="3600" dirty="0">
                <a:solidFill>
                  <a:schemeClr val="lt1"/>
                </a:solidFill>
                <a:latin typeface="Quicksand Medium"/>
                <a:ea typeface="Quicksand Medium"/>
                <a:cs typeface="Quicksand Medium"/>
                <a:sym typeface="Quicksand Medium"/>
              </a:rPr>
            </a:br>
            <a:r>
              <a:rPr lang="de-DE" sz="3600" dirty="0">
                <a:solidFill>
                  <a:schemeClr val="lt1"/>
                </a:solidFill>
                <a:latin typeface="Quicksand Medium"/>
                <a:ea typeface="Quicksand Medium"/>
                <a:cs typeface="Quicksand Medium"/>
                <a:sym typeface="Quicksand Medium"/>
              </a:rPr>
              <a:t>- spirituelle Erfahrungen</a:t>
            </a:r>
            <a:endParaRPr lang="de-DE" dirty="0">
              <a:solidFill>
                <a:schemeClr val="lt1"/>
              </a:solidFill>
            </a:endParaRPr>
          </a:p>
          <a:p>
            <a:endParaRPr lang="de-A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57"/>
        <p:cNvGrpSpPr/>
        <p:nvPr/>
      </p:nvGrpSpPr>
      <p:grpSpPr>
        <a:xfrm>
          <a:off x="0" y="0"/>
          <a:ext cx="0" cy="0"/>
          <a:chOff x="0" y="0"/>
          <a:chExt cx="0" cy="0"/>
        </a:xfrm>
      </p:grpSpPr>
      <p:sp>
        <p:nvSpPr>
          <p:cNvPr id="158" name="Google Shape;158;g34267876ad7_0_0"/>
          <p:cNvSpPr/>
          <p:nvPr/>
        </p:nvSpPr>
        <p:spPr>
          <a:xfrm>
            <a:off x="0" y="5682343"/>
            <a:ext cx="18288000" cy="4604456"/>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9" name="Google Shape;159;g34267876ad7_0_0"/>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g34267876ad7_0_0"/>
          <p:cNvSpPr txBox="1"/>
          <p:nvPr/>
        </p:nvSpPr>
        <p:spPr>
          <a:xfrm>
            <a:off x="738957" y="1593046"/>
            <a:ext cx="16689600" cy="4347827"/>
          </a:xfrm>
          <a:prstGeom prst="rect">
            <a:avLst/>
          </a:prstGeom>
          <a:noFill/>
          <a:ln>
            <a:noFill/>
          </a:ln>
        </p:spPr>
        <p:txBody>
          <a:bodyPr spcFirstLastPara="1" wrap="square" lIns="91425" tIns="91425" rIns="91425" bIns="91425" anchor="t" anchorCtr="0">
            <a:spAutoFit/>
          </a:bodyPr>
          <a:lstStyle/>
          <a:p>
            <a:pPr lvl="0" algn="ctr">
              <a:lnSpc>
                <a:spcPct val="115000"/>
              </a:lnSpc>
              <a:spcAft>
                <a:spcPts val="1000"/>
              </a:spcAft>
            </a:pPr>
            <a:r>
              <a:rPr lang="en-US" sz="3800" dirty="0">
                <a:solidFill>
                  <a:schemeClr val="lt1"/>
                </a:solidFill>
                <a:latin typeface="Quicksand Medium"/>
                <a:ea typeface="Quicksand Medium"/>
                <a:cs typeface="Quicksand Medium"/>
                <a:sym typeface="Quicksand Medium"/>
              </a:rPr>
              <a:t>Die </a:t>
            </a:r>
            <a:r>
              <a:rPr lang="en-US" sz="3800" dirty="0" err="1">
                <a:solidFill>
                  <a:schemeClr val="lt1"/>
                </a:solidFill>
                <a:latin typeface="Quicksand Medium"/>
                <a:ea typeface="Quicksand Medium"/>
                <a:cs typeface="Quicksand Medium"/>
                <a:sym typeface="Quicksand Medium"/>
              </a:rPr>
              <a:t>Gehörlosengemeinschaft</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ist</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vielfältig</a:t>
            </a:r>
            <a:r>
              <a:rPr lang="en-US" sz="3800" dirty="0">
                <a:solidFill>
                  <a:schemeClr val="lt1"/>
                </a:solidFill>
                <a:latin typeface="Quicksand Medium"/>
                <a:ea typeface="Quicksand Medium"/>
                <a:cs typeface="Quicksand Medium"/>
                <a:sym typeface="Quicksand Medium"/>
              </a:rPr>
              <a:t> und </a:t>
            </a:r>
            <a:r>
              <a:rPr lang="en-US" sz="3800" dirty="0" err="1">
                <a:solidFill>
                  <a:schemeClr val="lt1"/>
                </a:solidFill>
                <a:latin typeface="Quicksand Medium"/>
                <a:ea typeface="Quicksand Medium"/>
                <a:cs typeface="Quicksand Medium"/>
                <a:sym typeface="Quicksand Medium"/>
              </a:rPr>
              <a:t>verfügt</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über</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zahlreiche</a:t>
            </a:r>
            <a:r>
              <a:rPr lang="en-US" sz="3800" dirty="0">
                <a:solidFill>
                  <a:schemeClr val="lt1"/>
                </a:solidFill>
                <a:latin typeface="Quicksand Medium"/>
                <a:ea typeface="Quicksand Medium"/>
                <a:cs typeface="Quicksand Medium"/>
                <a:sym typeface="Quicksand Medium"/>
              </a:rPr>
              <a:t> </a:t>
            </a:r>
            <a:r>
              <a:rPr lang="en-US" sz="3800" b="1" dirty="0" err="1">
                <a:solidFill>
                  <a:schemeClr val="lt1"/>
                </a:solidFill>
                <a:latin typeface="Quicksand Medium"/>
                <a:ea typeface="Quicksand Medium"/>
                <a:cs typeface="Quicksand Medium"/>
                <a:sym typeface="Quicksand Medium"/>
              </a:rPr>
              <a:t>Interessengruppen</a:t>
            </a:r>
            <a:r>
              <a:rPr lang="en-US" sz="3800" dirty="0">
                <a:solidFill>
                  <a:schemeClr val="lt1"/>
                </a:solidFill>
                <a:latin typeface="Quicksand Medium"/>
                <a:ea typeface="Quicksand Medium"/>
                <a:cs typeface="Quicksand Medium"/>
                <a:sym typeface="Quicksand Medium"/>
              </a:rPr>
              <a:t>, die </a:t>
            </a:r>
            <a:r>
              <a:rPr lang="en-US" sz="3800" dirty="0" err="1">
                <a:solidFill>
                  <a:schemeClr val="lt1"/>
                </a:solidFill>
                <a:latin typeface="Quicksand Medium"/>
                <a:ea typeface="Quicksand Medium"/>
                <a:cs typeface="Quicksand Medium"/>
                <a:sym typeface="Quicksand Medium"/>
              </a:rPr>
              <a:t>sich</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mit</a:t>
            </a:r>
            <a:r>
              <a:rPr lang="en-US" sz="3800" dirty="0">
                <a:solidFill>
                  <a:schemeClr val="lt1"/>
                </a:solidFill>
                <a:latin typeface="Quicksand Medium"/>
                <a:ea typeface="Quicksand Medium"/>
                <a:cs typeface="Quicksand Medium"/>
                <a:sym typeface="Quicksand Medium"/>
              </a:rPr>
              <a:t> den </a:t>
            </a:r>
            <a:r>
              <a:rPr lang="en-US" sz="3800" dirty="0" err="1">
                <a:solidFill>
                  <a:schemeClr val="lt1"/>
                </a:solidFill>
                <a:latin typeface="Quicksand Medium"/>
                <a:ea typeface="Quicksand Medium"/>
                <a:cs typeface="Quicksand Medium"/>
                <a:sym typeface="Quicksand Medium"/>
              </a:rPr>
              <a:t>Bedürfnissen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bestimmter</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Interessen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befassen</a:t>
            </a:r>
            <a:r>
              <a:rPr lang="en-US" sz="3800" dirty="0">
                <a:solidFill>
                  <a:schemeClr val="lt1"/>
                </a:solidFill>
                <a:latin typeface="Quicksand Medium"/>
                <a:ea typeface="Quicksand Medium"/>
                <a:cs typeface="Quicksand Medium"/>
                <a:sym typeface="Quicksand Medium"/>
              </a:rPr>
              <a:t>. </a:t>
            </a:r>
            <a:br>
              <a:rPr lang="en-US" sz="3800" dirty="0">
                <a:solidFill>
                  <a:schemeClr val="lt1"/>
                </a:solidFill>
                <a:latin typeface="Quicksand Medium"/>
                <a:ea typeface="Quicksand Medium"/>
                <a:cs typeface="Quicksand Medium"/>
                <a:sym typeface="Quicksand Medium"/>
              </a:rPr>
            </a:br>
            <a:r>
              <a:rPr lang="en-US" sz="3800" dirty="0" err="1">
                <a:solidFill>
                  <a:schemeClr val="lt1"/>
                </a:solidFill>
                <a:latin typeface="Quicksand Medium"/>
                <a:ea typeface="Quicksand Medium"/>
                <a:cs typeface="Quicksand Medium"/>
                <a:sym typeface="Quicksand Medium"/>
              </a:rPr>
              <a:t>Beispiele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hierfür</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sind</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Organisationen</a:t>
            </a:r>
            <a:r>
              <a:rPr lang="en-US" sz="3800" dirty="0">
                <a:solidFill>
                  <a:schemeClr val="lt1"/>
                </a:solidFill>
                <a:latin typeface="Quicksand Medium"/>
                <a:ea typeface="Quicksand Medium"/>
                <a:cs typeface="Quicksand Medium"/>
                <a:sym typeface="Quicksand Medium"/>
              </a:rPr>
              <a:t> von </a:t>
            </a:r>
            <a:r>
              <a:rPr lang="en-US" sz="3800" dirty="0" err="1">
                <a:solidFill>
                  <a:schemeClr val="lt1"/>
                </a:solidFill>
                <a:latin typeface="Quicksand Medium"/>
                <a:ea typeface="Quicksand Medium"/>
                <a:cs typeface="Quicksand Medium"/>
                <a:sym typeface="Quicksand Medium"/>
              </a:rPr>
              <a:t>gehörlosen</a:t>
            </a:r>
            <a:r>
              <a:rPr lang="en-US" sz="3800" dirty="0">
                <a:solidFill>
                  <a:schemeClr val="lt1"/>
                </a:solidFill>
                <a:latin typeface="Quicksand Medium"/>
                <a:ea typeface="Quicksand Medium"/>
                <a:cs typeface="Quicksand Medium"/>
                <a:sym typeface="Quicksand Medium"/>
              </a:rPr>
              <a:t> Frauen, </a:t>
            </a:r>
            <a:r>
              <a:rPr lang="en-US" sz="3800" dirty="0" err="1">
                <a:solidFill>
                  <a:schemeClr val="lt1"/>
                </a:solidFill>
                <a:latin typeface="Quicksand Medium"/>
                <a:ea typeface="Quicksand Medium"/>
                <a:cs typeface="Quicksand Medium"/>
                <a:sym typeface="Quicksand Medium"/>
              </a:rPr>
              <a:t>Taubblinden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Gehörlosen</a:t>
            </a:r>
            <a:r>
              <a:rPr lang="en-US" sz="3800" dirty="0">
                <a:solidFill>
                  <a:schemeClr val="lt1"/>
                </a:solidFill>
                <a:latin typeface="Quicksand Medium"/>
                <a:ea typeface="Quicksand Medium"/>
                <a:cs typeface="Quicksand Medium"/>
                <a:sym typeface="Quicksand Medium"/>
              </a:rPr>
              <a:t>-BIPOC-Gruppen, LGBTQIA+-</a:t>
            </a:r>
            <a:r>
              <a:rPr lang="en-US" sz="3800" dirty="0" err="1">
                <a:solidFill>
                  <a:schemeClr val="lt1"/>
                </a:solidFill>
                <a:latin typeface="Quicksand Medium"/>
                <a:ea typeface="Quicksand Medium"/>
                <a:cs typeface="Quicksand Medium"/>
                <a:sym typeface="Quicksand Medium"/>
              </a:rPr>
              <a:t>Gehörlosengemeinschaften</a:t>
            </a:r>
            <a:r>
              <a:rPr lang="en-US" sz="3800" dirty="0">
                <a:solidFill>
                  <a:schemeClr val="lt1"/>
                </a:solidFill>
                <a:latin typeface="Quicksand Medium"/>
                <a:ea typeface="Quicksand Medium"/>
                <a:cs typeface="Quicksand Medium"/>
                <a:sym typeface="Quicksand Medium"/>
              </a:rPr>
              <a:t> und </a:t>
            </a:r>
            <a:r>
              <a:rPr lang="en-US" sz="3800" dirty="0" err="1">
                <a:solidFill>
                  <a:schemeClr val="lt1"/>
                </a:solidFill>
                <a:latin typeface="Quicksand Medium"/>
                <a:ea typeface="Quicksand Medium"/>
                <a:cs typeface="Quicksand Medium"/>
                <a:sym typeface="Quicksand Medium"/>
              </a:rPr>
              <a:t>verschiedene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religiöse</a:t>
            </a:r>
            <a:r>
              <a:rPr lang="en-US" sz="3800" dirty="0">
                <a:solidFill>
                  <a:schemeClr val="lt1"/>
                </a:solidFill>
                <a:latin typeface="Quicksand Medium"/>
                <a:ea typeface="Quicksand Medium"/>
                <a:cs typeface="Quicksand Medium"/>
                <a:sym typeface="Quicksand Medium"/>
              </a:rPr>
              <a:t> Gruppen.</a:t>
            </a:r>
            <a:endParaRPr sz="3800" dirty="0">
              <a:solidFill>
                <a:schemeClr val="lt1"/>
              </a:solidFill>
              <a:latin typeface="Quicksand Medium"/>
              <a:ea typeface="Quicksand Medium"/>
              <a:cs typeface="Quicksand Medium"/>
              <a:sym typeface="Quicksand Medium"/>
            </a:endParaRPr>
          </a:p>
        </p:txBody>
      </p:sp>
      <p:pic>
        <p:nvPicPr>
          <p:cNvPr id="161" name="Google Shape;161;g34267876ad7_0_0" title="la-gente-affolla-diversi-personaggi-agitando-la-mano_107791-14082.jpg"/>
          <p:cNvPicPr preferRelativeResize="0"/>
          <p:nvPr/>
        </p:nvPicPr>
        <p:blipFill>
          <a:blip r:embed="rId4">
            <a:alphaModFix/>
          </a:blip>
          <a:stretch>
            <a:fillRect/>
          </a:stretch>
        </p:blipFill>
        <p:spPr>
          <a:xfrm>
            <a:off x="1377422" y="5682343"/>
            <a:ext cx="14409749" cy="4174210"/>
          </a:xfrm>
          <a:prstGeom prst="rect">
            <a:avLst/>
          </a:prstGeom>
          <a:noFill/>
          <a:ln>
            <a:noFill/>
          </a:ln>
        </p:spPr>
      </p:pic>
      <p:sp>
        <p:nvSpPr>
          <p:cNvPr id="162" name="Google Shape;162;g34267876ad7_0_0"/>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66"/>
        <p:cNvGrpSpPr/>
        <p:nvPr/>
      </p:nvGrpSpPr>
      <p:grpSpPr>
        <a:xfrm>
          <a:off x="0" y="0"/>
          <a:ext cx="0" cy="0"/>
          <a:chOff x="0" y="0"/>
          <a:chExt cx="0" cy="0"/>
        </a:xfrm>
      </p:grpSpPr>
      <p:sp>
        <p:nvSpPr>
          <p:cNvPr id="167" name="Google Shape;167;g34267876ad7_0_11"/>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g34267876ad7_0_11"/>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g34267876ad7_0_11"/>
          <p:cNvSpPr txBox="1"/>
          <p:nvPr/>
        </p:nvSpPr>
        <p:spPr>
          <a:xfrm>
            <a:off x="3349725" y="546825"/>
            <a:ext cx="14459100" cy="866904"/>
          </a:xfrm>
          <a:prstGeom prst="rect">
            <a:avLst/>
          </a:prstGeom>
          <a:noFill/>
          <a:ln>
            <a:noFill/>
          </a:ln>
        </p:spPr>
        <p:txBody>
          <a:bodyPr spcFirstLastPara="1" wrap="square" lIns="0" tIns="0" rIns="0" bIns="0" anchor="t" anchorCtr="0">
            <a:spAutoFit/>
          </a:bodyPr>
          <a:lstStyle/>
          <a:p>
            <a:pPr lvl="0">
              <a:spcAft>
                <a:spcPts val="1000"/>
              </a:spcAft>
              <a:buSzPts val="1100"/>
            </a:pPr>
            <a:r>
              <a:rPr lang="en-US" sz="4800" dirty="0" err="1">
                <a:solidFill>
                  <a:schemeClr val="lt1"/>
                </a:solidFill>
                <a:latin typeface="Anton"/>
                <a:ea typeface="Anton"/>
                <a:cs typeface="Anton"/>
                <a:sym typeface="Anton"/>
              </a:rPr>
              <a:t>Sozialpolitisches</a:t>
            </a:r>
            <a:r>
              <a:rPr lang="en-US" sz="4800" dirty="0">
                <a:solidFill>
                  <a:schemeClr val="lt1"/>
                </a:solidFill>
                <a:latin typeface="Anton"/>
                <a:ea typeface="Anton"/>
                <a:cs typeface="Anton"/>
                <a:sym typeface="Anton"/>
              </a:rPr>
              <a:t> Leben der </a:t>
            </a:r>
            <a:r>
              <a:rPr lang="en-US" sz="4800" dirty="0" err="1">
                <a:solidFill>
                  <a:schemeClr val="lt1"/>
                </a:solidFill>
                <a:latin typeface="Anton"/>
                <a:ea typeface="Anton"/>
                <a:cs typeface="Anton"/>
                <a:sym typeface="Anton"/>
              </a:rPr>
              <a:t>Gehörlosengemeinschaft</a:t>
            </a:r>
            <a:endParaRPr sz="4800" dirty="0">
              <a:solidFill>
                <a:schemeClr val="lt1"/>
              </a:solidFill>
              <a:latin typeface="Anton"/>
              <a:ea typeface="Anton"/>
              <a:cs typeface="Anton"/>
              <a:sym typeface="Anton"/>
            </a:endParaRPr>
          </a:p>
        </p:txBody>
      </p:sp>
      <p:pic>
        <p:nvPicPr>
          <p:cNvPr id="170" name="Google Shape;170;g34267876ad7_0_11" title="pyramid-chart (1).png"/>
          <p:cNvPicPr preferRelativeResize="0"/>
          <p:nvPr/>
        </p:nvPicPr>
        <p:blipFill>
          <a:blip r:embed="rId5">
            <a:alphaModFix/>
          </a:blip>
          <a:stretch>
            <a:fillRect/>
          </a:stretch>
        </p:blipFill>
        <p:spPr>
          <a:xfrm rot="10800000">
            <a:off x="12362700" y="2431863"/>
            <a:ext cx="5365700" cy="5365700"/>
          </a:xfrm>
          <a:prstGeom prst="rect">
            <a:avLst/>
          </a:prstGeom>
          <a:noFill/>
          <a:ln>
            <a:noFill/>
          </a:ln>
        </p:spPr>
      </p:pic>
      <p:sp>
        <p:nvSpPr>
          <p:cNvPr id="171" name="Google Shape;171;g34267876ad7_0_11"/>
          <p:cNvSpPr txBox="1"/>
          <p:nvPr/>
        </p:nvSpPr>
        <p:spPr>
          <a:xfrm>
            <a:off x="1035725" y="2545525"/>
            <a:ext cx="5036400" cy="4347827"/>
          </a:xfrm>
          <a:prstGeom prst="rect">
            <a:avLst/>
          </a:prstGeom>
          <a:noFill/>
          <a:ln>
            <a:noFill/>
          </a:ln>
        </p:spPr>
        <p:txBody>
          <a:bodyPr spcFirstLastPara="1" wrap="square" lIns="91425" tIns="91425" rIns="91425" bIns="91425" anchor="t" anchorCtr="0">
            <a:spAutoFit/>
          </a:bodyPr>
          <a:lstStyle/>
          <a:p>
            <a:pPr lvl="0">
              <a:lnSpc>
                <a:spcPct val="115000"/>
              </a:lnSpc>
              <a:spcAft>
                <a:spcPts val="1000"/>
              </a:spcAft>
            </a:pPr>
            <a:r>
              <a:rPr lang="en-US" sz="3800" dirty="0" err="1">
                <a:solidFill>
                  <a:schemeClr val="lt1"/>
                </a:solidFill>
                <a:latin typeface="Quicksand Medium"/>
                <a:ea typeface="Quicksand Medium"/>
                <a:cs typeface="Quicksand Medium"/>
                <a:sym typeface="Quicksand Medium"/>
              </a:rPr>
              <a:t>Organisationen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bedienen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unterschiedliche</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Interessengebiete</a:t>
            </a:r>
            <a:r>
              <a:rPr lang="en-US" sz="3800" dirty="0">
                <a:solidFill>
                  <a:schemeClr val="lt1"/>
                </a:solidFill>
                <a:latin typeface="Quicksand Medium"/>
                <a:ea typeface="Quicksand Medium"/>
                <a:cs typeface="Quicksand Medium"/>
                <a:sym typeface="Quicksand Medium"/>
              </a:rPr>
              <a:t> auf </a:t>
            </a:r>
            <a:r>
              <a:rPr lang="en-US" sz="3800" dirty="0" err="1">
                <a:solidFill>
                  <a:schemeClr val="lt1"/>
                </a:solidFill>
                <a:latin typeface="Quicksand Medium"/>
                <a:ea typeface="Quicksand Medium"/>
                <a:cs typeface="Quicksand Medium"/>
                <a:sym typeface="Quicksand Medium"/>
              </a:rPr>
              <a:t>unterschiedlichen</a:t>
            </a:r>
            <a:r>
              <a:rPr lang="en-US" sz="3800" dirty="0">
                <a:solidFill>
                  <a:schemeClr val="lt1"/>
                </a:solidFill>
                <a:latin typeface="Quicksand Medium"/>
                <a:ea typeface="Quicksand Medium"/>
                <a:cs typeface="Quicksand Medium"/>
                <a:sym typeface="Quicksand Medium"/>
              </a:rPr>
              <a:t> </a:t>
            </a:r>
            <a:r>
              <a:rPr lang="en-US" sz="3800" dirty="0" err="1">
                <a:solidFill>
                  <a:schemeClr val="lt1"/>
                </a:solidFill>
                <a:latin typeface="Quicksand Medium"/>
                <a:ea typeface="Quicksand Medium"/>
                <a:cs typeface="Quicksand Medium"/>
                <a:sym typeface="Quicksand Medium"/>
              </a:rPr>
              <a:t>Ebenen</a:t>
            </a:r>
            <a:r>
              <a:rPr lang="en-US" sz="3800" dirty="0">
                <a:solidFill>
                  <a:schemeClr val="lt1"/>
                </a:solidFill>
                <a:latin typeface="Quicksand Medium"/>
                <a:ea typeface="Quicksand Medium"/>
                <a:cs typeface="Quicksand Medium"/>
                <a:sym typeface="Quicksand Medium"/>
              </a:rPr>
              <a:t>:</a:t>
            </a:r>
            <a:endParaRPr sz="3800" dirty="0">
              <a:solidFill>
                <a:schemeClr val="lt1"/>
              </a:solidFill>
              <a:latin typeface="Quicksand Medium"/>
              <a:ea typeface="Quicksand Medium"/>
              <a:cs typeface="Quicksand Medium"/>
              <a:sym typeface="Quicksand Medium"/>
            </a:endParaRPr>
          </a:p>
        </p:txBody>
      </p:sp>
      <p:sp>
        <p:nvSpPr>
          <p:cNvPr id="172" name="Google Shape;172;g34267876ad7_0_11"/>
          <p:cNvSpPr txBox="1"/>
          <p:nvPr/>
        </p:nvSpPr>
        <p:spPr>
          <a:xfrm>
            <a:off x="866542" y="7644725"/>
            <a:ext cx="13613100" cy="2719689"/>
          </a:xfrm>
          <a:prstGeom prst="rect">
            <a:avLst/>
          </a:prstGeom>
          <a:noFill/>
          <a:ln>
            <a:noFill/>
          </a:ln>
        </p:spPr>
        <p:txBody>
          <a:bodyPr spcFirstLastPara="1" wrap="square" lIns="91425" tIns="91425" rIns="91425" bIns="91425" anchor="t" anchorCtr="0">
            <a:spAutoFit/>
          </a:bodyPr>
          <a:lstStyle/>
          <a:p>
            <a:pPr lvl="0">
              <a:lnSpc>
                <a:spcPct val="115000"/>
              </a:lnSpc>
              <a:spcAft>
                <a:spcPts val="1000"/>
              </a:spcAft>
            </a:pPr>
            <a:r>
              <a:rPr lang="en-US" sz="3400" dirty="0">
                <a:solidFill>
                  <a:schemeClr val="lt1"/>
                </a:solidFill>
                <a:latin typeface="Quicksand Medium"/>
                <a:ea typeface="Quicksand Medium"/>
                <a:cs typeface="Quicksand Medium"/>
                <a:sym typeface="Quicksand Medium"/>
              </a:rPr>
              <a:t>Sie </a:t>
            </a:r>
            <a:r>
              <a:rPr lang="en-US" sz="3400" dirty="0" err="1">
                <a:solidFill>
                  <a:schemeClr val="lt1"/>
                </a:solidFill>
                <a:latin typeface="Quicksand Medium"/>
                <a:ea typeface="Quicksand Medium"/>
                <a:cs typeface="Quicksand Medium"/>
                <a:sym typeface="Quicksand Medium"/>
              </a:rPr>
              <a:t>bieten</a:t>
            </a:r>
            <a:r>
              <a:rPr lang="en-US" sz="3400" dirty="0">
                <a:solidFill>
                  <a:schemeClr val="lt1"/>
                </a:solidFill>
                <a:latin typeface="Quicksand Medium"/>
                <a:ea typeface="Quicksand Medium"/>
                <a:cs typeface="Quicksand Medium"/>
                <a:sym typeface="Quicksand Medium"/>
              </a:rPr>
              <a:t> oft </a:t>
            </a:r>
            <a:r>
              <a:rPr lang="en-US" sz="3400" dirty="0" err="1">
                <a:solidFill>
                  <a:schemeClr val="lt1"/>
                </a:solidFill>
                <a:latin typeface="Quicksand Medium"/>
                <a:ea typeface="Quicksand Medium"/>
                <a:cs typeface="Quicksand Medium"/>
                <a:sym typeface="Quicksand Medium"/>
              </a:rPr>
              <a:t>Dienstleistungen</a:t>
            </a:r>
            <a:r>
              <a:rPr lang="en-US" sz="3400" dirty="0">
                <a:solidFill>
                  <a:schemeClr val="lt1"/>
                </a:solidFill>
                <a:latin typeface="Quicksand Medium"/>
                <a:ea typeface="Quicksand Medium"/>
                <a:cs typeface="Quicksand Medium"/>
                <a:sym typeface="Quicksand Medium"/>
              </a:rPr>
              <a:t> an und </a:t>
            </a:r>
            <a:r>
              <a:rPr lang="en-US" sz="3400" dirty="0" err="1">
                <a:solidFill>
                  <a:schemeClr val="lt1"/>
                </a:solidFill>
                <a:latin typeface="Quicksand Medium"/>
                <a:ea typeface="Quicksand Medium"/>
                <a:cs typeface="Quicksand Medium"/>
                <a:sym typeface="Quicksand Medium"/>
              </a:rPr>
              <a:t>organisieren</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Veranstaltungen</a:t>
            </a:r>
            <a:r>
              <a:rPr lang="en-US" sz="3400" dirty="0">
                <a:solidFill>
                  <a:schemeClr val="lt1"/>
                </a:solidFill>
                <a:latin typeface="Quicksand Medium"/>
                <a:ea typeface="Quicksand Medium"/>
                <a:cs typeface="Quicksand Medium"/>
                <a:sym typeface="Quicksand Medium"/>
              </a:rPr>
              <a:t>, die </a:t>
            </a:r>
            <a:r>
              <a:rPr lang="en-US" sz="3400" dirty="0" err="1">
                <a:solidFill>
                  <a:schemeClr val="lt1"/>
                </a:solidFill>
                <a:latin typeface="Quicksand Medium"/>
                <a:ea typeface="Quicksand Medium"/>
                <a:cs typeface="Quicksand Medium"/>
                <a:sym typeface="Quicksand Medium"/>
              </a:rPr>
              <a:t>gehörlose</a:t>
            </a:r>
            <a:r>
              <a:rPr lang="en-US" sz="3400" dirty="0">
                <a:solidFill>
                  <a:schemeClr val="lt1"/>
                </a:solidFill>
                <a:latin typeface="Quicksand Medium"/>
                <a:ea typeface="Quicksand Medium"/>
                <a:cs typeface="Quicksand Medium"/>
                <a:sym typeface="Quicksand Medium"/>
              </a:rPr>
              <a:t> Menschen </a:t>
            </a:r>
            <a:r>
              <a:rPr lang="en-US" sz="3400" dirty="0" err="1">
                <a:solidFill>
                  <a:schemeClr val="lt1"/>
                </a:solidFill>
                <a:latin typeface="Quicksand Medium"/>
                <a:ea typeface="Quicksand Medium"/>
                <a:cs typeface="Quicksand Medium"/>
                <a:sym typeface="Quicksand Medium"/>
              </a:rPr>
              <a:t>mit</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unterschiedlichem</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Hintergrund</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zusammenbringen</a:t>
            </a:r>
            <a:r>
              <a:rPr lang="en-US" sz="3400" dirty="0">
                <a:solidFill>
                  <a:schemeClr val="lt1"/>
                </a:solidFill>
                <a:latin typeface="Quicksand Medium"/>
                <a:ea typeface="Quicksand Medium"/>
                <a:cs typeface="Quicksand Medium"/>
                <a:sym typeface="Quicksand Medium"/>
              </a:rPr>
              <a:t> und </a:t>
            </a:r>
            <a:r>
              <a:rPr lang="en-US" sz="3400" dirty="0" err="1">
                <a:solidFill>
                  <a:schemeClr val="lt1"/>
                </a:solidFill>
                <a:latin typeface="Quicksand Medium"/>
                <a:ea typeface="Quicksand Medium"/>
                <a:cs typeface="Quicksand Medium"/>
                <a:sym typeface="Quicksand Medium"/>
              </a:rPr>
              <a:t>Möglichkeiten</a:t>
            </a:r>
            <a:r>
              <a:rPr lang="en-US" sz="3400" dirty="0">
                <a:solidFill>
                  <a:schemeClr val="lt1"/>
                </a:solidFill>
                <a:latin typeface="Quicksand Medium"/>
                <a:ea typeface="Quicksand Medium"/>
                <a:cs typeface="Quicksand Medium"/>
                <a:sym typeface="Quicksand Medium"/>
              </a:rPr>
              <a:t> für Networking, </a:t>
            </a:r>
            <a:r>
              <a:rPr lang="en-US" sz="3400" dirty="0" err="1">
                <a:solidFill>
                  <a:schemeClr val="lt1"/>
                </a:solidFill>
                <a:latin typeface="Quicksand Medium"/>
                <a:ea typeface="Quicksand Medium"/>
                <a:cs typeface="Quicksand Medium"/>
                <a:sym typeface="Quicksand Medium"/>
              </a:rPr>
              <a:t>kulturellen</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Austausch</a:t>
            </a:r>
            <a:r>
              <a:rPr lang="en-US" sz="3400" dirty="0">
                <a:solidFill>
                  <a:schemeClr val="lt1"/>
                </a:solidFill>
                <a:latin typeface="Quicksand Medium"/>
                <a:ea typeface="Quicksand Medium"/>
                <a:cs typeface="Quicksand Medium"/>
                <a:sym typeface="Quicksand Medium"/>
              </a:rPr>
              <a:t> und </a:t>
            </a:r>
            <a:r>
              <a:rPr lang="en-US" sz="3400" dirty="0" err="1">
                <a:solidFill>
                  <a:schemeClr val="lt1"/>
                </a:solidFill>
                <a:latin typeface="Quicksand Medium"/>
                <a:ea typeface="Quicksand Medium"/>
                <a:cs typeface="Quicksand Medium"/>
                <a:sym typeface="Quicksand Medium"/>
              </a:rPr>
              <a:t>Interessenvertretung</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schaffen</a:t>
            </a:r>
            <a:r>
              <a:rPr lang="en-US" sz="3400" dirty="0">
                <a:solidFill>
                  <a:schemeClr val="lt1"/>
                </a:solidFill>
                <a:latin typeface="Quicksand Medium"/>
                <a:ea typeface="Quicksand Medium"/>
                <a:cs typeface="Quicksand Medium"/>
                <a:sym typeface="Quicksand Medium"/>
              </a:rPr>
              <a:t>.</a:t>
            </a:r>
            <a:endParaRPr sz="3400" dirty="0">
              <a:solidFill>
                <a:schemeClr val="lt1"/>
              </a:solidFill>
              <a:latin typeface="Quicksand Medium"/>
              <a:ea typeface="Quicksand Medium"/>
              <a:cs typeface="Quicksand Medium"/>
              <a:sym typeface="Quicksand Medium"/>
            </a:endParaRPr>
          </a:p>
        </p:txBody>
      </p:sp>
      <p:sp>
        <p:nvSpPr>
          <p:cNvPr id="173" name="Google Shape;173;g34267876ad7_0_11"/>
          <p:cNvSpPr txBox="1"/>
          <p:nvPr/>
        </p:nvSpPr>
        <p:spPr>
          <a:xfrm>
            <a:off x="8887950" y="6581225"/>
            <a:ext cx="3000000" cy="985368"/>
          </a:xfrm>
          <a:prstGeom prst="rect">
            <a:avLst/>
          </a:prstGeom>
          <a:noFill/>
          <a:ln>
            <a:noFill/>
          </a:ln>
        </p:spPr>
        <p:txBody>
          <a:bodyPr spcFirstLastPara="1" wrap="square" lIns="91425" tIns="91425" rIns="91425" bIns="91425" anchor="t" anchorCtr="0">
            <a:spAutoFit/>
          </a:bodyPr>
          <a:lstStyle/>
          <a:p>
            <a:pPr lvl="0" algn="r">
              <a:lnSpc>
                <a:spcPct val="115000"/>
              </a:lnSpc>
              <a:spcAft>
                <a:spcPts val="1000"/>
              </a:spcAft>
            </a:pPr>
            <a:r>
              <a:rPr lang="en-US" sz="3800" dirty="0" err="1">
                <a:solidFill>
                  <a:schemeClr val="lt1"/>
                </a:solidFill>
                <a:latin typeface="Quicksand Medium"/>
                <a:ea typeface="Quicksand Medium"/>
                <a:cs typeface="Quicksand Medium"/>
                <a:sym typeface="Quicksand Medium"/>
              </a:rPr>
              <a:t>Lokalebene</a:t>
            </a:r>
            <a:endParaRPr dirty="0"/>
          </a:p>
        </p:txBody>
      </p:sp>
      <p:sp>
        <p:nvSpPr>
          <p:cNvPr id="174" name="Google Shape;174;g34267876ad7_0_11"/>
          <p:cNvSpPr txBox="1"/>
          <p:nvPr/>
        </p:nvSpPr>
        <p:spPr>
          <a:xfrm>
            <a:off x="7811589" y="5333125"/>
            <a:ext cx="4212461" cy="985368"/>
          </a:xfrm>
          <a:prstGeom prst="rect">
            <a:avLst/>
          </a:prstGeom>
          <a:noFill/>
          <a:ln>
            <a:noFill/>
          </a:ln>
        </p:spPr>
        <p:txBody>
          <a:bodyPr spcFirstLastPara="1" wrap="square" lIns="91425" tIns="91425" rIns="91425" bIns="91425" anchor="t" anchorCtr="0">
            <a:spAutoFit/>
          </a:bodyPr>
          <a:lstStyle/>
          <a:p>
            <a:pPr lvl="0" algn="r">
              <a:lnSpc>
                <a:spcPct val="115000"/>
              </a:lnSpc>
              <a:spcAft>
                <a:spcPts val="1000"/>
              </a:spcAft>
            </a:pPr>
            <a:r>
              <a:rPr lang="en-US" sz="3800" dirty="0">
                <a:solidFill>
                  <a:schemeClr val="lt1"/>
                </a:solidFill>
                <a:latin typeface="Quicksand Medium"/>
                <a:ea typeface="Quicksand Medium"/>
                <a:cs typeface="Quicksand Medium"/>
                <a:sym typeface="Quicksand Medium"/>
              </a:rPr>
              <a:t>Nationale Ebene</a:t>
            </a:r>
            <a:endParaRPr dirty="0"/>
          </a:p>
        </p:txBody>
      </p:sp>
      <p:sp>
        <p:nvSpPr>
          <p:cNvPr id="175" name="Google Shape;175;g34267876ad7_0_11"/>
          <p:cNvSpPr txBox="1"/>
          <p:nvPr/>
        </p:nvSpPr>
        <p:spPr>
          <a:xfrm>
            <a:off x="8213150" y="4085025"/>
            <a:ext cx="3810900" cy="985368"/>
          </a:xfrm>
          <a:prstGeom prst="rect">
            <a:avLst/>
          </a:prstGeom>
          <a:noFill/>
          <a:ln>
            <a:noFill/>
          </a:ln>
        </p:spPr>
        <p:txBody>
          <a:bodyPr spcFirstLastPara="1" wrap="square" lIns="91425" tIns="91425" rIns="91425" bIns="91425" anchor="t" anchorCtr="0">
            <a:spAutoFit/>
          </a:bodyPr>
          <a:lstStyle/>
          <a:p>
            <a:pPr lvl="0" algn="r">
              <a:lnSpc>
                <a:spcPct val="115000"/>
              </a:lnSpc>
              <a:spcAft>
                <a:spcPts val="1000"/>
              </a:spcAft>
            </a:pPr>
            <a:r>
              <a:rPr lang="en-US" sz="3800" dirty="0" err="1">
                <a:solidFill>
                  <a:schemeClr val="lt1"/>
                </a:solidFill>
                <a:latin typeface="Quicksand Medium"/>
                <a:ea typeface="Quicksand Medium"/>
                <a:cs typeface="Quicksand Medium"/>
                <a:sym typeface="Quicksand Medium"/>
              </a:rPr>
              <a:t>Regionalebene</a:t>
            </a:r>
            <a:endParaRPr dirty="0"/>
          </a:p>
        </p:txBody>
      </p:sp>
      <p:sp>
        <p:nvSpPr>
          <p:cNvPr id="176" name="Google Shape;176;g34267876ad7_0_11"/>
          <p:cNvSpPr txBox="1"/>
          <p:nvPr/>
        </p:nvSpPr>
        <p:spPr>
          <a:xfrm>
            <a:off x="7040880" y="2835450"/>
            <a:ext cx="5053220" cy="985368"/>
          </a:xfrm>
          <a:prstGeom prst="rect">
            <a:avLst/>
          </a:prstGeom>
          <a:noFill/>
          <a:ln>
            <a:noFill/>
          </a:ln>
        </p:spPr>
        <p:txBody>
          <a:bodyPr spcFirstLastPara="1" wrap="square" lIns="91425" tIns="91425" rIns="91425" bIns="91425" anchor="t" anchorCtr="0">
            <a:spAutoFit/>
          </a:bodyPr>
          <a:lstStyle/>
          <a:p>
            <a:pPr lvl="0" algn="r">
              <a:lnSpc>
                <a:spcPct val="115000"/>
              </a:lnSpc>
              <a:spcAft>
                <a:spcPts val="1000"/>
              </a:spcAft>
            </a:pPr>
            <a:r>
              <a:rPr lang="en-US" sz="3800" dirty="0" err="1">
                <a:solidFill>
                  <a:schemeClr val="lt1"/>
                </a:solidFill>
                <a:latin typeface="Quicksand Medium"/>
                <a:ea typeface="Quicksand Medium"/>
                <a:cs typeface="Quicksand Medium"/>
                <a:sym typeface="Quicksand Medium"/>
              </a:rPr>
              <a:t>Internationale</a:t>
            </a:r>
            <a:r>
              <a:rPr lang="en-US" sz="3800" dirty="0">
                <a:solidFill>
                  <a:schemeClr val="lt1"/>
                </a:solidFill>
                <a:latin typeface="Quicksand Medium"/>
                <a:ea typeface="Quicksand Medium"/>
                <a:cs typeface="Quicksand Medium"/>
                <a:sym typeface="Quicksand Medium"/>
              </a:rPr>
              <a:t> Ebene</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80"/>
        <p:cNvGrpSpPr/>
        <p:nvPr/>
      </p:nvGrpSpPr>
      <p:grpSpPr>
        <a:xfrm>
          <a:off x="0" y="0"/>
          <a:ext cx="0" cy="0"/>
          <a:chOff x="0" y="0"/>
          <a:chExt cx="0" cy="0"/>
        </a:xfrm>
      </p:grpSpPr>
      <p:grpSp>
        <p:nvGrpSpPr>
          <p:cNvPr id="181" name="Google Shape;181;g32567902cf3_0_6"/>
          <p:cNvGrpSpPr/>
          <p:nvPr/>
        </p:nvGrpSpPr>
        <p:grpSpPr>
          <a:xfrm>
            <a:off x="0" y="-216993"/>
            <a:ext cx="2922102" cy="10504504"/>
            <a:chOff x="0" y="-57150"/>
            <a:chExt cx="769602" cy="2766600"/>
          </a:xfrm>
        </p:grpSpPr>
        <p:sp>
          <p:nvSpPr>
            <p:cNvPr id="182" name="Google Shape;182;g32567902cf3_0_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g32567902cf3_0_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4" name="Google Shape;184;g32567902cf3_0_6"/>
          <p:cNvSpPr/>
          <p:nvPr/>
        </p:nvSpPr>
        <p:spPr>
          <a:xfrm>
            <a:off x="-294895" y="-143618"/>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g32567902cf3_0_6"/>
          <p:cNvSpPr txBox="1"/>
          <p:nvPr/>
        </p:nvSpPr>
        <p:spPr>
          <a:xfrm>
            <a:off x="510429" y="5035259"/>
            <a:ext cx="2167800" cy="137883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200" dirty="0" err="1">
                <a:solidFill>
                  <a:srgbClr val="F7F1D5"/>
                </a:solidFill>
                <a:latin typeface="Anton"/>
                <a:ea typeface="Anton"/>
                <a:cs typeface="Anton"/>
                <a:sym typeface="Anton"/>
              </a:rPr>
              <a:t>Gruppen</a:t>
            </a:r>
            <a:r>
              <a:rPr lang="en-US" sz="3200" dirty="0">
                <a:solidFill>
                  <a:srgbClr val="F7F1D5"/>
                </a:solidFill>
                <a:latin typeface="Anton"/>
                <a:ea typeface="Anton"/>
                <a:cs typeface="Anton"/>
                <a:sym typeface="Anton"/>
              </a:rPr>
              <a:t>-</a:t>
            </a:r>
            <a:endParaRPr sz="3200" dirty="0">
              <a:solidFill>
                <a:srgbClr val="F7F1D5"/>
              </a:solidFill>
              <a:latin typeface="Anton"/>
              <a:ea typeface="Anton"/>
              <a:cs typeface="Anton"/>
              <a:sym typeface="Anton"/>
            </a:endParaRPr>
          </a:p>
          <a:p>
            <a:pPr marL="0" marR="0" lvl="0" indent="0" algn="l" rtl="0">
              <a:lnSpc>
                <a:spcPct val="140000"/>
              </a:lnSpc>
              <a:spcBef>
                <a:spcPts val="0"/>
              </a:spcBef>
              <a:spcAft>
                <a:spcPts val="0"/>
              </a:spcAft>
              <a:buNone/>
            </a:pPr>
            <a:r>
              <a:rPr lang="en-US" sz="3200" dirty="0" err="1">
                <a:solidFill>
                  <a:srgbClr val="F7F1D5"/>
                </a:solidFill>
                <a:latin typeface="Anton"/>
                <a:ea typeface="Anton"/>
                <a:cs typeface="Anton"/>
                <a:sym typeface="Anton"/>
              </a:rPr>
              <a:t>Aktivität</a:t>
            </a:r>
            <a:endParaRPr sz="3200" dirty="0">
              <a:solidFill>
                <a:srgbClr val="F7F1D5"/>
              </a:solidFill>
              <a:latin typeface="Anton"/>
              <a:ea typeface="Anton"/>
              <a:cs typeface="Anton"/>
              <a:sym typeface="Anton"/>
            </a:endParaRPr>
          </a:p>
        </p:txBody>
      </p:sp>
      <p:sp>
        <p:nvSpPr>
          <p:cNvPr id="186" name="Google Shape;186;g32567902cf3_0_6"/>
          <p:cNvSpPr txBox="1"/>
          <p:nvPr/>
        </p:nvSpPr>
        <p:spPr>
          <a:xfrm>
            <a:off x="3684775" y="421738"/>
            <a:ext cx="13888200" cy="1908215"/>
          </a:xfrm>
          <a:prstGeom prst="rect">
            <a:avLst/>
          </a:prstGeom>
          <a:noFill/>
          <a:ln>
            <a:noFill/>
          </a:ln>
        </p:spPr>
        <p:txBody>
          <a:bodyPr spcFirstLastPara="1" wrap="square" lIns="0" tIns="0" rIns="0" bIns="0" anchor="t" anchorCtr="0">
            <a:spAutoFit/>
          </a:bodyPr>
          <a:lstStyle/>
          <a:p>
            <a:pPr lvl="0"/>
            <a:r>
              <a:rPr lang="en-US" sz="6200" dirty="0" err="1">
                <a:solidFill>
                  <a:srgbClr val="161140"/>
                </a:solidFill>
                <a:latin typeface="Anton"/>
                <a:ea typeface="Anton"/>
                <a:cs typeface="Anton"/>
                <a:sym typeface="Anton"/>
              </a:rPr>
              <a:t>Mindmap</a:t>
            </a:r>
            <a:r>
              <a:rPr lang="en-US" sz="6200" dirty="0">
                <a:solidFill>
                  <a:srgbClr val="161140"/>
                </a:solidFill>
                <a:latin typeface="Anton"/>
                <a:ea typeface="Anton"/>
                <a:cs typeface="Anton"/>
                <a:sym typeface="Anton"/>
              </a:rPr>
              <a:t> von </a:t>
            </a:r>
            <a:r>
              <a:rPr lang="en-US" sz="6200" dirty="0" err="1">
                <a:solidFill>
                  <a:srgbClr val="161140"/>
                </a:solidFill>
                <a:latin typeface="Anton"/>
                <a:ea typeface="Anton"/>
                <a:cs typeface="Anton"/>
                <a:sym typeface="Anton"/>
              </a:rPr>
              <a:t>Veranstaltungen</a:t>
            </a:r>
            <a:r>
              <a:rPr lang="en-US" sz="6200" dirty="0">
                <a:solidFill>
                  <a:srgbClr val="161140"/>
                </a:solidFill>
                <a:latin typeface="Anton"/>
                <a:ea typeface="Anton"/>
                <a:cs typeface="Anton"/>
                <a:sym typeface="Anton"/>
              </a:rPr>
              <a:t> und </a:t>
            </a:r>
            <a:r>
              <a:rPr lang="en-US" sz="6200" dirty="0" err="1">
                <a:solidFill>
                  <a:srgbClr val="161140"/>
                </a:solidFill>
                <a:latin typeface="Anton"/>
                <a:ea typeface="Anton"/>
                <a:cs typeface="Anton"/>
                <a:sym typeface="Anton"/>
              </a:rPr>
              <a:t>Organisationen</a:t>
            </a:r>
            <a:r>
              <a:rPr lang="en-US" sz="6200" dirty="0">
                <a:solidFill>
                  <a:srgbClr val="161140"/>
                </a:solidFill>
                <a:latin typeface="Anton"/>
                <a:ea typeface="Anton"/>
                <a:cs typeface="Anton"/>
                <a:sym typeface="Anton"/>
              </a:rPr>
              <a:t> für </a:t>
            </a:r>
            <a:r>
              <a:rPr lang="en-US" sz="6200" dirty="0" err="1">
                <a:solidFill>
                  <a:srgbClr val="161140"/>
                </a:solidFill>
                <a:latin typeface="Anton"/>
                <a:ea typeface="Anton"/>
                <a:cs typeface="Anton"/>
                <a:sym typeface="Anton"/>
              </a:rPr>
              <a:t>Gehörlose</a:t>
            </a:r>
            <a:endParaRPr sz="6200" dirty="0">
              <a:solidFill>
                <a:srgbClr val="161140"/>
              </a:solidFill>
            </a:endParaRPr>
          </a:p>
        </p:txBody>
      </p:sp>
      <p:grpSp>
        <p:nvGrpSpPr>
          <p:cNvPr id="187" name="Google Shape;187;g32567902cf3_0_6"/>
          <p:cNvGrpSpPr/>
          <p:nvPr/>
        </p:nvGrpSpPr>
        <p:grpSpPr>
          <a:xfrm>
            <a:off x="3184513" y="2970406"/>
            <a:ext cx="11154150" cy="6926101"/>
            <a:chOff x="4750889" y="2102925"/>
            <a:chExt cx="10953697" cy="6693826"/>
          </a:xfrm>
        </p:grpSpPr>
        <p:pic>
          <p:nvPicPr>
            <p:cNvPr id="188" name="Google Shape;188;g32567902cf3_0_6"/>
            <p:cNvPicPr preferRelativeResize="0"/>
            <p:nvPr/>
          </p:nvPicPr>
          <p:blipFill rotWithShape="1">
            <a:blip r:embed="rId4">
              <a:alphaModFix/>
            </a:blip>
            <a:srcRect t="8292" b="5686"/>
            <a:stretch/>
          </p:blipFill>
          <p:spPr>
            <a:xfrm>
              <a:off x="4750889" y="2102925"/>
              <a:ext cx="10953697" cy="6693826"/>
            </a:xfrm>
            <a:prstGeom prst="rect">
              <a:avLst/>
            </a:prstGeom>
            <a:noFill/>
            <a:ln>
              <a:noFill/>
            </a:ln>
          </p:spPr>
        </p:pic>
        <p:sp>
          <p:nvSpPr>
            <p:cNvPr id="189" name="Google Shape;189;g32567902cf3_0_6"/>
            <p:cNvSpPr/>
            <p:nvPr/>
          </p:nvSpPr>
          <p:spPr>
            <a:xfrm rot="-242774">
              <a:off x="8704480" y="3955036"/>
              <a:ext cx="2984639" cy="2022547"/>
            </a:xfrm>
            <a:prstGeom prst="blockArc">
              <a:avLst>
                <a:gd name="adj1" fmla="val 10815758"/>
                <a:gd name="adj2" fmla="val 0"/>
                <a:gd name="adj3" fmla="val 25000"/>
              </a:avLst>
            </a:prstGeom>
            <a:solidFill>
              <a:srgbClr val="F6FFF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190" name="Google Shape;190;g32567902cf3_0_6"/>
          <p:cNvSpPr txBox="1"/>
          <p:nvPr/>
        </p:nvSpPr>
        <p:spPr>
          <a:xfrm>
            <a:off x="7363919" y="6342661"/>
            <a:ext cx="2732329" cy="112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900" b="1" dirty="0" err="1">
                <a:solidFill>
                  <a:srgbClr val="161140"/>
                </a:solidFill>
                <a:latin typeface="Quicksand SemiBold"/>
                <a:ea typeface="Quicksand SemiBold"/>
                <a:cs typeface="Quicksand SemiBold"/>
                <a:sym typeface="Quicksand SemiBold"/>
              </a:rPr>
              <a:t>Gehörlosen</a:t>
            </a:r>
            <a:r>
              <a:rPr lang="en-US" sz="2900" b="1" dirty="0">
                <a:solidFill>
                  <a:srgbClr val="161140"/>
                </a:solidFill>
                <a:latin typeface="Quicksand SemiBold"/>
                <a:ea typeface="Quicksand SemiBold"/>
                <a:cs typeface="Quicksand SemiBold"/>
                <a:sym typeface="Quicksand SemiBold"/>
              </a:rPr>
              <a:t>-</a:t>
            </a:r>
          </a:p>
          <a:p>
            <a:pPr marL="0" lvl="0" indent="0" algn="ctr" rtl="0">
              <a:spcBef>
                <a:spcPts val="0"/>
              </a:spcBef>
              <a:spcAft>
                <a:spcPts val="0"/>
              </a:spcAft>
              <a:buNone/>
            </a:pPr>
            <a:r>
              <a:rPr lang="en-US" sz="2900" b="1" dirty="0" err="1">
                <a:solidFill>
                  <a:srgbClr val="161140"/>
                </a:solidFill>
                <a:latin typeface="Quicksand SemiBold"/>
                <a:ea typeface="Quicksand SemiBold"/>
                <a:cs typeface="Quicksand SemiBold"/>
                <a:sym typeface="Quicksand SemiBold"/>
              </a:rPr>
              <a:t>gemeinschaft</a:t>
            </a:r>
            <a:endParaRPr sz="2900" b="1" dirty="0">
              <a:solidFill>
                <a:srgbClr val="161140"/>
              </a:solidFill>
              <a:latin typeface="Quicksand SemiBold"/>
              <a:ea typeface="Quicksand SemiBold"/>
              <a:cs typeface="Quicksand SemiBold"/>
              <a:sym typeface="Quicksand SemiBold"/>
            </a:endParaRPr>
          </a:p>
        </p:txBody>
      </p:sp>
      <p:sp>
        <p:nvSpPr>
          <p:cNvPr id="191" name="Google Shape;191;g32567902cf3_0_6"/>
          <p:cNvSpPr txBox="1"/>
          <p:nvPr/>
        </p:nvSpPr>
        <p:spPr>
          <a:xfrm>
            <a:off x="14499165" y="3596080"/>
            <a:ext cx="3611955" cy="4903800"/>
          </a:xfrm>
          <a:prstGeom prst="rect">
            <a:avLst/>
          </a:prstGeom>
          <a:noFill/>
          <a:ln>
            <a:noFill/>
          </a:ln>
        </p:spPr>
        <p:txBody>
          <a:bodyPr spcFirstLastPara="1" wrap="square" lIns="91425" tIns="91425" rIns="91425" bIns="91425" anchor="t" anchorCtr="0">
            <a:noAutofit/>
          </a:bodyPr>
          <a:lstStyle/>
          <a:p>
            <a:pPr marL="457200" lvl="0" indent="-419100">
              <a:lnSpc>
                <a:spcPct val="115000"/>
              </a:lnSpc>
              <a:buClr>
                <a:schemeClr val="dk1"/>
              </a:buClr>
              <a:buSzPts val="3000"/>
              <a:buFont typeface="Quicksand Medium"/>
              <a:buAutoNum type="arabicPeriod"/>
            </a:pPr>
            <a:r>
              <a:rPr lang="en-US" sz="3000" dirty="0" err="1">
                <a:solidFill>
                  <a:schemeClr val="dk1"/>
                </a:solidFill>
                <a:latin typeface="Quicksand Medium"/>
                <a:ea typeface="Quicksand Medium"/>
                <a:cs typeface="Quicksand Medium"/>
                <a:sym typeface="Quicksand Medium"/>
              </a:rPr>
              <a:t>Interessengebiet</a:t>
            </a:r>
            <a:endParaRPr lang="en-US" sz="3000" dirty="0">
              <a:solidFill>
                <a:schemeClr val="dk1"/>
              </a:solidFill>
              <a:latin typeface="Quicksand Medium"/>
              <a:ea typeface="Quicksand Medium"/>
              <a:cs typeface="Quicksand Medium"/>
              <a:sym typeface="Quicksand Medium"/>
            </a:endParaRPr>
          </a:p>
          <a:p>
            <a:pPr marL="38100" lvl="0">
              <a:lnSpc>
                <a:spcPct val="115000"/>
              </a:lnSpc>
              <a:buClr>
                <a:schemeClr val="dk1"/>
              </a:buClr>
              <a:buSzPts val="3000"/>
            </a:pPr>
            <a:r>
              <a:rPr lang="en-US" sz="3000" dirty="0">
                <a:solidFill>
                  <a:schemeClr val="dk1"/>
                </a:solidFill>
                <a:latin typeface="Quicksand Medium"/>
                <a:ea typeface="Quicksand Medium"/>
                <a:cs typeface="Quicksand Medium"/>
                <a:sym typeface="Quicksand Medium"/>
              </a:rPr>
              <a:t>
2. </a:t>
            </a:r>
            <a:r>
              <a:rPr lang="en-US" sz="3000" dirty="0" err="1">
                <a:solidFill>
                  <a:schemeClr val="dk1"/>
                </a:solidFill>
                <a:latin typeface="Quicksand Medium"/>
                <a:ea typeface="Quicksand Medium"/>
                <a:cs typeface="Quicksand Medium"/>
                <a:sym typeface="Quicksand Medium"/>
              </a:rPr>
              <a:t>Ebene</a:t>
            </a:r>
            <a:r>
              <a:rPr lang="en-US" sz="3000" dirty="0">
                <a:solidFill>
                  <a:schemeClr val="dk1"/>
                </a:solidFill>
                <a:latin typeface="Quicksand Medium"/>
                <a:ea typeface="Quicksand Medium"/>
                <a:cs typeface="Quicksand Medium"/>
                <a:sym typeface="Quicksand Medium"/>
              </a:rPr>
              <a:t>:
    international
    regional
    national
    </a:t>
            </a:r>
            <a:r>
              <a:rPr lang="en-US" sz="3000" dirty="0" err="1">
                <a:solidFill>
                  <a:schemeClr val="dk1"/>
                </a:solidFill>
                <a:latin typeface="Quicksand Medium"/>
                <a:ea typeface="Quicksand Medium"/>
                <a:cs typeface="Quicksand Medium"/>
                <a:sym typeface="Quicksand Medium"/>
              </a:rPr>
              <a:t>lokal</a:t>
            </a:r>
            <a:r>
              <a:rPr lang="en-US" sz="3000" dirty="0">
                <a:solidFill>
                  <a:schemeClr val="dk1"/>
                </a:solidFill>
                <a:latin typeface="Quicksand Medium"/>
                <a:ea typeface="Quicksand Medium"/>
                <a:cs typeface="Quicksand Medium"/>
                <a:sym typeface="Quicksand Medium"/>
              </a:rPr>
              <a:t>
</a:t>
            </a:r>
          </a:p>
          <a:p>
            <a:pPr marL="38100" lvl="0">
              <a:lnSpc>
                <a:spcPct val="115000"/>
              </a:lnSpc>
              <a:buClr>
                <a:schemeClr val="dk1"/>
              </a:buClr>
              <a:buSzPts val="3000"/>
            </a:pPr>
            <a:r>
              <a:rPr lang="en-US" sz="3000" dirty="0">
                <a:solidFill>
                  <a:schemeClr val="dk1"/>
                </a:solidFill>
                <a:latin typeface="Quicksand Medium"/>
                <a:ea typeface="Quicksand Medium"/>
                <a:cs typeface="Quicksand Medium"/>
                <a:sym typeface="Quicksand Medium"/>
              </a:rPr>
              <a:t>3. </a:t>
            </a:r>
            <a:r>
              <a:rPr lang="en-US" sz="3000" dirty="0" err="1">
                <a:solidFill>
                  <a:schemeClr val="dk1"/>
                </a:solidFill>
                <a:latin typeface="Quicksand Medium"/>
                <a:ea typeface="Quicksand Medium"/>
                <a:cs typeface="Quicksand Medium"/>
                <a:sym typeface="Quicksand Medium"/>
              </a:rPr>
              <a:t>Aktivitäten</a:t>
            </a:r>
            <a:r>
              <a:rPr lang="en-US" sz="3000" dirty="0">
                <a:solidFill>
                  <a:schemeClr val="dk1"/>
                </a:solidFill>
                <a:latin typeface="Quicksand Medium"/>
                <a:ea typeface="Quicksand Medium"/>
                <a:cs typeface="Quicksand Medium"/>
                <a:sym typeface="Quicksand Medium"/>
              </a:rPr>
              <a:t>,   </a:t>
            </a:r>
          </a:p>
          <a:p>
            <a:pPr marL="38100" lvl="0">
              <a:lnSpc>
                <a:spcPct val="115000"/>
              </a:lnSpc>
              <a:buClr>
                <a:schemeClr val="dk1"/>
              </a:buClr>
              <a:buSzPts val="3000"/>
            </a:pPr>
            <a:r>
              <a:rPr lang="en-US" sz="3000" dirty="0">
                <a:solidFill>
                  <a:schemeClr val="dk1"/>
                </a:solidFill>
                <a:latin typeface="Quicksand Medium"/>
                <a:ea typeface="Quicksand Medium"/>
                <a:cs typeface="Quicksand Medium"/>
                <a:sym typeface="Quicksand Medium"/>
              </a:rPr>
              <a:t>    </a:t>
            </a:r>
            <a:r>
              <a:rPr lang="en-US" sz="3000" dirty="0" err="1">
                <a:solidFill>
                  <a:schemeClr val="dk1"/>
                </a:solidFill>
                <a:latin typeface="Quicksand Medium"/>
                <a:ea typeface="Quicksand Medium"/>
                <a:cs typeface="Quicksand Medium"/>
                <a:sym typeface="Quicksand Medium"/>
              </a:rPr>
              <a:t>Veranstaltungen</a:t>
            </a:r>
            <a:endParaRPr sz="3000" dirty="0">
              <a:solidFill>
                <a:schemeClr val="dk1"/>
              </a:solidFill>
              <a:latin typeface="Quicksand Medium"/>
              <a:ea typeface="Quicksand Medium"/>
              <a:cs typeface="Quicksand Medium"/>
              <a:sym typeface="Quicksand Medium"/>
            </a:endParaRPr>
          </a:p>
        </p:txBody>
      </p:sp>
      <p:sp>
        <p:nvSpPr>
          <p:cNvPr id="192" name="Google Shape;192;g32567902cf3_0_6"/>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96"/>
        <p:cNvGrpSpPr/>
        <p:nvPr/>
      </p:nvGrpSpPr>
      <p:grpSpPr>
        <a:xfrm>
          <a:off x="0" y="0"/>
          <a:ext cx="0" cy="0"/>
          <a:chOff x="0" y="0"/>
          <a:chExt cx="0" cy="0"/>
        </a:xfrm>
      </p:grpSpPr>
      <p:grpSp>
        <p:nvGrpSpPr>
          <p:cNvPr id="197" name="Google Shape;197;g32567902cf3_0_20"/>
          <p:cNvGrpSpPr/>
          <p:nvPr/>
        </p:nvGrpSpPr>
        <p:grpSpPr>
          <a:xfrm>
            <a:off x="0" y="-216993"/>
            <a:ext cx="2922102" cy="10504504"/>
            <a:chOff x="0" y="-57150"/>
            <a:chExt cx="769602" cy="2766600"/>
          </a:xfrm>
        </p:grpSpPr>
        <p:sp>
          <p:nvSpPr>
            <p:cNvPr id="198" name="Google Shape;198;g32567902cf3_0_2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g32567902cf3_0_2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0" name="Google Shape;200;g32567902cf3_0_20"/>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g32567902cf3_0_20"/>
          <p:cNvSpPr/>
          <p:nvPr/>
        </p:nvSpPr>
        <p:spPr>
          <a:xfrm>
            <a:off x="196825" y="9516362"/>
            <a:ext cx="2574341" cy="573864"/>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g32567902cf3_0_20"/>
          <p:cNvSpPr txBox="1"/>
          <p:nvPr/>
        </p:nvSpPr>
        <p:spPr>
          <a:xfrm>
            <a:off x="377149" y="1953375"/>
            <a:ext cx="2167800" cy="1378839"/>
          </a:xfrm>
          <a:prstGeom prst="rect">
            <a:avLst/>
          </a:prstGeom>
          <a:noFill/>
          <a:ln>
            <a:noFill/>
          </a:ln>
        </p:spPr>
        <p:txBody>
          <a:bodyPr spcFirstLastPara="1" wrap="square" lIns="0" tIns="0" rIns="0" bIns="0" anchor="t" anchorCtr="0">
            <a:spAutoFit/>
          </a:bodyPr>
          <a:lstStyle/>
          <a:p>
            <a:pPr lvl="0">
              <a:lnSpc>
                <a:spcPct val="140000"/>
              </a:lnSpc>
            </a:pPr>
            <a:r>
              <a:rPr lang="en-US" sz="3200" dirty="0" err="1">
                <a:solidFill>
                  <a:srgbClr val="F7F1D5"/>
                </a:solidFill>
                <a:latin typeface="Anton"/>
                <a:ea typeface="Anton"/>
                <a:cs typeface="Anton"/>
                <a:sym typeface="Anton"/>
              </a:rPr>
              <a:t>Gruppen</a:t>
            </a:r>
            <a:r>
              <a:rPr lang="en-US" sz="3200" dirty="0">
                <a:solidFill>
                  <a:srgbClr val="F7F1D5"/>
                </a:solidFill>
                <a:latin typeface="Anton"/>
                <a:ea typeface="Anton"/>
                <a:cs typeface="Anton"/>
                <a:sym typeface="Anton"/>
              </a:rPr>
              <a:t>-
</a:t>
            </a:r>
            <a:r>
              <a:rPr lang="en-US" sz="3200" dirty="0" err="1">
                <a:solidFill>
                  <a:srgbClr val="F7F1D5"/>
                </a:solidFill>
                <a:latin typeface="Anton"/>
                <a:ea typeface="Anton"/>
                <a:cs typeface="Anton"/>
                <a:sym typeface="Anton"/>
              </a:rPr>
              <a:t>Aktivität</a:t>
            </a:r>
            <a:endParaRPr sz="3200" dirty="0">
              <a:solidFill>
                <a:srgbClr val="F7F1D5"/>
              </a:solidFill>
              <a:latin typeface="Anton"/>
              <a:ea typeface="Anton"/>
              <a:cs typeface="Anton"/>
              <a:sym typeface="Anton"/>
            </a:endParaRPr>
          </a:p>
        </p:txBody>
      </p:sp>
      <p:sp>
        <p:nvSpPr>
          <p:cNvPr id="203" name="Google Shape;203;g32567902cf3_0_20"/>
          <p:cNvSpPr txBox="1"/>
          <p:nvPr/>
        </p:nvSpPr>
        <p:spPr>
          <a:xfrm>
            <a:off x="3595325" y="278700"/>
            <a:ext cx="13888200" cy="1908215"/>
          </a:xfrm>
          <a:prstGeom prst="rect">
            <a:avLst/>
          </a:prstGeom>
          <a:noFill/>
          <a:ln>
            <a:noFill/>
          </a:ln>
        </p:spPr>
        <p:txBody>
          <a:bodyPr spcFirstLastPara="1" wrap="square" lIns="0" tIns="0" rIns="0" bIns="0" anchor="t" anchorCtr="0">
            <a:spAutoFit/>
          </a:bodyPr>
          <a:lstStyle/>
          <a:p>
            <a:pPr lvl="0"/>
            <a:r>
              <a:rPr lang="en-US" sz="6200" dirty="0">
                <a:solidFill>
                  <a:srgbClr val="161140"/>
                </a:solidFill>
                <a:latin typeface="Anton"/>
                <a:ea typeface="Anton"/>
                <a:cs typeface="Anton"/>
                <a:sym typeface="Anton"/>
              </a:rPr>
              <a:t>SWOT-ANALYSE für </a:t>
            </a:r>
            <a:r>
              <a:rPr lang="en-US" sz="6200" dirty="0" err="1">
                <a:solidFill>
                  <a:srgbClr val="161140"/>
                </a:solidFill>
                <a:latin typeface="Anton"/>
                <a:ea typeface="Anton"/>
                <a:cs typeface="Anton"/>
                <a:sym typeface="Anton"/>
              </a:rPr>
              <a:t>eine</a:t>
            </a:r>
            <a:r>
              <a:rPr lang="en-US" sz="6200" dirty="0">
                <a:solidFill>
                  <a:srgbClr val="161140"/>
                </a:solidFill>
                <a:latin typeface="Anton"/>
                <a:ea typeface="Anton"/>
                <a:cs typeface="Anton"/>
                <a:sym typeface="Anton"/>
              </a:rPr>
              <a:t> </a:t>
            </a:r>
            <a:r>
              <a:rPr lang="en-US" sz="6200" dirty="0" err="1">
                <a:solidFill>
                  <a:srgbClr val="161140"/>
                </a:solidFill>
                <a:latin typeface="Anton"/>
                <a:ea typeface="Anton"/>
                <a:cs typeface="Anton"/>
                <a:sym typeface="Anton"/>
              </a:rPr>
              <a:t>Organisation</a:t>
            </a:r>
            <a:r>
              <a:rPr lang="en-US" sz="6200" dirty="0">
                <a:solidFill>
                  <a:srgbClr val="161140"/>
                </a:solidFill>
                <a:latin typeface="Anton"/>
                <a:ea typeface="Anton"/>
                <a:cs typeface="Anton"/>
                <a:sym typeface="Anton"/>
              </a:rPr>
              <a:t> </a:t>
            </a:r>
            <a:r>
              <a:rPr lang="en-US" sz="6200" dirty="0" err="1">
                <a:solidFill>
                  <a:srgbClr val="161140"/>
                </a:solidFill>
                <a:latin typeface="Anton"/>
                <a:ea typeface="Anton"/>
                <a:cs typeface="Anton"/>
                <a:sym typeface="Anton"/>
              </a:rPr>
              <a:t>oder</a:t>
            </a:r>
            <a:r>
              <a:rPr lang="en-US" sz="6200" dirty="0">
                <a:solidFill>
                  <a:srgbClr val="161140"/>
                </a:solidFill>
                <a:latin typeface="Anton"/>
                <a:ea typeface="Anton"/>
                <a:cs typeface="Anton"/>
                <a:sym typeface="Anton"/>
              </a:rPr>
              <a:t> </a:t>
            </a:r>
            <a:r>
              <a:rPr lang="en-US" sz="6200" dirty="0" err="1">
                <a:solidFill>
                  <a:srgbClr val="161140"/>
                </a:solidFill>
                <a:latin typeface="Anton"/>
                <a:ea typeface="Anton"/>
                <a:cs typeface="Anton"/>
                <a:sym typeface="Anton"/>
              </a:rPr>
              <a:t>ein</a:t>
            </a:r>
            <a:r>
              <a:rPr lang="en-US" sz="6200" dirty="0">
                <a:solidFill>
                  <a:srgbClr val="161140"/>
                </a:solidFill>
                <a:latin typeface="Anton"/>
                <a:ea typeface="Anton"/>
                <a:cs typeface="Anton"/>
                <a:sym typeface="Anton"/>
              </a:rPr>
              <a:t> </a:t>
            </a:r>
            <a:r>
              <a:rPr lang="en-US" sz="6200" dirty="0" err="1">
                <a:solidFill>
                  <a:srgbClr val="161140"/>
                </a:solidFill>
                <a:latin typeface="Anton"/>
                <a:ea typeface="Anton"/>
                <a:cs typeface="Anton"/>
                <a:sym typeface="Anton"/>
              </a:rPr>
              <a:t>Ereignis</a:t>
            </a:r>
            <a:endParaRPr sz="6200" dirty="0">
              <a:solidFill>
                <a:srgbClr val="161140"/>
              </a:solidFill>
            </a:endParaRPr>
          </a:p>
        </p:txBody>
      </p:sp>
      <p:sp>
        <p:nvSpPr>
          <p:cNvPr id="204" name="Google Shape;204;g32567902cf3_0_20"/>
          <p:cNvSpPr/>
          <p:nvPr/>
        </p:nvSpPr>
        <p:spPr>
          <a:xfrm>
            <a:off x="3744798" y="2462084"/>
            <a:ext cx="6969300" cy="3483586"/>
          </a:xfrm>
          <a:prstGeom prst="rect">
            <a:avLst/>
          </a:prstGeom>
          <a:solidFill>
            <a:srgbClr val="03979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05" name="Google Shape;205;g32567902cf3_0_20"/>
          <p:cNvSpPr/>
          <p:nvPr/>
        </p:nvSpPr>
        <p:spPr>
          <a:xfrm>
            <a:off x="10791040" y="2472389"/>
            <a:ext cx="6883219" cy="3483300"/>
          </a:xfrm>
          <a:prstGeom prst="rect">
            <a:avLst/>
          </a:prstGeom>
          <a:solidFill>
            <a:srgbClr val="843F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06" name="Google Shape;206;g32567902cf3_0_20"/>
          <p:cNvSpPr/>
          <p:nvPr/>
        </p:nvSpPr>
        <p:spPr>
          <a:xfrm>
            <a:off x="3739727" y="6003898"/>
            <a:ext cx="6969300" cy="3567348"/>
          </a:xfrm>
          <a:prstGeom prst="rect">
            <a:avLst/>
          </a:prstGeom>
          <a:solidFill>
            <a:srgbClr val="16114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07" name="Google Shape;207;g32567902cf3_0_20"/>
          <p:cNvSpPr/>
          <p:nvPr/>
        </p:nvSpPr>
        <p:spPr>
          <a:xfrm>
            <a:off x="10783399" y="6013956"/>
            <a:ext cx="6904306" cy="3556735"/>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08" name="Google Shape;208;g32567902cf3_0_20"/>
          <p:cNvSpPr/>
          <p:nvPr/>
        </p:nvSpPr>
        <p:spPr>
          <a:xfrm>
            <a:off x="8273318" y="1714439"/>
            <a:ext cx="1677000" cy="1650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09" name="Google Shape;209;g32567902cf3_0_20"/>
          <p:cNvPicPr preferRelativeResize="0"/>
          <p:nvPr/>
        </p:nvPicPr>
        <p:blipFill>
          <a:blip r:embed="rId5">
            <a:alphaModFix/>
          </a:blip>
          <a:stretch>
            <a:fillRect/>
          </a:stretch>
        </p:blipFill>
        <p:spPr>
          <a:xfrm>
            <a:off x="8553094" y="1953375"/>
            <a:ext cx="1107325" cy="1107325"/>
          </a:xfrm>
          <a:prstGeom prst="rect">
            <a:avLst/>
          </a:prstGeom>
          <a:noFill/>
          <a:ln>
            <a:noFill/>
          </a:ln>
        </p:spPr>
      </p:pic>
      <p:sp>
        <p:nvSpPr>
          <p:cNvPr id="210" name="Google Shape;210;g32567902cf3_0_20"/>
          <p:cNvSpPr/>
          <p:nvPr/>
        </p:nvSpPr>
        <p:spPr>
          <a:xfrm>
            <a:off x="15385373" y="1800747"/>
            <a:ext cx="1677000" cy="1650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11" name="Google Shape;211;g32567902cf3_0_20"/>
          <p:cNvPicPr preferRelativeResize="0"/>
          <p:nvPr/>
        </p:nvPicPr>
        <p:blipFill>
          <a:blip r:embed="rId6">
            <a:alphaModFix/>
          </a:blip>
          <a:stretch>
            <a:fillRect/>
          </a:stretch>
        </p:blipFill>
        <p:spPr>
          <a:xfrm>
            <a:off x="15709623" y="2121566"/>
            <a:ext cx="1028500" cy="1028500"/>
          </a:xfrm>
          <a:prstGeom prst="rect">
            <a:avLst/>
          </a:prstGeom>
          <a:noFill/>
          <a:ln>
            <a:noFill/>
          </a:ln>
        </p:spPr>
      </p:pic>
      <p:sp>
        <p:nvSpPr>
          <p:cNvPr id="212" name="Google Shape;212;g32567902cf3_0_20"/>
          <p:cNvSpPr/>
          <p:nvPr/>
        </p:nvSpPr>
        <p:spPr>
          <a:xfrm>
            <a:off x="8388020" y="8417053"/>
            <a:ext cx="1677000" cy="1650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13" name="Google Shape;213;g32567902cf3_0_20"/>
          <p:cNvPicPr preferRelativeResize="0"/>
          <p:nvPr/>
        </p:nvPicPr>
        <p:blipFill>
          <a:blip r:embed="rId7">
            <a:alphaModFix/>
          </a:blip>
          <a:stretch>
            <a:fillRect/>
          </a:stretch>
        </p:blipFill>
        <p:spPr>
          <a:xfrm>
            <a:off x="8714983" y="8724248"/>
            <a:ext cx="1028500" cy="1028500"/>
          </a:xfrm>
          <a:prstGeom prst="rect">
            <a:avLst/>
          </a:prstGeom>
          <a:noFill/>
          <a:ln>
            <a:noFill/>
          </a:ln>
        </p:spPr>
      </p:pic>
      <p:sp>
        <p:nvSpPr>
          <p:cNvPr id="214" name="Google Shape;214;g32567902cf3_0_20"/>
          <p:cNvSpPr/>
          <p:nvPr/>
        </p:nvSpPr>
        <p:spPr>
          <a:xfrm>
            <a:off x="15541700" y="8479073"/>
            <a:ext cx="1677000" cy="1650300"/>
          </a:xfrm>
          <a:prstGeom prst="ellips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15" name="Google Shape;215;g32567902cf3_0_20"/>
          <p:cNvPicPr preferRelativeResize="0"/>
          <p:nvPr/>
        </p:nvPicPr>
        <p:blipFill>
          <a:blip r:embed="rId8">
            <a:alphaModFix/>
          </a:blip>
          <a:stretch>
            <a:fillRect/>
          </a:stretch>
        </p:blipFill>
        <p:spPr>
          <a:xfrm>
            <a:off x="15764412" y="8662835"/>
            <a:ext cx="1231575" cy="1231575"/>
          </a:xfrm>
          <a:prstGeom prst="rect">
            <a:avLst/>
          </a:prstGeom>
          <a:noFill/>
          <a:ln>
            <a:noFill/>
          </a:ln>
        </p:spPr>
      </p:pic>
      <p:sp>
        <p:nvSpPr>
          <p:cNvPr id="216" name="Google Shape;216;g32567902cf3_0_20"/>
          <p:cNvSpPr txBox="1"/>
          <p:nvPr/>
        </p:nvSpPr>
        <p:spPr>
          <a:xfrm>
            <a:off x="3966213" y="2704836"/>
            <a:ext cx="2841900" cy="601675"/>
          </a:xfrm>
          <a:prstGeom prst="rect">
            <a:avLst/>
          </a:prstGeom>
          <a:noFill/>
          <a:ln>
            <a:noFill/>
          </a:ln>
        </p:spPr>
        <p:txBody>
          <a:bodyPr spcFirstLastPara="1" wrap="square" lIns="91425" tIns="91425" rIns="91425" bIns="91425" anchor="t" anchorCtr="0">
            <a:noAutofit/>
          </a:bodyPr>
          <a:lstStyle/>
          <a:p>
            <a:pPr lvl="0" algn="ctr"/>
            <a:r>
              <a:rPr lang="en-US" sz="3200" dirty="0">
                <a:solidFill>
                  <a:schemeClr val="lt1"/>
                </a:solidFill>
                <a:latin typeface="Quicksand SemiBold"/>
                <a:ea typeface="Quicksand SemiBold"/>
                <a:cs typeface="Quicksand SemiBold"/>
                <a:sym typeface="Quicksand SemiBold"/>
              </a:rPr>
              <a:t>STÄRKEN</a:t>
            </a:r>
            <a:endParaRPr sz="3200" dirty="0">
              <a:solidFill>
                <a:schemeClr val="lt1"/>
              </a:solidFill>
              <a:latin typeface="Quicksand SemiBold"/>
              <a:ea typeface="Quicksand SemiBold"/>
              <a:cs typeface="Quicksand SemiBold"/>
              <a:sym typeface="Quicksand SemiBold"/>
            </a:endParaRPr>
          </a:p>
        </p:txBody>
      </p:sp>
      <p:sp>
        <p:nvSpPr>
          <p:cNvPr id="217" name="Google Shape;217;g32567902cf3_0_20"/>
          <p:cNvSpPr txBox="1"/>
          <p:nvPr/>
        </p:nvSpPr>
        <p:spPr>
          <a:xfrm>
            <a:off x="11523612" y="2735521"/>
            <a:ext cx="3504600" cy="923400"/>
          </a:xfrm>
          <a:prstGeom prst="rect">
            <a:avLst/>
          </a:prstGeom>
          <a:noFill/>
          <a:ln>
            <a:noFill/>
          </a:ln>
        </p:spPr>
        <p:txBody>
          <a:bodyPr spcFirstLastPara="1" wrap="square" lIns="91425" tIns="91425" rIns="91425" bIns="91425" anchor="t" anchorCtr="0">
            <a:noAutofit/>
          </a:bodyPr>
          <a:lstStyle/>
          <a:p>
            <a:pPr lvl="0"/>
            <a:r>
              <a:rPr lang="en-US" sz="3200" dirty="0">
                <a:solidFill>
                  <a:schemeClr val="lt1"/>
                </a:solidFill>
                <a:latin typeface="Quicksand SemiBold"/>
                <a:ea typeface="Quicksand SemiBold"/>
                <a:cs typeface="Quicksand SemiBold"/>
                <a:sym typeface="Quicksand SemiBold"/>
              </a:rPr>
              <a:t>SCHWÄCHEN</a:t>
            </a:r>
            <a:endParaRPr sz="3200" dirty="0">
              <a:solidFill>
                <a:schemeClr val="lt1"/>
              </a:solidFill>
              <a:latin typeface="Quicksand SemiBold"/>
              <a:ea typeface="Quicksand SemiBold"/>
              <a:cs typeface="Quicksand SemiBold"/>
              <a:sym typeface="Quicksand SemiBold"/>
            </a:endParaRPr>
          </a:p>
        </p:txBody>
      </p:sp>
      <p:sp>
        <p:nvSpPr>
          <p:cNvPr id="218" name="Google Shape;218;g32567902cf3_0_20"/>
          <p:cNvSpPr txBox="1"/>
          <p:nvPr/>
        </p:nvSpPr>
        <p:spPr>
          <a:xfrm>
            <a:off x="4229471" y="8839754"/>
            <a:ext cx="3806400" cy="1336113"/>
          </a:xfrm>
          <a:prstGeom prst="rect">
            <a:avLst/>
          </a:prstGeom>
          <a:noFill/>
          <a:ln>
            <a:noFill/>
          </a:ln>
        </p:spPr>
        <p:txBody>
          <a:bodyPr spcFirstLastPara="1" wrap="square" lIns="91425" tIns="91425" rIns="91425" bIns="91425" anchor="t" anchorCtr="0">
            <a:noAutofit/>
          </a:bodyPr>
          <a:lstStyle/>
          <a:p>
            <a:pPr lvl="0"/>
            <a:r>
              <a:rPr lang="en-US" sz="3200" dirty="0">
                <a:solidFill>
                  <a:schemeClr val="lt1"/>
                </a:solidFill>
                <a:latin typeface="Quicksand SemiBold"/>
                <a:ea typeface="Quicksand SemiBold"/>
                <a:cs typeface="Quicksand SemiBold"/>
                <a:sym typeface="Quicksand SemiBold"/>
              </a:rPr>
              <a:t>GELEGENHEITEN</a:t>
            </a:r>
            <a:endParaRPr sz="3200" dirty="0">
              <a:solidFill>
                <a:schemeClr val="lt1"/>
              </a:solidFill>
              <a:latin typeface="Quicksand SemiBold"/>
              <a:ea typeface="Quicksand SemiBold"/>
              <a:cs typeface="Quicksand SemiBold"/>
              <a:sym typeface="Quicksand SemiBold"/>
            </a:endParaRPr>
          </a:p>
        </p:txBody>
      </p:sp>
      <p:sp>
        <p:nvSpPr>
          <p:cNvPr id="219" name="Google Shape;219;g32567902cf3_0_20"/>
          <p:cNvSpPr txBox="1"/>
          <p:nvPr/>
        </p:nvSpPr>
        <p:spPr>
          <a:xfrm>
            <a:off x="11328047" y="8827073"/>
            <a:ext cx="3511374" cy="954300"/>
          </a:xfrm>
          <a:prstGeom prst="rect">
            <a:avLst/>
          </a:prstGeom>
          <a:noFill/>
          <a:ln>
            <a:noFill/>
          </a:ln>
        </p:spPr>
        <p:txBody>
          <a:bodyPr spcFirstLastPara="1" wrap="square" lIns="91425" tIns="91425" rIns="91425" bIns="91425" anchor="t" anchorCtr="0">
            <a:noAutofit/>
          </a:bodyPr>
          <a:lstStyle/>
          <a:p>
            <a:pPr lvl="0"/>
            <a:r>
              <a:rPr lang="en-US" sz="3200" dirty="0">
                <a:solidFill>
                  <a:schemeClr val="lt1"/>
                </a:solidFill>
                <a:latin typeface="Quicksand SemiBold"/>
                <a:ea typeface="Quicksand SemiBold"/>
                <a:cs typeface="Quicksand SemiBold"/>
                <a:sym typeface="Quicksand SemiBold"/>
              </a:rPr>
              <a:t>BEDROHUNGEN</a:t>
            </a:r>
            <a:endParaRPr sz="3200" dirty="0">
              <a:solidFill>
                <a:schemeClr val="lt1"/>
              </a:solidFill>
              <a:latin typeface="Quicksand SemiBold"/>
              <a:ea typeface="Quicksand SemiBold"/>
              <a:cs typeface="Quicksand SemiBold"/>
              <a:sym typeface="Quicksand SemiBold"/>
            </a:endParaRPr>
          </a:p>
        </p:txBody>
      </p:sp>
      <p:sp>
        <p:nvSpPr>
          <p:cNvPr id="220" name="Google Shape;220;g32567902cf3_0_20"/>
          <p:cNvSpPr txBox="1"/>
          <p:nvPr/>
        </p:nvSpPr>
        <p:spPr>
          <a:xfrm>
            <a:off x="3966213" y="3364739"/>
            <a:ext cx="6361200" cy="2520660"/>
          </a:xfrm>
          <a:prstGeom prst="rect">
            <a:avLst/>
          </a:prstGeom>
          <a:noFill/>
          <a:ln>
            <a:noFill/>
          </a:ln>
        </p:spPr>
        <p:txBody>
          <a:bodyPr spcFirstLastPara="1" wrap="square" lIns="91425" tIns="91425" rIns="91425" bIns="91425" anchor="t" anchorCtr="0">
            <a:spAutoFit/>
          </a:bodyPr>
          <a:lstStyle/>
          <a:p>
            <a:pPr marL="457200" lvl="0" indent="-393700">
              <a:lnSpc>
                <a:spcPct val="115000"/>
              </a:lnSpc>
              <a:buClr>
                <a:schemeClr val="lt1"/>
              </a:buClr>
              <a:buSzPts val="2600"/>
              <a:buFont typeface="Quicksand SemiBold"/>
              <a:buChar char="●"/>
            </a:pPr>
            <a:r>
              <a:rPr lang="en-US" sz="2200" dirty="0" err="1">
                <a:solidFill>
                  <a:schemeClr val="lt1"/>
                </a:solidFill>
                <a:latin typeface="Quicksand SemiBold"/>
                <a:ea typeface="Quicksand SemiBold"/>
                <a:cs typeface="Quicksand SemiBold"/>
                <a:sym typeface="Quicksand SemiBold"/>
              </a:rPr>
              <a:t>Welche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ausgeprägten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Ressourcen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oder</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Fähigkeiten</a:t>
            </a:r>
            <a:r>
              <a:rPr lang="en-US" sz="2200" dirty="0">
                <a:solidFill>
                  <a:schemeClr val="lt1"/>
                </a:solidFill>
                <a:latin typeface="Quicksand SemiBold"/>
                <a:ea typeface="Quicksand SemiBold"/>
                <a:cs typeface="Quicksand SemiBold"/>
                <a:sym typeface="Quicksand SemiBold"/>
              </a:rPr>
              <a:t> hat die </a:t>
            </a:r>
            <a:r>
              <a:rPr lang="en-US" sz="2200" dirty="0" err="1">
                <a:solidFill>
                  <a:schemeClr val="lt1"/>
                </a:solidFill>
                <a:latin typeface="Quicksand SemiBold"/>
                <a:ea typeface="Quicksand SemiBold"/>
                <a:cs typeface="Quicksand SemiBold"/>
                <a:sym typeface="Quicksand SemiBold"/>
              </a:rPr>
              <a:t>Organisation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Wie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wird</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sie</a:t>
            </a:r>
            <a:r>
              <a:rPr lang="en-US" sz="2200" dirty="0">
                <a:solidFill>
                  <a:schemeClr val="lt1"/>
                </a:solidFill>
                <a:latin typeface="Quicksand SemiBold"/>
                <a:ea typeface="Quicksand SemiBold"/>
                <a:cs typeface="Quicksand SemiBold"/>
                <a:sym typeface="Quicksand SemiBold"/>
              </a:rPr>
              <a:t> von der Community </a:t>
            </a:r>
            <a:r>
              <a:rPr lang="en-US" sz="2200" dirty="0" err="1">
                <a:solidFill>
                  <a:schemeClr val="lt1"/>
                </a:solidFill>
                <a:latin typeface="Quicksand SemiBold"/>
                <a:ea typeface="Quicksand SemiBold"/>
                <a:cs typeface="Quicksand SemiBold"/>
                <a:sym typeface="Quicksand SemiBold"/>
              </a:rPr>
              <a:t>wahrgenommen</a:t>
            </a:r>
            <a:r>
              <a:rPr lang="en-US" sz="2200" dirty="0">
                <a:solidFill>
                  <a:schemeClr val="lt1"/>
                </a:solidFill>
                <a:latin typeface="Quicksand SemiBold"/>
                <a:ea typeface="Quicksand SemiBold"/>
                <a:cs typeface="Quicksand SemiBold"/>
                <a:sym typeface="Quicksand SemiBold"/>
              </a:rPr>
              <a:t>?
Wie </a:t>
            </a:r>
            <a:r>
              <a:rPr lang="en-US" sz="2200" dirty="0" err="1">
                <a:solidFill>
                  <a:schemeClr val="lt1"/>
                </a:solidFill>
                <a:latin typeface="Quicksand SemiBold"/>
                <a:ea typeface="Quicksand SemiBold"/>
                <a:cs typeface="Quicksand SemiBold"/>
                <a:sym typeface="Quicksand SemiBold"/>
              </a:rPr>
              <a:t>können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vergangene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Erfolge</a:t>
            </a:r>
            <a:r>
              <a:rPr lang="en-US" sz="2200" dirty="0">
                <a:solidFill>
                  <a:schemeClr val="lt1"/>
                </a:solidFill>
                <a:latin typeface="Quicksand SemiBold"/>
                <a:ea typeface="Quicksand SemiBold"/>
                <a:cs typeface="Quicksand SemiBold"/>
                <a:sym typeface="Quicksand SemiBold"/>
              </a:rPr>
              <a:t> </a:t>
            </a:r>
            <a:br>
              <a:rPr lang="en-US" sz="2200" dirty="0">
                <a:solidFill>
                  <a:schemeClr val="lt1"/>
                </a:solidFill>
                <a:latin typeface="Quicksand SemiBold"/>
                <a:ea typeface="Quicksand SemiBold"/>
                <a:cs typeface="Quicksand SemiBold"/>
                <a:sym typeface="Quicksand SemiBold"/>
              </a:rPr>
            </a:br>
            <a:r>
              <a:rPr lang="en-US" sz="2200" dirty="0" err="1">
                <a:solidFill>
                  <a:schemeClr val="lt1"/>
                </a:solidFill>
                <a:latin typeface="Quicksand SemiBold"/>
                <a:ea typeface="Quicksand SemiBold"/>
                <a:cs typeface="Quicksand SemiBold"/>
                <a:sym typeface="Quicksand SemiBold"/>
              </a:rPr>
              <a:t>Vorteile</a:t>
            </a:r>
            <a:r>
              <a:rPr lang="en-US" sz="2200" dirty="0">
                <a:solidFill>
                  <a:schemeClr val="lt1"/>
                </a:solidFill>
                <a:latin typeface="Quicksand SemiBold"/>
                <a:ea typeface="Quicksand SemiBold"/>
                <a:cs typeface="Quicksand SemiBold"/>
                <a:sym typeface="Quicksand SemiBold"/>
              </a:rPr>
              <a:t> für die Zukunft </a:t>
            </a:r>
            <a:r>
              <a:rPr lang="en-US" sz="2200" dirty="0" err="1">
                <a:solidFill>
                  <a:schemeClr val="lt1"/>
                </a:solidFill>
                <a:latin typeface="Quicksand SemiBold"/>
                <a:ea typeface="Quicksand SemiBold"/>
                <a:cs typeface="Quicksand SemiBold"/>
                <a:sym typeface="Quicksand SemiBold"/>
              </a:rPr>
              <a:t>schaffen</a:t>
            </a:r>
            <a:r>
              <a:rPr lang="en-US" sz="2200" dirty="0">
                <a:solidFill>
                  <a:schemeClr val="lt1"/>
                </a:solidFill>
                <a:latin typeface="Quicksand SemiBold"/>
                <a:ea typeface="Quicksand SemiBold"/>
                <a:cs typeface="Quicksand SemiBold"/>
                <a:sym typeface="Quicksand SemiBold"/>
              </a:rPr>
              <a:t>?</a:t>
            </a:r>
            <a:endParaRPr sz="2200" dirty="0">
              <a:solidFill>
                <a:schemeClr val="lt1"/>
              </a:solidFill>
              <a:latin typeface="Quicksand SemiBold"/>
              <a:ea typeface="Quicksand SemiBold"/>
              <a:cs typeface="Quicksand SemiBold"/>
              <a:sym typeface="Quicksand SemiBold"/>
            </a:endParaRPr>
          </a:p>
        </p:txBody>
      </p:sp>
      <p:sp>
        <p:nvSpPr>
          <p:cNvPr id="221" name="Google Shape;221;g32567902cf3_0_20"/>
          <p:cNvSpPr txBox="1"/>
          <p:nvPr/>
        </p:nvSpPr>
        <p:spPr>
          <a:xfrm>
            <a:off x="11071259" y="3507446"/>
            <a:ext cx="6603000" cy="2131322"/>
          </a:xfrm>
          <a:prstGeom prst="rect">
            <a:avLst/>
          </a:prstGeom>
          <a:noFill/>
          <a:ln>
            <a:noFill/>
          </a:ln>
        </p:spPr>
        <p:txBody>
          <a:bodyPr spcFirstLastPara="1" wrap="square" lIns="91425" tIns="91425" rIns="91425" bIns="91425" anchor="t" anchorCtr="0">
            <a:spAutoFit/>
          </a:bodyPr>
          <a:lstStyle/>
          <a:p>
            <a:pPr marL="457200" lvl="0" indent="-393700">
              <a:lnSpc>
                <a:spcPct val="115000"/>
              </a:lnSpc>
              <a:buClr>
                <a:schemeClr val="lt1"/>
              </a:buClr>
              <a:buSzPts val="2600"/>
              <a:buFont typeface="Quicksand SemiBold"/>
              <a:buChar char="●"/>
            </a:pPr>
            <a:r>
              <a:rPr lang="en-US" sz="2200" dirty="0" err="1">
                <a:solidFill>
                  <a:schemeClr val="lt1"/>
                </a:solidFill>
                <a:latin typeface="Quicksand SemiBold"/>
                <a:ea typeface="Quicksand SemiBold"/>
                <a:cs typeface="Quicksand SemiBold"/>
                <a:sym typeface="Quicksand SemiBold"/>
              </a:rPr>
              <a:t>Welche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Bereiche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sind</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verbesserungswürdig</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Gibt</a:t>
            </a:r>
            <a:r>
              <a:rPr lang="en-US" sz="2200" dirty="0">
                <a:solidFill>
                  <a:schemeClr val="lt1"/>
                </a:solidFill>
                <a:latin typeface="Quicksand SemiBold"/>
                <a:ea typeface="Quicksand SemiBold"/>
                <a:cs typeface="Quicksand SemiBold"/>
                <a:sym typeface="Quicksand SemiBold"/>
              </a:rPr>
              <a:t> es </a:t>
            </a:r>
            <a:r>
              <a:rPr lang="en-US" sz="2200" dirty="0" err="1">
                <a:solidFill>
                  <a:schemeClr val="lt1"/>
                </a:solidFill>
                <a:latin typeface="Quicksand SemiBold"/>
                <a:ea typeface="Quicksand SemiBold"/>
                <a:cs typeface="Quicksand SemiBold"/>
                <a:sym typeface="Quicksand SemiBold"/>
              </a:rPr>
              <a:t>begrenzte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Ressourcen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oder</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Qualifikationslücken</a:t>
            </a:r>
            <a:r>
              <a:rPr lang="en-US" sz="2200" dirty="0">
                <a:solidFill>
                  <a:schemeClr val="lt1"/>
                </a:solidFill>
                <a:latin typeface="Quicksand SemiBold"/>
                <a:ea typeface="Quicksand SemiBold"/>
                <a:cs typeface="Quicksand SemiBold"/>
                <a:sym typeface="Quicksand SemiBold"/>
              </a:rPr>
              <a:t>?
Was </a:t>
            </a:r>
            <a:r>
              <a:rPr lang="en-US" sz="2200" dirty="0" err="1">
                <a:solidFill>
                  <a:schemeClr val="lt1"/>
                </a:solidFill>
                <a:latin typeface="Quicksand SemiBold"/>
                <a:ea typeface="Quicksand SemiBold"/>
                <a:cs typeface="Quicksand SemiBold"/>
                <a:sym typeface="Quicksand SemiBold"/>
              </a:rPr>
              <a:t>kritisieren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Mitglieder</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oder</a:t>
            </a:r>
            <a:r>
              <a:rPr lang="en-US" sz="2200" dirty="0">
                <a:solidFill>
                  <a:schemeClr val="lt1"/>
                </a:solidFill>
                <a:latin typeface="Quicksand SemiBold"/>
                <a:ea typeface="Quicksand SemiBold"/>
                <a:cs typeface="Quicksand SemiBold"/>
                <a:sym typeface="Quicksand SemiBold"/>
              </a:rPr>
              <a:t> die </a:t>
            </a:r>
            <a:r>
              <a:rPr lang="en-US" sz="2200" dirty="0" err="1">
                <a:solidFill>
                  <a:schemeClr val="lt1"/>
                </a:solidFill>
                <a:latin typeface="Quicksand SemiBold"/>
                <a:ea typeface="Quicksand SemiBold"/>
                <a:cs typeface="Quicksand SemiBold"/>
                <a:sym typeface="Quicksand SemiBold"/>
              </a:rPr>
              <a:t>Öffentlichkeit</a:t>
            </a:r>
            <a:r>
              <a:rPr lang="en-US" sz="2200" dirty="0">
                <a:solidFill>
                  <a:schemeClr val="lt1"/>
                </a:solidFill>
                <a:latin typeface="Quicksand SemiBold"/>
                <a:ea typeface="Quicksand SemiBold"/>
                <a:cs typeface="Quicksand SemiBold"/>
                <a:sym typeface="Quicksand SemiBold"/>
              </a:rPr>
              <a:t> oft?</a:t>
            </a:r>
            <a:endParaRPr sz="2200" dirty="0">
              <a:solidFill>
                <a:schemeClr val="lt1"/>
              </a:solidFill>
              <a:latin typeface="Quicksand SemiBold"/>
              <a:ea typeface="Quicksand SemiBold"/>
              <a:cs typeface="Quicksand SemiBold"/>
              <a:sym typeface="Quicksand SemiBold"/>
            </a:endParaRPr>
          </a:p>
        </p:txBody>
      </p:sp>
      <p:sp>
        <p:nvSpPr>
          <p:cNvPr id="222" name="Google Shape;222;g32567902cf3_0_20"/>
          <p:cNvSpPr txBox="1"/>
          <p:nvPr/>
        </p:nvSpPr>
        <p:spPr>
          <a:xfrm>
            <a:off x="3903800" y="6096988"/>
            <a:ext cx="6603000" cy="2591448"/>
          </a:xfrm>
          <a:prstGeom prst="rect">
            <a:avLst/>
          </a:prstGeom>
          <a:noFill/>
          <a:ln>
            <a:noFill/>
          </a:ln>
        </p:spPr>
        <p:txBody>
          <a:bodyPr spcFirstLastPara="1" wrap="square" lIns="91425" tIns="91425" rIns="91425" bIns="91425" anchor="t" anchorCtr="0">
            <a:spAutoFit/>
          </a:bodyPr>
          <a:lstStyle/>
          <a:p>
            <a:pPr marL="457200" lvl="0" indent="-393700">
              <a:lnSpc>
                <a:spcPct val="115000"/>
              </a:lnSpc>
              <a:buClr>
                <a:schemeClr val="lt1"/>
              </a:buClr>
              <a:buSzPts val="2600"/>
              <a:buFont typeface="Quicksand SemiBold"/>
              <a:buChar char="●"/>
            </a:pPr>
            <a:r>
              <a:rPr lang="en-US" sz="2200" dirty="0" err="1">
                <a:solidFill>
                  <a:schemeClr val="lt1"/>
                </a:solidFill>
                <a:latin typeface="Quicksand SemiBold"/>
                <a:ea typeface="Quicksand SemiBold"/>
                <a:cs typeface="Quicksand SemiBold"/>
                <a:sym typeface="Quicksand SemiBold"/>
              </a:rPr>
              <a:t>Welche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Veränderungen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können</a:t>
            </a:r>
            <a:r>
              <a:rPr lang="en-US" sz="2200" dirty="0">
                <a:solidFill>
                  <a:schemeClr val="lt1"/>
                </a:solidFill>
                <a:latin typeface="Quicksand SemiBold"/>
                <a:ea typeface="Quicksand SemiBold"/>
                <a:cs typeface="Quicksand SemiBold"/>
                <a:sym typeface="Quicksand SemiBold"/>
              </a:rPr>
              <a:t> das </a:t>
            </a:r>
            <a:r>
              <a:rPr lang="en-US" sz="2200" dirty="0" err="1">
                <a:solidFill>
                  <a:schemeClr val="lt1"/>
                </a:solidFill>
                <a:latin typeface="Quicksand SemiBold"/>
                <a:ea typeface="Quicksand SemiBold"/>
                <a:cs typeface="Quicksand SemiBold"/>
                <a:sym typeface="Quicksand SemiBold"/>
              </a:rPr>
              <a:t>Wachstum</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fördern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Gibt</a:t>
            </a:r>
            <a:r>
              <a:rPr lang="en-US" sz="2200" dirty="0">
                <a:solidFill>
                  <a:schemeClr val="lt1"/>
                </a:solidFill>
                <a:latin typeface="Quicksand SemiBold"/>
                <a:ea typeface="Quicksand SemiBold"/>
                <a:cs typeface="Quicksand SemiBold"/>
                <a:sym typeface="Quicksand SemiBold"/>
              </a:rPr>
              <a:t> es </a:t>
            </a:r>
            <a:r>
              <a:rPr lang="en-US" sz="2200" dirty="0" err="1">
                <a:solidFill>
                  <a:schemeClr val="lt1"/>
                </a:solidFill>
                <a:latin typeface="Quicksand SemiBold"/>
                <a:ea typeface="Quicksand SemiBold"/>
                <a:cs typeface="Quicksand SemiBold"/>
                <a:sym typeface="Quicksand SemiBold"/>
              </a:rPr>
              <a:t>Partnerschaften</a:t>
            </a:r>
            <a:r>
              <a:rPr lang="en-US" sz="2200" dirty="0">
                <a:solidFill>
                  <a:schemeClr val="lt1"/>
                </a:solidFill>
                <a:latin typeface="Quicksand SemiBold"/>
                <a:ea typeface="Quicksand SemiBold"/>
                <a:cs typeface="Quicksand SemiBold"/>
                <a:sym typeface="Quicksand SemiBold"/>
              </a:rPr>
              <a:t>, </a:t>
            </a:r>
            <a:br>
              <a:rPr lang="en-US" sz="2200" dirty="0">
                <a:solidFill>
                  <a:schemeClr val="lt1"/>
                </a:solidFill>
                <a:latin typeface="Quicksand SemiBold"/>
                <a:ea typeface="Quicksand SemiBold"/>
                <a:cs typeface="Quicksand SemiBold"/>
                <a:sym typeface="Quicksand SemiBold"/>
              </a:rPr>
            </a:br>
            <a:r>
              <a:rPr lang="en-US" sz="2200" dirty="0">
                <a:solidFill>
                  <a:schemeClr val="lt1"/>
                </a:solidFill>
                <a:latin typeface="Quicksand SemiBold"/>
                <a:ea typeface="Quicksand SemiBold"/>
                <a:cs typeface="Quicksand SemiBold"/>
                <a:sym typeface="Quicksand SemiBold"/>
              </a:rPr>
              <a:t>die es </a:t>
            </a:r>
            <a:r>
              <a:rPr lang="en-US" sz="2200" dirty="0" err="1">
                <a:solidFill>
                  <a:schemeClr val="lt1"/>
                </a:solidFill>
                <a:latin typeface="Quicksand SemiBold"/>
                <a:ea typeface="Quicksand SemiBold"/>
                <a:cs typeface="Quicksand SemiBold"/>
                <a:sym typeface="Quicksand SemiBold"/>
              </a:rPr>
              <a:t>stärken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könnten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Gibt</a:t>
            </a:r>
            <a:r>
              <a:rPr lang="en-US" sz="2200" dirty="0">
                <a:solidFill>
                  <a:schemeClr val="lt1"/>
                </a:solidFill>
                <a:latin typeface="Quicksand SemiBold"/>
                <a:ea typeface="Quicksand SemiBold"/>
                <a:cs typeface="Quicksand SemiBold"/>
                <a:sym typeface="Quicksand SemiBold"/>
              </a:rPr>
              <a:t> es </a:t>
            </a:r>
            <a:r>
              <a:rPr lang="en-US" sz="2200" dirty="0" err="1">
                <a:solidFill>
                  <a:schemeClr val="lt1"/>
                </a:solidFill>
                <a:latin typeface="Quicksand SemiBold"/>
                <a:ea typeface="Quicksand SemiBold"/>
                <a:cs typeface="Quicksand SemiBold"/>
                <a:sym typeface="Quicksand SemiBold"/>
              </a:rPr>
              <a:t>neue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Bedürfnisse</a:t>
            </a:r>
            <a:r>
              <a:rPr lang="en-US" sz="2200" dirty="0">
                <a:solidFill>
                  <a:schemeClr val="lt1"/>
                </a:solidFill>
                <a:latin typeface="Quicksand SemiBold"/>
                <a:ea typeface="Quicksand SemiBold"/>
                <a:cs typeface="Quicksand SemiBold"/>
                <a:sym typeface="Quicksand SemiBold"/>
              </a:rPr>
              <a:t>, </a:t>
            </a:r>
            <a:br>
              <a:rPr lang="en-US" sz="2200" dirty="0">
                <a:solidFill>
                  <a:schemeClr val="lt1"/>
                </a:solidFill>
                <a:latin typeface="Quicksand SemiBold"/>
                <a:ea typeface="Quicksand SemiBold"/>
                <a:cs typeface="Quicksand SemiBold"/>
                <a:sym typeface="Quicksand SemiBold"/>
              </a:rPr>
            </a:br>
            <a:r>
              <a:rPr lang="en-US" sz="2200" dirty="0">
                <a:solidFill>
                  <a:schemeClr val="lt1"/>
                </a:solidFill>
                <a:latin typeface="Quicksand SemiBold"/>
                <a:ea typeface="Quicksand SemiBold"/>
                <a:cs typeface="Quicksand SemiBold"/>
                <a:sym typeface="Quicksand SemiBold"/>
              </a:rPr>
              <a:t>die </a:t>
            </a:r>
            <a:r>
              <a:rPr lang="en-US" sz="2200" dirty="0" err="1">
                <a:solidFill>
                  <a:schemeClr val="lt1"/>
                </a:solidFill>
                <a:latin typeface="Quicksand SemiBold"/>
                <a:ea typeface="Quicksand SemiBold"/>
                <a:cs typeface="Quicksand SemiBold"/>
                <a:sym typeface="Quicksand SemiBold"/>
              </a:rPr>
              <a:t>angesprochen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werden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könnten</a:t>
            </a:r>
            <a:r>
              <a:rPr lang="en-US" sz="2600" dirty="0">
                <a:solidFill>
                  <a:schemeClr val="lt1"/>
                </a:solidFill>
                <a:latin typeface="Quicksand SemiBold"/>
                <a:ea typeface="Quicksand SemiBold"/>
                <a:cs typeface="Quicksand SemiBold"/>
                <a:sym typeface="Quicksand SemiBold"/>
              </a:rPr>
              <a:t>?</a:t>
            </a:r>
            <a:endParaRPr sz="2600" dirty="0">
              <a:solidFill>
                <a:schemeClr val="lt1"/>
              </a:solidFill>
              <a:latin typeface="Quicksand SemiBold"/>
              <a:ea typeface="Quicksand SemiBold"/>
              <a:cs typeface="Quicksand SemiBold"/>
              <a:sym typeface="Quicksand SemiBold"/>
            </a:endParaRPr>
          </a:p>
        </p:txBody>
      </p:sp>
      <p:sp>
        <p:nvSpPr>
          <p:cNvPr id="223" name="Google Shape;223;g32567902cf3_0_20"/>
          <p:cNvSpPr txBox="1"/>
          <p:nvPr/>
        </p:nvSpPr>
        <p:spPr>
          <a:xfrm>
            <a:off x="10860645" y="6096988"/>
            <a:ext cx="6827060" cy="2520660"/>
          </a:xfrm>
          <a:prstGeom prst="rect">
            <a:avLst/>
          </a:prstGeom>
          <a:noFill/>
          <a:ln>
            <a:noFill/>
          </a:ln>
        </p:spPr>
        <p:txBody>
          <a:bodyPr spcFirstLastPara="1" wrap="square" lIns="91425" tIns="91425" rIns="91425" bIns="91425" anchor="t" anchorCtr="0">
            <a:spAutoFit/>
          </a:bodyPr>
          <a:lstStyle/>
          <a:p>
            <a:pPr marL="457200" lvl="0" indent="-393700">
              <a:lnSpc>
                <a:spcPct val="115000"/>
              </a:lnSpc>
              <a:buClr>
                <a:schemeClr val="lt1"/>
              </a:buClr>
              <a:buSzPts val="2600"/>
              <a:buFont typeface="Quicksand SemiBold"/>
              <a:buChar char="●"/>
            </a:pPr>
            <a:r>
              <a:rPr lang="en-US" sz="2200" dirty="0" err="1">
                <a:solidFill>
                  <a:schemeClr val="lt1"/>
                </a:solidFill>
                <a:latin typeface="Quicksand SemiBold"/>
                <a:ea typeface="Quicksand SemiBold"/>
                <a:cs typeface="Quicksand SemiBold"/>
                <a:sym typeface="Quicksand SemiBold"/>
              </a:rPr>
              <a:t>Welche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externen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Faktoren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könnten</a:t>
            </a:r>
            <a:r>
              <a:rPr lang="en-US" sz="2200" dirty="0">
                <a:solidFill>
                  <a:schemeClr val="lt1"/>
                </a:solidFill>
                <a:latin typeface="Quicksand SemiBold"/>
                <a:ea typeface="Quicksand SemiBold"/>
                <a:cs typeface="Quicksand SemiBold"/>
                <a:sym typeface="Quicksand SemiBold"/>
              </a:rPr>
              <a:t> die </a:t>
            </a:r>
            <a:r>
              <a:rPr lang="en-US" sz="2200" dirty="0" err="1">
                <a:solidFill>
                  <a:schemeClr val="lt1"/>
                </a:solidFill>
                <a:latin typeface="Quicksand SemiBold"/>
                <a:ea typeface="Quicksand SemiBold"/>
                <a:cs typeface="Quicksand SemiBold"/>
                <a:sym typeface="Quicksand SemiBold"/>
              </a:rPr>
              <a:t>Aktivitäten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bedrohen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Gibt</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es</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Wettbewerber</a:t>
            </a:r>
            <a:r>
              <a:rPr lang="en-US" sz="2200" dirty="0">
                <a:solidFill>
                  <a:schemeClr val="lt1"/>
                </a:solidFill>
                <a:latin typeface="Quicksand SemiBold"/>
                <a:ea typeface="Quicksand SemiBold"/>
                <a:cs typeface="Quicksand SemiBold"/>
                <a:sym typeface="Quicksand SemiBold"/>
              </a:rPr>
              <a:t>*</a:t>
            </a:r>
            <a:r>
              <a:rPr lang="en-US" sz="2200" dirty="0" err="1">
                <a:solidFill>
                  <a:schemeClr val="lt1"/>
                </a:solidFill>
                <a:latin typeface="Quicksand SemiBold"/>
                <a:ea typeface="Quicksand SemiBold"/>
                <a:cs typeface="Quicksand SemiBold"/>
                <a:sym typeface="Quicksand SemiBold"/>
              </a:rPr>
              <a:t>innen</a:t>
            </a:r>
            <a:r>
              <a:rPr lang="en-US" sz="2200" dirty="0">
                <a:solidFill>
                  <a:schemeClr val="lt1"/>
                </a:solidFill>
                <a:latin typeface="Quicksand SemiBold"/>
                <a:ea typeface="Quicksand SemiBold"/>
                <a:cs typeface="Quicksand SemiBold"/>
                <a:sym typeface="Quicksand SemiBold"/>
              </a:rPr>
              <a:t>, </a:t>
            </a:r>
            <a:br>
              <a:rPr lang="en-US" sz="2200" dirty="0">
                <a:solidFill>
                  <a:schemeClr val="lt1"/>
                </a:solidFill>
                <a:latin typeface="Quicksand SemiBold"/>
                <a:ea typeface="Quicksand SemiBold"/>
                <a:cs typeface="Quicksand SemiBold"/>
                <a:sym typeface="Quicksand SemiBold"/>
              </a:rPr>
            </a:br>
            <a:r>
              <a:rPr lang="en-US" sz="2200" dirty="0">
                <a:solidFill>
                  <a:schemeClr val="lt1"/>
                </a:solidFill>
                <a:latin typeface="Quicksand SemiBold"/>
                <a:ea typeface="Quicksand SemiBold"/>
                <a:cs typeface="Quicksand SemiBold"/>
                <a:sym typeface="Quicksand SemiBold"/>
              </a:rPr>
              <a:t>die den Support </a:t>
            </a:r>
            <a:r>
              <a:rPr lang="en-US" sz="2200" dirty="0" err="1">
                <a:solidFill>
                  <a:schemeClr val="lt1"/>
                </a:solidFill>
                <a:latin typeface="Quicksand SemiBold"/>
                <a:ea typeface="Quicksand SemiBold"/>
                <a:cs typeface="Quicksand SemiBold"/>
                <a:sym typeface="Quicksand SemiBold"/>
              </a:rPr>
              <a:t>reduzieren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könnten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Könnte</a:t>
            </a:r>
            <a:r>
              <a:rPr lang="en-US" sz="2200" dirty="0">
                <a:solidFill>
                  <a:schemeClr val="lt1"/>
                </a:solidFill>
                <a:latin typeface="Quicksand SemiBold"/>
                <a:ea typeface="Quicksand SemiBold"/>
                <a:cs typeface="Quicksand SemiBold"/>
                <a:sym typeface="Quicksand SemiBold"/>
              </a:rPr>
              <a:t> die </a:t>
            </a:r>
            <a:r>
              <a:rPr lang="en-US" sz="2200" dirty="0" err="1">
                <a:solidFill>
                  <a:schemeClr val="lt1"/>
                </a:solidFill>
                <a:latin typeface="Quicksand SemiBold"/>
                <a:ea typeface="Quicksand SemiBold"/>
                <a:cs typeface="Quicksand SemiBold"/>
                <a:sym typeface="Quicksand SemiBold"/>
              </a:rPr>
              <a:t>veränderte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öffentliche</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Wahrnehmung</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Risiken</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mit</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sich</a:t>
            </a:r>
            <a:r>
              <a:rPr lang="en-US" sz="2200" dirty="0">
                <a:solidFill>
                  <a:schemeClr val="lt1"/>
                </a:solidFill>
                <a:latin typeface="Quicksand SemiBold"/>
                <a:ea typeface="Quicksand SemiBold"/>
                <a:cs typeface="Quicksand SemiBold"/>
                <a:sym typeface="Quicksand SemiBold"/>
              </a:rPr>
              <a:t> </a:t>
            </a:r>
            <a:r>
              <a:rPr lang="en-US" sz="2200" dirty="0" err="1">
                <a:solidFill>
                  <a:schemeClr val="lt1"/>
                </a:solidFill>
                <a:latin typeface="Quicksand SemiBold"/>
                <a:ea typeface="Quicksand SemiBold"/>
                <a:cs typeface="Quicksand SemiBold"/>
                <a:sym typeface="Quicksand SemiBold"/>
              </a:rPr>
              <a:t>bringen</a:t>
            </a:r>
            <a:r>
              <a:rPr lang="en-US" sz="2200" dirty="0">
                <a:solidFill>
                  <a:schemeClr val="lt1"/>
                </a:solidFill>
                <a:latin typeface="Quicksand SemiBold"/>
                <a:ea typeface="Quicksand SemiBold"/>
                <a:cs typeface="Quicksand SemiBold"/>
                <a:sym typeface="Quicksand SemiBold"/>
              </a:rPr>
              <a:t>?</a:t>
            </a:r>
            <a:endParaRPr sz="2200" dirty="0">
              <a:solidFill>
                <a:schemeClr val="lt1"/>
              </a:solidFill>
              <a:latin typeface="Quicksand SemiBold"/>
              <a:ea typeface="Quicksand SemiBold"/>
              <a:cs typeface="Quicksand SemiBold"/>
              <a:sym typeface="Quicksand SemiBold"/>
            </a:endParaRPr>
          </a:p>
        </p:txBody>
      </p:sp>
      <p:sp>
        <p:nvSpPr>
          <p:cNvPr id="224" name="Google Shape;224;g32567902cf3_0_20"/>
          <p:cNvSpPr txBox="1"/>
          <p:nvPr/>
        </p:nvSpPr>
        <p:spPr>
          <a:xfrm>
            <a:off x="3684775" y="1316575"/>
            <a:ext cx="4669800" cy="486300"/>
          </a:xfrm>
          <a:prstGeom prst="rect">
            <a:avLst/>
          </a:prstGeom>
          <a:noFill/>
          <a:ln>
            <a:noFill/>
          </a:ln>
        </p:spPr>
        <p:txBody>
          <a:bodyPr spcFirstLastPara="1" wrap="square" lIns="91425" tIns="91425" rIns="91425" bIns="91425" anchor="t" anchorCtr="0">
            <a:noAutofit/>
          </a:bodyPr>
          <a:lstStyle/>
          <a:p>
            <a:pPr lvl="0" algn="ctr"/>
            <a:endParaRPr sz="2800" dirty="0">
              <a:solidFill>
                <a:srgbClr val="161140"/>
              </a:solidFill>
              <a:latin typeface="Quicksand SemiBold"/>
              <a:ea typeface="Quicksand SemiBold"/>
              <a:cs typeface="Quicksand SemiBold"/>
              <a:sym typeface="Quicksand SemiBold"/>
            </a:endParaRPr>
          </a:p>
        </p:txBody>
      </p:sp>
      <p:sp>
        <p:nvSpPr>
          <p:cNvPr id="225" name="Google Shape;225;g32567902cf3_0_20"/>
          <p:cNvSpPr txBox="1"/>
          <p:nvPr/>
        </p:nvSpPr>
        <p:spPr>
          <a:xfrm>
            <a:off x="10783400" y="1322475"/>
            <a:ext cx="4758300" cy="486300"/>
          </a:xfrm>
          <a:prstGeom prst="rect">
            <a:avLst/>
          </a:prstGeom>
          <a:noFill/>
          <a:ln>
            <a:noFill/>
          </a:ln>
        </p:spPr>
        <p:txBody>
          <a:bodyPr spcFirstLastPara="1" wrap="square" lIns="91425" tIns="91425" rIns="91425" bIns="91425" anchor="t" anchorCtr="0">
            <a:noAutofit/>
          </a:bodyPr>
          <a:lstStyle/>
          <a:p>
            <a:pPr lvl="0" algn="ctr"/>
            <a:endParaRPr sz="2800" dirty="0">
              <a:solidFill>
                <a:srgbClr val="161140"/>
              </a:solidFill>
              <a:latin typeface="Quicksand SemiBold"/>
              <a:ea typeface="Quicksand SemiBold"/>
              <a:cs typeface="Quicksand SemiBold"/>
              <a:sym typeface="Quicksand SemiBold"/>
            </a:endParaRPr>
          </a:p>
        </p:txBody>
      </p:sp>
      <p:sp>
        <p:nvSpPr>
          <p:cNvPr id="226" name="Google Shape;226;g32567902cf3_0_20"/>
          <p:cNvSpPr txBox="1"/>
          <p:nvPr/>
        </p:nvSpPr>
        <p:spPr>
          <a:xfrm rot="-5400000">
            <a:off x="1427807" y="3858065"/>
            <a:ext cx="3828600"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dirty="0">
                <a:solidFill>
                  <a:srgbClr val="161140"/>
                </a:solidFill>
                <a:latin typeface="Quicksand SemiBold"/>
                <a:ea typeface="Quicksand SemiBold"/>
                <a:cs typeface="Quicksand SemiBold"/>
                <a:sym typeface="Quicksand SemiBold"/>
              </a:rPr>
              <a:t>Was </a:t>
            </a:r>
            <a:r>
              <a:rPr lang="en-US" sz="2600" dirty="0" err="1">
                <a:solidFill>
                  <a:srgbClr val="161140"/>
                </a:solidFill>
                <a:latin typeface="Quicksand SemiBold"/>
                <a:ea typeface="Quicksand SemiBold"/>
                <a:cs typeface="Quicksand SemiBold"/>
                <a:sym typeface="Quicksand SemiBold"/>
              </a:rPr>
              <a:t>ist</a:t>
            </a:r>
            <a:r>
              <a:rPr lang="en-US" sz="2600" dirty="0">
                <a:solidFill>
                  <a:srgbClr val="161140"/>
                </a:solidFill>
                <a:latin typeface="Quicksand SemiBold"/>
                <a:ea typeface="Quicksand SemiBold"/>
                <a:cs typeface="Quicksand SemiBold"/>
                <a:sym typeface="Quicksand SemiBold"/>
              </a:rPr>
              <a:t> </a:t>
            </a:r>
            <a:r>
              <a:rPr lang="en-US" sz="2600" dirty="0" err="1">
                <a:solidFill>
                  <a:srgbClr val="161140"/>
                </a:solidFill>
                <a:latin typeface="Quicksand SemiBold"/>
                <a:ea typeface="Quicksand SemiBold"/>
                <a:cs typeface="Quicksand SemiBold"/>
                <a:sym typeface="Quicksand SemiBold"/>
              </a:rPr>
              <a:t>verfügbar</a:t>
            </a:r>
            <a:endParaRPr sz="2600" dirty="0">
              <a:solidFill>
                <a:srgbClr val="161140"/>
              </a:solidFill>
              <a:latin typeface="Quicksand SemiBold"/>
              <a:ea typeface="Quicksand SemiBold"/>
              <a:cs typeface="Quicksand SemiBold"/>
              <a:sym typeface="Quicksand SemiBold"/>
            </a:endParaRPr>
          </a:p>
        </p:txBody>
      </p:sp>
      <p:sp>
        <p:nvSpPr>
          <p:cNvPr id="227" name="Google Shape;227;g32567902cf3_0_20"/>
          <p:cNvSpPr txBox="1"/>
          <p:nvPr/>
        </p:nvSpPr>
        <p:spPr>
          <a:xfrm rot="-5400000">
            <a:off x="1198757" y="7595158"/>
            <a:ext cx="4280351"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DE" sz="2600" dirty="0">
                <a:solidFill>
                  <a:srgbClr val="161140"/>
                </a:solidFill>
                <a:latin typeface="Quicksand SemiBold"/>
                <a:ea typeface="Quicksand SemiBold"/>
                <a:cs typeface="Quicksand SemiBold"/>
                <a:sym typeface="Quicksand SemiBold"/>
              </a:rPr>
              <a:t>Möglichkeiten außerhalb</a:t>
            </a:r>
            <a:endParaRPr sz="2600" dirty="0">
              <a:solidFill>
                <a:srgbClr val="161140"/>
              </a:solidFill>
              <a:latin typeface="Quicksand SemiBold"/>
              <a:ea typeface="Quicksand SemiBold"/>
              <a:cs typeface="Quicksand SemiBold"/>
              <a:sym typeface="Quicksand SemiBold"/>
            </a:endParaRPr>
          </a:p>
        </p:txBody>
      </p:sp>
      <p:sp>
        <p:nvSpPr>
          <p:cNvPr id="228" name="Google Shape;228;g32567902cf3_0_20"/>
          <p:cNvSpPr txBox="1"/>
          <p:nvPr/>
        </p:nvSpPr>
        <p:spPr>
          <a:xfrm>
            <a:off x="202875" y="4385748"/>
            <a:ext cx="2491500" cy="3078000"/>
          </a:xfrm>
          <a:prstGeom prst="rect">
            <a:avLst/>
          </a:prstGeom>
          <a:noFill/>
          <a:ln>
            <a:noFill/>
          </a:ln>
        </p:spPr>
        <p:txBody>
          <a:bodyPr spcFirstLastPara="1" wrap="square" lIns="91425" tIns="91425" rIns="91425" bIns="91425" anchor="t" anchorCtr="0">
            <a:noAutofit/>
          </a:bodyPr>
          <a:lstStyle/>
          <a:p>
            <a:pPr lvl="0"/>
            <a:r>
              <a:rPr lang="en-US" sz="2600" dirty="0" err="1">
                <a:solidFill>
                  <a:schemeClr val="lt1"/>
                </a:solidFill>
                <a:latin typeface="Quicksand SemiBold"/>
                <a:ea typeface="Quicksand SemiBold"/>
                <a:cs typeface="Quicksand SemiBold"/>
                <a:sym typeface="Quicksand SemiBold"/>
              </a:rPr>
              <a:t>Wähle</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eine</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Organisation</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oder</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ein</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Großereignis</a:t>
            </a:r>
            <a:r>
              <a:rPr lang="en-US" sz="2600" dirty="0">
                <a:solidFill>
                  <a:schemeClr val="lt1"/>
                </a:solidFill>
                <a:latin typeface="Quicksand SemiBold"/>
                <a:ea typeface="Quicksand SemiBold"/>
                <a:cs typeface="Quicksand SemiBold"/>
                <a:sym typeface="Quicksand SemiBold"/>
              </a:rPr>
              <a:t> und </a:t>
            </a:r>
            <a:r>
              <a:rPr lang="en-US" sz="2600" dirty="0" err="1">
                <a:solidFill>
                  <a:schemeClr val="lt1"/>
                </a:solidFill>
                <a:latin typeface="Quicksand SemiBold"/>
                <a:ea typeface="Quicksand SemiBold"/>
                <a:cs typeface="Quicksand SemiBold"/>
                <a:sym typeface="Quicksand SemiBold"/>
              </a:rPr>
              <a:t>führe</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eine</a:t>
            </a:r>
            <a:r>
              <a:rPr lang="en-US" sz="2600" dirty="0">
                <a:solidFill>
                  <a:schemeClr val="lt1"/>
                </a:solidFill>
                <a:latin typeface="Quicksand SemiBold"/>
                <a:ea typeface="Quicksand SemiBold"/>
                <a:cs typeface="Quicksand SemiBold"/>
                <a:sym typeface="Quicksand SemiBold"/>
              </a:rPr>
              <a:t> SWOT-</a:t>
            </a:r>
            <a:r>
              <a:rPr lang="en-US" sz="2600" dirty="0" err="1">
                <a:solidFill>
                  <a:schemeClr val="lt1"/>
                </a:solidFill>
                <a:latin typeface="Quicksand SemiBold"/>
                <a:ea typeface="Quicksand SemiBold"/>
                <a:cs typeface="Quicksand SemiBold"/>
                <a:sym typeface="Quicksand SemiBold"/>
              </a:rPr>
              <a:t>Analyse</a:t>
            </a:r>
            <a:r>
              <a:rPr lang="en-US" sz="2600" dirty="0">
                <a:solidFill>
                  <a:schemeClr val="lt1"/>
                </a:solidFill>
                <a:latin typeface="Quicksand SemiBold"/>
                <a:ea typeface="Quicksand SemiBold"/>
                <a:cs typeface="Quicksand SemiBold"/>
                <a:sym typeface="Quicksand SemiBold"/>
              </a:rPr>
              <a:t> </a:t>
            </a:r>
            <a:r>
              <a:rPr lang="en-US" sz="2600" dirty="0" err="1">
                <a:solidFill>
                  <a:schemeClr val="lt1"/>
                </a:solidFill>
                <a:latin typeface="Quicksand SemiBold"/>
                <a:ea typeface="Quicksand SemiBold"/>
                <a:cs typeface="Quicksand SemiBold"/>
                <a:sym typeface="Quicksand SemiBold"/>
              </a:rPr>
              <a:t>durch</a:t>
            </a:r>
            <a:r>
              <a:rPr lang="en-US" sz="2600" dirty="0">
                <a:solidFill>
                  <a:schemeClr val="lt1"/>
                </a:solidFill>
                <a:latin typeface="Quicksand SemiBold"/>
                <a:ea typeface="Quicksand SemiBold"/>
                <a:cs typeface="Quicksand SemiBold"/>
                <a:sym typeface="Quicksand SemiBold"/>
              </a:rPr>
              <a:t>.</a:t>
            </a:r>
            <a:endParaRPr sz="2600" dirty="0">
              <a:solidFill>
                <a:schemeClr val="lt1"/>
              </a:solidFill>
              <a:latin typeface="Quicksand SemiBold"/>
              <a:ea typeface="Quicksand SemiBold"/>
              <a:cs typeface="Quicksand SemiBold"/>
              <a:sym typeface="Quicksand SemiBold"/>
            </a:endParaRPr>
          </a:p>
        </p:txBody>
      </p:sp>
      <p:sp>
        <p:nvSpPr>
          <p:cNvPr id="229" name="Google Shape;229;g32567902cf3_0_20"/>
          <p:cNvSpPr txBox="1"/>
          <p:nvPr/>
        </p:nvSpPr>
        <p:spPr>
          <a:xfrm>
            <a:off x="265807" y="7763691"/>
            <a:ext cx="2390100" cy="615523"/>
          </a:xfrm>
          <a:prstGeom prst="rect">
            <a:avLst/>
          </a:prstGeom>
          <a:noFill/>
          <a:ln>
            <a:noFill/>
          </a:ln>
        </p:spPr>
        <p:txBody>
          <a:bodyPr spcFirstLastPara="1" wrap="square" lIns="91425" tIns="91425" rIns="91425" bIns="91425" anchor="t" anchorCtr="0">
            <a:spAutoFit/>
          </a:bodyPr>
          <a:lstStyle/>
          <a:p>
            <a:pPr lvl="0">
              <a:lnSpc>
                <a:spcPct val="140000"/>
              </a:lnSpc>
            </a:pPr>
            <a:r>
              <a:rPr lang="en-US" sz="2000" dirty="0">
                <a:solidFill>
                  <a:srgbClr val="F7F1D5"/>
                </a:solidFill>
                <a:latin typeface="Anton"/>
                <a:ea typeface="Anton"/>
                <a:cs typeface="Anton"/>
                <a:sym typeface="Anton"/>
              </a:rPr>
              <a:t>Für </a:t>
            </a:r>
            <a:r>
              <a:rPr lang="en-US" sz="2000" dirty="0" err="1">
                <a:solidFill>
                  <a:srgbClr val="F7F1D5"/>
                </a:solidFill>
                <a:latin typeface="Anton"/>
                <a:ea typeface="Anton"/>
                <a:cs typeface="Anton"/>
                <a:sym typeface="Anton"/>
              </a:rPr>
              <a:t>Fortgeschrittene</a:t>
            </a:r>
            <a:endParaRPr sz="2000" dirty="0">
              <a:solidFill>
                <a:srgbClr val="F7F1D5"/>
              </a:solidFill>
              <a:latin typeface="Anton"/>
              <a:ea typeface="Anton"/>
              <a:cs typeface="Anton"/>
              <a:sym typeface="Anto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33"/>
        <p:cNvGrpSpPr/>
        <p:nvPr/>
      </p:nvGrpSpPr>
      <p:grpSpPr>
        <a:xfrm>
          <a:off x="0" y="0"/>
          <a:ext cx="0" cy="0"/>
          <a:chOff x="0" y="0"/>
          <a:chExt cx="0" cy="0"/>
        </a:xfrm>
      </p:grpSpPr>
      <p:grpSp>
        <p:nvGrpSpPr>
          <p:cNvPr id="234" name="Google Shape;234;g34267876ad7_0_44"/>
          <p:cNvGrpSpPr/>
          <p:nvPr/>
        </p:nvGrpSpPr>
        <p:grpSpPr>
          <a:xfrm>
            <a:off x="0" y="-216993"/>
            <a:ext cx="2922102" cy="10504504"/>
            <a:chOff x="0" y="-57150"/>
            <a:chExt cx="769602" cy="2766600"/>
          </a:xfrm>
        </p:grpSpPr>
        <p:sp>
          <p:nvSpPr>
            <p:cNvPr id="235" name="Google Shape;235;g34267876ad7_0_4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g34267876ad7_0_44"/>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7" name="Google Shape;237;g34267876ad7_0_44"/>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8" name="Google Shape;238;g34267876ad7_0_44" title="communication.png"/>
          <p:cNvPicPr preferRelativeResize="0"/>
          <p:nvPr/>
        </p:nvPicPr>
        <p:blipFill>
          <a:blip r:embed="rId4">
            <a:alphaModFix/>
          </a:blip>
          <a:stretch>
            <a:fillRect/>
          </a:stretch>
        </p:blipFill>
        <p:spPr>
          <a:xfrm>
            <a:off x="7668850" y="2943800"/>
            <a:ext cx="5258350" cy="5258350"/>
          </a:xfrm>
          <a:prstGeom prst="rect">
            <a:avLst/>
          </a:prstGeom>
          <a:noFill/>
          <a:ln>
            <a:noFill/>
          </a:ln>
        </p:spPr>
      </p:pic>
      <p:sp>
        <p:nvSpPr>
          <p:cNvPr id="239" name="Google Shape;239;g34267876ad7_0_44"/>
          <p:cNvSpPr txBox="1"/>
          <p:nvPr/>
        </p:nvSpPr>
        <p:spPr>
          <a:xfrm>
            <a:off x="4918376" y="686814"/>
            <a:ext cx="13888200" cy="1335750"/>
          </a:xfrm>
          <a:prstGeom prst="rect">
            <a:avLst/>
          </a:prstGeom>
          <a:noFill/>
          <a:ln>
            <a:noFill/>
          </a:ln>
        </p:spPr>
        <p:txBody>
          <a:bodyPr spcFirstLastPara="1" wrap="square" lIns="0" tIns="0" rIns="0" bIns="0" anchor="t" anchorCtr="0">
            <a:spAutoFit/>
          </a:bodyPr>
          <a:lstStyle/>
          <a:p>
            <a:pPr lvl="0">
              <a:lnSpc>
                <a:spcPct val="140000"/>
              </a:lnSpc>
            </a:pPr>
            <a:r>
              <a:rPr lang="en-US" sz="6200" dirty="0" err="1">
                <a:solidFill>
                  <a:srgbClr val="161140"/>
                </a:solidFill>
                <a:latin typeface="Anton"/>
                <a:ea typeface="Anton"/>
                <a:cs typeface="Anton"/>
                <a:sym typeface="Anton"/>
              </a:rPr>
              <a:t>Abschließende</a:t>
            </a:r>
            <a:r>
              <a:rPr lang="en-US" sz="6200" dirty="0">
                <a:solidFill>
                  <a:srgbClr val="161140"/>
                </a:solidFill>
                <a:latin typeface="Anton"/>
                <a:ea typeface="Anton"/>
                <a:cs typeface="Anton"/>
                <a:sym typeface="Anton"/>
              </a:rPr>
              <a:t> </a:t>
            </a:r>
            <a:r>
              <a:rPr lang="en-US" sz="6200" dirty="0" err="1">
                <a:solidFill>
                  <a:srgbClr val="161140"/>
                </a:solidFill>
                <a:latin typeface="Anton"/>
                <a:ea typeface="Anton"/>
                <a:cs typeface="Anton"/>
                <a:sym typeface="Anton"/>
              </a:rPr>
              <a:t>Gruppendiskussion</a:t>
            </a:r>
            <a:endParaRPr sz="6200" dirty="0">
              <a:solidFill>
                <a:srgbClr val="161140"/>
              </a:solidFill>
            </a:endParaRPr>
          </a:p>
        </p:txBody>
      </p:sp>
      <p:sp>
        <p:nvSpPr>
          <p:cNvPr id="240" name="Google Shape;240;g34267876ad7_0_44"/>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44"/>
        <p:cNvGrpSpPr/>
        <p:nvPr/>
      </p:nvGrpSpPr>
      <p:grpSpPr>
        <a:xfrm>
          <a:off x="0" y="0"/>
          <a:ext cx="0" cy="0"/>
          <a:chOff x="0" y="0"/>
          <a:chExt cx="0" cy="0"/>
        </a:xfrm>
      </p:grpSpPr>
      <p:sp>
        <p:nvSpPr>
          <p:cNvPr id="245" name="Google Shape;245;g350aaf29258_0_0"/>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g350aaf29258_0_0"/>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g350aaf29258_0_0"/>
          <p:cNvSpPr txBox="1"/>
          <p:nvPr/>
        </p:nvSpPr>
        <p:spPr>
          <a:xfrm>
            <a:off x="2157050" y="1867850"/>
            <a:ext cx="49956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Referenzen</a:t>
            </a:r>
            <a:endParaRPr sz="1400" b="0" i="0" u="none" strike="noStrike" cap="none" dirty="0">
              <a:solidFill>
                <a:srgbClr val="000000"/>
              </a:solidFill>
              <a:latin typeface="Arial"/>
              <a:ea typeface="Arial"/>
              <a:cs typeface="Arial"/>
              <a:sym typeface="Arial"/>
            </a:endParaRPr>
          </a:p>
        </p:txBody>
      </p:sp>
      <p:sp>
        <p:nvSpPr>
          <p:cNvPr id="248" name="Google Shape;248;g350aaf29258_0_0"/>
          <p:cNvSpPr txBox="1"/>
          <p:nvPr/>
        </p:nvSpPr>
        <p:spPr>
          <a:xfrm>
            <a:off x="1617550" y="3536950"/>
            <a:ext cx="15186300" cy="4053300"/>
          </a:xfrm>
          <a:prstGeom prst="rect">
            <a:avLst/>
          </a:prstGeom>
          <a:noFill/>
          <a:ln>
            <a:noFill/>
          </a:ln>
        </p:spPr>
        <p:txBody>
          <a:bodyPr spcFirstLastPara="1" wrap="square" lIns="91425" tIns="91425" rIns="91425" bIns="91425" anchor="t" anchorCtr="0">
            <a:spAutoFit/>
          </a:bodyPr>
          <a:lstStyle/>
          <a:p>
            <a:pPr marL="285750" lvl="0" indent="-342900" algn="l" rtl="0">
              <a:lnSpc>
                <a:spcPct val="115000"/>
              </a:lnSpc>
              <a:spcBef>
                <a:spcPts val="1000"/>
              </a:spcBef>
              <a:spcAft>
                <a:spcPts val="0"/>
              </a:spcAft>
              <a:buNone/>
            </a:pPr>
            <a:r>
              <a:rPr lang="en-US" sz="3600">
                <a:solidFill>
                  <a:schemeClr val="lt1"/>
                </a:solidFill>
                <a:latin typeface="Quicksand Medium"/>
                <a:ea typeface="Quicksand Medium"/>
                <a:cs typeface="Quicksand Medium"/>
                <a:sym typeface="Quicksand Medium"/>
              </a:rPr>
              <a:t>Holcomb, T. K. (2023). </a:t>
            </a:r>
            <a:r>
              <a:rPr lang="en-US" sz="3600" i="1">
                <a:solidFill>
                  <a:schemeClr val="lt1"/>
                </a:solidFill>
                <a:latin typeface="Quicksand Medium"/>
                <a:ea typeface="Quicksand Medium"/>
                <a:cs typeface="Quicksand Medium"/>
                <a:sym typeface="Quicksand Medium"/>
              </a:rPr>
              <a:t>Introduction to Deaf culture.</a:t>
            </a:r>
            <a:r>
              <a:rPr lang="en-US" sz="3600">
                <a:solidFill>
                  <a:schemeClr val="lt1"/>
                </a:solidFill>
                <a:latin typeface="Quicksand Medium"/>
                <a:ea typeface="Quicksand Medium"/>
                <a:cs typeface="Quicksand Medium"/>
                <a:sym typeface="Quicksand Medium"/>
              </a:rPr>
              <a:t> 2nd edition. Oxford University Press. </a:t>
            </a:r>
            <a:r>
              <a:rPr lang="en-US" sz="3600" u="sng">
                <a:solidFill>
                  <a:schemeClr val="lt1"/>
                </a:solidFill>
                <a:latin typeface="Quicksand Medium"/>
                <a:ea typeface="Quicksand Medium"/>
                <a:cs typeface="Quicksand Medium"/>
                <a:sym typeface="Quicksand Medium"/>
                <a:hlinkClick r:id="rId5">
                  <a:extLst>
                    <a:ext uri="{A12FA001-AC4F-418D-AE19-62706E023703}">
                      <ahyp:hlinkClr xmlns:ahyp="http://schemas.microsoft.com/office/drawing/2018/hyperlinkcolor" val="tx"/>
                    </a:ext>
                  </a:extLst>
                </a:hlinkClick>
              </a:rPr>
              <a:t>http://www.introductiontodeafculture.com/intro-to-deaf-culture.htm</a:t>
            </a:r>
            <a:endParaRPr sz="3600">
              <a:solidFill>
                <a:schemeClr val="lt1"/>
              </a:solidFill>
              <a:latin typeface="Quicksand Medium"/>
              <a:ea typeface="Quicksand Medium"/>
              <a:cs typeface="Quicksand Medium"/>
              <a:sym typeface="Quicksand Medium"/>
            </a:endParaRPr>
          </a:p>
          <a:p>
            <a:pPr marL="285750" lvl="0" indent="-342900" algn="l" rtl="0">
              <a:lnSpc>
                <a:spcPct val="115000"/>
              </a:lnSpc>
              <a:spcBef>
                <a:spcPts val="1000"/>
              </a:spcBef>
              <a:spcAft>
                <a:spcPts val="1000"/>
              </a:spcAft>
              <a:buNone/>
            </a:pPr>
            <a:r>
              <a:rPr lang="en-US" sz="3600">
                <a:solidFill>
                  <a:schemeClr val="lt1"/>
                </a:solidFill>
                <a:latin typeface="Quicksand Medium"/>
                <a:ea typeface="Quicksand Medium"/>
                <a:cs typeface="Quicksand Medium"/>
                <a:sym typeface="Quicksand Medium"/>
              </a:rPr>
              <a:t>Bauman, H. D. L., &amp; Murray, J. J. (2013). “Deaf studies in the 21st century: ‘Deaf-gain’ and the future of human diversity”. In L.J. Davis (Ed.), </a:t>
            </a:r>
            <a:r>
              <a:rPr lang="en-US" sz="3600" i="1">
                <a:solidFill>
                  <a:schemeClr val="lt1"/>
                </a:solidFill>
                <a:latin typeface="Quicksand Medium"/>
                <a:ea typeface="Quicksand Medium"/>
                <a:cs typeface="Quicksand Medium"/>
                <a:sym typeface="Quicksand Medium"/>
              </a:rPr>
              <a:t>The disability studies reader</a:t>
            </a:r>
            <a:r>
              <a:rPr lang="en-US" sz="3600">
                <a:solidFill>
                  <a:schemeClr val="lt1"/>
                </a:solidFill>
                <a:latin typeface="Quicksand Medium"/>
                <a:ea typeface="Quicksand Medium"/>
                <a:cs typeface="Quicksand Medium"/>
                <a:sym typeface="Quicksand Medium"/>
              </a:rPr>
              <a:t> (4th ed., pp. 246-262). Routledge.</a:t>
            </a:r>
            <a:endParaRPr sz="3600">
              <a:solidFill>
                <a:schemeClr val="lt1"/>
              </a:solidFill>
              <a:latin typeface="Quicksand Medium"/>
              <a:ea typeface="Quicksand Medium"/>
              <a:cs typeface="Quicksand Medium"/>
              <a:sym typeface="Quicksa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52"/>
        <p:cNvGrpSpPr/>
        <p:nvPr/>
      </p:nvGrpSpPr>
      <p:grpSpPr>
        <a:xfrm>
          <a:off x="0" y="0"/>
          <a:ext cx="0" cy="0"/>
          <a:chOff x="0" y="0"/>
          <a:chExt cx="0" cy="0"/>
        </a:xfrm>
      </p:grpSpPr>
      <p:sp>
        <p:nvSpPr>
          <p:cNvPr id="253" name="Google Shape;253;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8" name="Google Shape;258;p3"/>
          <p:cNvGrpSpPr/>
          <p:nvPr/>
        </p:nvGrpSpPr>
        <p:grpSpPr>
          <a:xfrm>
            <a:off x="-228300" y="6944209"/>
            <a:ext cx="18940740" cy="4430740"/>
            <a:chOff x="0" y="-57150"/>
            <a:chExt cx="4988508" cy="1166944"/>
          </a:xfrm>
        </p:grpSpPr>
        <p:sp>
          <p:nvSpPr>
            <p:cNvPr id="259" name="Google Shape;259;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61" name="Google Shape;261;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3"/>
          <p:cNvSpPr txBox="1"/>
          <p:nvPr/>
        </p:nvSpPr>
        <p:spPr>
          <a:xfrm>
            <a:off x="2809723" y="1670191"/>
            <a:ext cx="3586500"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8000" dirty="0" err="1">
                <a:solidFill>
                  <a:srgbClr val="FFFFFF"/>
                </a:solidFill>
                <a:latin typeface="Anton"/>
                <a:ea typeface="Anton"/>
                <a:cs typeface="Anton"/>
                <a:sym typeface="Anton"/>
              </a:rPr>
              <a:t>Kontakt</a:t>
            </a:r>
            <a:endParaRPr dirty="0"/>
          </a:p>
        </p:txBody>
      </p:sp>
      <p:sp>
        <p:nvSpPr>
          <p:cNvPr id="267" name="Google Shape;267;p3"/>
          <p:cNvSpPr txBox="1"/>
          <p:nvPr/>
        </p:nvSpPr>
        <p:spPr>
          <a:xfrm>
            <a:off x="4863628" y="3711204"/>
            <a:ext cx="38994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Quicksand Medium"/>
                <a:ea typeface="Quicksand Medium"/>
                <a:cs typeface="Quicksand Medium"/>
                <a:sym typeface="Quicksand Medium"/>
                <a:hlinkClick r:id="rId13">
                  <a:extLst>
                    <a:ext uri="{A12FA001-AC4F-418D-AE19-62706E023703}">
                      <ahyp:hlinkClr xmlns:ahyp="http://schemas.microsoft.com/office/drawing/2018/hyperlinkcolor" val="tx"/>
                    </a:ext>
                  </a:extLst>
                </a:hlinkClick>
              </a:rPr>
              <a:t>https://deafstudies.eu/</a:t>
            </a:r>
            <a:endParaRPr>
              <a:latin typeface="Quicksand Medium"/>
              <a:ea typeface="Quicksand Medium"/>
              <a:cs typeface="Quicksand Medium"/>
              <a:sym typeface="Quicksand Medium"/>
            </a:endParaRPr>
          </a:p>
        </p:txBody>
      </p:sp>
      <p:sp>
        <p:nvSpPr>
          <p:cNvPr id="268" name="Google Shape;268;p3"/>
          <p:cNvSpPr txBox="1"/>
          <p:nvPr/>
        </p:nvSpPr>
        <p:spPr>
          <a:xfrm>
            <a:off x="4863628" y="4683302"/>
            <a:ext cx="59568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 Culture, Heritage and Diversity</a:t>
            </a:r>
            <a:endParaRPr>
              <a:latin typeface="Quicksand Medium"/>
              <a:ea typeface="Quicksand Medium"/>
              <a:cs typeface="Quicksand Medium"/>
              <a:sym typeface="Quicksand Medium"/>
            </a:endParaRPr>
          </a:p>
        </p:txBody>
      </p:sp>
      <p:sp>
        <p:nvSpPr>
          <p:cNvPr id="269" name="Google Shape;269;p3"/>
          <p:cNvSpPr txBox="1"/>
          <p:nvPr/>
        </p:nvSpPr>
        <p:spPr>
          <a:xfrm>
            <a:off x="4863629" y="5655400"/>
            <a:ext cx="29850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Quicksand Medium"/>
                <a:ea typeface="Quicksand Medium"/>
                <a:cs typeface="Quicksand Medium"/>
                <a:sym typeface="Quicksand Medium"/>
              </a:rPr>
              <a:t>@deafstudies.eu</a:t>
            </a:r>
            <a:endParaRPr>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731</Words>
  <Application>Microsoft Office PowerPoint</Application>
  <PresentationFormat>Benutzerdefiniert</PresentationFormat>
  <Paragraphs>70</Paragraphs>
  <Slides>13</Slides>
  <Notes>13</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13</vt:i4>
      </vt:variant>
    </vt:vector>
  </HeadingPairs>
  <TitlesOfParts>
    <vt:vector size="23" baseType="lpstr">
      <vt:lpstr>Anton</vt:lpstr>
      <vt:lpstr>Quicksand</vt:lpstr>
      <vt:lpstr>Quicksand Medium</vt:lpstr>
      <vt:lpstr>Quicksand SemiBold</vt:lpstr>
      <vt:lpstr>Arial</vt:lpstr>
      <vt:lpstr>Wingdings</vt:lpstr>
      <vt:lpstr>Roboto</vt:lpstr>
      <vt:lpstr>Calibri</vt:lpstr>
      <vt:lpstr>Montserrat</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18</cp:revision>
  <cp:lastPrinted>2025-09-09T13:49:49Z</cp:lastPrinted>
  <dcterms:created xsi:type="dcterms:W3CDTF">2006-08-16T00:00:00Z</dcterms:created>
  <dcterms:modified xsi:type="dcterms:W3CDTF">2026-06-11T10:46:44Z</dcterms:modified>
</cp:coreProperties>
</file>