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10287000" cx="18288000"/>
  <p:notesSz cx="6858000" cy="9144000"/>
  <p:embeddedFontLst>
    <p:embeddedFont>
      <p:font typeface="Anton"/>
      <p:regular r:id="rId19"/>
    </p:embeddedFont>
    <p:embeddedFont>
      <p:font typeface="Roboto"/>
      <p:regular r:id="rId20"/>
      <p:bold r:id="rId21"/>
      <p:italic r:id="rId22"/>
      <p:boldItalic r:id="rId23"/>
    </p:embeddedFont>
    <p:embeddedFont>
      <p:font typeface="Montserrat"/>
      <p:regular r:id="rId24"/>
      <p:bold r:id="rId25"/>
      <p:italic r:id="rId26"/>
      <p:boldItalic r:id="rId27"/>
    </p:embeddedFont>
    <p:embeddedFont>
      <p:font typeface="Quicksand"/>
      <p:regular r:id="rId28"/>
      <p:bold r:id="rId29"/>
    </p:embeddedFont>
    <p:embeddedFont>
      <p:font typeface="Quicksand SemiBold"/>
      <p:regular r:id="rId30"/>
      <p:bold r:id="rId31"/>
    </p:embeddedFont>
    <p:embeddedFont>
      <p:font typeface="Quicksand Medium"/>
      <p:regular r:id="rId32"/>
      <p:bold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4" roundtripDataSignature="AMtx7miKBtcVTgXQ/uNMjXZoZ7VsKDQ6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22" Type="http://schemas.openxmlformats.org/officeDocument/2006/relationships/font" Target="fonts/Roboto-italic.fntdata"/><Relationship Id="rId21" Type="http://schemas.openxmlformats.org/officeDocument/2006/relationships/font" Target="fonts/Roboto-bold.fntdata"/><Relationship Id="rId24" Type="http://schemas.openxmlformats.org/officeDocument/2006/relationships/font" Target="fonts/Montserrat-regular.fntdata"/><Relationship Id="rId23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italic.fntdata"/><Relationship Id="rId25" Type="http://schemas.openxmlformats.org/officeDocument/2006/relationships/font" Target="fonts/Montserrat-bold.fntdata"/><Relationship Id="rId28" Type="http://schemas.openxmlformats.org/officeDocument/2006/relationships/font" Target="fonts/Quicksand-regular.fntdata"/><Relationship Id="rId27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icksan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QuicksandSemiBold-bold.fntdata"/><Relationship Id="rId30" Type="http://schemas.openxmlformats.org/officeDocument/2006/relationships/font" Target="fonts/QuicksandSemiBold-regular.fntdata"/><Relationship Id="rId11" Type="http://schemas.openxmlformats.org/officeDocument/2006/relationships/slide" Target="slides/slide6.xml"/><Relationship Id="rId33" Type="http://schemas.openxmlformats.org/officeDocument/2006/relationships/font" Target="fonts/QuicksandMedium-bold.fntdata"/><Relationship Id="rId10" Type="http://schemas.openxmlformats.org/officeDocument/2006/relationships/slide" Target="slides/slide5.xml"/><Relationship Id="rId32" Type="http://schemas.openxmlformats.org/officeDocument/2006/relationships/font" Target="fonts/QuicksandMedium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customschemas.google.com/relationships/presentationmetadata" Target="meta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Anton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a94951a27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g3a94951a272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2567902cf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g32567902cf3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a94951a27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g3a94951a272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a94951a272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g3a94951a272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a94951a272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g3a94951a272_0_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4267876a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These organizations ensure that the varied experiences and perspectives of all members of the Deaf community are represented.</a:t>
            </a:r>
            <a:endParaRPr/>
          </a:p>
        </p:txBody>
      </p:sp>
      <p:sp>
        <p:nvSpPr>
          <p:cNvPr id="166" name="Google Shape;166;g34267876ad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4267876ad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g34267876ad7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2567902cf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89" name="Google Shape;189;g32567902cf3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2567902cf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For advanced participants</a:t>
            </a:r>
            <a:endParaRPr/>
          </a:p>
        </p:txBody>
      </p:sp>
      <p:sp>
        <p:nvSpPr>
          <p:cNvPr id="205" name="Google Shape;205;g32567902cf3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4267876ad7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Alternative activity for beginner participants without SWOT analyzing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Ideas for Discussion Questions: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(for every organization)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What are its strengths and weaknesses?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Who makes up the organizations? Are they composed of hearing or Deaf individuals? What are the differences?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does Deaf leadership look like? How is it different from hearing leadership?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See the distinction between organizations 'of,' 'for,' and 'by' the Deaf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2" name="Google Shape;242;g34267876ad7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50aaf2925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3" name="Google Shape;253;g350aaf2925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1" name="Google Shape;26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3.png"/><Relationship Id="rId8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6.jpg"/><Relationship Id="rId5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2.jpg"/><Relationship Id="rId5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22.png"/><Relationship Id="rId5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13.jpg"/><Relationship Id="rId5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20.png"/><Relationship Id="rId5" Type="http://schemas.openxmlformats.org/officeDocument/2006/relationships/image" Target="../media/image14.png"/><Relationship Id="rId6" Type="http://schemas.openxmlformats.org/officeDocument/2006/relationships/image" Target="../media/image11.png"/><Relationship Id="rId7" Type="http://schemas.openxmlformats.org/officeDocument/2006/relationships/image" Target="../media/image17.png"/><Relationship Id="rId8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27.png"/><Relationship Id="rId5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hyperlink" Target="http://www.introductiontodeafculture.com/intro-to-deaf-culture.html" TargetMode="External"/><Relationship Id="rId5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26.png"/><Relationship Id="rId10" Type="http://schemas.openxmlformats.org/officeDocument/2006/relationships/image" Target="../media/image23.png"/><Relationship Id="rId13" Type="http://schemas.openxmlformats.org/officeDocument/2006/relationships/image" Target="../media/image1.png"/><Relationship Id="rId12" Type="http://schemas.openxmlformats.org/officeDocument/2006/relationships/hyperlink" Target="https://deafstudies.e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24.png"/><Relationship Id="rId9" Type="http://schemas.openxmlformats.org/officeDocument/2006/relationships/image" Target="../media/image21.png"/><Relationship Id="rId5" Type="http://schemas.openxmlformats.org/officeDocument/2006/relationships/image" Target="../media/image15.png"/><Relationship Id="rId6" Type="http://schemas.openxmlformats.org/officeDocument/2006/relationships/image" Target="../media/image18.png"/><Relationship Id="rId7" Type="http://schemas.openxmlformats.org/officeDocument/2006/relationships/image" Target="../media/image25.png"/><Relationship Id="rId8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3457350" y="3904550"/>
            <a:ext cx="135285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Conosciamo meglio le attività della comunità Sorda</a:t>
            </a:r>
            <a:endParaRPr b="0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43254" y="6735080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Eventi e organizzazioni</a:t>
            </a: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dell</a:t>
            </a:r>
            <a:r>
              <a:rPr lang="en-US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 persone sorde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3428788"/>
            <a:ext cx="866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Workshop </a:t>
            </a:r>
            <a:r>
              <a:rPr b="0" i="0" lang="en-US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 Deaf Studies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0" y="9339575"/>
            <a:ext cx="10519200" cy="7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833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Finanziato dall’Unione Europea. Tuttavia, le opinioni e i punti di vista espressi sono esclusivamente quelli dell’autore o degli autori e non riflettono necessariamente quelli dell’Unione Europea o dell’Agenzia esecutiva europea per l’istruzione e la cultura (EACEA). Né l’Unione Europea né l’EACEA possono essere ritenute responsabili per tali contenuti.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92" name="Google Shape;92;p1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g3a94951a272_0_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98" name="Google Shape;98;g3a94951a272_0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g3a94951a272_0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g3a94951a272_0_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3a94951a272_0_0"/>
          <p:cNvSpPr txBox="1"/>
          <p:nvPr/>
        </p:nvSpPr>
        <p:spPr>
          <a:xfrm>
            <a:off x="3355400" y="3274575"/>
            <a:ext cx="14325000" cy="50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Introduzione alla vita sociale e politica della comunità Sorda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Mappatura delle organizzazioni ed eventi della comunità Sorda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Analisi SWOT di un'organizzazione o di un evento della comunità Sorda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Presentazione del lavoro di gruppo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Discussione finale di gruppo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02" name="Google Shape;102;g3a94951a272_0_0"/>
          <p:cNvSpPr txBox="1"/>
          <p:nvPr/>
        </p:nvSpPr>
        <p:spPr>
          <a:xfrm>
            <a:off x="3809457" y="14953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g3a94951a272_0_0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2567902cf3_0_0"/>
          <p:cNvSpPr/>
          <p:nvPr/>
        </p:nvSpPr>
        <p:spPr>
          <a:xfrm>
            <a:off x="5780725" y="2465541"/>
            <a:ext cx="5842800" cy="5657700"/>
          </a:xfrm>
          <a:prstGeom prst="ellipse">
            <a:avLst/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00"/>
              <a:buFont typeface="Arial"/>
              <a:buNone/>
            </a:pPr>
            <a:r>
              <a:rPr b="1" i="0" lang="en-US" sz="49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Comunità</a:t>
            </a:r>
            <a:br>
              <a:rPr b="1" i="0" lang="en-US" sz="42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1" i="0" sz="42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09" name="Google Shape;109;g32567902cf3_0_0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32567902cf3_0_0"/>
          <p:cNvSpPr txBox="1"/>
          <p:nvPr/>
        </p:nvSpPr>
        <p:spPr>
          <a:xfrm>
            <a:off x="1822925" y="2622300"/>
            <a:ext cx="21909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Sociale</a:t>
            </a:r>
            <a:endParaRPr b="1" i="0" sz="4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1" name="Google Shape;111;g32567902cf3_0_0"/>
          <p:cNvSpPr txBox="1"/>
          <p:nvPr/>
        </p:nvSpPr>
        <p:spPr>
          <a:xfrm>
            <a:off x="1303725" y="6122750"/>
            <a:ext cx="22746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Politica</a:t>
            </a:r>
            <a:endParaRPr b="1" i="0" sz="4200" u="none" cap="none" strike="noStrike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g32567902cf3_0_0"/>
          <p:cNvSpPr txBox="1"/>
          <p:nvPr/>
        </p:nvSpPr>
        <p:spPr>
          <a:xfrm>
            <a:off x="13712200" y="6789350"/>
            <a:ext cx="26550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Culturale</a:t>
            </a:r>
            <a:endParaRPr b="1" i="0" sz="4200" u="none" cap="none" strike="noStrike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3" name="Google Shape;113;g32567902cf3_0_0"/>
          <p:cNvSpPr txBox="1"/>
          <p:nvPr/>
        </p:nvSpPr>
        <p:spPr>
          <a:xfrm>
            <a:off x="1979725" y="8450650"/>
            <a:ext cx="31719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Economica</a:t>
            </a:r>
            <a:endParaRPr b="1" i="0" sz="4200" u="none" cap="none" strike="noStrike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4" name="Google Shape;114;g32567902cf3_0_0"/>
          <p:cNvSpPr txBox="1"/>
          <p:nvPr/>
        </p:nvSpPr>
        <p:spPr>
          <a:xfrm>
            <a:off x="13584225" y="2911225"/>
            <a:ext cx="33426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Ambientale</a:t>
            </a:r>
            <a:endParaRPr b="1" i="0" sz="4200" u="none" cap="none" strike="noStrike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5" name="Google Shape;115;g32567902cf3_0_0" title="community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6725" y="4980575"/>
            <a:ext cx="2350802" cy="235074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32567902cf3_0_0"/>
          <p:cNvSpPr/>
          <p:nvPr/>
        </p:nvSpPr>
        <p:spPr>
          <a:xfrm rot="1419713">
            <a:off x="4124482" y="3160861"/>
            <a:ext cx="1817170" cy="536261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32567902cf3_0_0"/>
          <p:cNvSpPr/>
          <p:nvPr/>
        </p:nvSpPr>
        <p:spPr>
          <a:xfrm rot="-812989">
            <a:off x="3683588" y="5976787"/>
            <a:ext cx="1816973" cy="536268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32567902cf3_0_0"/>
          <p:cNvSpPr/>
          <p:nvPr/>
        </p:nvSpPr>
        <p:spPr>
          <a:xfrm rot="-1617002">
            <a:off x="5200101" y="8095406"/>
            <a:ext cx="1817025" cy="536399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32567902cf3_0_0"/>
          <p:cNvSpPr/>
          <p:nvPr/>
        </p:nvSpPr>
        <p:spPr>
          <a:xfrm rot="-9519004">
            <a:off x="11783557" y="6562685"/>
            <a:ext cx="1816992" cy="536432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32567902cf3_0_0"/>
          <p:cNvSpPr/>
          <p:nvPr/>
        </p:nvSpPr>
        <p:spPr>
          <a:xfrm rot="9362769">
            <a:off x="11695384" y="3364699"/>
            <a:ext cx="1816992" cy="536286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2567902cf3_0_0"/>
          <p:cNvSpPr txBox="1"/>
          <p:nvPr/>
        </p:nvSpPr>
        <p:spPr>
          <a:xfrm>
            <a:off x="3349725" y="546825"/>
            <a:ext cx="144591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7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Vita socio-politica della comunità</a:t>
            </a:r>
            <a:endParaRPr b="0" i="0" sz="7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22" name="Google Shape;122;g32567902cf3_0_0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oogle Shape;127;g3a94951a272_0_13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28" name="Google Shape;128;g3a94951a272_0_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g3a94951a272_0_1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" name="Google Shape;130;g3a94951a272_0_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a94951a272_0_13"/>
          <p:cNvSpPr txBox="1"/>
          <p:nvPr/>
        </p:nvSpPr>
        <p:spPr>
          <a:xfrm>
            <a:off x="3522275" y="2164948"/>
            <a:ext cx="14061300" cy="61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comunità Sorda è arricchita da una vasta gamma di </a:t>
            </a:r>
            <a:r>
              <a:rPr b="1" i="0" lang="en-US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organizzazioni</a:t>
            </a: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</a:t>
            </a:r>
            <a:r>
              <a:rPr b="1" i="0" lang="en-US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associazioni</a:t>
            </a: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che rispondono a diversi bisogni in questi ambiti: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Sociale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Culturale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Sportivo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Politico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Spirituale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32" name="Google Shape;132;g3a94951a272_0_13" title="sociology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47698" y="4575948"/>
            <a:ext cx="1640175" cy="1640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3a94951a272_0_13" title="political-party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23698" y="5922085"/>
            <a:ext cx="1822337" cy="1822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3a94951a272_0_13" title="legislature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774598" y="6510123"/>
            <a:ext cx="1640175" cy="164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3a94951a272_0_13" title="soccer-team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97185" y="5213773"/>
            <a:ext cx="1717201" cy="171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3a94951a272_0_13" title="prayer.pn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5825748" y="7303433"/>
            <a:ext cx="1640175" cy="164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g3a94951a272_0_13"/>
          <p:cNvSpPr txBox="1"/>
          <p:nvPr/>
        </p:nvSpPr>
        <p:spPr>
          <a:xfrm>
            <a:off x="3522275" y="600800"/>
            <a:ext cx="14537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6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Vita socio-politica della comunità Sorda</a:t>
            </a:r>
            <a:endParaRPr b="0" i="0" sz="6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38" name="Google Shape;138;g3a94951a272_0_13" title="IT_Co-fundedbytheEU_RGB_WHITE Outlin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g3a94951a272_0_3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44" name="Google Shape;144;g3a94951a272_0_3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g3a94951a272_0_3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" name="Google Shape;146;g3a94951a272_0_3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g3a94951a272_0_30"/>
          <p:cNvSpPr txBox="1"/>
          <p:nvPr/>
        </p:nvSpPr>
        <p:spPr>
          <a:xfrm>
            <a:off x="3448500" y="2147825"/>
            <a:ext cx="7051800" cy="51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Questi gruppi creano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spazi Sordi </a:t>
            </a:r>
            <a:r>
              <a:rPr b="1" i="1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(Deaf Space)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dove 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persone possono comunicare liberamente in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lingua dei segni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interagire con gli altri 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senza barriere o pregiudizi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condividendo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esperienze 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 scambiando consigli.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48" name="Google Shape;148;g3a94951a272_0_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07775" y="2654962"/>
            <a:ext cx="7051750" cy="3801376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3a94951a272_0_30"/>
          <p:cNvSpPr txBox="1"/>
          <p:nvPr/>
        </p:nvSpPr>
        <p:spPr>
          <a:xfrm>
            <a:off x="3448500" y="468788"/>
            <a:ext cx="144591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7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Vita socio-politica della comunità Sorda</a:t>
            </a:r>
            <a:endParaRPr b="0" i="0" sz="7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0" name="Google Shape;150;g3a94951a272_0_30"/>
          <p:cNvSpPr txBox="1"/>
          <p:nvPr/>
        </p:nvSpPr>
        <p:spPr>
          <a:xfrm>
            <a:off x="3448500" y="7564900"/>
            <a:ext cx="13859400" cy="13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Attraverso a questa condivisione, possono finalmente entrare in contatto con persone che li comprendono davvero.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51" name="Google Shape;151;g3a94951a272_0_30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g3a94951a272_0_49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57" name="Google Shape;157;g3a94951a272_0_4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g3a94951a272_0_4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g3a94951a272_0_4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g3a94951a272_0_49" title="icona-del-concetto-di-servizi-di-comunita_106317-33218.jpg"/>
          <p:cNvPicPr preferRelativeResize="0"/>
          <p:nvPr/>
        </p:nvPicPr>
        <p:blipFill rotWithShape="1">
          <a:blip r:embed="rId4">
            <a:alphaModFix/>
          </a:blip>
          <a:srcRect b="31505" l="19171" r="19399" t="7284"/>
          <a:stretch/>
        </p:blipFill>
        <p:spPr>
          <a:xfrm>
            <a:off x="11082225" y="2296238"/>
            <a:ext cx="6254400" cy="6231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1" name="Google Shape;161;g3a94951a272_0_49"/>
          <p:cNvSpPr txBox="1"/>
          <p:nvPr/>
        </p:nvSpPr>
        <p:spPr>
          <a:xfrm>
            <a:off x="3448500" y="468788"/>
            <a:ext cx="144591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7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Vita socio-politica della comunità Sorda</a:t>
            </a:r>
            <a:endParaRPr b="0" i="0" sz="7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2" name="Google Shape;162;g3a94951a272_0_49"/>
          <p:cNvSpPr txBox="1"/>
          <p:nvPr/>
        </p:nvSpPr>
        <p:spPr>
          <a:xfrm>
            <a:off x="3589575" y="2296250"/>
            <a:ext cx="6955800" cy="54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 pratica, </a:t>
            </a:r>
            <a:b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queste </a:t>
            </a:r>
            <a:r>
              <a:rPr b="1" i="0" lang="en-US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organizzazioni</a:t>
            </a: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offrono una varietà di </a:t>
            </a:r>
            <a:r>
              <a:rPr b="1" i="0" lang="en-US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servizi</a:t>
            </a: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tra cui </a:t>
            </a:r>
            <a:r>
              <a:rPr b="1" i="0" lang="en-US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attività</a:t>
            </a: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culturali e sociali, eventi sportivi, </a:t>
            </a:r>
            <a:b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attività di advocacy e impegno politico ed esperienze spirituali.</a:t>
            </a:r>
            <a:endParaRPr b="0" i="0" sz="3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g3a94951a272_0_49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4267876ad7_0_0"/>
          <p:cNvSpPr/>
          <p:nvPr/>
        </p:nvSpPr>
        <p:spPr>
          <a:xfrm>
            <a:off x="0" y="5051800"/>
            <a:ext cx="18288000" cy="523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g34267876ad7_0_0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g34267876ad7_0_0" title="la-gente-affolla-diversi-personaggi-agitando-la-mano_107791-14082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39125" y="5271700"/>
            <a:ext cx="14409749" cy="413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34267876ad7_0_0"/>
          <p:cNvSpPr txBox="1"/>
          <p:nvPr/>
        </p:nvSpPr>
        <p:spPr>
          <a:xfrm>
            <a:off x="681600" y="1882800"/>
            <a:ext cx="17116500" cy="27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comunità Sorda è </a:t>
            </a:r>
            <a:r>
              <a:rPr b="1" i="0" lang="en-US" sz="3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eterogenea</a:t>
            </a: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comprende numerosi gruppi di interesse specifico che rispondono ai bisogni di determinati settori.  </a:t>
            </a:r>
            <a:b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Esempi includono organizzazioni di donne Sorde, di persone Sordocieche, gruppi di Sordi BIPOC, comunità Sorde LGBTQIA+ e vari gruppi religiosi.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72" name="Google Shape;172;g34267876ad7_0_0" title="IT_Co-fundedbytheEU_RGB_BLACK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1032" y="9368944"/>
            <a:ext cx="3332050" cy="73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4267876ad7_0_11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g34267876ad7_0_11" title="pyramid-chart (1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12362700" y="2431863"/>
            <a:ext cx="5365700" cy="536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34267876ad7_0_11"/>
          <p:cNvSpPr txBox="1"/>
          <p:nvPr/>
        </p:nvSpPr>
        <p:spPr>
          <a:xfrm>
            <a:off x="1035725" y="2545525"/>
            <a:ext cx="5036400" cy="27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organizzazioni operano in diversi ambiti di interesse e a diversi livelli: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80" name="Google Shape;180;g34267876ad7_0_11"/>
          <p:cNvSpPr txBox="1"/>
          <p:nvPr/>
        </p:nvSpPr>
        <p:spPr>
          <a:xfrm>
            <a:off x="3448500" y="468788"/>
            <a:ext cx="144591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7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Vita socio-politica della comunità Sorda</a:t>
            </a:r>
            <a:endParaRPr b="0" i="0" sz="7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1" name="Google Shape;181;g34267876ad7_0_11"/>
          <p:cNvSpPr txBox="1"/>
          <p:nvPr/>
        </p:nvSpPr>
        <p:spPr>
          <a:xfrm>
            <a:off x="6566425" y="2835450"/>
            <a:ext cx="5527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Livello internazionale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34267876ad7_0_11"/>
          <p:cNvSpPr txBox="1"/>
          <p:nvPr/>
        </p:nvSpPr>
        <p:spPr>
          <a:xfrm>
            <a:off x="6801650" y="4085025"/>
            <a:ext cx="5222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Livello regionale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34267876ad7_0_11"/>
          <p:cNvSpPr txBox="1"/>
          <p:nvPr/>
        </p:nvSpPr>
        <p:spPr>
          <a:xfrm>
            <a:off x="6987650" y="5333125"/>
            <a:ext cx="5036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Livello nazionale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34267876ad7_0_11"/>
          <p:cNvSpPr txBox="1"/>
          <p:nvPr/>
        </p:nvSpPr>
        <p:spPr>
          <a:xfrm>
            <a:off x="7585700" y="6581225"/>
            <a:ext cx="4302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Livello locale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34267876ad7_0_11"/>
          <p:cNvSpPr txBox="1"/>
          <p:nvPr/>
        </p:nvSpPr>
        <p:spPr>
          <a:xfrm>
            <a:off x="607650" y="7974175"/>
            <a:ext cx="13861200" cy="19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Spesso offrono servizi e organizzano eventi che riuniscono </a:t>
            </a:r>
            <a:b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persone sorde provenienti da contesti diversi, creando opportunità di networking, scambio culturale e impegno politico.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86" name="Google Shape;186;g34267876ad7_0_11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g32567902cf3_0_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92" name="Google Shape;192;g32567902cf3_0_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g32567902cf3_0_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4" name="Google Shape;194;g32567902cf3_0_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5" name="Google Shape;195;g32567902cf3_0_6"/>
          <p:cNvGrpSpPr/>
          <p:nvPr/>
        </p:nvGrpSpPr>
        <p:grpSpPr>
          <a:xfrm>
            <a:off x="3260660" y="2800931"/>
            <a:ext cx="11015038" cy="6839751"/>
            <a:chOff x="4750889" y="2102925"/>
            <a:chExt cx="10953697" cy="6693826"/>
          </a:xfrm>
        </p:grpSpPr>
        <p:pic>
          <p:nvPicPr>
            <p:cNvPr id="196" name="Google Shape;196;g32567902cf3_0_6"/>
            <p:cNvPicPr preferRelativeResize="0"/>
            <p:nvPr/>
          </p:nvPicPr>
          <p:blipFill rotWithShape="1">
            <a:blip r:embed="rId4">
              <a:alphaModFix/>
            </a:blip>
            <a:srcRect b="5686" l="0" r="0" t="8292"/>
            <a:stretch/>
          </p:blipFill>
          <p:spPr>
            <a:xfrm>
              <a:off x="4750889" y="2102925"/>
              <a:ext cx="10953697" cy="66938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" name="Google Shape;197;g32567902cf3_0_6"/>
            <p:cNvSpPr/>
            <p:nvPr/>
          </p:nvSpPr>
          <p:spPr>
            <a:xfrm rot="-242774">
              <a:off x="8704480" y="3955036"/>
              <a:ext cx="2984639" cy="2022547"/>
            </a:xfrm>
            <a:prstGeom prst="blockArc">
              <a:avLst>
                <a:gd fmla="val 10815758" name="adj1"/>
                <a:gd fmla="val 0" name="adj2"/>
                <a:gd fmla="val 25000" name="adj3"/>
              </a:avLst>
            </a:prstGeom>
            <a:solidFill>
              <a:srgbClr val="F6FFF7"/>
            </a:solidFill>
            <a:ln>
              <a:noFill/>
            </a:ln>
          </p:spPr>
          <p:txBody>
            <a:bodyPr anchorCtr="0" anchor="ctr" bIns="90275" lIns="90275" spcFirstLastPara="1" rIns="90275" wrap="square" tIns="90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83"/>
                <a:buFont typeface="Arial"/>
                <a:buNone/>
              </a:pPr>
              <a:r>
                <a:t/>
              </a:r>
              <a:endParaRPr b="0" i="0" sz="1383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g32567902cf3_0_6"/>
          <p:cNvSpPr txBox="1"/>
          <p:nvPr/>
        </p:nvSpPr>
        <p:spPr>
          <a:xfrm>
            <a:off x="7495888" y="6113939"/>
            <a:ext cx="2531400" cy="11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Deaf community</a:t>
            </a:r>
            <a:endParaRPr b="0" i="0" sz="34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99" name="Google Shape;199;g32567902cf3_0_6"/>
          <p:cNvSpPr txBox="1"/>
          <p:nvPr/>
        </p:nvSpPr>
        <p:spPr>
          <a:xfrm>
            <a:off x="14463891" y="3100650"/>
            <a:ext cx="3598200" cy="49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icksand Medium"/>
              <a:buAutoNum type="arabicPeriod"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Aree di interesse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191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icksand Medium"/>
              <a:buAutoNum type="arabicPeriod"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Livello: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○"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Internazionale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○"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Regionale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○"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Nazionale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○"/>
            </a:pPr>
            <a:r>
              <a:rPr b="0" i="0" lang="en-US" sz="2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Locale</a:t>
            </a:r>
            <a:endParaRPr b="0" i="0" sz="2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191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000"/>
              <a:buFont typeface="Quicksand Medium"/>
              <a:buAutoNum type="arabicPeriod"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Attività ed eventi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0" name="Google Shape;200;g32567902cf3_0_6"/>
          <p:cNvSpPr txBox="1"/>
          <p:nvPr/>
        </p:nvSpPr>
        <p:spPr>
          <a:xfrm>
            <a:off x="377149" y="1953375"/>
            <a:ext cx="21678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Attività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collettiva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1" name="Google Shape;201;g32567902cf3_0_6"/>
          <p:cNvSpPr txBox="1"/>
          <p:nvPr/>
        </p:nvSpPr>
        <p:spPr>
          <a:xfrm>
            <a:off x="3260725" y="421750"/>
            <a:ext cx="14595900" cy="20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Mappa concettuale degli eventi e delle organizzazioni delle persone sorde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g32567902cf3_0_6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g32567902cf3_0_2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08" name="Google Shape;208;g32567902cf3_0_2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g32567902cf3_0_2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0" name="Google Shape;210;g32567902cf3_0_20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g32567902cf3_0_20"/>
          <p:cNvSpPr txBox="1"/>
          <p:nvPr/>
        </p:nvSpPr>
        <p:spPr>
          <a:xfrm>
            <a:off x="3595325" y="278700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SWOT ANALYSIS on an organization or event</a:t>
            </a:r>
            <a:endParaRPr b="0" i="0" sz="62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g32567902cf3_0_20"/>
          <p:cNvSpPr/>
          <p:nvPr/>
        </p:nvSpPr>
        <p:spPr>
          <a:xfrm>
            <a:off x="3684775" y="1886425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rgbClr val="0397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g32567902cf3_0_20"/>
          <p:cNvSpPr/>
          <p:nvPr/>
        </p:nvSpPr>
        <p:spPr>
          <a:xfrm>
            <a:off x="10792250" y="1895187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rgbClr val="843F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g32567902cf3_0_20"/>
          <p:cNvSpPr/>
          <p:nvPr/>
        </p:nvSpPr>
        <p:spPr>
          <a:xfrm>
            <a:off x="3685247" y="5984350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g32567902cf3_0_20"/>
          <p:cNvSpPr/>
          <p:nvPr/>
        </p:nvSpPr>
        <p:spPr>
          <a:xfrm>
            <a:off x="10783400" y="5967578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32567902cf3_0_20"/>
          <p:cNvSpPr/>
          <p:nvPr/>
        </p:nvSpPr>
        <p:spPr>
          <a:xfrm>
            <a:off x="8875526" y="1262975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g32567902cf3_0_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62676" y="1532150"/>
            <a:ext cx="1107325" cy="1107325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g32567902cf3_0_20"/>
          <p:cNvSpPr/>
          <p:nvPr/>
        </p:nvSpPr>
        <p:spPr>
          <a:xfrm>
            <a:off x="15972878" y="1262975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9" name="Google Shape;219;g32567902cf3_0_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297127" y="1573874"/>
            <a:ext cx="1028500" cy="102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g32567902cf3_0_20"/>
          <p:cNvSpPr/>
          <p:nvPr/>
        </p:nvSpPr>
        <p:spPr>
          <a:xfrm>
            <a:off x="8886499" y="8571970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1" name="Google Shape;221;g32567902cf3_0_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10759" y="8882872"/>
            <a:ext cx="1028500" cy="102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g32567902cf3_0_20"/>
          <p:cNvSpPr/>
          <p:nvPr/>
        </p:nvSpPr>
        <p:spPr>
          <a:xfrm>
            <a:off x="15991900" y="8572644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g32567902cf3_0_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214622" y="8755620"/>
            <a:ext cx="1231575" cy="123157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g32567902cf3_0_20"/>
          <p:cNvSpPr txBox="1"/>
          <p:nvPr/>
        </p:nvSpPr>
        <p:spPr>
          <a:xfrm>
            <a:off x="3828175" y="1805750"/>
            <a:ext cx="5027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TRENGTHS </a:t>
            </a: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(PUNTI DI FORZA)</a:t>
            </a:r>
            <a:endParaRPr b="0" i="0" sz="2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5" name="Google Shape;225;g32567902cf3_0_20"/>
          <p:cNvSpPr txBox="1"/>
          <p:nvPr/>
        </p:nvSpPr>
        <p:spPr>
          <a:xfrm>
            <a:off x="10955875" y="1818150"/>
            <a:ext cx="5195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EAKNESSES </a:t>
            </a: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(PUNTI DEBOLI)</a:t>
            </a:r>
            <a:endParaRPr b="0" i="0" sz="2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6" name="Google Shape;226;g32567902cf3_0_20"/>
          <p:cNvSpPr txBox="1"/>
          <p:nvPr/>
        </p:nvSpPr>
        <p:spPr>
          <a:xfrm>
            <a:off x="3912963" y="8752975"/>
            <a:ext cx="3806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PPORTUNITÀ</a:t>
            </a:r>
            <a:endParaRPr b="0" i="0" sz="32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7" name="Google Shape;227;g32567902cf3_0_20"/>
          <p:cNvSpPr txBox="1"/>
          <p:nvPr/>
        </p:nvSpPr>
        <p:spPr>
          <a:xfrm>
            <a:off x="11034275" y="8746850"/>
            <a:ext cx="45075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T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HREATS </a:t>
            </a:r>
            <a:r>
              <a:rPr b="0" i="0" lang="en-US" sz="19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(MINACCE)</a:t>
            </a:r>
            <a:endParaRPr b="0" i="0" sz="19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8" name="Google Shape;228;g32567902cf3_0_20"/>
          <p:cNvSpPr txBox="1"/>
          <p:nvPr/>
        </p:nvSpPr>
        <p:spPr>
          <a:xfrm>
            <a:off x="3903350" y="2762925"/>
            <a:ext cx="6361200" cy="28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Quali risorse o competenze distintive possiede?</a:t>
            </a:r>
            <a:endParaRPr b="0" i="0" sz="2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Come viene percepita positivamente dalla comunità?</a:t>
            </a:r>
            <a:endParaRPr b="0" i="0" sz="2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In che modo i successi passati possono creare vantaggi futuri?</a:t>
            </a:r>
            <a:endParaRPr b="0" i="0" sz="2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9" name="Google Shape;229;g32567902cf3_0_20"/>
          <p:cNvSpPr txBox="1"/>
          <p:nvPr/>
        </p:nvSpPr>
        <p:spPr>
          <a:xfrm>
            <a:off x="3884650" y="6130682"/>
            <a:ext cx="6603000" cy="28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Quali cambiamenti possono favorire la crescita?</a:t>
            </a:r>
            <a:endParaRPr b="0" i="0" sz="2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Esistono collaborazioni che potrebbero rafforzarla?</a:t>
            </a:r>
            <a:endParaRPr b="0" i="0" sz="2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Ci sono nuovi bisogni che potrebbero essere affrontati?</a:t>
            </a:r>
            <a:endParaRPr b="0" i="0" sz="2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0" name="Google Shape;230;g32567902cf3_0_20"/>
          <p:cNvSpPr txBox="1"/>
          <p:nvPr/>
        </p:nvSpPr>
        <p:spPr>
          <a:xfrm>
            <a:off x="10955875" y="6091475"/>
            <a:ext cx="6423000" cy="27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SemiBold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Quali fattori esterni potrebbero minacciare le attività?</a:t>
            </a:r>
            <a:endParaRPr b="0" i="0" sz="25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SemiBold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Ci sono concorrenti che potrebbero ridurre il sostegno?</a:t>
            </a:r>
            <a:endParaRPr b="0" i="0" sz="25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87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Quicksand SemiBold"/>
              <a:buChar char="●"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Un cambiamento nella percezione pubblica potrebbe creare rischi?</a:t>
            </a:r>
            <a:endParaRPr b="0" i="0" sz="25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1" name="Google Shape;231;g32567902cf3_0_20"/>
          <p:cNvSpPr txBox="1"/>
          <p:nvPr/>
        </p:nvSpPr>
        <p:spPr>
          <a:xfrm>
            <a:off x="3684775" y="1277372"/>
            <a:ext cx="46698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Aspetti positivi</a:t>
            </a:r>
            <a:endParaRPr b="0" i="0" sz="28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2" name="Google Shape;232;g32567902cf3_0_20"/>
          <p:cNvSpPr txBox="1"/>
          <p:nvPr/>
        </p:nvSpPr>
        <p:spPr>
          <a:xfrm>
            <a:off x="10783400" y="1283272"/>
            <a:ext cx="47583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Aspetti meno positivi</a:t>
            </a:r>
            <a:endParaRPr b="0" i="0" sz="28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3" name="Google Shape;233;g32567902cf3_0_20"/>
          <p:cNvSpPr txBox="1"/>
          <p:nvPr/>
        </p:nvSpPr>
        <p:spPr>
          <a:xfrm rot="-5400000">
            <a:off x="1370950" y="7679900"/>
            <a:ext cx="38463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600" u="none" cap="none" strike="noStrike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Cosa c'è là fuori</a:t>
            </a:r>
            <a:endParaRPr b="0" i="0" sz="26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4" name="Google Shape;234;g32567902cf3_0_20"/>
          <p:cNvSpPr txBox="1"/>
          <p:nvPr/>
        </p:nvSpPr>
        <p:spPr>
          <a:xfrm>
            <a:off x="304275" y="8358425"/>
            <a:ext cx="2390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Per participanti avanzati</a:t>
            </a:r>
            <a:endParaRPr b="0" i="0" sz="20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5" name="Google Shape;235;g32567902cf3_0_20"/>
          <p:cNvSpPr txBox="1"/>
          <p:nvPr/>
        </p:nvSpPr>
        <p:spPr>
          <a:xfrm>
            <a:off x="377149" y="1953375"/>
            <a:ext cx="21678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Attività </a:t>
            </a:r>
            <a:b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di gruppo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6" name="Google Shape;236;g32567902cf3_0_20"/>
          <p:cNvSpPr txBox="1"/>
          <p:nvPr/>
        </p:nvSpPr>
        <p:spPr>
          <a:xfrm>
            <a:off x="212050" y="3456800"/>
            <a:ext cx="24915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Scegliere un'organizzazione o un evento importante </a:t>
            </a:r>
            <a:br>
              <a:rPr b="0" i="0" lang="en-US" sz="21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21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 condurre un'analisi SWOT.</a:t>
            </a:r>
            <a:endParaRPr b="0" i="0" sz="21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7" name="Google Shape;237;g32567902cf3_0_20"/>
          <p:cNvSpPr txBox="1"/>
          <p:nvPr/>
        </p:nvSpPr>
        <p:spPr>
          <a:xfrm>
            <a:off x="11034275" y="2841975"/>
            <a:ext cx="6603000" cy="28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Quali aree necessitano di miglioramento?</a:t>
            </a:r>
            <a:endParaRPr b="0" i="0" sz="2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Quali risorse limitate o lacune nelle competenze?</a:t>
            </a:r>
            <a:endParaRPr b="0" i="0" sz="2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b="0" i="0" lang="en-US" sz="2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Cosa criticano spesso i membri o il pubblico?</a:t>
            </a:r>
            <a:endParaRPr b="0" i="0" sz="2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8" name="Google Shape;238;g32567902cf3_0_20"/>
          <p:cNvSpPr txBox="1"/>
          <p:nvPr/>
        </p:nvSpPr>
        <p:spPr>
          <a:xfrm rot="-5400000">
            <a:off x="1363050" y="3559275"/>
            <a:ext cx="38808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600" u="none" cap="none" strike="noStrike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Cosa c'è a disposizione</a:t>
            </a:r>
            <a:endParaRPr b="0" i="0" sz="26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pic>
        <p:nvPicPr>
          <p:cNvPr id="239" name="Google Shape;239;g32567902cf3_0_20" title="IT_Co-fundedbytheEU_RGB_WHITE Outlin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9388" y="9570193"/>
            <a:ext cx="2619873" cy="5807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g34267876ad7_0_44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45" name="Google Shape;245;g34267876ad7_0_4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g34267876ad7_0_4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7" name="Google Shape;247;g34267876ad7_0_44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8" name="Google Shape;248;g34267876ad7_0_44" title="communication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68850" y="2943800"/>
            <a:ext cx="5258350" cy="525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g34267876ad7_0_44"/>
          <p:cNvSpPr txBox="1"/>
          <p:nvPr/>
        </p:nvSpPr>
        <p:spPr>
          <a:xfrm>
            <a:off x="3520650" y="614750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Discussione finale di gruppo</a:t>
            </a:r>
            <a:endParaRPr b="0" i="0" sz="62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g34267876ad7_0_44" title="IT_Co-fundedbytheEU_RGB_BLACK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1032" y="9368944"/>
            <a:ext cx="3332050" cy="73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50aaf29258_0_0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50aaf29258_0_0"/>
          <p:cNvSpPr txBox="1"/>
          <p:nvPr/>
        </p:nvSpPr>
        <p:spPr>
          <a:xfrm>
            <a:off x="1617550" y="3536950"/>
            <a:ext cx="15186300" cy="40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Holcomb, T. K. (2023).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Introduction to Deaf culture.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2nd edition. Oxford University Press. </a:t>
            </a:r>
            <a:r>
              <a:rPr b="0" i="0" lang="en-US" sz="3600" u="sng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http://www.introductiontodeafculture.com/intro-to-deaf-culture.htm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2857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Bauman, H. D. L., &amp; Murray, J. J. (2013). “Deaf studies in the 21st century: ‘Deaf-gain’ and the future of human diversity”. In L.J. Davis (Ed.),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 disability studies reader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(4th ed., pp. 246-262). Routledge.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7" name="Google Shape;257;g350aaf29258_0_0"/>
          <p:cNvSpPr txBox="1"/>
          <p:nvPr/>
        </p:nvSpPr>
        <p:spPr>
          <a:xfrm>
            <a:off x="2157050" y="1867850"/>
            <a:ext cx="49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Bibliografia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g350aaf29258_0_0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7" name="Google Shape;267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68" name="Google Shape;268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0" name="Google Shape;270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"/>
          <p:cNvSpPr txBox="1"/>
          <p:nvPr/>
        </p:nvSpPr>
        <p:spPr>
          <a:xfrm>
            <a:off x="2157051" y="1867850"/>
            <a:ext cx="3586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77" name="Google Shape;277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78" name="Google Shape;278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79" name="Google Shape;279;p3" title="IT_Co-fundedbytheEU_RGB_WHITE Outline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4386195" y="642925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