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8288000" cy="10287000"/>
  <p:notesSz cx="6858000" cy="9144000"/>
  <p:embeddedFontLst>
    <p:embeddedFont>
      <p:font typeface="Anton" pitchFamily="2" charset="0"/>
      <p:regular r:id="rId19"/>
    </p:embeddedFont>
    <p:embeddedFont>
      <p:font typeface="Quicksand" panose="020B0604020202020204" charset="0"/>
      <p:regular r:id="rId20"/>
      <p:bold r:id="rId21"/>
    </p:embeddedFont>
    <p:embeddedFont>
      <p:font typeface="Quicksand Medium" panose="020B0604020202020204" charset="0"/>
      <p:regular r:id="rId22"/>
      <p:bold r:id="rId23"/>
    </p:embeddedFont>
    <p:embeddedFont>
      <p:font typeface="Quicksand SemiBold" panose="020B0604020202020204" charset="0"/>
      <p:regular r:id="rId24"/>
      <p:bold r:id="rId25"/>
    </p:embeddedFont>
    <p:embeddedFont>
      <p:font typeface="Roboto"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i9HJmscuxOrBMp8azfL/YZb3tHW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E7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34"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7" name="Google Shape;15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9" name="Google Shape;16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250c33acba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0" name="Google Shape;180;g3250c33acba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250c33acba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1" name="Google Shape;191;g3250c33acb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250c33acba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7" name="Google Shape;217;g3250c33acba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2" name="Google Shape;23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9" name="Google Shape;23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4088c264a0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g34088c264a0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2568565e1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Questions to the participants:</a:t>
            </a:r>
            <a:br>
              <a:rPr lang="en-US" sz="1050">
                <a:solidFill>
                  <a:srgbClr val="444746"/>
                </a:solidFill>
                <a:latin typeface="Roboto"/>
                <a:ea typeface="Roboto"/>
                <a:cs typeface="Roboto"/>
                <a:sym typeface="Roboto"/>
              </a:rPr>
            </a:br>
            <a:r>
              <a:rPr lang="en-US" sz="1050">
                <a:solidFill>
                  <a:srgbClr val="444746"/>
                </a:solidFill>
                <a:latin typeface="Roboto"/>
                <a:ea typeface="Roboto"/>
                <a:cs typeface="Roboto"/>
                <a:sym typeface="Roboto"/>
              </a:rPr>
              <a:t>- differences with hearing norms, rules, values?</a:t>
            </a:r>
            <a:endParaRPr sz="1050">
              <a:solidFill>
                <a:srgbClr val="44474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 differences with majority?</a:t>
            </a:r>
            <a:endParaRPr sz="1050">
              <a:solidFill>
                <a:srgbClr val="444746"/>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 differences with audio culture? </a:t>
            </a:r>
            <a:endParaRPr sz="1050">
              <a:solidFill>
                <a:srgbClr val="444746"/>
              </a:solidFill>
              <a:latin typeface="Roboto"/>
              <a:ea typeface="Roboto"/>
              <a:cs typeface="Roboto"/>
              <a:sym typeface="Roboto"/>
            </a:endParaRPr>
          </a:p>
          <a:p>
            <a:pPr marL="0" lvl="0" indent="0" algn="l" rtl="0">
              <a:lnSpc>
                <a:spcPct val="100000"/>
              </a:lnSpc>
              <a:spcBef>
                <a:spcPts val="0"/>
              </a:spcBef>
              <a:spcAft>
                <a:spcPts val="0"/>
              </a:spcAft>
              <a:buSzPts val="1100"/>
              <a:buNone/>
            </a:pPr>
            <a:r>
              <a:rPr lang="en-US" sz="1050">
                <a:solidFill>
                  <a:srgbClr val="444746"/>
                </a:solidFill>
                <a:latin typeface="Roboto"/>
                <a:ea typeface="Roboto"/>
                <a:cs typeface="Roboto"/>
                <a:sym typeface="Roboto"/>
              </a:rPr>
              <a:t>- Comparison with other sub-cultures? (like migrants, Fryslan people, queer ... )</a:t>
            </a:r>
            <a:endParaRPr/>
          </a:p>
        </p:txBody>
      </p:sp>
      <p:sp>
        <p:nvSpPr>
          <p:cNvPr id="265" name="Google Shape;265;g32568565e1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25bd8fa57e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2" name="Google Shape;272;g325bd8fa57e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25bd8fa57e_0_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8" name="Google Shape;288;g325bd8fa57e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2568565e1b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1" name="Google Shape;301;g32568565e1b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2568565e1b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4" name="Google Shape;314;g32568565e1b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0ac3bce94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g350ac3bce94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4" name="Google Shape;33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6"/>
        <p:cNvGrpSpPr/>
        <p:nvPr/>
      </p:nvGrpSpPr>
      <p:grpSpPr>
        <a:xfrm>
          <a:off x="0" y="0"/>
          <a:ext cx="0" cy="0"/>
          <a:chOff x="0" y="0"/>
          <a:chExt cx="0" cy="0"/>
        </a:xfrm>
      </p:grpSpPr>
      <p:sp>
        <p:nvSpPr>
          <p:cNvPr id="87" name="Google Shape;87;g350ac3bce94_0_9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g350ac3bce94_0_9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g350ac3bce94_0_9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g350ac3bce94_0_95"/>
          <p:cNvSpPr txBox="1">
            <a:spLocks noGrp="1"/>
          </p:cNvSpPr>
          <p:nvPr>
            <p:ph type="ctrTitle"/>
          </p:nvPr>
        </p:nvSpPr>
        <p:spPr>
          <a:xfrm>
            <a:off x="685800" y="2130425"/>
            <a:ext cx="7772400" cy="1470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g350ac3bce94_0_9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3" name="Google Shape;93;g350ac3bce94_0_9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g350ac3bce94_0_9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g350ac3bce94_0_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g350ac3bce94_0_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g350ac3bce94_0_10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 name="Google Shape;99;g350ac3bce94_0_10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g350ac3bce94_0_10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g350ac3bce94_0_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g350ac3bce94_0_107"/>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g350ac3bce94_0_107"/>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5" name="Google Shape;105;g350ac3bce94_0_107"/>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g350ac3bce94_0_107"/>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g350ac3bce94_0_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g350ac3bce94_0_1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g350ac3bce94_0_113"/>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1" name="Google Shape;111;g350ac3bce94_0_113"/>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2" name="Google Shape;112;g350ac3bce94_0_113"/>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g350ac3bce94_0_113"/>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g350ac3bce94_0_1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g350ac3bce94_0_1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g350ac3bce94_0_120"/>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8" name="Google Shape;118;g350ac3bce94_0_120"/>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9" name="Google Shape;119;g350ac3bce94_0_120"/>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0" name="Google Shape;120;g350ac3bce94_0_120"/>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1" name="Google Shape;121;g350ac3bce94_0_120"/>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g350ac3bce94_0_120"/>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g350ac3bce94_0_1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g350ac3bce94_0_1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g350ac3bce94_0_12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g350ac3bce94_0_12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g350ac3bce94_0_1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g350ac3bce94_0_134"/>
          <p:cNvSpPr txBox="1">
            <a:spLocks noGrp="1"/>
          </p:cNvSpPr>
          <p:nvPr>
            <p:ph type="title"/>
          </p:nvPr>
        </p:nvSpPr>
        <p:spPr>
          <a:xfrm>
            <a:off x="457200" y="273050"/>
            <a:ext cx="3008400" cy="1162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g350ac3bce94_0_134"/>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2" name="Google Shape;132;g350ac3bce94_0_134"/>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3" name="Google Shape;133;g350ac3bce94_0_13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g350ac3bce94_0_13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g350ac3bce94_0_1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g350ac3bce94_0_141"/>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g350ac3bce94_0_141"/>
          <p:cNvSpPr>
            <a:spLocks noGrp="1"/>
          </p:cNvSpPr>
          <p:nvPr>
            <p:ph type="pic" idx="2"/>
          </p:nvPr>
        </p:nvSpPr>
        <p:spPr>
          <a:xfrm>
            <a:off x="1792288" y="612775"/>
            <a:ext cx="5486400" cy="4114800"/>
          </a:xfrm>
          <a:prstGeom prst="rect">
            <a:avLst/>
          </a:prstGeom>
          <a:noFill/>
          <a:ln>
            <a:noFill/>
          </a:ln>
        </p:spPr>
      </p:sp>
      <p:sp>
        <p:nvSpPr>
          <p:cNvPr id="139" name="Google Shape;139;g350ac3bce94_0_141"/>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0" name="Google Shape;140;g350ac3bce94_0_14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g350ac3bce94_0_14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g350ac3bce94_0_1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g350ac3bce94_0_1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g350ac3bce94_0_148"/>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6" name="Google Shape;146;g350ac3bce94_0_148"/>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g350ac3bce94_0_148"/>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g350ac3bce94_0_1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g350ac3bce94_0_154"/>
          <p:cNvSpPr txBox="1">
            <a:spLocks noGrp="1"/>
          </p:cNvSpPr>
          <p:nvPr>
            <p:ph type="title"/>
          </p:nvPr>
        </p:nvSpPr>
        <p:spPr>
          <a:xfrm rot="5400000">
            <a:off x="4732350" y="2171688"/>
            <a:ext cx="5851500"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g350ac3bce94_0_154"/>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2" name="Google Shape;152;g350ac3bce94_0_15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g350ac3bce94_0_15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g350ac3bce94_0_1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g350ac3bce94_0_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g350ac3bce94_0_8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Google Shape;83;g350ac3bce94_0_8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g350ac3bce94_0_8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g350ac3bce94_0_8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888888"/>
                </a:solidFill>
                <a:latin typeface="Calibri"/>
                <a:ea typeface="Calibri"/>
                <a:cs typeface="Calibri"/>
                <a:sym typeface="Calibri"/>
              </a:defRPr>
            </a:lvl1pPr>
            <a:lvl2pPr marL="0" marR="0" lvl="1" indent="0" algn="r">
              <a:spcBef>
                <a:spcPts val="0"/>
              </a:spcBef>
              <a:buNone/>
              <a:defRPr sz="1200" b="0" i="0" u="none" strike="noStrike" cap="none">
                <a:solidFill>
                  <a:srgbClr val="888888"/>
                </a:solidFill>
                <a:latin typeface="Calibri"/>
                <a:ea typeface="Calibri"/>
                <a:cs typeface="Calibri"/>
                <a:sym typeface="Calibri"/>
              </a:defRPr>
            </a:lvl2pPr>
            <a:lvl3pPr marL="0" marR="0" lvl="2" indent="0" algn="r">
              <a:spcBef>
                <a:spcPts val="0"/>
              </a:spcBef>
              <a:buNone/>
              <a:defRPr sz="1200" b="0" i="0" u="none" strike="noStrike" cap="none">
                <a:solidFill>
                  <a:srgbClr val="888888"/>
                </a:solidFill>
                <a:latin typeface="Calibri"/>
                <a:ea typeface="Calibri"/>
                <a:cs typeface="Calibri"/>
                <a:sym typeface="Calibri"/>
              </a:defRPr>
            </a:lvl3pPr>
            <a:lvl4pPr marL="0" marR="0" lvl="3" indent="0" algn="r">
              <a:spcBef>
                <a:spcPts val="0"/>
              </a:spcBef>
              <a:buNone/>
              <a:defRPr sz="1200" b="0" i="0" u="none" strike="noStrike" cap="none">
                <a:solidFill>
                  <a:srgbClr val="888888"/>
                </a:solidFill>
                <a:latin typeface="Calibri"/>
                <a:ea typeface="Calibri"/>
                <a:cs typeface="Calibri"/>
                <a:sym typeface="Calibri"/>
              </a:defRPr>
            </a:lvl4pPr>
            <a:lvl5pPr marL="0" marR="0" lvl="4" indent="0" algn="r">
              <a:spcBef>
                <a:spcPts val="0"/>
              </a:spcBef>
              <a:buNone/>
              <a:defRPr sz="1200" b="0" i="0" u="none" strike="noStrike" cap="none">
                <a:solidFill>
                  <a:srgbClr val="888888"/>
                </a:solidFill>
                <a:latin typeface="Calibri"/>
                <a:ea typeface="Calibri"/>
                <a:cs typeface="Calibri"/>
                <a:sym typeface="Calibri"/>
              </a:defRPr>
            </a:lvl5pPr>
            <a:lvl6pPr marL="0" marR="0" lvl="5" indent="0" algn="r">
              <a:spcBef>
                <a:spcPts val="0"/>
              </a:spcBef>
              <a:buNone/>
              <a:defRPr sz="1200" b="0" i="0" u="none" strike="noStrike" cap="none">
                <a:solidFill>
                  <a:srgbClr val="888888"/>
                </a:solidFill>
                <a:latin typeface="Calibri"/>
                <a:ea typeface="Calibri"/>
                <a:cs typeface="Calibri"/>
                <a:sym typeface="Calibri"/>
              </a:defRPr>
            </a:lvl6pPr>
            <a:lvl7pPr marL="0" marR="0" lvl="6" indent="0" algn="r">
              <a:spcBef>
                <a:spcPts val="0"/>
              </a:spcBef>
              <a:buNone/>
              <a:defRPr sz="1200" b="0" i="0" u="none" strike="noStrike" cap="none">
                <a:solidFill>
                  <a:srgbClr val="888888"/>
                </a:solidFill>
                <a:latin typeface="Calibri"/>
                <a:ea typeface="Calibri"/>
                <a:cs typeface="Calibri"/>
                <a:sym typeface="Calibri"/>
              </a:defRPr>
            </a:lvl7pPr>
            <a:lvl8pPr marL="0" marR="0" lvl="7" indent="0" algn="r">
              <a:spcBef>
                <a:spcPts val="0"/>
              </a:spcBef>
              <a:buNone/>
              <a:defRPr sz="1200" b="0" i="0" u="none" strike="noStrike" cap="none">
                <a:solidFill>
                  <a:srgbClr val="888888"/>
                </a:solidFill>
                <a:latin typeface="Calibri"/>
                <a:ea typeface="Calibri"/>
                <a:cs typeface="Calibri"/>
                <a:sym typeface="Calibri"/>
              </a:defRPr>
            </a:lvl8pPr>
            <a:lvl9pPr marL="0" marR="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hyperlink" Target="http://www.introductiontodeafculture.com/intro-to-deaf-culture.html"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58"/>
        <p:cNvGrpSpPr/>
        <p:nvPr/>
      </p:nvGrpSpPr>
      <p:grpSpPr>
        <a:xfrm>
          <a:off x="0" y="0"/>
          <a:ext cx="0" cy="0"/>
          <a:chOff x="0" y="0"/>
          <a:chExt cx="0" cy="0"/>
        </a:xfrm>
      </p:grpSpPr>
      <p:grpSp>
        <p:nvGrpSpPr>
          <p:cNvPr id="159" name="Google Shape;159;p1"/>
          <p:cNvGrpSpPr/>
          <p:nvPr/>
        </p:nvGrpSpPr>
        <p:grpSpPr>
          <a:xfrm>
            <a:off x="0" y="-216991"/>
            <a:ext cx="2922084" cy="10503991"/>
            <a:chOff x="0" y="-57150"/>
            <a:chExt cx="769602" cy="2766483"/>
          </a:xfrm>
        </p:grpSpPr>
        <p:sp>
          <p:nvSpPr>
            <p:cNvPr id="160" name="Google Shape;160;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 name="Google Shape;161;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2" name="Google Shape;162;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 name="Google Shape;163;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
          <p:cNvSpPr txBox="1"/>
          <p:nvPr/>
        </p:nvSpPr>
        <p:spPr>
          <a:xfrm>
            <a:off x="3457348" y="3904550"/>
            <a:ext cx="13899300" cy="1292662"/>
          </a:xfrm>
          <a:prstGeom prst="rect">
            <a:avLst/>
          </a:prstGeom>
          <a:noFill/>
          <a:ln>
            <a:noFill/>
          </a:ln>
        </p:spPr>
        <p:txBody>
          <a:bodyPr spcFirstLastPara="1" wrap="square" lIns="0" tIns="0" rIns="0" bIns="0" anchor="t" anchorCtr="0">
            <a:spAutoFit/>
          </a:bodyPr>
          <a:lstStyle/>
          <a:p>
            <a:pPr lvl="0">
              <a:lnSpc>
                <a:spcPct val="140000"/>
              </a:lnSpc>
              <a:buSzPts val="8000"/>
            </a:pPr>
            <a:r>
              <a:rPr lang="en-US" sz="6000" dirty="0" err="1">
                <a:solidFill>
                  <a:srgbClr val="FFFFFF"/>
                </a:solidFill>
                <a:latin typeface="Anton"/>
                <a:ea typeface="Anton"/>
                <a:cs typeface="Anton"/>
                <a:sym typeface="Anton"/>
              </a:rPr>
              <a:t>Gemeinsam</a:t>
            </a:r>
            <a:r>
              <a:rPr lang="en-US" sz="6000" dirty="0">
                <a:solidFill>
                  <a:srgbClr val="FFFFFF"/>
                </a:solidFill>
                <a:latin typeface="Anton"/>
                <a:ea typeface="Anton"/>
                <a:cs typeface="Anton"/>
                <a:sym typeface="Anton"/>
              </a:rPr>
              <a:t> die </a:t>
            </a:r>
            <a:r>
              <a:rPr lang="en-US" sz="6000" dirty="0" err="1">
                <a:solidFill>
                  <a:srgbClr val="FFFFFF"/>
                </a:solidFill>
                <a:latin typeface="Anton"/>
                <a:ea typeface="Anton"/>
                <a:cs typeface="Anton"/>
                <a:sym typeface="Anton"/>
              </a:rPr>
              <a:t>Gehörlosenkultur</a:t>
            </a:r>
            <a:r>
              <a:rPr lang="en-US" sz="6000" dirty="0">
                <a:solidFill>
                  <a:srgbClr val="FFFFFF"/>
                </a:solidFill>
                <a:latin typeface="Anton"/>
                <a:ea typeface="Anton"/>
                <a:cs typeface="Anton"/>
                <a:sym typeface="Anton"/>
              </a:rPr>
              <a:t> </a:t>
            </a:r>
            <a:r>
              <a:rPr lang="en-US" sz="6000" dirty="0" err="1">
                <a:solidFill>
                  <a:srgbClr val="FFFFFF"/>
                </a:solidFill>
                <a:latin typeface="Anton"/>
                <a:ea typeface="Anton"/>
                <a:cs typeface="Anton"/>
                <a:sym typeface="Anton"/>
              </a:rPr>
              <a:t>erkunden</a:t>
            </a:r>
            <a:endParaRPr sz="6000" b="0" i="0" u="none" strike="noStrike" cap="none" dirty="0">
              <a:solidFill>
                <a:srgbClr val="FFFFFF"/>
              </a:solidFill>
              <a:latin typeface="Anton"/>
              <a:ea typeface="Anton"/>
              <a:cs typeface="Anton"/>
              <a:sym typeface="Anton"/>
            </a:endParaRPr>
          </a:p>
        </p:txBody>
      </p:sp>
      <p:sp>
        <p:nvSpPr>
          <p:cNvPr id="165" name="Google Shape;165;p1"/>
          <p:cNvSpPr txBox="1"/>
          <p:nvPr/>
        </p:nvSpPr>
        <p:spPr>
          <a:xfrm>
            <a:off x="3457354" y="5297655"/>
            <a:ext cx="11401500" cy="1378839"/>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err="1">
                <a:solidFill>
                  <a:srgbClr val="FFFFFF"/>
                </a:solidFill>
                <a:latin typeface="Quicksand"/>
                <a:ea typeface="Quicksand"/>
                <a:cs typeface="Quicksand"/>
                <a:sym typeface="Quicksand"/>
              </a:rPr>
              <a:t>Kulturelle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Praktiken</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Traditionen</a:t>
            </a:r>
            <a:r>
              <a:rPr lang="en-US" sz="3200" dirty="0">
                <a:solidFill>
                  <a:srgbClr val="FFFFFF"/>
                </a:solidFill>
                <a:latin typeface="Quicksand"/>
                <a:ea typeface="Quicksand"/>
                <a:cs typeface="Quicksand"/>
                <a:sym typeface="Quicksand"/>
              </a:rPr>
              <a:t> der </a:t>
            </a:r>
            <a:r>
              <a:rPr lang="en-US" sz="3200" dirty="0" err="1">
                <a:solidFill>
                  <a:srgbClr val="FFFFFF"/>
                </a:solidFill>
                <a:latin typeface="Quicksand"/>
                <a:ea typeface="Quicksand"/>
                <a:cs typeface="Quicksand"/>
                <a:sym typeface="Quicksand"/>
              </a:rPr>
              <a:t>Gehörlosen</a:t>
            </a:r>
            <a:endParaRPr lang="en-US" sz="3200" dirty="0">
              <a:solidFill>
                <a:srgbClr val="FFFFFF"/>
              </a:solidFill>
              <a:latin typeface="Quicksand"/>
              <a:ea typeface="Quicksand"/>
              <a:cs typeface="Quicksand"/>
              <a:sym typeface="Quicksand"/>
            </a:endParaRPr>
          </a:p>
          <a:p>
            <a:pPr lvl="0">
              <a:lnSpc>
                <a:spcPct val="140000"/>
              </a:lnSpc>
              <a:buSzPts val="3200"/>
            </a:pPr>
            <a:r>
              <a:rPr lang="en-US" sz="3200" b="0" i="0" u="none" strike="noStrike" cap="none" dirty="0" err="1">
                <a:solidFill>
                  <a:srgbClr val="FFFFFF"/>
                </a:solidFill>
                <a:latin typeface="Quicksand"/>
                <a:ea typeface="Quicksand"/>
                <a:cs typeface="Quicksand"/>
                <a:sym typeface="Quicksand"/>
              </a:rPr>
              <a:t>Gehörlosenidenität</a:t>
            </a:r>
            <a:r>
              <a:rPr lang="en-US" sz="3200" b="0" i="0" u="none" strike="noStrike" cap="none" dirty="0">
                <a:solidFill>
                  <a:srgbClr val="FFFFFF"/>
                </a:solidFill>
                <a:latin typeface="Quicksand"/>
                <a:ea typeface="Quicksand"/>
                <a:cs typeface="Quicksand"/>
                <a:sym typeface="Quicksand"/>
              </a:rPr>
              <a:t> und </a:t>
            </a:r>
            <a:r>
              <a:rPr lang="en-US" sz="3200" b="0" i="0" u="none" strike="noStrike" cap="none" dirty="0" err="1">
                <a:solidFill>
                  <a:srgbClr val="FFFFFF"/>
                </a:solidFill>
                <a:latin typeface="Quicksand"/>
                <a:ea typeface="Quicksand"/>
                <a:cs typeface="Quicksand"/>
                <a:sym typeface="Quicksand"/>
              </a:rPr>
              <a:t>Gehörlosenkultur</a:t>
            </a:r>
            <a:endParaRPr sz="3200" b="0" i="0" u="none" strike="noStrike" cap="none" dirty="0">
              <a:solidFill>
                <a:srgbClr val="FFFFFF"/>
              </a:solidFill>
              <a:latin typeface="Quicksand"/>
              <a:ea typeface="Quicksand"/>
              <a:cs typeface="Quicksand"/>
              <a:sym typeface="Quicksand"/>
            </a:endParaRPr>
          </a:p>
        </p:txBody>
      </p:sp>
      <p:sp>
        <p:nvSpPr>
          <p:cNvPr id="166" name="Google Shape;166;p1"/>
          <p:cNvSpPr txBox="1"/>
          <p:nvPr/>
        </p:nvSpPr>
        <p:spPr>
          <a:xfrm>
            <a:off x="3457354" y="3428788"/>
            <a:ext cx="8667900" cy="495328"/>
          </a:xfrm>
          <a:prstGeom prst="rect">
            <a:avLst/>
          </a:prstGeom>
          <a:noFill/>
          <a:ln>
            <a:noFill/>
          </a:ln>
        </p:spPr>
        <p:txBody>
          <a:bodyPr spcFirstLastPara="1" wrap="square" lIns="0" tIns="0" rIns="0" bIns="0" anchor="t" anchorCtr="0">
            <a:spAutoFit/>
          </a:bodyPr>
          <a:lstStyle/>
          <a:p>
            <a:pPr lvl="0">
              <a:lnSpc>
                <a:spcPct val="140017"/>
              </a:lnSpc>
              <a:buSzPts val="2299"/>
            </a:pPr>
            <a:r>
              <a:rPr lang="en-US" sz="2299" dirty="0">
                <a:solidFill>
                  <a:srgbClr val="FFFFFF"/>
                </a:solidFill>
                <a:latin typeface="Quicksand"/>
                <a:ea typeface="Quicksand"/>
                <a:cs typeface="Quicksand"/>
                <a:sym typeface="Quicksand"/>
              </a:rPr>
              <a:t>Workshop | Deaf Studies</a:t>
            </a:r>
            <a:endParaRPr sz="1400" b="0" i="0" u="none" strike="noStrike" cap="none" dirty="0">
              <a:solidFill>
                <a:srgbClr val="000000"/>
              </a:solidFill>
              <a:latin typeface="Arial"/>
              <a:ea typeface="Arial"/>
              <a:cs typeface="Arial"/>
              <a:sym typeface="Arial"/>
            </a:endParaRPr>
          </a:p>
        </p:txBody>
      </p:sp>
      <p:sp>
        <p:nvSpPr>
          <p:cNvPr id="3" name="Textfeld 2">
            <a:extLst>
              <a:ext uri="{FF2B5EF4-FFF2-40B4-BE49-F238E27FC236}">
                <a16:creationId xmlns:a16="http://schemas.microsoft.com/office/drawing/2014/main" id="{55A26645-C416-3F64-9FE8-0510D252815C}"/>
              </a:ext>
            </a:extLst>
          </p:cNvPr>
          <p:cNvSpPr txBox="1"/>
          <p:nvPr/>
        </p:nvSpPr>
        <p:spPr>
          <a:xfrm>
            <a:off x="3998795" y="8784175"/>
            <a:ext cx="9307772"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70"/>
        <p:cNvGrpSpPr/>
        <p:nvPr/>
      </p:nvGrpSpPr>
      <p:grpSpPr>
        <a:xfrm>
          <a:off x="0" y="0"/>
          <a:ext cx="0" cy="0"/>
          <a:chOff x="0" y="0"/>
          <a:chExt cx="0" cy="0"/>
        </a:xfrm>
      </p:grpSpPr>
      <p:grpSp>
        <p:nvGrpSpPr>
          <p:cNvPr id="171" name="Google Shape;171;p2"/>
          <p:cNvGrpSpPr/>
          <p:nvPr/>
        </p:nvGrpSpPr>
        <p:grpSpPr>
          <a:xfrm>
            <a:off x="0" y="-216991"/>
            <a:ext cx="2922084" cy="10503991"/>
            <a:chOff x="0" y="-57150"/>
            <a:chExt cx="769602" cy="2766483"/>
          </a:xfrm>
        </p:grpSpPr>
        <p:sp>
          <p:nvSpPr>
            <p:cNvPr id="172" name="Google Shape;172;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 name="Google Shape;173;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74" name="Google Shape;174;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5" name="Google Shape;175;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6" name="Google Shape;176;p2"/>
          <p:cNvSpPr txBox="1"/>
          <p:nvPr/>
        </p:nvSpPr>
        <p:spPr>
          <a:xfrm>
            <a:off x="4064275" y="3360875"/>
            <a:ext cx="12679500" cy="4136517"/>
          </a:xfrm>
          <a:prstGeom prst="rect">
            <a:avLst/>
          </a:prstGeom>
          <a:noFill/>
          <a:ln>
            <a:noFill/>
          </a:ln>
        </p:spPr>
        <p:txBody>
          <a:bodyPr spcFirstLastPara="1" wrap="square" lIns="0" tIns="0" rIns="0" bIns="0" anchor="t" anchorCtr="0">
            <a:spAutoFit/>
          </a:bodyPr>
          <a:lstStyle/>
          <a:p>
            <a:pPr marL="604511" lvl="1" indent="-353119">
              <a:lnSpc>
                <a:spcPct val="140014"/>
              </a:lnSpc>
              <a:buClr>
                <a:srgbClr val="FFFFFF"/>
              </a:buClr>
              <a:buSzPts val="3600"/>
              <a:buFont typeface="Quicksand"/>
              <a:buChar char="•"/>
            </a:pPr>
            <a:r>
              <a:rPr lang="en-US" sz="3200" dirty="0">
                <a:solidFill>
                  <a:srgbClr val="FFFFFF"/>
                </a:solidFill>
                <a:latin typeface="Quicksand"/>
                <a:ea typeface="Quicksand"/>
                <a:cs typeface="Quicksand"/>
                <a:sym typeface="Quicksand"/>
              </a:rPr>
              <a:t>Was </a:t>
            </a:r>
            <a:r>
              <a:rPr lang="en-US" sz="3200" dirty="0" err="1">
                <a:solidFill>
                  <a:srgbClr val="FFFFFF"/>
                </a:solidFill>
                <a:latin typeface="Quicksand"/>
                <a:ea typeface="Quicksand"/>
                <a:cs typeface="Quicksand"/>
                <a:sym typeface="Quicksand"/>
              </a:rPr>
              <a:t>ist</a:t>
            </a:r>
            <a:r>
              <a:rPr lang="en-US" sz="3200" dirty="0">
                <a:solidFill>
                  <a:srgbClr val="FFFFFF"/>
                </a:solidFill>
                <a:latin typeface="Quicksand"/>
                <a:ea typeface="Quicksand"/>
                <a:cs typeface="Quicksand"/>
                <a:sym typeface="Quicksand"/>
              </a:rPr>
              <a:t> Kultur?
</a:t>
            </a:r>
            <a:r>
              <a:rPr lang="en-US" sz="3200" dirty="0" err="1">
                <a:solidFill>
                  <a:srgbClr val="FFFFFF"/>
                </a:solidFill>
                <a:latin typeface="Quicksand"/>
                <a:ea typeface="Quicksand"/>
                <a:cs typeface="Quicksand"/>
                <a:sym typeface="Quicksand"/>
              </a:rPr>
              <a:t>Erkundung</a:t>
            </a:r>
            <a:r>
              <a:rPr lang="en-US" sz="3200" dirty="0">
                <a:solidFill>
                  <a:srgbClr val="FFFFFF"/>
                </a:solidFill>
                <a:latin typeface="Quicksand"/>
                <a:ea typeface="Quicksand"/>
                <a:cs typeface="Quicksand"/>
                <a:sym typeface="Quicksand"/>
              </a:rPr>
              <a:t> der </a:t>
            </a:r>
            <a:r>
              <a:rPr lang="en-US" sz="3200" dirty="0" err="1">
                <a:solidFill>
                  <a:srgbClr val="FFFFFF"/>
                </a:solidFill>
                <a:latin typeface="Quicksand"/>
                <a:ea typeface="Quicksand"/>
                <a:cs typeface="Quicksand"/>
                <a:sym typeface="Quicksand"/>
              </a:rPr>
              <a:t>Gehörlosenkultur</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Arbeitsgruppe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Recherche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zu</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einem</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Praxisbeispiel</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aus</a:t>
            </a:r>
            <a:r>
              <a:rPr lang="en-US" sz="3200" dirty="0">
                <a:solidFill>
                  <a:srgbClr val="FFFFFF"/>
                </a:solidFill>
                <a:latin typeface="Quicksand"/>
                <a:ea typeface="Quicksand"/>
                <a:cs typeface="Quicksand"/>
                <a:sym typeface="Quicksand"/>
              </a:rPr>
              <a:t> der </a:t>
            </a:r>
            <a:r>
              <a:rPr lang="en-US" sz="3200" dirty="0" err="1">
                <a:solidFill>
                  <a:srgbClr val="FFFFFF"/>
                </a:solidFill>
                <a:latin typeface="Quicksand"/>
                <a:ea typeface="Quicksand"/>
                <a:cs typeface="Quicksand"/>
                <a:sym typeface="Quicksand"/>
              </a:rPr>
              <a:t>Kultur</a:t>
            </a:r>
            <a:r>
              <a:rPr lang="en-US" sz="3200" dirty="0">
                <a:solidFill>
                  <a:srgbClr val="FFFFFF"/>
                </a:solidFill>
                <a:latin typeface="Quicksand"/>
                <a:ea typeface="Quicksand"/>
                <a:cs typeface="Quicksand"/>
                <a:sym typeface="Quicksand"/>
              </a:rPr>
              <a:t>/Tradition der </a:t>
            </a:r>
            <a:r>
              <a:rPr lang="en-US" sz="3200" dirty="0" err="1">
                <a:solidFill>
                  <a:srgbClr val="FFFFFF"/>
                </a:solidFill>
                <a:latin typeface="Quicksand"/>
                <a:ea typeface="Quicksand"/>
                <a:cs typeface="Quicksand"/>
                <a:sym typeface="Quicksand"/>
              </a:rPr>
              <a:t>Gehörlosengemeinschaft</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Präsentation</a:t>
            </a:r>
            <a:r>
              <a:rPr lang="en-US" sz="3200" dirty="0">
                <a:solidFill>
                  <a:srgbClr val="FFFFFF"/>
                </a:solidFill>
                <a:latin typeface="Quicksand"/>
                <a:ea typeface="Quicksand"/>
                <a:cs typeface="Quicksand"/>
                <a:sym typeface="Quicksand"/>
              </a:rPr>
              <a:t> der </a:t>
            </a:r>
            <a:r>
              <a:rPr lang="en-US" sz="3200" dirty="0" err="1">
                <a:solidFill>
                  <a:srgbClr val="FFFFFF"/>
                </a:solidFill>
                <a:latin typeface="Quicksand"/>
                <a:ea typeface="Quicksand"/>
                <a:cs typeface="Quicksand"/>
                <a:sym typeface="Quicksand"/>
              </a:rPr>
              <a:t>Recherchearbeit</a:t>
            </a:r>
            <a:r>
              <a:rPr lang="en-US" sz="3200" dirty="0">
                <a:solidFill>
                  <a:srgbClr val="FFFFFF"/>
                </a:solidFill>
                <a:latin typeface="Quicksand"/>
                <a:ea typeface="Quicksand"/>
                <a:cs typeface="Quicksand"/>
                <a:sym typeface="Quicksand"/>
              </a:rPr>
              <a:t> der </a:t>
            </a:r>
            <a:r>
              <a:rPr lang="en-US" sz="3200" dirty="0" err="1">
                <a:solidFill>
                  <a:srgbClr val="FFFFFF"/>
                </a:solidFill>
                <a:latin typeface="Quicksand"/>
                <a:ea typeface="Quicksand"/>
                <a:cs typeface="Quicksand"/>
                <a:sym typeface="Quicksand"/>
              </a:rPr>
              <a:t>einzelnen</a:t>
            </a:r>
            <a:r>
              <a:rPr lang="en-US" sz="3200" dirty="0">
                <a:solidFill>
                  <a:srgbClr val="FFFFFF"/>
                </a:solidFill>
                <a:latin typeface="Quicksand"/>
                <a:ea typeface="Quicksand"/>
                <a:cs typeface="Quicksand"/>
                <a:sym typeface="Quicksand"/>
              </a:rPr>
              <a:t> Gruppen
</a:t>
            </a:r>
            <a:r>
              <a:rPr lang="en-US" sz="3200" dirty="0" err="1">
                <a:solidFill>
                  <a:srgbClr val="FFFFFF"/>
                </a:solidFill>
                <a:latin typeface="Quicksand"/>
                <a:ea typeface="Quicksand"/>
                <a:cs typeface="Quicksand"/>
                <a:sym typeface="Quicksand"/>
              </a:rPr>
              <a:t>Abschlussaktivität</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Identitätsrad</a:t>
            </a:r>
            <a:r>
              <a:rPr lang="en-US" sz="3200" dirty="0">
                <a:solidFill>
                  <a:srgbClr val="FFFFFF"/>
                </a:solidFill>
                <a:latin typeface="Quicksand"/>
                <a:ea typeface="Quicksand"/>
                <a:cs typeface="Quicksand"/>
                <a:sym typeface="Quicksand"/>
              </a:rPr>
              <a:t> (optional</a:t>
            </a:r>
            <a:r>
              <a:rPr lang="en-US" sz="3200" dirty="0">
                <a:solidFill>
                  <a:schemeClr val="lt1"/>
                </a:solidFill>
                <a:latin typeface="Quicksand"/>
                <a:ea typeface="Quicksand"/>
                <a:cs typeface="Quicksand"/>
                <a:sym typeface="Quicksand"/>
              </a:rPr>
              <a:t>)</a:t>
            </a:r>
            <a:endParaRPr sz="3200" dirty="0">
              <a:solidFill>
                <a:srgbClr val="FFFFFF"/>
              </a:solidFill>
              <a:latin typeface="Quicksand"/>
              <a:ea typeface="Quicksand"/>
              <a:cs typeface="Quicksand"/>
              <a:sym typeface="Quicksand"/>
            </a:endParaRPr>
          </a:p>
        </p:txBody>
      </p:sp>
      <p:sp>
        <p:nvSpPr>
          <p:cNvPr id="177" name="Google Shape;177;p2"/>
          <p:cNvSpPr txBox="1"/>
          <p:nvPr/>
        </p:nvSpPr>
        <p:spPr>
          <a:xfrm>
            <a:off x="4064282" y="1534517"/>
            <a:ext cx="7182838"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Übersicht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81"/>
        <p:cNvGrpSpPr/>
        <p:nvPr/>
      </p:nvGrpSpPr>
      <p:grpSpPr>
        <a:xfrm>
          <a:off x="0" y="0"/>
          <a:ext cx="0" cy="0"/>
          <a:chOff x="0" y="0"/>
          <a:chExt cx="0" cy="0"/>
        </a:xfrm>
      </p:grpSpPr>
      <p:grpSp>
        <p:nvGrpSpPr>
          <p:cNvPr id="182" name="Google Shape;182;g3250c33acba_0_17"/>
          <p:cNvGrpSpPr/>
          <p:nvPr/>
        </p:nvGrpSpPr>
        <p:grpSpPr>
          <a:xfrm>
            <a:off x="0" y="-216993"/>
            <a:ext cx="2922102" cy="10504504"/>
            <a:chOff x="0" y="-57150"/>
            <a:chExt cx="769602" cy="2766600"/>
          </a:xfrm>
        </p:grpSpPr>
        <p:sp>
          <p:nvSpPr>
            <p:cNvPr id="183" name="Google Shape;183;g3250c33acba_0_1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4" name="Google Shape;184;g3250c33acba_0_17"/>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5" name="Google Shape;185;g3250c33acba_0_1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g3250c33acba_0_17"/>
          <p:cNvSpPr/>
          <p:nvPr/>
        </p:nvSpPr>
        <p:spPr>
          <a:xfrm>
            <a:off x="-344113" y="13301"/>
            <a:ext cx="3610309" cy="2030799"/>
          </a:xfrm>
          <a:custGeom>
            <a:avLst/>
            <a:gdLst/>
            <a:ahLst/>
            <a:cxnLst/>
            <a:rect l="l" t="t" r="r" b="b"/>
            <a:pathLst>
              <a:path w="3610309" h="2030799" extrusionOk="0">
                <a:moveTo>
                  <a:pt x="0" y="0"/>
                </a:moveTo>
                <a:lnTo>
                  <a:pt x="3610309" y="0"/>
                </a:lnTo>
                <a:lnTo>
                  <a:pt x="3610309" y="2030798"/>
                </a:lnTo>
                <a:lnTo>
                  <a:pt x="0" y="203079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7" name="Google Shape;187;g3250c33acba_0_17"/>
          <p:cNvSpPr txBox="1"/>
          <p:nvPr/>
        </p:nvSpPr>
        <p:spPr>
          <a:xfrm>
            <a:off x="6721903" y="166925"/>
            <a:ext cx="12949200"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a:solidFill>
                  <a:srgbClr val="FFFFFF"/>
                </a:solidFill>
                <a:latin typeface="Anton"/>
                <a:ea typeface="Anton"/>
                <a:cs typeface="Anton"/>
                <a:sym typeface="Anton"/>
              </a:rPr>
              <a:t>Was </a:t>
            </a:r>
            <a:r>
              <a:rPr lang="en-US" sz="8000" dirty="0" err="1">
                <a:solidFill>
                  <a:srgbClr val="FFFFFF"/>
                </a:solidFill>
                <a:latin typeface="Anton"/>
                <a:ea typeface="Anton"/>
                <a:cs typeface="Anton"/>
                <a:sym typeface="Anton"/>
              </a:rPr>
              <a:t>ist</a:t>
            </a:r>
            <a:r>
              <a:rPr lang="en-US" sz="8000" dirty="0">
                <a:solidFill>
                  <a:srgbClr val="FFFFFF"/>
                </a:solidFill>
                <a:latin typeface="Anton"/>
                <a:ea typeface="Anton"/>
                <a:cs typeface="Anton"/>
                <a:sym typeface="Anton"/>
              </a:rPr>
              <a:t> Kultur?</a:t>
            </a:r>
            <a:endParaRPr sz="8000" b="0" i="0" u="none" strike="noStrike" cap="none" dirty="0">
              <a:solidFill>
                <a:srgbClr val="FFFFFF"/>
              </a:solidFill>
              <a:latin typeface="Anton"/>
              <a:ea typeface="Anton"/>
              <a:cs typeface="Anton"/>
              <a:sym typeface="Anton"/>
            </a:endParaRPr>
          </a:p>
        </p:txBody>
      </p:sp>
      <p:pic>
        <p:nvPicPr>
          <p:cNvPr id="188" name="Google Shape;188;g3250c33acba_0_17"/>
          <p:cNvPicPr preferRelativeResize="0"/>
          <p:nvPr/>
        </p:nvPicPr>
        <p:blipFill rotWithShape="1">
          <a:blip r:embed="rId5">
            <a:alphaModFix/>
          </a:blip>
          <a:srcRect/>
          <a:stretch/>
        </p:blipFill>
        <p:spPr>
          <a:xfrm>
            <a:off x="6290275" y="2355025"/>
            <a:ext cx="7448425" cy="7448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92"/>
        <p:cNvGrpSpPr/>
        <p:nvPr/>
      </p:nvGrpSpPr>
      <p:grpSpPr>
        <a:xfrm>
          <a:off x="0" y="0"/>
          <a:ext cx="0" cy="0"/>
          <a:chOff x="0" y="0"/>
          <a:chExt cx="0" cy="0"/>
        </a:xfrm>
      </p:grpSpPr>
      <p:grpSp>
        <p:nvGrpSpPr>
          <p:cNvPr id="193" name="Google Shape;193;g3250c33acba_0_26"/>
          <p:cNvGrpSpPr/>
          <p:nvPr/>
        </p:nvGrpSpPr>
        <p:grpSpPr>
          <a:xfrm>
            <a:off x="-38345" y="-217504"/>
            <a:ext cx="2922102" cy="10504504"/>
            <a:chOff x="0" y="-57150"/>
            <a:chExt cx="769602" cy="2766600"/>
          </a:xfrm>
        </p:grpSpPr>
        <p:sp>
          <p:nvSpPr>
            <p:cNvPr id="194" name="Google Shape;194;g3250c33acba_0_2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5" name="Google Shape;195;g3250c33acba_0_2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6" name="Google Shape;196;g3250c33acba_0_26"/>
          <p:cNvSpPr/>
          <p:nvPr/>
        </p:nvSpPr>
        <p:spPr>
          <a:xfrm>
            <a:off x="0" y="9500702"/>
            <a:ext cx="2817520" cy="628072"/>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7" name="Google Shape;197;g3250c33acba_0_26"/>
          <p:cNvSpPr/>
          <p:nvPr/>
        </p:nvSpPr>
        <p:spPr>
          <a:xfrm>
            <a:off x="-344113" y="13301"/>
            <a:ext cx="3610309" cy="2030799"/>
          </a:xfrm>
          <a:custGeom>
            <a:avLst/>
            <a:gdLst/>
            <a:ahLst/>
            <a:cxnLst/>
            <a:rect l="l" t="t" r="r" b="b"/>
            <a:pathLst>
              <a:path w="3610309" h="2030799" extrusionOk="0">
                <a:moveTo>
                  <a:pt x="0" y="0"/>
                </a:moveTo>
                <a:lnTo>
                  <a:pt x="3610309" y="0"/>
                </a:lnTo>
                <a:lnTo>
                  <a:pt x="3610309" y="2030798"/>
                </a:lnTo>
                <a:lnTo>
                  <a:pt x="0" y="203079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8" name="Google Shape;198;g3250c33acba_0_26"/>
          <p:cNvSpPr txBox="1"/>
          <p:nvPr/>
        </p:nvSpPr>
        <p:spPr>
          <a:xfrm>
            <a:off x="377149" y="1953375"/>
            <a:ext cx="2167800" cy="1378839"/>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a:solidFill>
                  <a:srgbClr val="843F98"/>
                </a:solidFill>
                <a:latin typeface="Anton"/>
                <a:ea typeface="Anton"/>
                <a:cs typeface="Anton"/>
                <a:sym typeface="Anton"/>
              </a:rPr>
              <a:t>Was </a:t>
            </a:r>
            <a:r>
              <a:rPr lang="en-US" sz="3200" dirty="0" err="1">
                <a:solidFill>
                  <a:srgbClr val="843F98"/>
                </a:solidFill>
                <a:latin typeface="Anton"/>
                <a:ea typeface="Anton"/>
                <a:cs typeface="Anton"/>
                <a:sym typeface="Anton"/>
              </a:rPr>
              <a:t>ist</a:t>
            </a:r>
            <a:r>
              <a:rPr lang="en-US" sz="3200" dirty="0">
                <a:solidFill>
                  <a:srgbClr val="843F98"/>
                </a:solidFill>
                <a:latin typeface="Anton"/>
                <a:ea typeface="Anton"/>
                <a:cs typeface="Anton"/>
                <a:sym typeface="Anton"/>
              </a:rPr>
              <a:t> die Kultur?</a:t>
            </a:r>
            <a:endParaRPr sz="3200" b="0" i="0" u="none" strike="noStrike" cap="none" dirty="0">
              <a:solidFill>
                <a:srgbClr val="843F98"/>
              </a:solidFill>
              <a:latin typeface="Anton"/>
              <a:ea typeface="Anton"/>
              <a:cs typeface="Anton"/>
              <a:sym typeface="Anton"/>
            </a:endParaRPr>
          </a:p>
        </p:txBody>
      </p:sp>
      <p:sp>
        <p:nvSpPr>
          <p:cNvPr id="199" name="Google Shape;199;g3250c33acba_0_26"/>
          <p:cNvSpPr txBox="1"/>
          <p:nvPr/>
        </p:nvSpPr>
        <p:spPr>
          <a:xfrm>
            <a:off x="5664350" y="347503"/>
            <a:ext cx="11245800" cy="800189"/>
          </a:xfrm>
          <a:prstGeom prst="rect">
            <a:avLst/>
          </a:prstGeom>
          <a:noFill/>
          <a:ln>
            <a:noFill/>
          </a:ln>
        </p:spPr>
        <p:txBody>
          <a:bodyPr spcFirstLastPara="1" wrap="square" lIns="91425" tIns="91425" rIns="91425" bIns="91425" anchor="t" anchorCtr="0">
            <a:spAutoFit/>
          </a:bodyPr>
          <a:lstStyle/>
          <a:p>
            <a:pPr lvl="0">
              <a:buSzPts val="4500"/>
            </a:pPr>
            <a:r>
              <a:rPr lang="en-US" sz="4000" dirty="0">
                <a:solidFill>
                  <a:schemeClr val="lt1"/>
                </a:solidFill>
                <a:latin typeface="Anton"/>
                <a:ea typeface="Anton"/>
                <a:cs typeface="Anton"/>
                <a:sym typeface="Anton"/>
              </a:rPr>
              <a:t>Kultur </a:t>
            </a:r>
            <a:r>
              <a:rPr lang="en-US" sz="4000" dirty="0" err="1">
                <a:solidFill>
                  <a:schemeClr val="lt1"/>
                </a:solidFill>
                <a:latin typeface="Anton"/>
                <a:ea typeface="Anton"/>
                <a:cs typeface="Anton"/>
                <a:sym typeface="Anton"/>
              </a:rPr>
              <a:t>ist</a:t>
            </a:r>
            <a:r>
              <a:rPr lang="en-US" sz="4000" dirty="0">
                <a:solidFill>
                  <a:schemeClr val="lt1"/>
                </a:solidFill>
                <a:latin typeface="Anton"/>
                <a:ea typeface="Anton"/>
                <a:cs typeface="Anton"/>
                <a:sym typeface="Anton"/>
              </a:rPr>
              <a:t> </a:t>
            </a:r>
            <a:r>
              <a:rPr lang="en-US" sz="4000" dirty="0" err="1">
                <a:solidFill>
                  <a:schemeClr val="lt1"/>
                </a:solidFill>
                <a:latin typeface="Anton"/>
                <a:ea typeface="Anton"/>
                <a:cs typeface="Anton"/>
                <a:sym typeface="Anton"/>
              </a:rPr>
              <a:t>ein</a:t>
            </a:r>
            <a:r>
              <a:rPr lang="en-US" sz="4000" dirty="0">
                <a:solidFill>
                  <a:schemeClr val="lt1"/>
                </a:solidFill>
                <a:latin typeface="Anton"/>
                <a:ea typeface="Anton"/>
                <a:cs typeface="Anton"/>
                <a:sym typeface="Anton"/>
              </a:rPr>
              <a:t> </a:t>
            </a:r>
            <a:r>
              <a:rPr lang="en-US" sz="4000" dirty="0" err="1">
                <a:solidFill>
                  <a:schemeClr val="lt1"/>
                </a:solidFill>
                <a:latin typeface="Anton"/>
                <a:ea typeface="Anton"/>
                <a:cs typeface="Anton"/>
                <a:sym typeface="Anton"/>
              </a:rPr>
              <a:t>Konzept</a:t>
            </a:r>
            <a:r>
              <a:rPr lang="en-US" sz="4000" dirty="0">
                <a:solidFill>
                  <a:schemeClr val="lt1"/>
                </a:solidFill>
                <a:latin typeface="Anton"/>
                <a:ea typeface="Anton"/>
                <a:cs typeface="Anton"/>
                <a:sym typeface="Anton"/>
              </a:rPr>
              <a:t>, das </a:t>
            </a:r>
            <a:r>
              <a:rPr lang="en-US" sz="4000" dirty="0" err="1">
                <a:solidFill>
                  <a:schemeClr val="lt1"/>
                </a:solidFill>
                <a:latin typeface="Anton"/>
                <a:ea typeface="Anton"/>
                <a:cs typeface="Anton"/>
                <a:sym typeface="Anton"/>
              </a:rPr>
              <a:t>folgendes</a:t>
            </a:r>
            <a:r>
              <a:rPr lang="en-US" sz="4000" dirty="0">
                <a:solidFill>
                  <a:schemeClr val="lt1"/>
                </a:solidFill>
                <a:latin typeface="Anton"/>
                <a:ea typeface="Anton"/>
                <a:cs typeface="Anton"/>
                <a:sym typeface="Anton"/>
              </a:rPr>
              <a:t> </a:t>
            </a:r>
            <a:r>
              <a:rPr lang="en-US" sz="4000" dirty="0" err="1">
                <a:solidFill>
                  <a:schemeClr val="lt1"/>
                </a:solidFill>
                <a:latin typeface="Anton"/>
                <a:ea typeface="Anton"/>
                <a:cs typeface="Anton"/>
                <a:sym typeface="Anton"/>
              </a:rPr>
              <a:t>umfasst</a:t>
            </a:r>
            <a:r>
              <a:rPr lang="en-US" sz="4000" dirty="0">
                <a:solidFill>
                  <a:schemeClr val="lt1"/>
                </a:solidFill>
                <a:latin typeface="Anton"/>
                <a:ea typeface="Anton"/>
                <a:cs typeface="Anton"/>
                <a:sym typeface="Anton"/>
              </a:rPr>
              <a:t>:</a:t>
            </a:r>
            <a:endParaRPr sz="4000" b="0" i="0" u="none" strike="noStrike" cap="none" dirty="0">
              <a:solidFill>
                <a:schemeClr val="lt1"/>
              </a:solidFill>
              <a:latin typeface="Quicksand Medium"/>
              <a:ea typeface="Quicksand Medium"/>
              <a:cs typeface="Quicksand Medium"/>
              <a:sym typeface="Quicksand Medium"/>
            </a:endParaRPr>
          </a:p>
        </p:txBody>
      </p:sp>
      <p:sp>
        <p:nvSpPr>
          <p:cNvPr id="200" name="Google Shape;200;g3250c33acba_0_26"/>
          <p:cNvSpPr txBox="1"/>
          <p:nvPr/>
        </p:nvSpPr>
        <p:spPr>
          <a:xfrm>
            <a:off x="3589325" y="8419625"/>
            <a:ext cx="13888200" cy="1559100"/>
          </a:xfrm>
          <a:prstGeom prst="rect">
            <a:avLst/>
          </a:prstGeom>
          <a:noFill/>
          <a:ln>
            <a:noFill/>
          </a:ln>
        </p:spPr>
        <p:txBody>
          <a:bodyPr spcFirstLastPara="1" wrap="square" lIns="91425" tIns="91425" rIns="91425" bIns="91425" anchor="t" anchorCtr="0">
            <a:noAutofit/>
          </a:bodyPr>
          <a:lstStyle/>
          <a:p>
            <a:pPr lvl="0" algn="ctr">
              <a:buSzPts val="4500"/>
            </a:pPr>
            <a:r>
              <a:rPr lang="en-US" sz="4500" dirty="0" err="1">
                <a:solidFill>
                  <a:schemeClr val="lt1"/>
                </a:solidFill>
                <a:latin typeface="Quicksand Medium"/>
                <a:ea typeface="Quicksand Medium"/>
                <a:cs typeface="Quicksand Medium"/>
                <a:sym typeface="Quicksand Medium"/>
              </a:rPr>
              <a:t>geteilt</a:t>
            </a:r>
            <a:r>
              <a:rPr lang="en-US" sz="4500" dirty="0">
                <a:solidFill>
                  <a:schemeClr val="lt1"/>
                </a:solidFill>
                <a:latin typeface="Quicksand Medium"/>
                <a:ea typeface="Quicksand Medium"/>
                <a:cs typeface="Quicksand Medium"/>
                <a:sym typeface="Quicksand Medium"/>
              </a:rPr>
              <a:t> von </a:t>
            </a:r>
            <a:r>
              <a:rPr lang="en-US" sz="4500" dirty="0" err="1">
                <a:solidFill>
                  <a:schemeClr val="lt1"/>
                </a:solidFill>
                <a:latin typeface="Quicksand Medium"/>
                <a:ea typeface="Quicksand Medium"/>
                <a:cs typeface="Quicksand Medium"/>
                <a:sym typeface="Quicksand Medium"/>
              </a:rPr>
              <a:t>Mitgliedern</a:t>
            </a:r>
            <a:r>
              <a:rPr lang="en-US" sz="4500" dirty="0">
                <a:solidFill>
                  <a:schemeClr val="lt1"/>
                </a:solidFill>
                <a:latin typeface="Quicksand Medium"/>
                <a:ea typeface="Quicksand Medium"/>
                <a:cs typeface="Quicksand Medium"/>
                <a:sym typeface="Quicksand Medium"/>
              </a:rPr>
              <a:t> </a:t>
            </a:r>
            <a:r>
              <a:rPr lang="en-US" sz="4500" dirty="0" err="1">
                <a:solidFill>
                  <a:schemeClr val="lt1"/>
                </a:solidFill>
                <a:latin typeface="Quicksand Medium"/>
                <a:ea typeface="Quicksand Medium"/>
                <a:cs typeface="Quicksand Medium"/>
                <a:sym typeface="Quicksand Medium"/>
              </a:rPr>
              <a:t>einer</a:t>
            </a:r>
            <a:r>
              <a:rPr lang="en-US" sz="4500" dirty="0">
                <a:solidFill>
                  <a:schemeClr val="lt1"/>
                </a:solidFill>
                <a:latin typeface="Quicksand Medium"/>
                <a:ea typeface="Quicksand Medium"/>
                <a:cs typeface="Quicksand Medium"/>
                <a:sym typeface="Quicksand Medium"/>
              </a:rPr>
              <a:t> </a:t>
            </a:r>
            <a:r>
              <a:rPr lang="en-US" sz="4500" dirty="0" err="1">
                <a:solidFill>
                  <a:schemeClr val="lt1"/>
                </a:solidFill>
                <a:latin typeface="Quicksand Medium"/>
                <a:ea typeface="Quicksand Medium"/>
                <a:cs typeface="Quicksand Medium"/>
                <a:sym typeface="Quicksand Medium"/>
              </a:rPr>
              <a:t>bestimmten</a:t>
            </a:r>
            <a:r>
              <a:rPr lang="en-US" sz="4500" dirty="0">
                <a:solidFill>
                  <a:schemeClr val="lt1"/>
                </a:solidFill>
                <a:latin typeface="Quicksand Medium"/>
                <a:ea typeface="Quicksand Medium"/>
                <a:cs typeface="Quicksand Medium"/>
                <a:sym typeface="Quicksand Medium"/>
              </a:rPr>
              <a:t> Gruppe von Menschen </a:t>
            </a:r>
            <a:r>
              <a:rPr lang="en-US" sz="4500" dirty="0" err="1">
                <a:solidFill>
                  <a:schemeClr val="lt1"/>
                </a:solidFill>
                <a:latin typeface="Quicksand Medium"/>
                <a:ea typeface="Quicksand Medium"/>
                <a:cs typeface="Quicksand Medium"/>
                <a:sym typeface="Quicksand Medium"/>
              </a:rPr>
              <a:t>oder</a:t>
            </a:r>
            <a:r>
              <a:rPr lang="en-US" sz="4500" dirty="0">
                <a:solidFill>
                  <a:schemeClr val="lt1"/>
                </a:solidFill>
                <a:latin typeface="Quicksand Medium"/>
                <a:ea typeface="Quicksand Medium"/>
                <a:cs typeface="Quicksand Medium"/>
                <a:sym typeface="Quicksand Medium"/>
              </a:rPr>
              <a:t> der </a:t>
            </a:r>
            <a:r>
              <a:rPr lang="en-US" sz="4500" dirty="0" err="1">
                <a:solidFill>
                  <a:schemeClr val="lt1"/>
                </a:solidFill>
                <a:latin typeface="Quicksand Medium"/>
                <a:ea typeface="Quicksand Medium"/>
                <a:cs typeface="Quicksand Medium"/>
                <a:sym typeface="Quicksand Medium"/>
              </a:rPr>
              <a:t>Gesellschaft</a:t>
            </a:r>
            <a:endParaRPr sz="4500" b="0" i="0" u="none" strike="noStrike" cap="none" dirty="0">
              <a:solidFill>
                <a:schemeClr val="lt1"/>
              </a:solidFill>
              <a:latin typeface="Calibri"/>
              <a:ea typeface="Calibri"/>
              <a:cs typeface="Calibri"/>
              <a:sym typeface="Calibri"/>
            </a:endParaRPr>
          </a:p>
        </p:txBody>
      </p:sp>
      <p:pic>
        <p:nvPicPr>
          <p:cNvPr id="201" name="Google Shape;201;g3250c33acba_0_26"/>
          <p:cNvPicPr preferRelativeResize="0"/>
          <p:nvPr/>
        </p:nvPicPr>
        <p:blipFill rotWithShape="1">
          <a:blip r:embed="rId5">
            <a:alphaModFix/>
          </a:blip>
          <a:srcRect/>
          <a:stretch/>
        </p:blipFill>
        <p:spPr>
          <a:xfrm>
            <a:off x="8947862" y="3389441"/>
            <a:ext cx="3453663" cy="3453663"/>
          </a:xfrm>
          <a:prstGeom prst="rect">
            <a:avLst/>
          </a:prstGeom>
          <a:noFill/>
          <a:ln>
            <a:noFill/>
          </a:ln>
        </p:spPr>
      </p:pic>
      <p:sp>
        <p:nvSpPr>
          <p:cNvPr id="202" name="Google Shape;202;g3250c33acba_0_26"/>
          <p:cNvSpPr txBox="1"/>
          <p:nvPr/>
        </p:nvSpPr>
        <p:spPr>
          <a:xfrm>
            <a:off x="3684625" y="1853075"/>
            <a:ext cx="3051000" cy="866874"/>
          </a:xfrm>
          <a:prstGeom prst="rect">
            <a:avLst/>
          </a:prstGeom>
          <a:noFill/>
          <a:ln>
            <a:noFill/>
          </a:ln>
        </p:spPr>
        <p:txBody>
          <a:bodyPr spcFirstLastPara="1" wrap="square" lIns="91425" tIns="91425" rIns="91425" bIns="91425" anchor="t" anchorCtr="0">
            <a:spAutoFit/>
          </a:bodyPr>
          <a:lstStyle/>
          <a:p>
            <a:pPr lvl="0">
              <a:spcBef>
                <a:spcPts val="1000"/>
              </a:spcBef>
            </a:pPr>
            <a:r>
              <a:rPr lang="en-US" sz="3600" dirty="0">
                <a:solidFill>
                  <a:schemeClr val="dk1"/>
                </a:solidFill>
                <a:latin typeface="Quicksand Medium"/>
                <a:ea typeface="Quicksand Medium"/>
                <a:cs typeface="Quicksand Medium"/>
                <a:sym typeface="Quicksand Medium"/>
              </a:rPr>
              <a:t>Wissen</a:t>
            </a:r>
            <a:endParaRPr sz="3600" dirty="0">
              <a:solidFill>
                <a:schemeClr val="dk1"/>
              </a:solidFill>
              <a:highlight>
                <a:srgbClr val="F7F1D5"/>
              </a:highlight>
            </a:endParaRPr>
          </a:p>
        </p:txBody>
      </p:sp>
      <p:sp>
        <p:nvSpPr>
          <p:cNvPr id="203" name="Google Shape;203;g3250c33acba_0_26"/>
          <p:cNvSpPr txBox="1"/>
          <p:nvPr/>
        </p:nvSpPr>
        <p:spPr>
          <a:xfrm>
            <a:off x="13289175" y="6658325"/>
            <a:ext cx="3000000"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Techniken</a:t>
            </a:r>
            <a:endParaRPr sz="3600" dirty="0">
              <a:solidFill>
                <a:schemeClr val="dk1"/>
              </a:solidFill>
              <a:highlight>
                <a:srgbClr val="F7F1D5"/>
              </a:highlight>
            </a:endParaRPr>
          </a:p>
        </p:txBody>
      </p:sp>
      <p:sp>
        <p:nvSpPr>
          <p:cNvPr id="204" name="Google Shape;204;g3250c33acba_0_26"/>
          <p:cNvSpPr txBox="1"/>
          <p:nvPr/>
        </p:nvSpPr>
        <p:spPr>
          <a:xfrm>
            <a:off x="7880563" y="6911550"/>
            <a:ext cx="4518300" cy="1292631"/>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Künstlerische</a:t>
            </a:r>
            <a:r>
              <a:rPr lang="en-US" sz="3600" dirty="0">
                <a:solidFill>
                  <a:schemeClr val="dk1"/>
                </a:solidFill>
                <a:latin typeface="Quicksand Medium"/>
                <a:ea typeface="Quicksand Medium"/>
                <a:cs typeface="Quicksand Medium"/>
                <a:sym typeface="Quicksand Medium"/>
              </a:rPr>
              <a:t> </a:t>
            </a:r>
            <a:r>
              <a:rPr lang="en-US" sz="3600" dirty="0" err="1">
                <a:solidFill>
                  <a:schemeClr val="dk1"/>
                </a:solidFill>
                <a:latin typeface="Quicksand Medium"/>
                <a:ea typeface="Quicksand Medium"/>
                <a:cs typeface="Quicksand Medium"/>
                <a:sym typeface="Quicksand Medium"/>
              </a:rPr>
              <a:t>Kreationen</a:t>
            </a:r>
            <a:endParaRPr sz="3600" dirty="0">
              <a:solidFill>
                <a:schemeClr val="dk1"/>
              </a:solidFill>
              <a:highlight>
                <a:srgbClr val="F7F1D5"/>
              </a:highlight>
            </a:endParaRPr>
          </a:p>
        </p:txBody>
      </p:sp>
      <p:sp>
        <p:nvSpPr>
          <p:cNvPr id="205" name="Google Shape;205;g3250c33acba_0_26"/>
          <p:cNvSpPr txBox="1"/>
          <p:nvPr/>
        </p:nvSpPr>
        <p:spPr>
          <a:xfrm>
            <a:off x="12946300" y="3315788"/>
            <a:ext cx="5068500"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Soziales</a:t>
            </a:r>
            <a:r>
              <a:rPr lang="en-US" sz="3600" dirty="0">
                <a:solidFill>
                  <a:schemeClr val="dk1"/>
                </a:solidFill>
                <a:latin typeface="Quicksand Medium"/>
                <a:ea typeface="Quicksand Medium"/>
                <a:cs typeface="Quicksand Medium"/>
                <a:sym typeface="Quicksand Medium"/>
              </a:rPr>
              <a:t> </a:t>
            </a:r>
            <a:r>
              <a:rPr lang="en-US" sz="3600" dirty="0" err="1">
                <a:solidFill>
                  <a:schemeClr val="dk1"/>
                </a:solidFill>
                <a:latin typeface="Quicksand Medium"/>
                <a:ea typeface="Quicksand Medium"/>
                <a:cs typeface="Quicksand Medium"/>
                <a:sym typeface="Quicksand Medium"/>
              </a:rPr>
              <a:t>Verhalten</a:t>
            </a:r>
            <a:endParaRPr sz="3600" dirty="0">
              <a:solidFill>
                <a:schemeClr val="dk1"/>
              </a:solidFill>
              <a:highlight>
                <a:srgbClr val="F7F1D5"/>
              </a:highlight>
            </a:endParaRPr>
          </a:p>
        </p:txBody>
      </p:sp>
      <p:sp>
        <p:nvSpPr>
          <p:cNvPr id="206" name="Google Shape;206;g3250c33acba_0_26"/>
          <p:cNvSpPr txBox="1"/>
          <p:nvPr/>
        </p:nvSpPr>
        <p:spPr>
          <a:xfrm>
            <a:off x="3992913" y="6776878"/>
            <a:ext cx="3342875"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Gewohnheiten</a:t>
            </a:r>
            <a:endParaRPr sz="3600" dirty="0">
              <a:solidFill>
                <a:schemeClr val="dk1"/>
              </a:solidFill>
              <a:highlight>
                <a:srgbClr val="F7F1D5"/>
              </a:highlight>
            </a:endParaRPr>
          </a:p>
        </p:txBody>
      </p:sp>
      <p:sp>
        <p:nvSpPr>
          <p:cNvPr id="207" name="Google Shape;207;g3250c33acba_0_26"/>
          <p:cNvSpPr txBox="1"/>
          <p:nvPr/>
        </p:nvSpPr>
        <p:spPr>
          <a:xfrm>
            <a:off x="15671750" y="5544150"/>
            <a:ext cx="1683900" cy="738633"/>
          </a:xfrm>
          <a:prstGeom prst="rect">
            <a:avLst/>
          </a:prstGeom>
          <a:noFill/>
          <a:ln>
            <a:noFill/>
          </a:ln>
        </p:spPr>
        <p:txBody>
          <a:bodyPr spcFirstLastPara="1" wrap="square" lIns="91425" tIns="91425" rIns="91425" bIns="91425" anchor="t" anchorCtr="0">
            <a:spAutoFit/>
          </a:bodyPr>
          <a:lstStyle/>
          <a:p>
            <a:pPr lvl="0"/>
            <a:r>
              <a:rPr lang="en-US" sz="3600" dirty="0">
                <a:solidFill>
                  <a:schemeClr val="dk1"/>
                </a:solidFill>
                <a:latin typeface="Quicksand Medium"/>
                <a:ea typeface="Quicksand Medium"/>
                <a:cs typeface="Quicksand Medium"/>
                <a:sym typeface="Quicksand Medium"/>
              </a:rPr>
              <a:t>Ideen</a:t>
            </a:r>
            <a:endParaRPr sz="3600" dirty="0">
              <a:solidFill>
                <a:schemeClr val="dk1"/>
              </a:solidFill>
              <a:highlight>
                <a:srgbClr val="F7F1D5"/>
              </a:highlight>
            </a:endParaRPr>
          </a:p>
        </p:txBody>
      </p:sp>
      <p:sp>
        <p:nvSpPr>
          <p:cNvPr id="208" name="Google Shape;208;g3250c33acba_0_26"/>
          <p:cNvSpPr txBox="1"/>
          <p:nvPr/>
        </p:nvSpPr>
        <p:spPr>
          <a:xfrm>
            <a:off x="13530375" y="4429975"/>
            <a:ext cx="3000000"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Sprache</a:t>
            </a:r>
            <a:endParaRPr sz="3600" dirty="0">
              <a:solidFill>
                <a:schemeClr val="dk1"/>
              </a:solidFill>
              <a:highlight>
                <a:srgbClr val="F7F1D5"/>
              </a:highlight>
            </a:endParaRPr>
          </a:p>
        </p:txBody>
      </p:sp>
      <p:sp>
        <p:nvSpPr>
          <p:cNvPr id="209" name="Google Shape;209;g3250c33acba_0_26"/>
          <p:cNvSpPr txBox="1"/>
          <p:nvPr/>
        </p:nvSpPr>
        <p:spPr>
          <a:xfrm>
            <a:off x="6735625" y="2951407"/>
            <a:ext cx="3000000" cy="1292631"/>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Glaubens</a:t>
            </a:r>
            <a:r>
              <a:rPr lang="en-US" sz="3600" dirty="0">
                <a:solidFill>
                  <a:schemeClr val="dk1"/>
                </a:solidFill>
                <a:latin typeface="Quicksand Medium"/>
                <a:ea typeface="Quicksand Medium"/>
                <a:cs typeface="Quicksand Medium"/>
                <a:sym typeface="Quicksand Medium"/>
              </a:rPr>
              <a:t>-</a:t>
            </a:r>
          </a:p>
          <a:p>
            <a:pPr lvl="0"/>
            <a:r>
              <a:rPr lang="en-US" sz="3600" dirty="0" err="1">
                <a:solidFill>
                  <a:schemeClr val="dk1"/>
                </a:solidFill>
                <a:latin typeface="Quicksand Medium"/>
                <a:ea typeface="Quicksand Medium"/>
                <a:cs typeface="Quicksand Medium"/>
                <a:sym typeface="Quicksand Medium"/>
              </a:rPr>
              <a:t>inhalte</a:t>
            </a:r>
            <a:endParaRPr sz="3600" dirty="0">
              <a:solidFill>
                <a:schemeClr val="dk1"/>
              </a:solidFill>
              <a:highlight>
                <a:srgbClr val="F7F1D5"/>
              </a:highlight>
            </a:endParaRPr>
          </a:p>
        </p:txBody>
      </p:sp>
      <p:sp>
        <p:nvSpPr>
          <p:cNvPr id="210" name="Google Shape;210;g3250c33acba_0_26"/>
          <p:cNvSpPr txBox="1"/>
          <p:nvPr/>
        </p:nvSpPr>
        <p:spPr>
          <a:xfrm>
            <a:off x="5410850" y="4994754"/>
            <a:ext cx="3228969" cy="1292631"/>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Angewohn</a:t>
            </a:r>
            <a:r>
              <a:rPr lang="en-US" sz="3600" dirty="0">
                <a:solidFill>
                  <a:schemeClr val="dk1"/>
                </a:solidFill>
                <a:latin typeface="Quicksand Medium"/>
                <a:ea typeface="Quicksand Medium"/>
                <a:cs typeface="Quicksand Medium"/>
                <a:sym typeface="Quicksand Medium"/>
              </a:rPr>
              <a:t>-</a:t>
            </a:r>
          </a:p>
          <a:p>
            <a:pPr lvl="0"/>
            <a:r>
              <a:rPr lang="en-US" sz="3600" dirty="0" err="1">
                <a:solidFill>
                  <a:schemeClr val="dk1"/>
                </a:solidFill>
                <a:latin typeface="Quicksand Medium"/>
                <a:ea typeface="Quicksand Medium"/>
                <a:cs typeface="Quicksand Medium"/>
                <a:sym typeface="Quicksand Medium"/>
              </a:rPr>
              <a:t>heiten</a:t>
            </a:r>
            <a:endParaRPr sz="3600" dirty="0">
              <a:solidFill>
                <a:schemeClr val="dk1"/>
              </a:solidFill>
              <a:highlight>
                <a:srgbClr val="F7F1D5"/>
              </a:highlight>
            </a:endParaRPr>
          </a:p>
        </p:txBody>
      </p:sp>
      <p:sp>
        <p:nvSpPr>
          <p:cNvPr id="211" name="Google Shape;211;g3250c33acba_0_26"/>
          <p:cNvSpPr txBox="1"/>
          <p:nvPr/>
        </p:nvSpPr>
        <p:spPr>
          <a:xfrm>
            <a:off x="3568500" y="3938200"/>
            <a:ext cx="3000000"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Praktiken</a:t>
            </a:r>
            <a:endParaRPr sz="3600" dirty="0">
              <a:solidFill>
                <a:schemeClr val="dk1"/>
              </a:solidFill>
              <a:highlight>
                <a:srgbClr val="F7F1D5"/>
              </a:highlight>
            </a:endParaRPr>
          </a:p>
        </p:txBody>
      </p:sp>
      <p:sp>
        <p:nvSpPr>
          <p:cNvPr id="212" name="Google Shape;212;g3250c33acba_0_26"/>
          <p:cNvSpPr txBox="1"/>
          <p:nvPr/>
        </p:nvSpPr>
        <p:spPr>
          <a:xfrm>
            <a:off x="11074778" y="1769975"/>
            <a:ext cx="3217135"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Traditionen</a:t>
            </a:r>
            <a:endParaRPr sz="3600" dirty="0">
              <a:solidFill>
                <a:schemeClr val="dk1"/>
              </a:solidFill>
              <a:highlight>
                <a:srgbClr val="F7F1D5"/>
              </a:highlight>
            </a:endParaRPr>
          </a:p>
        </p:txBody>
      </p:sp>
      <p:sp>
        <p:nvSpPr>
          <p:cNvPr id="213" name="Google Shape;213;g3250c33acba_0_26"/>
          <p:cNvSpPr txBox="1"/>
          <p:nvPr/>
        </p:nvSpPr>
        <p:spPr>
          <a:xfrm>
            <a:off x="14888688" y="2151600"/>
            <a:ext cx="3000000"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Regeln</a:t>
            </a:r>
            <a:endParaRPr sz="3600" dirty="0">
              <a:solidFill>
                <a:schemeClr val="dk1"/>
              </a:solidFill>
              <a:highlight>
                <a:srgbClr val="F7F1D5"/>
              </a:highlight>
            </a:endParaRPr>
          </a:p>
        </p:txBody>
      </p:sp>
      <p:sp>
        <p:nvSpPr>
          <p:cNvPr id="214" name="Google Shape;214;g3250c33acba_0_26"/>
          <p:cNvSpPr txBox="1"/>
          <p:nvPr/>
        </p:nvSpPr>
        <p:spPr>
          <a:xfrm>
            <a:off x="8067413" y="1703275"/>
            <a:ext cx="2009400" cy="738633"/>
          </a:xfrm>
          <a:prstGeom prst="rect">
            <a:avLst/>
          </a:prstGeom>
          <a:noFill/>
          <a:ln>
            <a:noFill/>
          </a:ln>
        </p:spPr>
        <p:txBody>
          <a:bodyPr spcFirstLastPara="1" wrap="square" lIns="91425" tIns="91425" rIns="91425" bIns="91425" anchor="t" anchorCtr="0">
            <a:spAutoFit/>
          </a:bodyPr>
          <a:lstStyle/>
          <a:p>
            <a:pPr lvl="0"/>
            <a:r>
              <a:rPr lang="en-US" sz="3600" dirty="0" err="1">
                <a:solidFill>
                  <a:schemeClr val="dk1"/>
                </a:solidFill>
                <a:latin typeface="Quicksand Medium"/>
                <a:ea typeface="Quicksand Medium"/>
                <a:cs typeface="Quicksand Medium"/>
                <a:sym typeface="Quicksand Medium"/>
              </a:rPr>
              <a:t>Werte</a:t>
            </a:r>
            <a:endParaRPr sz="3600" dirty="0">
              <a:solidFill>
                <a:schemeClr val="dk1"/>
              </a:solidFill>
              <a:highlight>
                <a:srgbClr val="F7F1D5"/>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18"/>
        <p:cNvGrpSpPr/>
        <p:nvPr/>
      </p:nvGrpSpPr>
      <p:grpSpPr>
        <a:xfrm>
          <a:off x="0" y="0"/>
          <a:ext cx="0" cy="0"/>
          <a:chOff x="0" y="0"/>
          <a:chExt cx="0" cy="0"/>
        </a:xfrm>
      </p:grpSpPr>
      <p:grpSp>
        <p:nvGrpSpPr>
          <p:cNvPr id="219" name="Google Shape;219;g3250c33acba_0_44"/>
          <p:cNvGrpSpPr/>
          <p:nvPr/>
        </p:nvGrpSpPr>
        <p:grpSpPr>
          <a:xfrm>
            <a:off x="0" y="-216993"/>
            <a:ext cx="2922102" cy="10504504"/>
            <a:chOff x="0" y="-57150"/>
            <a:chExt cx="769602" cy="2766600"/>
          </a:xfrm>
        </p:grpSpPr>
        <p:sp>
          <p:nvSpPr>
            <p:cNvPr id="220" name="Google Shape;220;g3250c33acba_0_4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1" name="Google Shape;221;g3250c33acba_0_44"/>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22" name="Google Shape;222;g3250c33acba_0_4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3" name="Google Shape;223;g3250c33acba_0_44"/>
          <p:cNvSpPr/>
          <p:nvPr/>
        </p:nvSpPr>
        <p:spPr>
          <a:xfrm>
            <a:off x="-344113" y="13301"/>
            <a:ext cx="3610309" cy="2030799"/>
          </a:xfrm>
          <a:custGeom>
            <a:avLst/>
            <a:gdLst/>
            <a:ahLst/>
            <a:cxnLst/>
            <a:rect l="l" t="t" r="r" b="b"/>
            <a:pathLst>
              <a:path w="3610309" h="2030799" extrusionOk="0">
                <a:moveTo>
                  <a:pt x="0" y="0"/>
                </a:moveTo>
                <a:lnTo>
                  <a:pt x="3610309" y="0"/>
                </a:lnTo>
                <a:lnTo>
                  <a:pt x="3610309" y="2030798"/>
                </a:lnTo>
                <a:lnTo>
                  <a:pt x="0" y="203079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24" name="Google Shape;224;g3250c33acba_0_44"/>
          <p:cNvPicPr preferRelativeResize="0"/>
          <p:nvPr/>
        </p:nvPicPr>
        <p:blipFill rotWithShape="1">
          <a:blip r:embed="rId5">
            <a:alphaModFix/>
          </a:blip>
          <a:srcRect/>
          <a:stretch/>
        </p:blipFill>
        <p:spPr>
          <a:xfrm>
            <a:off x="10769896" y="3847250"/>
            <a:ext cx="6911303" cy="5179900"/>
          </a:xfrm>
          <a:prstGeom prst="rect">
            <a:avLst/>
          </a:prstGeom>
          <a:noFill/>
          <a:ln>
            <a:noFill/>
          </a:ln>
        </p:spPr>
      </p:pic>
      <p:sp>
        <p:nvSpPr>
          <p:cNvPr id="225" name="Google Shape;225;g3250c33acba_0_44"/>
          <p:cNvSpPr txBox="1"/>
          <p:nvPr/>
        </p:nvSpPr>
        <p:spPr>
          <a:xfrm>
            <a:off x="10769900" y="2762375"/>
            <a:ext cx="6670500" cy="747600"/>
          </a:xfrm>
          <a:prstGeom prst="rect">
            <a:avLst/>
          </a:prstGeom>
          <a:noFill/>
          <a:ln>
            <a:noFill/>
          </a:ln>
        </p:spPr>
        <p:txBody>
          <a:bodyPr spcFirstLastPara="1" wrap="square" lIns="91425" tIns="91425" rIns="91425" bIns="91425" anchor="t" anchorCtr="0">
            <a:noAutofit/>
          </a:bodyPr>
          <a:lstStyle/>
          <a:p>
            <a:pPr lvl="0" algn="ctr">
              <a:lnSpc>
                <a:spcPct val="120000"/>
              </a:lnSpc>
              <a:buSzPts val="4800"/>
            </a:pPr>
            <a:r>
              <a:rPr lang="en-US" sz="4800" dirty="0" err="1">
                <a:solidFill>
                  <a:schemeClr val="lt1"/>
                </a:solidFill>
                <a:latin typeface="Quicksand Medium"/>
                <a:ea typeface="Quicksand Medium"/>
                <a:cs typeface="Quicksand Medium"/>
                <a:sym typeface="Quicksand Medium"/>
              </a:rPr>
              <a:t>Südkoreanische</a:t>
            </a:r>
            <a:r>
              <a:rPr lang="en-US" sz="4800" dirty="0">
                <a:solidFill>
                  <a:schemeClr val="lt1"/>
                </a:solidFill>
                <a:latin typeface="Quicksand Medium"/>
                <a:ea typeface="Quicksand Medium"/>
                <a:cs typeface="Quicksand Medium"/>
                <a:sym typeface="Quicksand Medium"/>
              </a:rPr>
              <a:t> Kultur</a:t>
            </a:r>
            <a:endParaRPr sz="4800" b="0" i="0" u="none" strike="noStrike" cap="none" dirty="0">
              <a:solidFill>
                <a:schemeClr val="lt1"/>
              </a:solidFill>
              <a:latin typeface="Quicksand Medium"/>
              <a:ea typeface="Quicksand Medium"/>
              <a:cs typeface="Quicksand Medium"/>
              <a:sym typeface="Quicksand Medium"/>
            </a:endParaRPr>
          </a:p>
        </p:txBody>
      </p:sp>
      <p:sp>
        <p:nvSpPr>
          <p:cNvPr id="226" name="Google Shape;226;g3250c33acba_0_44"/>
          <p:cNvSpPr txBox="1"/>
          <p:nvPr/>
        </p:nvSpPr>
        <p:spPr>
          <a:xfrm>
            <a:off x="377149" y="1953375"/>
            <a:ext cx="2167800" cy="1378839"/>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a:solidFill>
                  <a:srgbClr val="843F98"/>
                </a:solidFill>
                <a:latin typeface="Anton"/>
                <a:ea typeface="Anton"/>
                <a:cs typeface="Anton"/>
                <a:sym typeface="Anton"/>
              </a:rPr>
              <a:t>Was </a:t>
            </a:r>
            <a:r>
              <a:rPr lang="en-US" sz="3200" dirty="0" err="1">
                <a:solidFill>
                  <a:srgbClr val="843F98"/>
                </a:solidFill>
                <a:latin typeface="Anton"/>
                <a:ea typeface="Anton"/>
                <a:cs typeface="Anton"/>
                <a:sym typeface="Anton"/>
              </a:rPr>
              <a:t>ist</a:t>
            </a:r>
            <a:r>
              <a:rPr lang="en-US" sz="3200" dirty="0">
                <a:solidFill>
                  <a:srgbClr val="843F98"/>
                </a:solidFill>
                <a:latin typeface="Anton"/>
                <a:ea typeface="Anton"/>
                <a:cs typeface="Anton"/>
                <a:sym typeface="Anton"/>
              </a:rPr>
              <a:t> </a:t>
            </a:r>
            <a:r>
              <a:rPr lang="en-US" sz="3200" dirty="0" err="1">
                <a:solidFill>
                  <a:srgbClr val="843F98"/>
                </a:solidFill>
                <a:latin typeface="Anton"/>
                <a:ea typeface="Anton"/>
                <a:cs typeface="Anton"/>
                <a:sym typeface="Anton"/>
              </a:rPr>
              <a:t>Kultur</a:t>
            </a:r>
            <a:r>
              <a:rPr lang="en-US" sz="3200" dirty="0">
                <a:solidFill>
                  <a:srgbClr val="843F98"/>
                </a:solidFill>
                <a:latin typeface="Anton"/>
                <a:ea typeface="Anton"/>
                <a:cs typeface="Anton"/>
                <a:sym typeface="Anton"/>
              </a:rPr>
              <a:t>?</a:t>
            </a:r>
            <a:endParaRPr sz="3200" b="0" i="0" u="none" strike="noStrike" cap="none" dirty="0">
              <a:solidFill>
                <a:srgbClr val="843F98"/>
              </a:solidFill>
              <a:latin typeface="Anton"/>
              <a:ea typeface="Anton"/>
              <a:cs typeface="Anton"/>
              <a:sym typeface="Anton"/>
            </a:endParaRPr>
          </a:p>
        </p:txBody>
      </p:sp>
      <p:sp>
        <p:nvSpPr>
          <p:cNvPr id="227" name="Google Shape;227;g3250c33acba_0_44"/>
          <p:cNvSpPr txBox="1"/>
          <p:nvPr/>
        </p:nvSpPr>
        <p:spPr>
          <a:xfrm>
            <a:off x="403277" y="4186646"/>
            <a:ext cx="2167800" cy="473976"/>
          </a:xfrm>
          <a:prstGeom prst="rect">
            <a:avLst/>
          </a:prstGeom>
          <a:noFill/>
          <a:ln>
            <a:noFill/>
          </a:ln>
        </p:spPr>
        <p:txBody>
          <a:bodyPr spcFirstLastPara="1" wrap="square" lIns="0" tIns="0" rIns="0" bIns="0" anchor="t" anchorCtr="0">
            <a:spAutoFit/>
          </a:bodyPr>
          <a:lstStyle/>
          <a:p>
            <a:pPr lvl="0">
              <a:lnSpc>
                <a:spcPct val="140000"/>
              </a:lnSpc>
              <a:buSzPts val="2200"/>
            </a:pPr>
            <a:r>
              <a:rPr lang="en-US" sz="2200" dirty="0" err="1">
                <a:solidFill>
                  <a:srgbClr val="843F98"/>
                </a:solidFill>
                <a:latin typeface="Anton"/>
                <a:ea typeface="Anton"/>
                <a:cs typeface="Anton"/>
                <a:sym typeface="Anton"/>
              </a:rPr>
              <a:t>Beispiele</a:t>
            </a:r>
            <a:endParaRPr sz="2200" b="0" i="0" u="none" strike="noStrike" cap="none" dirty="0">
              <a:solidFill>
                <a:srgbClr val="843F98"/>
              </a:solidFill>
              <a:latin typeface="Anton"/>
              <a:ea typeface="Anton"/>
              <a:cs typeface="Anton"/>
              <a:sym typeface="Anton"/>
            </a:endParaRPr>
          </a:p>
        </p:txBody>
      </p:sp>
      <p:pic>
        <p:nvPicPr>
          <p:cNvPr id="228" name="Google Shape;228;g3250c33acba_0_44"/>
          <p:cNvPicPr preferRelativeResize="0"/>
          <p:nvPr/>
        </p:nvPicPr>
        <p:blipFill rotWithShape="1">
          <a:blip r:embed="rId6">
            <a:alphaModFix/>
          </a:blip>
          <a:srcRect/>
          <a:stretch/>
        </p:blipFill>
        <p:spPr>
          <a:xfrm>
            <a:off x="3526951" y="2391498"/>
            <a:ext cx="6287075" cy="5504070"/>
          </a:xfrm>
          <a:prstGeom prst="rect">
            <a:avLst/>
          </a:prstGeom>
          <a:noFill/>
          <a:ln>
            <a:noFill/>
          </a:ln>
        </p:spPr>
      </p:pic>
      <p:sp>
        <p:nvSpPr>
          <p:cNvPr id="229" name="Google Shape;229;g3250c33acba_0_44"/>
          <p:cNvSpPr txBox="1"/>
          <p:nvPr/>
        </p:nvSpPr>
        <p:spPr>
          <a:xfrm>
            <a:off x="4038948" y="402947"/>
            <a:ext cx="4599000" cy="920400"/>
          </a:xfrm>
          <a:prstGeom prst="rect">
            <a:avLst/>
          </a:prstGeom>
          <a:noFill/>
          <a:ln>
            <a:noFill/>
          </a:ln>
        </p:spPr>
        <p:txBody>
          <a:bodyPr spcFirstLastPara="1" wrap="square" lIns="91425" tIns="91425" rIns="91425" bIns="91425" anchor="t" anchorCtr="0">
            <a:noAutofit/>
          </a:bodyPr>
          <a:lstStyle/>
          <a:p>
            <a:pPr lvl="0" algn="ctr">
              <a:lnSpc>
                <a:spcPct val="120000"/>
              </a:lnSpc>
              <a:buSzPts val="4800"/>
            </a:pPr>
            <a:r>
              <a:rPr lang="en-US" sz="4800" dirty="0" err="1">
                <a:solidFill>
                  <a:schemeClr val="lt1"/>
                </a:solidFill>
                <a:latin typeface="Quicksand Medium"/>
                <a:ea typeface="Quicksand Medium"/>
                <a:cs typeface="Quicksand Medium"/>
                <a:sym typeface="Quicksand Medium"/>
              </a:rPr>
              <a:t>Italienische</a:t>
            </a:r>
            <a:r>
              <a:rPr lang="en-US" sz="4800" dirty="0">
                <a:solidFill>
                  <a:schemeClr val="lt1"/>
                </a:solidFill>
                <a:latin typeface="Quicksand Medium"/>
                <a:ea typeface="Quicksand Medium"/>
                <a:cs typeface="Quicksand Medium"/>
                <a:sym typeface="Quicksand Medium"/>
              </a:rPr>
              <a:t> Kultur</a:t>
            </a:r>
            <a:endParaRPr sz="4800" b="0" i="0" u="none" strike="noStrike" cap="none" dirty="0">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3"/>
        <p:cNvGrpSpPr/>
        <p:nvPr/>
      </p:nvGrpSpPr>
      <p:grpSpPr>
        <a:xfrm>
          <a:off x="0" y="0"/>
          <a:ext cx="0" cy="0"/>
          <a:chOff x="0" y="0"/>
          <a:chExt cx="0" cy="0"/>
        </a:xfrm>
      </p:grpSpPr>
      <p:sp>
        <p:nvSpPr>
          <p:cNvPr id="234" name="Google Shape;234;p6"/>
          <p:cNvSpPr txBox="1"/>
          <p:nvPr/>
        </p:nvSpPr>
        <p:spPr>
          <a:xfrm>
            <a:off x="1695934" y="2935371"/>
            <a:ext cx="15102900" cy="3447098"/>
          </a:xfrm>
          <a:prstGeom prst="rect">
            <a:avLst/>
          </a:prstGeom>
          <a:solidFill>
            <a:schemeClr val="bg1"/>
          </a:solidFill>
          <a:ln>
            <a:noFill/>
          </a:ln>
        </p:spPr>
        <p:txBody>
          <a:bodyPr spcFirstLastPara="1" wrap="square" lIns="0" tIns="0" rIns="0" bIns="0" anchor="t" anchorCtr="0">
            <a:spAutoFit/>
          </a:bodyPr>
          <a:lstStyle/>
          <a:p>
            <a:pPr lvl="0" algn="ctr">
              <a:lnSpc>
                <a:spcPct val="140000"/>
              </a:lnSpc>
              <a:buSzPts val="8000"/>
            </a:pPr>
            <a:r>
              <a:rPr lang="en-US" sz="8000" dirty="0">
                <a:solidFill>
                  <a:srgbClr val="843F98"/>
                </a:solidFill>
                <a:latin typeface="Anton"/>
                <a:ea typeface="Anton"/>
                <a:cs typeface="Anton"/>
                <a:sym typeface="Anton"/>
              </a:rPr>
              <a:t>Und </a:t>
            </a:r>
            <a:r>
              <a:rPr lang="en-US" sz="8000" dirty="0" err="1">
                <a:solidFill>
                  <a:srgbClr val="843F98"/>
                </a:solidFill>
                <a:latin typeface="Anton"/>
                <a:ea typeface="Anton"/>
                <a:cs typeface="Anton"/>
                <a:sym typeface="Anton"/>
              </a:rPr>
              <a:t>wir</a:t>
            </a:r>
            <a:r>
              <a:rPr lang="en-US" sz="8000" dirty="0">
                <a:solidFill>
                  <a:srgbClr val="843F98"/>
                </a:solidFill>
                <a:latin typeface="Anton"/>
                <a:ea typeface="Anton"/>
                <a:cs typeface="Anton"/>
                <a:sym typeface="Anton"/>
              </a:rPr>
              <a:t>, die </a:t>
            </a:r>
            <a:r>
              <a:rPr lang="en-US" sz="8000" dirty="0" err="1">
                <a:solidFill>
                  <a:srgbClr val="843F98"/>
                </a:solidFill>
                <a:latin typeface="Anton"/>
                <a:ea typeface="Anton"/>
                <a:cs typeface="Anton"/>
                <a:sym typeface="Anton"/>
              </a:rPr>
              <a:t>Gehörlosen</a:t>
            </a:r>
            <a:r>
              <a:rPr lang="en-US" sz="8000" dirty="0">
                <a:solidFill>
                  <a:srgbClr val="843F98"/>
                </a:solidFill>
                <a:latin typeface="Anton"/>
                <a:ea typeface="Anton"/>
                <a:cs typeface="Anton"/>
                <a:sym typeface="Anton"/>
              </a:rPr>
              <a:t>, </a:t>
            </a:r>
            <a:br>
              <a:rPr lang="en-US" sz="8000" dirty="0">
                <a:solidFill>
                  <a:srgbClr val="843F98"/>
                </a:solidFill>
                <a:latin typeface="Anton"/>
                <a:ea typeface="Anton"/>
                <a:cs typeface="Anton"/>
                <a:sym typeface="Anton"/>
              </a:rPr>
            </a:br>
            <a:r>
              <a:rPr lang="en-US" sz="8000" dirty="0" err="1">
                <a:solidFill>
                  <a:srgbClr val="843F98"/>
                </a:solidFill>
                <a:latin typeface="Anton"/>
                <a:ea typeface="Anton"/>
                <a:cs typeface="Anton"/>
                <a:sym typeface="Anton"/>
              </a:rPr>
              <a:t>haben</a:t>
            </a:r>
            <a:r>
              <a:rPr lang="en-US" sz="8000" dirty="0">
                <a:solidFill>
                  <a:srgbClr val="843F98"/>
                </a:solidFill>
                <a:latin typeface="Anton"/>
                <a:ea typeface="Anton"/>
                <a:cs typeface="Anton"/>
                <a:sym typeface="Anton"/>
              </a:rPr>
              <a:t> </a:t>
            </a:r>
            <a:r>
              <a:rPr lang="en-US" sz="8000" dirty="0" err="1">
                <a:solidFill>
                  <a:srgbClr val="843F98"/>
                </a:solidFill>
                <a:latin typeface="Anton"/>
                <a:ea typeface="Anton"/>
                <a:cs typeface="Anton"/>
                <a:sym typeface="Anton"/>
              </a:rPr>
              <a:t>unsere</a:t>
            </a:r>
            <a:r>
              <a:rPr lang="en-US" sz="8000" dirty="0">
                <a:solidFill>
                  <a:srgbClr val="843F98"/>
                </a:solidFill>
                <a:latin typeface="Anton"/>
                <a:ea typeface="Anton"/>
                <a:cs typeface="Anton"/>
                <a:sym typeface="Anton"/>
              </a:rPr>
              <a:t> </a:t>
            </a:r>
            <a:r>
              <a:rPr lang="en-US" sz="8000" dirty="0" err="1">
                <a:solidFill>
                  <a:srgbClr val="843F98"/>
                </a:solidFill>
                <a:latin typeface="Anton"/>
                <a:ea typeface="Anton"/>
                <a:cs typeface="Anton"/>
                <a:sym typeface="Anton"/>
              </a:rPr>
              <a:t>eigene</a:t>
            </a:r>
            <a:r>
              <a:rPr lang="en-US" sz="8000" dirty="0">
                <a:solidFill>
                  <a:srgbClr val="843F98"/>
                </a:solidFill>
                <a:latin typeface="Anton"/>
                <a:ea typeface="Anton"/>
                <a:cs typeface="Anton"/>
                <a:sym typeface="Anton"/>
              </a:rPr>
              <a:t> Kultur?</a:t>
            </a:r>
            <a:endParaRPr sz="8000" b="0" i="0" u="none" strike="noStrike" cap="none" dirty="0">
              <a:solidFill>
                <a:srgbClr val="843F98"/>
              </a:solidFill>
              <a:highlight>
                <a:srgbClr val="F7F1D5"/>
              </a:highlight>
              <a:latin typeface="Anton"/>
              <a:ea typeface="Anton"/>
              <a:cs typeface="Anton"/>
              <a:sym typeface="Anton"/>
            </a:endParaRPr>
          </a:p>
        </p:txBody>
      </p:sp>
      <p:sp>
        <p:nvSpPr>
          <p:cNvPr id="235" name="Google Shape;235;p6"/>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40"/>
        <p:cNvGrpSpPr/>
        <p:nvPr/>
      </p:nvGrpSpPr>
      <p:grpSpPr>
        <a:xfrm>
          <a:off x="0" y="0"/>
          <a:ext cx="0" cy="0"/>
          <a:chOff x="0" y="0"/>
          <a:chExt cx="0" cy="0"/>
        </a:xfrm>
      </p:grpSpPr>
      <p:sp>
        <p:nvSpPr>
          <p:cNvPr id="241" name="Google Shape;241;p4"/>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2" name="Google Shape;242;p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3" name="Google Shape;243;p4"/>
          <p:cNvSpPr/>
          <p:nvPr/>
        </p:nvSpPr>
        <p:spPr>
          <a:xfrm>
            <a:off x="5459100" y="1404275"/>
            <a:ext cx="7973500" cy="7596033"/>
          </a:xfrm>
          <a:prstGeom prst="ellipse">
            <a:avLst/>
          </a:prstGeom>
          <a:solidFill>
            <a:srgbClr val="03979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buSzPts val="9200"/>
            </a:pPr>
            <a:r>
              <a:rPr lang="en-US" sz="9200" dirty="0" err="1">
                <a:solidFill>
                  <a:schemeClr val="lt1"/>
                </a:solidFill>
                <a:latin typeface="Anton"/>
                <a:ea typeface="Anton"/>
                <a:cs typeface="Anton"/>
                <a:sym typeface="Anton"/>
              </a:rPr>
              <a:t>Kultur</a:t>
            </a:r>
            <a:r>
              <a:rPr lang="en-US" sz="9200" dirty="0">
                <a:solidFill>
                  <a:schemeClr val="lt1"/>
                </a:solidFill>
                <a:latin typeface="Anton"/>
                <a:ea typeface="Anton"/>
                <a:cs typeface="Anton"/>
                <a:sym typeface="Anton"/>
              </a:rPr>
              <a:t> der</a:t>
            </a:r>
          </a:p>
          <a:p>
            <a:pPr lvl="0" algn="ctr">
              <a:buSzPts val="9200"/>
            </a:pPr>
            <a:r>
              <a:rPr lang="en-US" sz="9200" dirty="0" err="1">
                <a:solidFill>
                  <a:schemeClr val="lt1"/>
                </a:solidFill>
                <a:latin typeface="Anton"/>
                <a:ea typeface="Anton"/>
                <a:cs typeface="Anton"/>
                <a:sym typeface="Anton"/>
              </a:rPr>
              <a:t>Gehörlosen</a:t>
            </a:r>
            <a:endParaRPr sz="9200" b="0" i="0" u="none" strike="noStrike" cap="none" dirty="0">
              <a:solidFill>
                <a:schemeClr val="lt1"/>
              </a:solidFill>
              <a:latin typeface="Anton"/>
              <a:ea typeface="Anton"/>
              <a:cs typeface="Anton"/>
              <a:sym typeface="Anton"/>
            </a:endParaRPr>
          </a:p>
        </p:txBody>
      </p:sp>
      <p:sp>
        <p:nvSpPr>
          <p:cNvPr id="244" name="Google Shape;244;p4"/>
          <p:cNvSpPr/>
          <p:nvPr/>
        </p:nvSpPr>
        <p:spPr>
          <a:xfrm>
            <a:off x="3047947" y="4974150"/>
            <a:ext cx="2948385" cy="2903345"/>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buSzPts val="4100"/>
            </a:pPr>
            <a:r>
              <a:rPr lang="en-US" sz="2400" dirty="0" err="1">
                <a:latin typeface="Quicksand Medium"/>
                <a:ea typeface="Quicksand Medium"/>
                <a:cs typeface="Quicksand Medium"/>
                <a:sym typeface="Quicksand Medium"/>
              </a:rPr>
              <a:t>Gehörlosen</a:t>
            </a:r>
            <a:r>
              <a:rPr lang="en-US" sz="2400" dirty="0">
                <a:latin typeface="Quicksand Medium"/>
                <a:ea typeface="Quicksand Medium"/>
                <a:cs typeface="Quicksand Medium"/>
                <a:sym typeface="Quicksand Medium"/>
              </a:rPr>
              <a:t>-</a:t>
            </a:r>
            <a:r>
              <a:rPr lang="en-US" sz="2800" dirty="0">
                <a:latin typeface="Quicksand Medium"/>
                <a:ea typeface="Quicksand Medium"/>
                <a:cs typeface="Quicksand Medium"/>
                <a:sym typeface="Quicksand Medium"/>
              </a:rPr>
              <a:t> 
</a:t>
            </a:r>
            <a:r>
              <a:rPr lang="en-US" sz="2700" dirty="0">
                <a:latin typeface="Quicksand Medium"/>
                <a:ea typeface="Quicksand Medium"/>
                <a:cs typeface="Quicksand Medium"/>
                <a:sym typeface="Quicksand Medium"/>
              </a:rPr>
              <a:t>geschichte</a:t>
            </a:r>
            <a:endParaRPr sz="2700" b="0" i="0" u="none" strike="noStrike" cap="none" dirty="0">
              <a:solidFill>
                <a:srgbClr val="000000"/>
              </a:solidFill>
              <a:latin typeface="Quicksand Medium"/>
              <a:ea typeface="Quicksand Medium"/>
              <a:cs typeface="Quicksand Medium"/>
              <a:sym typeface="Quicksand Medium"/>
            </a:endParaRPr>
          </a:p>
        </p:txBody>
      </p:sp>
      <p:sp>
        <p:nvSpPr>
          <p:cNvPr id="245" name="Google Shape;245;p4"/>
          <p:cNvSpPr/>
          <p:nvPr/>
        </p:nvSpPr>
        <p:spPr>
          <a:xfrm>
            <a:off x="8466389" y="190926"/>
            <a:ext cx="2942427" cy="2913024"/>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buSzPts val="3800"/>
            </a:pPr>
            <a:r>
              <a:rPr lang="en-US" sz="2800" dirty="0" err="1">
                <a:latin typeface="Quicksand Medium"/>
                <a:ea typeface="Quicksand Medium"/>
                <a:cs typeface="Quicksand Medium"/>
                <a:sym typeface="Quicksand Medium"/>
              </a:rPr>
              <a:t>Gebärden-sprache</a:t>
            </a:r>
            <a:endParaRPr sz="2800" b="0" i="0" u="none" strike="noStrike" cap="none" dirty="0">
              <a:solidFill>
                <a:srgbClr val="000000"/>
              </a:solidFill>
              <a:latin typeface="Quicksand Medium"/>
              <a:ea typeface="Quicksand Medium"/>
              <a:cs typeface="Quicksand Medium"/>
              <a:sym typeface="Quicksand Medium"/>
            </a:endParaRPr>
          </a:p>
        </p:txBody>
      </p:sp>
      <p:sp>
        <p:nvSpPr>
          <p:cNvPr id="246" name="Google Shape;246;p4"/>
          <p:cNvSpPr/>
          <p:nvPr/>
        </p:nvSpPr>
        <p:spPr>
          <a:xfrm>
            <a:off x="12222774" y="4212499"/>
            <a:ext cx="3020049" cy="2972072"/>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buSzPts val="5400"/>
            </a:pPr>
            <a:r>
              <a:rPr lang="en-US" sz="2400" dirty="0" err="1">
                <a:latin typeface="Quicksand Medium"/>
                <a:ea typeface="Quicksand Medium"/>
                <a:cs typeface="Quicksand Medium"/>
                <a:sym typeface="Quicksand Medium"/>
              </a:rPr>
              <a:t>Gehörlosen</a:t>
            </a:r>
            <a:r>
              <a:rPr lang="en-US" sz="2400" dirty="0">
                <a:latin typeface="Quicksand Medium"/>
                <a:ea typeface="Quicksand Medium"/>
                <a:cs typeface="Quicksand Medium"/>
                <a:sym typeface="Quicksand Medium"/>
              </a:rPr>
              <a:t>-</a:t>
            </a:r>
            <a:r>
              <a:rPr lang="en-US" sz="5400" dirty="0">
                <a:latin typeface="Quicksand Medium"/>
                <a:ea typeface="Quicksand Medium"/>
                <a:cs typeface="Quicksand Medium"/>
                <a:sym typeface="Quicksand Medium"/>
              </a:rPr>
              <a:t> 
</a:t>
            </a:r>
            <a:r>
              <a:rPr lang="en-US" sz="2400" dirty="0" err="1">
                <a:latin typeface="Quicksand Medium"/>
                <a:ea typeface="Quicksand Medium"/>
                <a:cs typeface="Quicksand Medium"/>
                <a:sym typeface="Quicksand Medium"/>
              </a:rPr>
              <a:t>Kunst</a:t>
            </a:r>
            <a:endParaRPr sz="2400" b="0" i="0" u="none" strike="noStrike" cap="none" dirty="0">
              <a:solidFill>
                <a:srgbClr val="000000"/>
              </a:solidFill>
              <a:latin typeface="Quicksand Medium"/>
              <a:ea typeface="Quicksand Medium"/>
              <a:cs typeface="Quicksand Medium"/>
              <a:sym typeface="Quicksand Medium"/>
            </a:endParaRPr>
          </a:p>
        </p:txBody>
      </p:sp>
      <p:sp>
        <p:nvSpPr>
          <p:cNvPr id="247" name="Google Shape;247;p4"/>
          <p:cNvSpPr/>
          <p:nvPr/>
        </p:nvSpPr>
        <p:spPr>
          <a:xfrm>
            <a:off x="11220100" y="1240971"/>
            <a:ext cx="2835534" cy="2948804"/>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buSzPts val="3800"/>
            </a:pPr>
            <a:r>
              <a:rPr lang="en-US" sz="2500" dirty="0" err="1">
                <a:latin typeface="Quicksand Medium"/>
                <a:ea typeface="Quicksand Medium"/>
                <a:cs typeface="Quicksand Medium"/>
                <a:sym typeface="Quicksand Medium"/>
              </a:rPr>
              <a:t>Gehörlosen</a:t>
            </a:r>
            <a:r>
              <a:rPr lang="en-US" sz="2500" dirty="0">
                <a:latin typeface="Quicksand Medium"/>
                <a:ea typeface="Quicksand Medium"/>
                <a:cs typeface="Quicksand Medium"/>
                <a:sym typeface="Quicksand Medium"/>
              </a:rPr>
              <a:t>-</a:t>
            </a:r>
          </a:p>
          <a:p>
            <a:pPr lvl="0" algn="ctr">
              <a:buSzPts val="3800"/>
            </a:pPr>
            <a:r>
              <a:rPr lang="en-US" sz="2500" dirty="0" err="1">
                <a:latin typeface="Quicksand Medium"/>
                <a:ea typeface="Quicksand Medium"/>
                <a:cs typeface="Quicksand Medium"/>
                <a:sym typeface="Quicksand Medium"/>
              </a:rPr>
              <a:t>literatur</a:t>
            </a:r>
            <a:endParaRPr sz="2500" b="0" i="0" u="none" strike="noStrike" cap="none" dirty="0">
              <a:solidFill>
                <a:srgbClr val="000000"/>
              </a:solidFill>
              <a:latin typeface="Quicksand Medium"/>
              <a:ea typeface="Quicksand Medium"/>
              <a:cs typeface="Quicksand Medium"/>
              <a:sym typeface="Quicksand Medium"/>
            </a:endParaRPr>
          </a:p>
        </p:txBody>
      </p:sp>
      <p:sp>
        <p:nvSpPr>
          <p:cNvPr id="248" name="Google Shape;248;p4"/>
          <p:cNvSpPr/>
          <p:nvPr/>
        </p:nvSpPr>
        <p:spPr>
          <a:xfrm>
            <a:off x="5525335" y="341012"/>
            <a:ext cx="2763600" cy="2785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lnSpc>
                <a:spcPct val="115000"/>
              </a:lnSpc>
              <a:buSzPts val="3000"/>
            </a:pPr>
            <a:r>
              <a:rPr lang="en-US" sz="2300" dirty="0" err="1">
                <a:solidFill>
                  <a:schemeClr val="dk1"/>
                </a:solidFill>
                <a:latin typeface="Quicksand Medium"/>
                <a:ea typeface="Quicksand Medium"/>
                <a:cs typeface="Quicksand Medium"/>
                <a:sym typeface="Quicksand Medium"/>
              </a:rPr>
              <a:t>Bräuche</a:t>
            </a:r>
            <a:r>
              <a:rPr lang="en-US" sz="2300" dirty="0">
                <a:solidFill>
                  <a:schemeClr val="dk1"/>
                </a:solidFill>
                <a:latin typeface="Quicksand Medium"/>
                <a:ea typeface="Quicksand Medium"/>
                <a:cs typeface="Quicksand Medium"/>
                <a:sym typeface="Quicksand Medium"/>
              </a:rPr>
              <a:t> und </a:t>
            </a:r>
            <a:r>
              <a:rPr lang="en-US" sz="2300" dirty="0" err="1">
                <a:solidFill>
                  <a:schemeClr val="dk1"/>
                </a:solidFill>
                <a:latin typeface="Quicksand Medium"/>
                <a:ea typeface="Quicksand Medium"/>
                <a:cs typeface="Quicksand Medium"/>
                <a:sym typeface="Quicksand Medium"/>
              </a:rPr>
              <a:t>Regeln</a:t>
            </a:r>
            <a:r>
              <a:rPr lang="en-US" sz="2300" dirty="0">
                <a:solidFill>
                  <a:schemeClr val="dk1"/>
                </a:solidFill>
                <a:latin typeface="Quicksand Medium"/>
                <a:ea typeface="Quicksand Medium"/>
                <a:cs typeface="Quicksand Medium"/>
                <a:sym typeface="Quicksand Medium"/>
              </a:rPr>
              <a:t> des </a:t>
            </a:r>
            <a:r>
              <a:rPr lang="en-US" sz="2300" dirty="0" err="1">
                <a:solidFill>
                  <a:schemeClr val="dk1"/>
                </a:solidFill>
                <a:latin typeface="Quicksand Medium"/>
                <a:ea typeface="Quicksand Medium"/>
                <a:cs typeface="Quicksand Medium"/>
                <a:sym typeface="Quicksand Medium"/>
              </a:rPr>
              <a:t>sozialen</a:t>
            </a:r>
            <a:r>
              <a:rPr lang="en-US" sz="2300" dirty="0">
                <a:solidFill>
                  <a:schemeClr val="dk1"/>
                </a:solidFill>
                <a:latin typeface="Quicksand Medium"/>
                <a:ea typeface="Quicksand Medium"/>
                <a:cs typeface="Quicksand Medium"/>
                <a:sym typeface="Quicksand Medium"/>
              </a:rPr>
              <a:t> Miteinanders</a:t>
            </a:r>
            <a:endParaRPr sz="2300" b="0" i="0" u="none" strike="noStrike" cap="none" dirty="0">
              <a:solidFill>
                <a:srgbClr val="000000"/>
              </a:solidFill>
              <a:latin typeface="Quicksand Medium"/>
              <a:ea typeface="Quicksand Medium"/>
              <a:cs typeface="Quicksand Medium"/>
              <a:sym typeface="Quicksand Medium"/>
            </a:endParaRPr>
          </a:p>
        </p:txBody>
      </p:sp>
      <p:sp>
        <p:nvSpPr>
          <p:cNvPr id="249" name="Google Shape;249;p4"/>
          <p:cNvSpPr/>
          <p:nvPr/>
        </p:nvSpPr>
        <p:spPr>
          <a:xfrm>
            <a:off x="3360975" y="2188650"/>
            <a:ext cx="2763600" cy="2785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buSzPts val="4400"/>
            </a:pPr>
            <a:r>
              <a:rPr lang="en-US" sz="2400" dirty="0" err="1">
                <a:latin typeface="Quicksand Medium"/>
                <a:ea typeface="Quicksand Medium"/>
                <a:cs typeface="Quicksand Medium"/>
                <a:sym typeface="Quicksand Medium"/>
              </a:rPr>
              <a:t>Gehörlosen</a:t>
            </a:r>
            <a:r>
              <a:rPr lang="en-US" sz="2400" dirty="0">
                <a:latin typeface="Quicksand Medium"/>
                <a:ea typeface="Quicksand Medium"/>
                <a:cs typeface="Quicksand Medium"/>
                <a:sym typeface="Quicksand Medium"/>
              </a:rPr>
              <a:t>-</a:t>
            </a:r>
            <a:r>
              <a:rPr lang="en-US" sz="4400" dirty="0">
                <a:latin typeface="Quicksand Medium"/>
                <a:ea typeface="Quicksand Medium"/>
                <a:cs typeface="Quicksand Medium"/>
                <a:sym typeface="Quicksand Medium"/>
              </a:rPr>
              <a:t>
</a:t>
            </a:r>
            <a:r>
              <a:rPr lang="en-US" sz="2400" dirty="0" err="1">
                <a:latin typeface="Quicksand Medium"/>
                <a:ea typeface="Quicksand Medium"/>
                <a:cs typeface="Quicksand Medium"/>
                <a:sym typeface="Quicksand Medium"/>
              </a:rPr>
              <a:t>werte</a:t>
            </a:r>
            <a:endParaRPr sz="2400" i="0" u="none" strike="noStrike" cap="none" dirty="0">
              <a:solidFill>
                <a:srgbClr val="000000"/>
              </a:solidFill>
              <a:latin typeface="Quicksand Medium"/>
              <a:ea typeface="Quicksand Medium"/>
              <a:cs typeface="Quicksand Medium"/>
              <a:sym typeface="Quicksand Medium"/>
            </a:endParaRPr>
          </a:p>
        </p:txBody>
      </p:sp>
      <p:sp>
        <p:nvSpPr>
          <p:cNvPr id="250" name="Google Shape;250;p4"/>
          <p:cNvSpPr/>
          <p:nvPr/>
        </p:nvSpPr>
        <p:spPr>
          <a:xfrm>
            <a:off x="5390186" y="7019764"/>
            <a:ext cx="3296613" cy="2986773"/>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buSzPts val="2700"/>
            </a:pPr>
            <a:r>
              <a:rPr lang="en-US" sz="2300" dirty="0" err="1">
                <a:latin typeface="Quicksand Medium"/>
                <a:ea typeface="Quicksand Medium"/>
                <a:cs typeface="Quicksand Medium"/>
                <a:sym typeface="Quicksand Medium"/>
              </a:rPr>
              <a:t>Gehörlosen-organisationen</a:t>
            </a:r>
            <a:r>
              <a:rPr lang="en-US" sz="2300" dirty="0">
                <a:latin typeface="Quicksand Medium"/>
                <a:ea typeface="Quicksand Medium"/>
                <a:cs typeface="Quicksand Medium"/>
                <a:sym typeface="Quicksand Medium"/>
              </a:rPr>
              <a:t>, </a:t>
            </a:r>
            <a:r>
              <a:rPr lang="en-US" sz="2300" dirty="0" err="1">
                <a:latin typeface="Quicksand Medium"/>
                <a:ea typeface="Quicksand Medium"/>
                <a:cs typeface="Quicksand Medium"/>
                <a:sym typeface="Quicksand Medium"/>
              </a:rPr>
              <a:t>Verbände</a:t>
            </a:r>
            <a:r>
              <a:rPr lang="en-US" sz="2300" dirty="0">
                <a:latin typeface="Quicksand Medium"/>
                <a:ea typeface="Quicksand Medium"/>
                <a:cs typeface="Quicksand Medium"/>
                <a:sym typeface="Quicksand Medium"/>
              </a:rPr>
              <a:t> und </a:t>
            </a:r>
            <a:r>
              <a:rPr lang="en-US" sz="2300" dirty="0" err="1">
                <a:latin typeface="Quicksand Medium"/>
                <a:ea typeface="Quicksand Medium"/>
                <a:cs typeface="Quicksand Medium"/>
                <a:sym typeface="Quicksand Medium"/>
              </a:rPr>
              <a:t>Vereine</a:t>
            </a:r>
            <a:r>
              <a:rPr lang="en-US" sz="2300" dirty="0">
                <a:latin typeface="Quicksand Medium"/>
                <a:ea typeface="Quicksand Medium"/>
                <a:cs typeface="Quicksand Medium"/>
                <a:sym typeface="Quicksand Medium"/>
              </a:rPr>
              <a:t>...</a:t>
            </a:r>
            <a:endParaRPr sz="2300" b="0" i="0" u="none" strike="noStrike" cap="none" dirty="0">
              <a:solidFill>
                <a:srgbClr val="000000"/>
              </a:solidFill>
              <a:latin typeface="Quicksand Medium"/>
              <a:ea typeface="Quicksand Medium"/>
              <a:cs typeface="Quicksand Medium"/>
              <a:sym typeface="Quicksand Medium"/>
            </a:endParaRPr>
          </a:p>
        </p:txBody>
      </p:sp>
      <p:sp>
        <p:nvSpPr>
          <p:cNvPr id="251" name="Google Shape;251;p4"/>
          <p:cNvSpPr/>
          <p:nvPr/>
        </p:nvSpPr>
        <p:spPr>
          <a:xfrm>
            <a:off x="10497024" y="6740434"/>
            <a:ext cx="2935575" cy="2855816"/>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lnSpc>
                <a:spcPct val="115000"/>
              </a:lnSpc>
              <a:buSzPts val="3500"/>
            </a:pPr>
            <a:r>
              <a:rPr lang="en-US" sz="2400" dirty="0" err="1">
                <a:solidFill>
                  <a:schemeClr val="dk1"/>
                </a:solidFill>
                <a:latin typeface="Quicksand Medium"/>
                <a:ea typeface="Quicksand Medium"/>
                <a:cs typeface="Quicksand Medium"/>
                <a:sym typeface="Quicksand Medium"/>
              </a:rPr>
              <a:t>Kulturelle</a:t>
            </a:r>
            <a:r>
              <a:rPr lang="en-US" sz="2400" dirty="0">
                <a:solidFill>
                  <a:schemeClr val="dk1"/>
                </a:solidFill>
                <a:latin typeface="Quicksand Medium"/>
                <a:ea typeface="Quicksand Medium"/>
                <a:cs typeface="Quicksand Medium"/>
                <a:sym typeface="Quicksand Medium"/>
              </a:rPr>
              <a:t> </a:t>
            </a:r>
            <a:r>
              <a:rPr lang="en-US" sz="1800" dirty="0" err="1">
                <a:solidFill>
                  <a:schemeClr val="dk1"/>
                </a:solidFill>
                <a:latin typeface="Quicksand Medium"/>
                <a:ea typeface="Quicksand Medium"/>
                <a:cs typeface="Quicksand Medium"/>
                <a:sym typeface="Quicksand Medium"/>
              </a:rPr>
              <a:t>Veranstaltungen</a:t>
            </a:r>
            <a:r>
              <a:rPr lang="en-US" sz="2400" dirty="0">
                <a:solidFill>
                  <a:schemeClr val="dk1"/>
                </a:solidFill>
                <a:latin typeface="Quicksand Medium"/>
                <a:ea typeface="Quicksand Medium"/>
                <a:cs typeface="Quicksand Medium"/>
                <a:sym typeface="Quicksand Medium"/>
              </a:rPr>
              <a:t> </a:t>
            </a:r>
          </a:p>
          <a:p>
            <a:pPr lvl="0" algn="ctr">
              <a:lnSpc>
                <a:spcPct val="115000"/>
              </a:lnSpc>
              <a:buSzPts val="3500"/>
            </a:pPr>
            <a:r>
              <a:rPr lang="en-US" sz="2400" dirty="0">
                <a:solidFill>
                  <a:schemeClr val="dk1"/>
                </a:solidFill>
                <a:latin typeface="Quicksand Medium"/>
                <a:ea typeface="Quicksand Medium"/>
                <a:cs typeface="Quicksand Medium"/>
                <a:sym typeface="Quicksand Medium"/>
              </a:rPr>
              <a:t>und Festivals</a:t>
            </a:r>
            <a:endParaRPr sz="2400" b="0" i="0" u="none" strike="noStrike" cap="none" dirty="0">
              <a:solidFill>
                <a:srgbClr val="000000"/>
              </a:solidFill>
              <a:latin typeface="Quicksand Medium"/>
              <a:ea typeface="Quicksand Medium"/>
              <a:cs typeface="Quicksand Medium"/>
              <a:sym typeface="Quicksand Medium"/>
            </a:endParaRPr>
          </a:p>
        </p:txBody>
      </p:sp>
      <p:sp>
        <p:nvSpPr>
          <p:cNvPr id="252" name="Google Shape;252;p4"/>
          <p:cNvSpPr/>
          <p:nvPr/>
        </p:nvSpPr>
        <p:spPr>
          <a:xfrm>
            <a:off x="8686799" y="8263653"/>
            <a:ext cx="1927587" cy="1799918"/>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600" bIns="91425" anchor="ctr" anchorCtr="0">
            <a:noAutofit/>
          </a:bodyPr>
          <a:lstStyle/>
          <a:p>
            <a:pPr lvl="0" algn="ctr">
              <a:buSzPts val="2700"/>
            </a:pPr>
            <a:r>
              <a:rPr lang="en-US" sz="2700" dirty="0">
                <a:latin typeface="Quicksand Medium"/>
                <a:ea typeface="Quicksand Medium"/>
                <a:cs typeface="Quicksand Medium"/>
                <a:sym typeface="Quicksand Medium"/>
              </a:rPr>
              <a:t>und </a:t>
            </a:r>
            <a:r>
              <a:rPr lang="en-US" sz="2700" dirty="0" err="1">
                <a:latin typeface="Quicksand Medium"/>
                <a:ea typeface="Quicksand Medium"/>
                <a:cs typeface="Quicksand Medium"/>
                <a:sym typeface="Quicksand Medium"/>
              </a:rPr>
              <a:t>mehr</a:t>
            </a:r>
            <a:r>
              <a:rPr lang="en-US" sz="2700" dirty="0">
                <a:latin typeface="Quicksand Medium"/>
                <a:ea typeface="Quicksand Medium"/>
                <a:cs typeface="Quicksand Medium"/>
                <a:sym typeface="Quicksand Medium"/>
              </a:rPr>
              <a:t>...</a:t>
            </a:r>
            <a:endParaRPr sz="2700" b="0" i="0" u="none" strike="noStrike" cap="none" dirty="0">
              <a:solidFill>
                <a:srgbClr val="000000"/>
              </a:solidFill>
              <a:latin typeface="Quicksand Medium"/>
              <a:ea typeface="Quicksand Medium"/>
              <a:cs typeface="Quicksand Medium"/>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56"/>
        <p:cNvGrpSpPr/>
        <p:nvPr/>
      </p:nvGrpSpPr>
      <p:grpSpPr>
        <a:xfrm>
          <a:off x="0" y="0"/>
          <a:ext cx="0" cy="0"/>
          <a:chOff x="0" y="0"/>
          <a:chExt cx="0" cy="0"/>
        </a:xfrm>
      </p:grpSpPr>
      <p:sp>
        <p:nvSpPr>
          <p:cNvPr id="257" name="Google Shape;257;g34088c264a0_0_1"/>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8" name="Google Shape;258;g34088c264a0_0_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9" name="Google Shape;259;g34088c264a0_0_1"/>
          <p:cNvSpPr txBox="1"/>
          <p:nvPr/>
        </p:nvSpPr>
        <p:spPr>
          <a:xfrm>
            <a:off x="3283500" y="1662113"/>
            <a:ext cx="11721000" cy="2473200"/>
          </a:xfrm>
          <a:prstGeom prst="rect">
            <a:avLst/>
          </a:prstGeom>
          <a:noFill/>
          <a:ln>
            <a:noFill/>
          </a:ln>
        </p:spPr>
        <p:txBody>
          <a:bodyPr spcFirstLastPara="1" wrap="square" lIns="91425" tIns="91425" rIns="91425" bIns="91425" anchor="t" anchorCtr="0">
            <a:noAutofit/>
          </a:bodyPr>
          <a:lstStyle/>
          <a:p>
            <a:pPr lvl="0" algn="ctr">
              <a:lnSpc>
                <a:spcPct val="140000"/>
              </a:lnSpc>
              <a:buSzPts val="12000"/>
            </a:pPr>
            <a:r>
              <a:rPr lang="en-US" sz="6000" dirty="0" err="1">
                <a:solidFill>
                  <a:srgbClr val="039796"/>
                </a:solidFill>
                <a:latin typeface="Anton"/>
                <a:ea typeface="Anton"/>
                <a:cs typeface="Anton"/>
                <a:sym typeface="Anton"/>
              </a:rPr>
              <a:t>Gehörlosen-Gemeinschaft</a:t>
            </a:r>
            <a:endParaRPr sz="6000" b="0" i="0" u="none" strike="noStrike" cap="none" dirty="0">
              <a:solidFill>
                <a:srgbClr val="039796"/>
              </a:solidFill>
              <a:highlight>
                <a:srgbClr val="F7F1D5"/>
              </a:highlight>
              <a:latin typeface="Anton"/>
              <a:ea typeface="Anton"/>
              <a:cs typeface="Anton"/>
              <a:sym typeface="Anton"/>
            </a:endParaRPr>
          </a:p>
        </p:txBody>
      </p:sp>
      <p:sp>
        <p:nvSpPr>
          <p:cNvPr id="260" name="Google Shape;260;g34088c264a0_0_1"/>
          <p:cNvSpPr txBox="1"/>
          <p:nvPr/>
        </p:nvSpPr>
        <p:spPr>
          <a:xfrm>
            <a:off x="6952650" y="230538"/>
            <a:ext cx="4382700" cy="1843551"/>
          </a:xfrm>
          <a:prstGeom prst="rect">
            <a:avLst/>
          </a:prstGeom>
          <a:noFill/>
          <a:ln>
            <a:noFill/>
          </a:ln>
        </p:spPr>
        <p:txBody>
          <a:bodyPr spcFirstLastPara="1" wrap="square" lIns="91425" tIns="91425" rIns="91425" bIns="91425" anchor="t" anchorCtr="0">
            <a:spAutoFit/>
          </a:bodyPr>
          <a:lstStyle/>
          <a:p>
            <a:pPr lvl="0" algn="ctr">
              <a:lnSpc>
                <a:spcPct val="140000"/>
              </a:lnSpc>
              <a:buSzPts val="8000"/>
            </a:pPr>
            <a:r>
              <a:rPr lang="en-US" sz="7700" dirty="0">
                <a:solidFill>
                  <a:schemeClr val="lt1"/>
                </a:solidFill>
                <a:latin typeface="Anton"/>
                <a:ea typeface="Anton"/>
                <a:cs typeface="Anton"/>
                <a:sym typeface="Anton"/>
              </a:rPr>
              <a:t>Wo?</a:t>
            </a:r>
            <a:endParaRPr sz="1100" b="0" i="0" u="none" strike="noStrike" cap="none" dirty="0">
              <a:solidFill>
                <a:srgbClr val="000000"/>
              </a:solidFill>
              <a:latin typeface="Arial"/>
              <a:ea typeface="Arial"/>
              <a:cs typeface="Arial"/>
              <a:sym typeface="Arial"/>
            </a:endParaRPr>
          </a:p>
        </p:txBody>
      </p:sp>
      <p:sp>
        <p:nvSpPr>
          <p:cNvPr id="261" name="Google Shape;261;g34088c264a0_0_1"/>
          <p:cNvSpPr/>
          <p:nvPr/>
        </p:nvSpPr>
        <p:spPr>
          <a:xfrm>
            <a:off x="6082050" y="3738200"/>
            <a:ext cx="6123900" cy="6087900"/>
          </a:xfrm>
          <a:prstGeom prst="ellipse">
            <a:avLst/>
          </a:prstGeom>
          <a:solidFill>
            <a:srgbClr val="F1E7B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62" name="Google Shape;262;g34088c264a0_0_1"/>
          <p:cNvSpPr/>
          <p:nvPr/>
        </p:nvSpPr>
        <p:spPr>
          <a:xfrm>
            <a:off x="6774449" y="5157280"/>
            <a:ext cx="4739101" cy="3646853"/>
          </a:xfrm>
          <a:prstGeom prst="heart">
            <a:avLst/>
          </a:prstGeom>
          <a:solidFill>
            <a:srgbClr val="039796"/>
          </a:solidFill>
          <a:ln>
            <a:noFill/>
          </a:ln>
        </p:spPr>
        <p:txBody>
          <a:bodyPr spcFirstLastPara="1" wrap="square" lIns="91425" tIns="91425" rIns="91425" bIns="91425" anchor="t" anchorCtr="0">
            <a:noAutofit/>
          </a:bodyPr>
          <a:lstStyle/>
          <a:p>
            <a:pPr lvl="0" algn="ctr"/>
            <a:r>
              <a:rPr lang="en-US" sz="5000" dirty="0">
                <a:solidFill>
                  <a:schemeClr val="tx1"/>
                </a:solidFill>
                <a:latin typeface="Anton"/>
                <a:ea typeface="Anton"/>
                <a:cs typeface="Anton"/>
                <a:sym typeface="Anton"/>
              </a:rPr>
              <a:t>Kultur der </a:t>
            </a:r>
            <a:r>
              <a:rPr lang="en-US" sz="5000" dirty="0" err="1">
                <a:solidFill>
                  <a:schemeClr val="tx1"/>
                </a:solidFill>
                <a:latin typeface="Anton"/>
                <a:ea typeface="Anton"/>
                <a:cs typeface="Anton"/>
                <a:sym typeface="Anton"/>
              </a:rPr>
              <a:t>Gehörlosen</a:t>
            </a:r>
            <a:endParaRPr sz="5000" dirty="0">
              <a:solidFill>
                <a:schemeClr val="tx1"/>
              </a:solidFill>
              <a:latin typeface="Anton"/>
              <a:ea typeface="Anton"/>
              <a:cs typeface="Anton"/>
              <a:sym typeface="Anto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g32568565e1b_0_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8" name="Google Shape;268;g32568565e1b_0_6"/>
          <p:cNvSpPr/>
          <p:nvPr/>
        </p:nvSpPr>
        <p:spPr>
          <a:xfrm>
            <a:off x="-344113"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9" name="Google Shape;269;g32568565e1b_0_6"/>
          <p:cNvSpPr txBox="1"/>
          <p:nvPr/>
        </p:nvSpPr>
        <p:spPr>
          <a:xfrm>
            <a:off x="2483550" y="2598050"/>
            <a:ext cx="13320900" cy="5484000"/>
          </a:xfrm>
          <a:prstGeom prst="rect">
            <a:avLst/>
          </a:prstGeom>
          <a:solidFill>
            <a:schemeClr val="bg1"/>
          </a:solidFill>
          <a:ln>
            <a:noFill/>
          </a:ln>
        </p:spPr>
        <p:txBody>
          <a:bodyPr spcFirstLastPara="1" wrap="square" lIns="91425" tIns="91425" rIns="91425" bIns="91425" anchor="t" anchorCtr="0">
            <a:noAutofit/>
          </a:bodyPr>
          <a:lstStyle/>
          <a:p>
            <a:pPr lvl="0" algn="ctr">
              <a:lnSpc>
                <a:spcPct val="115000"/>
              </a:lnSpc>
              <a:buSzPts val="8000"/>
            </a:pPr>
            <a:r>
              <a:rPr lang="en-US" sz="8000" dirty="0">
                <a:solidFill>
                  <a:srgbClr val="161140"/>
                </a:solidFill>
                <a:latin typeface="Anton"/>
                <a:ea typeface="Anton"/>
                <a:cs typeface="Anton"/>
                <a:sym typeface="Anton"/>
              </a:rPr>
              <a:t>Was </a:t>
            </a:r>
            <a:r>
              <a:rPr lang="en-US" sz="8000" dirty="0" err="1">
                <a:solidFill>
                  <a:srgbClr val="161140"/>
                </a:solidFill>
                <a:latin typeface="Anton"/>
                <a:ea typeface="Anton"/>
                <a:cs typeface="Anton"/>
                <a:sym typeface="Anton"/>
              </a:rPr>
              <a:t>sind</a:t>
            </a:r>
            <a:r>
              <a:rPr lang="en-US" sz="8000" dirty="0">
                <a:solidFill>
                  <a:srgbClr val="161140"/>
                </a:solidFill>
                <a:latin typeface="Anton"/>
                <a:ea typeface="Anton"/>
                <a:cs typeface="Anton"/>
                <a:sym typeface="Anton"/>
              </a:rPr>
              <a:t> die </a:t>
            </a:r>
            <a:r>
              <a:rPr lang="en-US" sz="8000" dirty="0" err="1">
                <a:solidFill>
                  <a:srgbClr val="161140"/>
                </a:solidFill>
                <a:latin typeface="Anton"/>
                <a:ea typeface="Anton"/>
                <a:cs typeface="Anton"/>
                <a:sym typeface="Anton"/>
              </a:rPr>
              <a:t>Unterschiede</a:t>
            </a:r>
            <a:r>
              <a:rPr lang="en-US" sz="8000" dirty="0">
                <a:solidFill>
                  <a:srgbClr val="161140"/>
                </a:solidFill>
                <a:latin typeface="Anton"/>
                <a:ea typeface="Anton"/>
                <a:cs typeface="Anton"/>
                <a:sym typeface="Anton"/>
              </a:rPr>
              <a:t> </a:t>
            </a:r>
            <a:r>
              <a:rPr lang="en-US" sz="8000" dirty="0" err="1">
                <a:solidFill>
                  <a:srgbClr val="161140"/>
                </a:solidFill>
                <a:latin typeface="Anton"/>
                <a:ea typeface="Anton"/>
                <a:cs typeface="Anton"/>
                <a:sym typeface="Anton"/>
              </a:rPr>
              <a:t>zwischen</a:t>
            </a:r>
            <a:r>
              <a:rPr lang="en-US" sz="8000" dirty="0">
                <a:solidFill>
                  <a:srgbClr val="161140"/>
                </a:solidFill>
                <a:latin typeface="Anton"/>
                <a:ea typeface="Anton"/>
                <a:cs typeface="Anton"/>
                <a:sym typeface="Anton"/>
              </a:rPr>
              <a:t> der </a:t>
            </a:r>
            <a:r>
              <a:rPr lang="en-US" sz="8000" dirty="0" err="1">
                <a:solidFill>
                  <a:srgbClr val="161140"/>
                </a:solidFill>
                <a:latin typeface="Anton"/>
                <a:ea typeface="Anton"/>
                <a:cs typeface="Anton"/>
                <a:sym typeface="Anton"/>
              </a:rPr>
              <a:t>Gehörlosen-Gemeinschaft</a:t>
            </a:r>
            <a:r>
              <a:rPr lang="en-US" sz="8000" dirty="0">
                <a:solidFill>
                  <a:srgbClr val="161140"/>
                </a:solidFill>
                <a:latin typeface="Anton"/>
                <a:ea typeface="Anton"/>
                <a:cs typeface="Anton"/>
                <a:sym typeface="Anton"/>
              </a:rPr>
              <a:t> und </a:t>
            </a:r>
            <a:r>
              <a:rPr lang="en-US" sz="8000" dirty="0" err="1">
                <a:solidFill>
                  <a:srgbClr val="161140"/>
                </a:solidFill>
                <a:latin typeface="Anton"/>
                <a:ea typeface="Anton"/>
                <a:cs typeface="Anton"/>
                <a:sym typeface="Anton"/>
              </a:rPr>
              <a:t>anderen</a:t>
            </a:r>
            <a:r>
              <a:rPr lang="en-US" sz="8000" dirty="0">
                <a:solidFill>
                  <a:srgbClr val="161140"/>
                </a:solidFill>
                <a:latin typeface="Anton"/>
                <a:ea typeface="Anton"/>
                <a:cs typeface="Anton"/>
                <a:sym typeface="Anton"/>
              </a:rPr>
              <a:t> </a:t>
            </a:r>
            <a:r>
              <a:rPr lang="en-US" sz="8000" dirty="0" err="1">
                <a:solidFill>
                  <a:srgbClr val="161140"/>
                </a:solidFill>
                <a:latin typeface="Anton"/>
                <a:ea typeface="Anton"/>
                <a:cs typeface="Anton"/>
                <a:sym typeface="Anton"/>
              </a:rPr>
              <a:t>Gemeinschaften</a:t>
            </a:r>
            <a:r>
              <a:rPr lang="en-US" sz="8000" dirty="0">
                <a:solidFill>
                  <a:srgbClr val="161140"/>
                </a:solidFill>
                <a:latin typeface="Anton"/>
                <a:ea typeface="Anton"/>
                <a:cs typeface="Anton"/>
                <a:sym typeface="Anton"/>
              </a:rPr>
              <a:t>?</a:t>
            </a:r>
            <a:endParaRPr sz="8000" b="0" i="0" u="none" strike="noStrike" cap="none" dirty="0">
              <a:solidFill>
                <a:srgbClr val="161140"/>
              </a:solidFill>
              <a:highlight>
                <a:srgbClr val="F7F1D5"/>
              </a:highlight>
              <a:latin typeface="Anton"/>
              <a:ea typeface="Anton"/>
              <a:cs typeface="Anton"/>
              <a:sym typeface="Anto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273"/>
        <p:cNvGrpSpPr/>
        <p:nvPr/>
      </p:nvGrpSpPr>
      <p:grpSpPr>
        <a:xfrm>
          <a:off x="0" y="0"/>
          <a:ext cx="0" cy="0"/>
          <a:chOff x="0" y="0"/>
          <a:chExt cx="0" cy="0"/>
        </a:xfrm>
      </p:grpSpPr>
      <p:grpSp>
        <p:nvGrpSpPr>
          <p:cNvPr id="274" name="Google Shape;274;g325bd8fa57e_0_35"/>
          <p:cNvGrpSpPr/>
          <p:nvPr/>
        </p:nvGrpSpPr>
        <p:grpSpPr>
          <a:xfrm>
            <a:off x="0" y="-216993"/>
            <a:ext cx="2922102" cy="10504504"/>
            <a:chOff x="0" y="-57150"/>
            <a:chExt cx="769602" cy="2766600"/>
          </a:xfrm>
        </p:grpSpPr>
        <p:sp>
          <p:nvSpPr>
            <p:cNvPr id="275" name="Google Shape;275;g325bd8fa57e_0_3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6" name="Google Shape;276;g325bd8fa57e_0_35"/>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77" name="Google Shape;277;g325bd8fa57e_0_35"/>
          <p:cNvSpPr/>
          <p:nvPr/>
        </p:nvSpPr>
        <p:spPr>
          <a:xfrm>
            <a:off x="14650731" y="26769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8" name="Google Shape;278;g325bd8fa57e_0_35"/>
          <p:cNvSpPr/>
          <p:nvPr/>
        </p:nvSpPr>
        <p:spPr>
          <a:xfrm>
            <a:off x="-344113"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9" name="Google Shape;279;g325bd8fa57e_0_35"/>
          <p:cNvSpPr txBox="1"/>
          <p:nvPr/>
        </p:nvSpPr>
        <p:spPr>
          <a:xfrm rot="10800000" flipV="1">
            <a:off x="3792422" y="-1"/>
            <a:ext cx="9542700" cy="1469851"/>
          </a:xfrm>
          <a:prstGeom prst="rect">
            <a:avLst/>
          </a:prstGeom>
          <a:noFill/>
          <a:ln>
            <a:noFill/>
          </a:ln>
        </p:spPr>
        <p:txBody>
          <a:bodyPr spcFirstLastPara="1" wrap="square" lIns="91425" tIns="91425" rIns="91425" bIns="91425" anchor="t" anchorCtr="0">
            <a:noAutofit/>
          </a:bodyPr>
          <a:lstStyle/>
          <a:p>
            <a:pPr lvl="0">
              <a:lnSpc>
                <a:spcPct val="140000"/>
              </a:lnSpc>
              <a:buSzPts val="8000"/>
            </a:pPr>
            <a:r>
              <a:rPr lang="en-US" sz="6000" dirty="0" err="1">
                <a:solidFill>
                  <a:schemeClr val="bg1"/>
                </a:solidFill>
                <a:latin typeface="Anton"/>
                <a:ea typeface="Anton"/>
                <a:cs typeface="Anton"/>
                <a:sym typeface="Anton"/>
              </a:rPr>
              <a:t>Gehörlosen-Gemeinschaft</a:t>
            </a:r>
            <a:endParaRPr sz="6000" b="0" i="0" u="none" strike="noStrike" cap="none" dirty="0">
              <a:solidFill>
                <a:schemeClr val="bg1"/>
              </a:solidFill>
              <a:highlight>
                <a:srgbClr val="F7F1D5"/>
              </a:highlight>
              <a:latin typeface="Anton"/>
              <a:ea typeface="Anton"/>
              <a:cs typeface="Anton"/>
              <a:sym typeface="Anton"/>
            </a:endParaRPr>
          </a:p>
        </p:txBody>
      </p:sp>
      <p:sp>
        <p:nvSpPr>
          <p:cNvPr id="280" name="Google Shape;280;g325bd8fa57e_0_35"/>
          <p:cNvSpPr txBox="1"/>
          <p:nvPr/>
        </p:nvSpPr>
        <p:spPr>
          <a:xfrm>
            <a:off x="3266200" y="2030800"/>
            <a:ext cx="9238200" cy="6980342"/>
          </a:xfrm>
          <a:prstGeom prst="rect">
            <a:avLst/>
          </a:prstGeom>
          <a:noFill/>
          <a:ln>
            <a:noFill/>
          </a:ln>
        </p:spPr>
        <p:txBody>
          <a:bodyPr spcFirstLastPara="1" wrap="square" lIns="91425" tIns="91425" rIns="91425" bIns="91425" anchor="t" anchorCtr="0">
            <a:spAutoFit/>
          </a:bodyPr>
          <a:lstStyle/>
          <a:p>
            <a:pPr marL="457200" lvl="0" indent="-469900">
              <a:lnSpc>
                <a:spcPct val="115000"/>
              </a:lnSpc>
              <a:buClr>
                <a:schemeClr val="lt1"/>
              </a:buClr>
              <a:buSzPts val="3800"/>
              <a:buFont typeface="Quicksand Medium"/>
              <a:buChar char="●"/>
            </a:pPr>
            <a:r>
              <a:rPr lang="en-US" sz="3200" dirty="0" err="1">
                <a:solidFill>
                  <a:schemeClr val="lt1"/>
                </a:solidFill>
                <a:latin typeface="Quicksand Medium"/>
                <a:ea typeface="Quicksand Medium"/>
                <a:cs typeface="Quicksand Medium"/>
                <a:sym typeface="Quicksand Medium"/>
              </a:rPr>
              <a:t>lehnt</a:t>
            </a:r>
            <a:r>
              <a:rPr lang="en-US" sz="3200" dirty="0">
                <a:solidFill>
                  <a:schemeClr val="lt1"/>
                </a:solidFill>
                <a:latin typeface="Quicksand Medium"/>
                <a:ea typeface="Quicksand Medium"/>
                <a:cs typeface="Quicksand Medium"/>
                <a:sym typeface="Quicksand Medium"/>
              </a:rPr>
              <a:t> die </a:t>
            </a:r>
            <a:r>
              <a:rPr lang="en-US" sz="3200" dirty="0" err="1">
                <a:solidFill>
                  <a:schemeClr val="lt1"/>
                </a:solidFill>
                <a:latin typeface="Quicksand Medium"/>
                <a:ea typeface="Quicksand Medium"/>
                <a:cs typeface="Quicksand Medium"/>
                <a:sym typeface="Quicksand Medium"/>
              </a:rPr>
              <a:t>pathologische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Perspektive</a:t>
            </a:r>
            <a:r>
              <a:rPr lang="en-US" sz="3200" dirty="0">
                <a:solidFill>
                  <a:schemeClr val="lt1"/>
                </a:solidFill>
                <a:latin typeface="Quicksand Medium"/>
                <a:ea typeface="Quicksand Medium"/>
                <a:cs typeface="Quicksand Medium"/>
                <a:sym typeface="Quicksand Medium"/>
              </a:rPr>
              <a:t> ab, die </a:t>
            </a:r>
            <a:r>
              <a:rPr lang="en-US" sz="3200" dirty="0" err="1">
                <a:solidFill>
                  <a:schemeClr val="lt1"/>
                </a:solidFill>
                <a:latin typeface="Quicksand Medium"/>
                <a:ea typeface="Quicksand Medium"/>
                <a:cs typeface="Quicksand Medium"/>
                <a:sym typeface="Quicksand Medium"/>
              </a:rPr>
              <a:t>Taubheit</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als</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einen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Zustand</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ansieht</a:t>
            </a:r>
            <a:r>
              <a:rPr lang="en-US" sz="3200" dirty="0">
                <a:solidFill>
                  <a:schemeClr val="lt1"/>
                </a:solidFill>
                <a:latin typeface="Quicksand Medium"/>
                <a:ea typeface="Quicksand Medium"/>
                <a:cs typeface="Quicksand Medium"/>
                <a:sym typeface="Quicksand Medium"/>
              </a:rPr>
              <a:t>, der </a:t>
            </a:r>
            <a:r>
              <a:rPr lang="en-US" sz="3200" dirty="0" err="1">
                <a:solidFill>
                  <a:schemeClr val="lt1"/>
                </a:solidFill>
                <a:latin typeface="Quicksand Medium"/>
                <a:ea typeface="Quicksand Medium"/>
                <a:cs typeface="Quicksand Medium"/>
                <a:sym typeface="Quicksand Medium"/>
              </a:rPr>
              <a:t>mit</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Hörgeräten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behoben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werden</a:t>
            </a:r>
            <a:r>
              <a:rPr lang="en-US" sz="3200" dirty="0">
                <a:solidFill>
                  <a:schemeClr val="lt1"/>
                </a:solidFill>
                <a:latin typeface="Quicksand Medium"/>
                <a:ea typeface="Quicksand Medium"/>
                <a:cs typeface="Quicksand Medium"/>
                <a:sym typeface="Quicksand Medium"/>
              </a:rPr>
              <a:t> muss</a:t>
            </a:r>
            <a:br>
              <a:rPr lang="en-US" sz="3200" dirty="0">
                <a:solidFill>
                  <a:schemeClr val="lt1"/>
                </a:solidFill>
                <a:latin typeface="Quicksand Medium"/>
                <a:ea typeface="Quicksand Medium"/>
                <a:cs typeface="Quicksand Medium"/>
                <a:sym typeface="Quicksand Medium"/>
              </a:rPr>
            </a:b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widersteht</a:t>
            </a:r>
            <a:r>
              <a:rPr lang="en-US" sz="3200" dirty="0">
                <a:solidFill>
                  <a:schemeClr val="lt1"/>
                </a:solidFill>
                <a:latin typeface="Quicksand Medium"/>
                <a:ea typeface="Quicksand Medium"/>
                <a:cs typeface="Quicksand Medium"/>
                <a:sym typeface="Quicksand Medium"/>
              </a:rPr>
              <a:t> der </a:t>
            </a:r>
            <a:r>
              <a:rPr lang="en-US" sz="3200" dirty="0" err="1">
                <a:solidFill>
                  <a:schemeClr val="lt1"/>
                </a:solidFill>
                <a:latin typeface="Quicksand Medium"/>
                <a:ea typeface="Quicksand Medium"/>
                <a:cs typeface="Quicksand Medium"/>
                <a:sym typeface="Quicksand Medium"/>
              </a:rPr>
              <a:t>Unterdrückung</a:t>
            </a:r>
            <a:br>
              <a:rPr lang="en-US" sz="3200" dirty="0">
                <a:solidFill>
                  <a:schemeClr val="lt1"/>
                </a:solidFill>
                <a:latin typeface="Quicksand Medium"/>
                <a:ea typeface="Quicksand Medium"/>
                <a:cs typeface="Quicksand Medium"/>
                <a:sym typeface="Quicksand Medium"/>
              </a:rPr>
            </a:b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vereint</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durch</a:t>
            </a:r>
            <a:r>
              <a:rPr lang="en-US" sz="3200" dirty="0">
                <a:solidFill>
                  <a:schemeClr val="lt1"/>
                </a:solidFill>
                <a:latin typeface="Quicksand Medium"/>
                <a:ea typeface="Quicksand Medium"/>
                <a:cs typeface="Quicksand Medium"/>
                <a:sym typeface="Quicksand Medium"/>
              </a:rPr>
              <a:t> die </a:t>
            </a:r>
            <a:r>
              <a:rPr lang="en-US" sz="3200" dirty="0" err="1">
                <a:solidFill>
                  <a:schemeClr val="lt1"/>
                </a:solidFill>
                <a:latin typeface="Quicksand Medium"/>
                <a:ea typeface="Quicksand Medium"/>
                <a:cs typeface="Quicksand Medium"/>
                <a:sym typeface="Quicksand Medium"/>
              </a:rPr>
              <a:t>gemeinsame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Erfahrung</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taub</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zu</a:t>
            </a:r>
            <a:r>
              <a:rPr lang="en-US" sz="3200" dirty="0">
                <a:solidFill>
                  <a:schemeClr val="lt1"/>
                </a:solidFill>
                <a:latin typeface="Quicksand Medium"/>
                <a:ea typeface="Quicksand Medium"/>
                <a:cs typeface="Quicksand Medium"/>
                <a:sym typeface="Quicksand Medium"/>
              </a:rPr>
              <a:t> sein, die </a:t>
            </a:r>
            <a:r>
              <a:rPr lang="en-US" sz="3200" dirty="0" err="1">
                <a:solidFill>
                  <a:schemeClr val="lt1"/>
                </a:solidFill>
                <a:latin typeface="Quicksand Medium"/>
                <a:ea typeface="Quicksand Medium"/>
                <a:cs typeface="Quicksand Medium"/>
                <a:sym typeface="Quicksand Medium"/>
              </a:rPr>
              <a:t>als</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Vielfalt</a:t>
            </a:r>
            <a:r>
              <a:rPr lang="en-US" sz="3200" dirty="0">
                <a:solidFill>
                  <a:schemeClr val="lt1"/>
                </a:solidFill>
                <a:latin typeface="Quicksand Medium"/>
                <a:ea typeface="Quicksand Medium"/>
                <a:cs typeface="Quicksand Medium"/>
                <a:sym typeface="Quicksand Medium"/>
              </a:rPr>
              <a:t> der </a:t>
            </a:r>
            <a:r>
              <a:rPr lang="en-US" sz="3200" dirty="0" err="1">
                <a:solidFill>
                  <a:schemeClr val="lt1"/>
                </a:solidFill>
                <a:latin typeface="Quicksand Medium"/>
                <a:ea typeface="Quicksand Medium"/>
                <a:cs typeface="Quicksand Medium"/>
                <a:sym typeface="Quicksand Medium"/>
              </a:rPr>
              <a:t>Menschheit</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angesehen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wird</a:t>
            </a:r>
            <a:br>
              <a:rPr lang="en-US" sz="3200" dirty="0">
                <a:solidFill>
                  <a:schemeClr val="lt1"/>
                </a:solidFill>
                <a:latin typeface="Quicksand Medium"/>
                <a:ea typeface="Quicksand Medium"/>
                <a:cs typeface="Quicksand Medium"/>
                <a:sym typeface="Quicksand Medium"/>
              </a:rPr>
            </a:b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sieht</a:t>
            </a:r>
            <a:r>
              <a:rPr lang="en-US" sz="3200" dirty="0">
                <a:solidFill>
                  <a:schemeClr val="lt1"/>
                </a:solidFill>
                <a:latin typeface="Quicksand Medium"/>
                <a:ea typeface="Quicksand Medium"/>
                <a:cs typeface="Quicksand Medium"/>
                <a:sym typeface="Quicksand Medium"/>
              </a:rPr>
              <a:t> die </a:t>
            </a:r>
            <a:r>
              <a:rPr lang="en-US" sz="3200" dirty="0" err="1">
                <a:solidFill>
                  <a:schemeClr val="lt1"/>
                </a:solidFill>
                <a:latin typeface="Quicksand Medium"/>
                <a:ea typeface="Quicksand Medium"/>
                <a:cs typeface="Quicksand Medium"/>
                <a:sym typeface="Quicksand Medium"/>
              </a:rPr>
              <a:t>Gebärdensprache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als</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ihre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natürliche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Sprache</a:t>
            </a:r>
            <a:r>
              <a:rPr lang="en-US" sz="3200" dirty="0">
                <a:solidFill>
                  <a:schemeClr val="lt1"/>
                </a:solidFill>
                <a:latin typeface="Quicksand Medium"/>
                <a:ea typeface="Quicksand Medium"/>
                <a:cs typeface="Quicksand Medium"/>
                <a:sym typeface="Quicksand Medium"/>
              </a:rPr>
              <a:t> an</a:t>
            </a:r>
            <a:endParaRPr sz="3200" dirty="0">
              <a:solidFill>
                <a:schemeClr val="lt1"/>
              </a:solidFill>
              <a:latin typeface="Quicksand Medium"/>
              <a:ea typeface="Quicksand Medium"/>
              <a:cs typeface="Quicksand Medium"/>
              <a:sym typeface="Quicksand Medium"/>
            </a:endParaRPr>
          </a:p>
        </p:txBody>
      </p:sp>
      <p:pic>
        <p:nvPicPr>
          <p:cNvPr id="281" name="Google Shape;281;g325bd8fa57e_0_35"/>
          <p:cNvPicPr preferRelativeResize="0"/>
          <p:nvPr/>
        </p:nvPicPr>
        <p:blipFill rotWithShape="1">
          <a:blip r:embed="rId5">
            <a:alphaModFix/>
          </a:blip>
          <a:srcRect l="12871" t="24316" r="13700"/>
          <a:stretch/>
        </p:blipFill>
        <p:spPr>
          <a:xfrm>
            <a:off x="13000125" y="5885700"/>
            <a:ext cx="4848875" cy="2931450"/>
          </a:xfrm>
          <a:prstGeom prst="rect">
            <a:avLst/>
          </a:prstGeom>
          <a:noFill/>
          <a:ln>
            <a:noFill/>
          </a:ln>
        </p:spPr>
      </p:pic>
      <p:sp>
        <p:nvSpPr>
          <p:cNvPr id="282" name="Google Shape;282;g325bd8fa57e_0_35"/>
          <p:cNvSpPr txBox="1"/>
          <p:nvPr/>
        </p:nvSpPr>
        <p:spPr>
          <a:xfrm>
            <a:off x="10711543" y="3755590"/>
            <a:ext cx="2424337" cy="879185"/>
          </a:xfrm>
          <a:prstGeom prst="rect">
            <a:avLst/>
          </a:prstGeom>
          <a:solidFill>
            <a:srgbClr val="161140"/>
          </a:solidFill>
          <a:ln>
            <a:noFill/>
          </a:ln>
        </p:spPr>
        <p:txBody>
          <a:bodyPr spcFirstLastPara="1" wrap="square" lIns="91425" tIns="91425" rIns="91425" bIns="91425" anchor="t" anchorCtr="0">
            <a:spAutoFit/>
          </a:bodyPr>
          <a:lstStyle/>
          <a:p>
            <a:pPr lvl="0" algn="ctr">
              <a:lnSpc>
                <a:spcPct val="115000"/>
              </a:lnSpc>
              <a:spcAft>
                <a:spcPts val="1000"/>
              </a:spcAft>
            </a:pPr>
            <a:r>
              <a:rPr lang="en-US" sz="3200" b="1" dirty="0">
                <a:solidFill>
                  <a:schemeClr val="lt1"/>
                </a:solidFill>
                <a:latin typeface="Quicksand"/>
                <a:ea typeface="Quicksand"/>
                <a:cs typeface="Quicksand"/>
                <a:sym typeface="Quicksand"/>
              </a:rPr>
              <a:t>AUDISMUS</a:t>
            </a:r>
            <a:endParaRPr sz="3200" b="1" dirty="0">
              <a:solidFill>
                <a:schemeClr val="dk1"/>
              </a:solidFill>
            </a:endParaRPr>
          </a:p>
        </p:txBody>
      </p:sp>
      <p:pic>
        <p:nvPicPr>
          <p:cNvPr id="283" name="Google Shape;283;g325bd8fa57e_0_35"/>
          <p:cNvPicPr preferRelativeResize="0"/>
          <p:nvPr/>
        </p:nvPicPr>
        <p:blipFill rotWithShape="1">
          <a:blip r:embed="rId6">
            <a:alphaModFix/>
          </a:blip>
          <a:srcRect/>
          <a:stretch/>
        </p:blipFill>
        <p:spPr>
          <a:xfrm>
            <a:off x="13000117" y="1736262"/>
            <a:ext cx="4907433" cy="3385475"/>
          </a:xfrm>
          <a:prstGeom prst="rect">
            <a:avLst/>
          </a:prstGeom>
          <a:noFill/>
          <a:ln>
            <a:noFill/>
          </a:ln>
        </p:spPr>
      </p:pic>
      <p:sp>
        <p:nvSpPr>
          <p:cNvPr id="284" name="Google Shape;284;g325bd8fa57e_0_35"/>
          <p:cNvSpPr txBox="1"/>
          <p:nvPr/>
        </p:nvSpPr>
        <p:spPr>
          <a:xfrm>
            <a:off x="15469021" y="1317572"/>
            <a:ext cx="2535900" cy="461700"/>
          </a:xfrm>
          <a:prstGeom prst="rect">
            <a:avLst/>
          </a:prstGeom>
          <a:noFill/>
          <a:ln>
            <a:noFill/>
          </a:ln>
        </p:spPr>
        <p:txBody>
          <a:bodyPr spcFirstLastPara="1" wrap="square" lIns="91425" tIns="91425" rIns="91425" bIns="91425" anchor="t" anchorCtr="0">
            <a:spAutoFit/>
          </a:bodyPr>
          <a:lstStyle/>
          <a:p>
            <a:pPr marL="0" marR="0" lvl="0" indent="0" algn="r" rtl="0">
              <a:lnSpc>
                <a:spcPct val="120000"/>
              </a:lnSpc>
              <a:spcBef>
                <a:spcPts val="0"/>
              </a:spcBef>
              <a:spcAft>
                <a:spcPts val="0"/>
              </a:spcAft>
              <a:buClr>
                <a:srgbClr val="000000"/>
              </a:buClr>
              <a:buSzPts val="2000"/>
              <a:buFont typeface="Arial"/>
              <a:buNone/>
            </a:pPr>
            <a:r>
              <a:rPr lang="en-US" sz="1800" b="0" i="0" u="none" strike="noStrike" cap="none">
                <a:solidFill>
                  <a:srgbClr val="FFFFFF"/>
                </a:solidFill>
                <a:latin typeface="Quicksand Medium"/>
                <a:ea typeface="Quicksand Medium"/>
                <a:cs typeface="Quicksand Medium"/>
                <a:sym typeface="Quicksand Medium"/>
              </a:rPr>
              <a:t>Rourke N., </a:t>
            </a:r>
            <a:r>
              <a:rPr lang="en-US" sz="1800" b="0" i="1" u="none" strike="noStrike" cap="none">
                <a:solidFill>
                  <a:srgbClr val="FFFFFF"/>
                </a:solidFill>
                <a:latin typeface="Quicksand Medium"/>
                <a:ea typeface="Quicksand Medium"/>
                <a:cs typeface="Quicksand Medium"/>
                <a:sym typeface="Quicksand Medium"/>
              </a:rPr>
              <a:t>Audism.</a:t>
            </a:r>
            <a:endParaRPr sz="1800" b="0" i="1" u="none" strike="noStrike" cap="none">
              <a:solidFill>
                <a:srgbClr val="FFFFFF"/>
              </a:solidFill>
              <a:latin typeface="Quicksand Medium"/>
              <a:ea typeface="Quicksand Medium"/>
              <a:cs typeface="Quicksand Medium"/>
              <a:sym typeface="Quicksand Medium"/>
            </a:endParaRPr>
          </a:p>
        </p:txBody>
      </p:sp>
      <p:sp>
        <p:nvSpPr>
          <p:cNvPr id="285" name="Google Shape;285;g325bd8fa57e_0_35"/>
          <p:cNvSpPr/>
          <p:nvPr/>
        </p:nvSpPr>
        <p:spPr>
          <a:xfrm>
            <a:off x="9746685" y="3944982"/>
            <a:ext cx="717000" cy="250200"/>
          </a:xfrm>
          <a:prstGeom prst="rightArrow">
            <a:avLst>
              <a:gd name="adj1" fmla="val 50000"/>
              <a:gd name="adj2" fmla="val 5000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289"/>
        <p:cNvGrpSpPr/>
        <p:nvPr/>
      </p:nvGrpSpPr>
      <p:grpSpPr>
        <a:xfrm>
          <a:off x="0" y="0"/>
          <a:ext cx="0" cy="0"/>
          <a:chOff x="0" y="0"/>
          <a:chExt cx="0" cy="0"/>
        </a:xfrm>
      </p:grpSpPr>
      <p:grpSp>
        <p:nvGrpSpPr>
          <p:cNvPr id="290" name="Google Shape;290;g325bd8fa57e_0_48"/>
          <p:cNvGrpSpPr/>
          <p:nvPr/>
        </p:nvGrpSpPr>
        <p:grpSpPr>
          <a:xfrm>
            <a:off x="0" y="-216993"/>
            <a:ext cx="2922102" cy="10504504"/>
            <a:chOff x="0" y="-57150"/>
            <a:chExt cx="769602" cy="2766600"/>
          </a:xfrm>
        </p:grpSpPr>
        <p:sp>
          <p:nvSpPr>
            <p:cNvPr id="291" name="Google Shape;291;g325bd8fa57e_0_4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2" name="Google Shape;292;g325bd8fa57e_0_48"/>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93" name="Google Shape;293;g325bd8fa57e_0_48"/>
          <p:cNvSpPr/>
          <p:nvPr/>
        </p:nvSpPr>
        <p:spPr>
          <a:xfrm>
            <a:off x="-344113"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4" name="Google Shape;294;g325bd8fa57e_0_48"/>
          <p:cNvSpPr txBox="1"/>
          <p:nvPr/>
        </p:nvSpPr>
        <p:spPr>
          <a:xfrm>
            <a:off x="3515975" y="375400"/>
            <a:ext cx="9542700" cy="1625100"/>
          </a:xfrm>
          <a:prstGeom prst="rect">
            <a:avLst/>
          </a:prstGeom>
          <a:solidFill>
            <a:schemeClr val="bg1"/>
          </a:solidFill>
          <a:ln>
            <a:noFill/>
          </a:ln>
        </p:spPr>
        <p:txBody>
          <a:bodyPr spcFirstLastPara="1" wrap="square" lIns="91425" tIns="91425" rIns="91425" bIns="91425" anchor="t" anchorCtr="0">
            <a:noAutofit/>
          </a:bodyPr>
          <a:lstStyle/>
          <a:p>
            <a:pPr lvl="0">
              <a:lnSpc>
                <a:spcPct val="140000"/>
              </a:lnSpc>
              <a:buSzPts val="8000"/>
            </a:pPr>
            <a:r>
              <a:rPr lang="en-US" sz="6000" dirty="0" err="1">
                <a:solidFill>
                  <a:srgbClr val="039796"/>
                </a:solidFill>
                <a:latin typeface="Anton"/>
                <a:ea typeface="Anton"/>
                <a:cs typeface="Anton"/>
                <a:sym typeface="Anton"/>
              </a:rPr>
              <a:t>Gehörlosen-Gemeinschaft</a:t>
            </a:r>
            <a:endParaRPr sz="6000" b="0" i="0" u="none" strike="noStrike" cap="none" dirty="0">
              <a:solidFill>
                <a:srgbClr val="039796"/>
              </a:solidFill>
              <a:highlight>
                <a:srgbClr val="F7F1D5"/>
              </a:highlight>
              <a:latin typeface="Anton"/>
              <a:ea typeface="Anton"/>
              <a:cs typeface="Anton"/>
              <a:sym typeface="Anton"/>
            </a:endParaRPr>
          </a:p>
        </p:txBody>
      </p:sp>
      <p:sp>
        <p:nvSpPr>
          <p:cNvPr id="295" name="Google Shape;295;g325bd8fa57e_0_48"/>
          <p:cNvSpPr txBox="1"/>
          <p:nvPr/>
        </p:nvSpPr>
        <p:spPr>
          <a:xfrm>
            <a:off x="3357268" y="2820926"/>
            <a:ext cx="11833200" cy="834044"/>
          </a:xfrm>
          <a:prstGeom prst="rect">
            <a:avLst/>
          </a:prstGeom>
          <a:noFill/>
          <a:ln>
            <a:noFill/>
          </a:ln>
        </p:spPr>
        <p:txBody>
          <a:bodyPr spcFirstLastPara="1" wrap="square" lIns="91425" tIns="91425" rIns="91425" bIns="91425" anchor="t" anchorCtr="0">
            <a:spAutoFit/>
          </a:bodyPr>
          <a:lstStyle/>
          <a:p>
            <a:pPr marL="457200" lvl="0" indent="-469900" algn="just">
              <a:lnSpc>
                <a:spcPct val="115000"/>
              </a:lnSpc>
              <a:spcBef>
                <a:spcPts val="1200"/>
              </a:spcBef>
              <a:buClr>
                <a:schemeClr val="lt1"/>
              </a:buClr>
              <a:buSzPts val="3800"/>
              <a:buFont typeface="Quicksand Medium"/>
              <a:buChar char="●"/>
            </a:pPr>
            <a:r>
              <a:rPr lang="en-US" sz="2800" dirty="0" err="1">
                <a:solidFill>
                  <a:schemeClr val="lt1"/>
                </a:solidFill>
                <a:latin typeface="Quicksand Medium"/>
                <a:ea typeface="Quicksand Medium"/>
                <a:cs typeface="Quicksand Medium"/>
                <a:sym typeface="Quicksand Medium"/>
              </a:rPr>
              <a:t>ist</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nicht</a:t>
            </a:r>
            <a:r>
              <a:rPr lang="en-US" sz="2800" dirty="0">
                <a:solidFill>
                  <a:schemeClr val="lt1"/>
                </a:solidFill>
                <a:latin typeface="Quicksand Medium"/>
                <a:ea typeface="Quicksand Medium"/>
                <a:cs typeface="Quicksand Medium"/>
                <a:sym typeface="Quicksand Medium"/>
              </a:rPr>
              <a:t> an </a:t>
            </a:r>
            <a:r>
              <a:rPr lang="en-US" sz="2800" dirty="0" err="1">
                <a:solidFill>
                  <a:schemeClr val="lt1"/>
                </a:solidFill>
                <a:latin typeface="Quicksand Medium"/>
                <a:ea typeface="Quicksand Medium"/>
                <a:cs typeface="Quicksand Medium"/>
                <a:sym typeface="Quicksand Medium"/>
              </a:rPr>
              <a:t>einen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bestimmten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geografischen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Standort</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gebunden</a:t>
            </a:r>
            <a:endParaRPr sz="2800" dirty="0">
              <a:solidFill>
                <a:schemeClr val="lt1"/>
              </a:solidFill>
              <a:latin typeface="Quicksand Medium"/>
              <a:ea typeface="Quicksand Medium"/>
              <a:cs typeface="Quicksand Medium"/>
              <a:sym typeface="Quicksand Medium"/>
            </a:endParaRPr>
          </a:p>
        </p:txBody>
      </p:sp>
      <p:pic>
        <p:nvPicPr>
          <p:cNvPr id="296" name="Google Shape;296;g325bd8fa57e_0_48"/>
          <p:cNvPicPr preferRelativeResize="0"/>
          <p:nvPr/>
        </p:nvPicPr>
        <p:blipFill rotWithShape="1">
          <a:blip r:embed="rId4">
            <a:alphaModFix/>
          </a:blip>
          <a:srcRect l="3263" r="4022"/>
          <a:stretch/>
        </p:blipFill>
        <p:spPr>
          <a:xfrm>
            <a:off x="12115096" y="4215683"/>
            <a:ext cx="5332516" cy="3871535"/>
          </a:xfrm>
          <a:prstGeom prst="rect">
            <a:avLst/>
          </a:prstGeom>
          <a:noFill/>
          <a:ln>
            <a:noFill/>
          </a:ln>
        </p:spPr>
      </p:pic>
      <p:sp>
        <p:nvSpPr>
          <p:cNvPr id="297" name="Google Shape;297;g325bd8fa57e_0_48"/>
          <p:cNvSpPr/>
          <p:nvPr/>
        </p:nvSpPr>
        <p:spPr>
          <a:xfrm>
            <a:off x="14650725" y="22458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8" name="Google Shape;298;g325bd8fa57e_0_48"/>
          <p:cNvSpPr txBox="1"/>
          <p:nvPr/>
        </p:nvSpPr>
        <p:spPr>
          <a:xfrm>
            <a:off x="3357268" y="4503066"/>
            <a:ext cx="8961006" cy="2474493"/>
          </a:xfrm>
          <a:prstGeom prst="rect">
            <a:avLst/>
          </a:prstGeom>
          <a:noFill/>
          <a:ln>
            <a:noFill/>
          </a:ln>
        </p:spPr>
        <p:txBody>
          <a:bodyPr spcFirstLastPara="1" wrap="square" lIns="91425" tIns="91425" rIns="91425" bIns="91425" anchor="t" anchorCtr="0">
            <a:spAutoFit/>
          </a:bodyPr>
          <a:lstStyle/>
          <a:p>
            <a:pPr marL="457200" lvl="0" indent="-469900">
              <a:lnSpc>
                <a:spcPct val="115000"/>
              </a:lnSpc>
              <a:spcBef>
                <a:spcPts val="1200"/>
              </a:spcBef>
              <a:spcAft>
                <a:spcPts val="1200"/>
              </a:spcAft>
              <a:buClr>
                <a:schemeClr val="lt1"/>
              </a:buClr>
              <a:buSzPts val="3800"/>
              <a:buFont typeface="Quicksand Medium"/>
              <a:buChar char="●"/>
            </a:pPr>
            <a:r>
              <a:rPr lang="en-US" sz="2800" dirty="0" err="1">
                <a:solidFill>
                  <a:schemeClr val="lt1"/>
                </a:solidFill>
                <a:latin typeface="Quicksand Medium"/>
                <a:ea typeface="Quicksand Medium"/>
                <a:cs typeface="Quicksand Medium"/>
                <a:sym typeface="Quicksand Medium"/>
              </a:rPr>
              <a:t>vorwiegend</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horizontale</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kulturelle</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Übertragung</a:t>
            </a:r>
            <a:r>
              <a:rPr lang="en-US" sz="2800" dirty="0">
                <a:solidFill>
                  <a:schemeClr val="lt1"/>
                </a:solidFill>
                <a:latin typeface="Quicksand Medium"/>
                <a:ea typeface="Quicksand Medium"/>
                <a:cs typeface="Quicksand Medium"/>
                <a:sym typeface="Quicksand Medium"/>
              </a:rPr>
              <a:t>, die </a:t>
            </a:r>
            <a:r>
              <a:rPr lang="en-US" sz="2800" dirty="0" err="1">
                <a:solidFill>
                  <a:schemeClr val="lt1"/>
                </a:solidFill>
                <a:latin typeface="Quicksand Medium"/>
                <a:ea typeface="Quicksand Medium"/>
                <a:cs typeface="Quicksand Medium"/>
                <a:sym typeface="Quicksand Medium"/>
              </a:rPr>
              <a:t>unter</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Gleichaltrigen</a:t>
            </a:r>
            <a:r>
              <a:rPr lang="en-US" sz="2800" dirty="0">
                <a:solidFill>
                  <a:schemeClr val="lt1"/>
                </a:solidFill>
                <a:latin typeface="Quicksand Medium"/>
                <a:ea typeface="Quicksand Medium"/>
                <a:cs typeface="Quicksand Medium"/>
                <a:sym typeface="Quicksand Medium"/>
              </a:rPr>
              <a:t> in </a:t>
            </a:r>
            <a:r>
              <a:rPr lang="en-US" sz="2800" dirty="0" err="1">
                <a:solidFill>
                  <a:schemeClr val="lt1"/>
                </a:solidFill>
                <a:latin typeface="Quicksand Medium"/>
                <a:ea typeface="Quicksand Medium"/>
                <a:cs typeface="Quicksand Medium"/>
                <a:sym typeface="Quicksand Medium"/>
              </a:rPr>
              <a:t>Gehörlosenschulen</a:t>
            </a:r>
            <a:r>
              <a:rPr lang="en-US" sz="2800" dirty="0">
                <a:solidFill>
                  <a:schemeClr val="lt1"/>
                </a:solidFill>
                <a:latin typeface="Quicksand Medium"/>
                <a:ea typeface="Quicksand Medium"/>
                <a:cs typeface="Quicksand Medium"/>
                <a:sym typeface="Quicksand Medium"/>
              </a:rPr>
              <a:t>,</a:t>
            </a:r>
            <a:br>
              <a:rPr lang="en-US" sz="2800" dirty="0">
                <a:solidFill>
                  <a:schemeClr val="lt1"/>
                </a:solidFill>
                <a:latin typeface="Quicksand Medium"/>
                <a:ea typeface="Quicksand Medium"/>
                <a:cs typeface="Quicksand Medium"/>
                <a:sym typeface="Quicksand Medium"/>
              </a:rPr>
            </a:br>
            <a:r>
              <a:rPr lang="en-US" sz="2800" dirty="0" err="1">
                <a:solidFill>
                  <a:schemeClr val="lt1"/>
                </a:solidFill>
                <a:latin typeface="Quicksand Medium"/>
                <a:ea typeface="Quicksand Medium"/>
                <a:cs typeface="Quicksand Medium"/>
                <a:sym typeface="Quicksand Medium"/>
              </a:rPr>
              <a:t>bei</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gesellschaftlichen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Veranstaltungen</a:t>
            </a:r>
            <a:r>
              <a:rPr lang="en-US" sz="2800" dirty="0">
                <a:solidFill>
                  <a:schemeClr val="lt1"/>
                </a:solidFill>
                <a:latin typeface="Quicksand Medium"/>
                <a:ea typeface="Quicksand Medium"/>
                <a:cs typeface="Quicksand Medium"/>
                <a:sym typeface="Quicksand Medium"/>
              </a:rPr>
              <a:t> und </a:t>
            </a:r>
            <a:r>
              <a:rPr lang="en-US" sz="2800" dirty="0" err="1">
                <a:solidFill>
                  <a:schemeClr val="lt1"/>
                </a:solidFill>
                <a:latin typeface="Quicksand Medium"/>
                <a:ea typeface="Quicksand Medium"/>
                <a:cs typeface="Quicksand Medium"/>
                <a:sym typeface="Quicksand Medium"/>
              </a:rPr>
              <a:t>Gemeinschaftsaktivitäten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geteilt</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wird</a:t>
            </a:r>
            <a:endParaRPr sz="2800" dirty="0">
              <a:solidFill>
                <a:schemeClr val="lt1"/>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02"/>
        <p:cNvGrpSpPr/>
        <p:nvPr/>
      </p:nvGrpSpPr>
      <p:grpSpPr>
        <a:xfrm>
          <a:off x="0" y="0"/>
          <a:ext cx="0" cy="0"/>
          <a:chOff x="0" y="0"/>
          <a:chExt cx="0" cy="0"/>
        </a:xfrm>
      </p:grpSpPr>
      <p:sp>
        <p:nvSpPr>
          <p:cNvPr id="303" name="Google Shape;303;g32568565e1b_0_20"/>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4" name="Google Shape;304;g32568565e1b_0_2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5" name="Google Shape;305;g32568565e1b_0_20"/>
          <p:cNvSpPr/>
          <p:nvPr/>
        </p:nvSpPr>
        <p:spPr>
          <a:xfrm>
            <a:off x="2200603" y="1566287"/>
            <a:ext cx="14499669" cy="6907323"/>
          </a:xfrm>
          <a:custGeom>
            <a:avLst/>
            <a:gdLst/>
            <a:ahLst/>
            <a:cxnLst/>
            <a:rect l="l" t="t" r="r" b="b"/>
            <a:pathLst>
              <a:path w="285750" h="136125" extrusionOk="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g32568565e1b_0_20"/>
          <p:cNvSpPr txBox="1"/>
          <p:nvPr/>
        </p:nvSpPr>
        <p:spPr>
          <a:xfrm>
            <a:off x="319800" y="376911"/>
            <a:ext cx="17648400" cy="701700"/>
          </a:xfrm>
          <a:prstGeom prst="rect">
            <a:avLst/>
          </a:prstGeom>
          <a:noFill/>
          <a:ln>
            <a:noFill/>
          </a:ln>
        </p:spPr>
        <p:txBody>
          <a:bodyPr spcFirstLastPara="1" wrap="square" lIns="91425" tIns="91425" rIns="91425" bIns="91425" anchor="ctr" anchorCtr="0">
            <a:noAutofit/>
          </a:bodyPr>
          <a:lstStyle/>
          <a:p>
            <a:pPr lvl="0" algn="ctr">
              <a:buSzPts val="5200"/>
            </a:pPr>
            <a:r>
              <a:rPr lang="en-US" sz="5200" dirty="0">
                <a:solidFill>
                  <a:srgbClr val="FFFFFF"/>
                </a:solidFill>
                <a:latin typeface="Anton"/>
                <a:ea typeface="Anton"/>
                <a:cs typeface="Anton"/>
                <a:sym typeface="Anton"/>
              </a:rPr>
              <a:t>Bi-/</a:t>
            </a:r>
            <a:r>
              <a:rPr lang="en-US" sz="5200" dirty="0" err="1">
                <a:solidFill>
                  <a:srgbClr val="FFFFFF"/>
                </a:solidFill>
                <a:latin typeface="Anton"/>
                <a:ea typeface="Anton"/>
                <a:cs typeface="Anton"/>
                <a:sym typeface="Anton"/>
              </a:rPr>
              <a:t>multikulturelle</a:t>
            </a:r>
            <a:r>
              <a:rPr lang="en-US" sz="5200" dirty="0">
                <a:solidFill>
                  <a:srgbClr val="FFFFFF"/>
                </a:solidFill>
                <a:latin typeface="Anton"/>
                <a:ea typeface="Anton"/>
                <a:cs typeface="Anton"/>
                <a:sym typeface="Anton"/>
              </a:rPr>
              <a:t> </a:t>
            </a:r>
            <a:r>
              <a:rPr lang="en-US" sz="5200" dirty="0" err="1">
                <a:solidFill>
                  <a:srgbClr val="FFFFFF"/>
                </a:solidFill>
                <a:latin typeface="Anton"/>
                <a:ea typeface="Anton"/>
                <a:cs typeface="Anton"/>
                <a:sym typeface="Anton"/>
              </a:rPr>
              <a:t>Gehörlose</a:t>
            </a:r>
            <a:endParaRPr sz="5200" b="0" i="0" u="none" strike="noStrike" cap="none" dirty="0">
              <a:solidFill>
                <a:srgbClr val="FFFFFF"/>
              </a:solidFill>
              <a:latin typeface="Anton"/>
              <a:ea typeface="Anton"/>
              <a:cs typeface="Anton"/>
              <a:sym typeface="Anton"/>
            </a:endParaRPr>
          </a:p>
        </p:txBody>
      </p:sp>
      <p:sp>
        <p:nvSpPr>
          <p:cNvPr id="307" name="Google Shape;307;g32568565e1b_0_20"/>
          <p:cNvSpPr/>
          <p:nvPr/>
        </p:nvSpPr>
        <p:spPr>
          <a:xfrm>
            <a:off x="2596026" y="4639724"/>
            <a:ext cx="2757300" cy="4317300"/>
          </a:xfrm>
          <a:prstGeom prst="rect">
            <a:avLst/>
          </a:prstGeom>
          <a:solidFill>
            <a:srgbClr val="843F98"/>
          </a:solidFill>
          <a:ln>
            <a:noFill/>
          </a:ln>
        </p:spPr>
        <p:txBody>
          <a:bodyPr spcFirstLastPara="1" wrap="square" lIns="91425" tIns="91425" rIns="91425" bIns="91425" anchor="t" anchorCtr="0">
            <a:noAutofit/>
          </a:bodyPr>
          <a:lstStyle/>
          <a:p>
            <a:pPr lvl="0" algn="ctr">
              <a:buSzPts val="3000"/>
            </a:pPr>
            <a:r>
              <a:rPr lang="en-US" sz="3000" dirty="0" err="1">
                <a:solidFill>
                  <a:schemeClr val="lt1"/>
                </a:solidFill>
                <a:latin typeface="Quicksand SemiBold"/>
                <a:ea typeface="Quicksand SemiBold"/>
                <a:cs typeface="Quicksand SemiBold"/>
                <a:sym typeface="Quicksand SemiBold"/>
              </a:rPr>
              <a:t>westliche</a:t>
            </a:r>
            <a:r>
              <a:rPr lang="en-US" sz="3000" dirty="0">
                <a:solidFill>
                  <a:schemeClr val="lt1"/>
                </a:solidFill>
                <a:latin typeface="Quicksand SemiBold"/>
                <a:ea typeface="Quicksand SemiBold"/>
                <a:cs typeface="Quicksand SemiBold"/>
                <a:sym typeface="Quicksand SemiBold"/>
              </a:rPr>
              <a:t>
</a:t>
            </a:r>
            <a:r>
              <a:rPr lang="en-US" sz="3000" dirty="0" err="1">
                <a:solidFill>
                  <a:schemeClr val="lt1"/>
                </a:solidFill>
                <a:latin typeface="Quicksand SemiBold"/>
                <a:ea typeface="Quicksand SemiBold"/>
                <a:cs typeface="Quicksand SemiBold"/>
                <a:sym typeface="Quicksand SemiBold"/>
              </a:rPr>
              <a:t>Kulturen</a:t>
            </a:r>
            <a:endParaRPr sz="3000" b="0" i="0" u="none" strike="noStrike" cap="none" dirty="0">
              <a:solidFill>
                <a:schemeClr val="lt1"/>
              </a:solidFill>
              <a:latin typeface="Quicksand SemiBold"/>
              <a:ea typeface="Quicksand SemiBold"/>
              <a:cs typeface="Quicksand SemiBold"/>
              <a:sym typeface="Quicksand SemiBold"/>
            </a:endParaRPr>
          </a:p>
        </p:txBody>
      </p:sp>
      <p:sp>
        <p:nvSpPr>
          <p:cNvPr id="308" name="Google Shape;308;g32568565e1b_0_20"/>
          <p:cNvSpPr/>
          <p:nvPr/>
        </p:nvSpPr>
        <p:spPr>
          <a:xfrm>
            <a:off x="6252755" y="4639724"/>
            <a:ext cx="2757300" cy="4317300"/>
          </a:xfrm>
          <a:prstGeom prst="rect">
            <a:avLst/>
          </a:prstGeom>
          <a:solidFill>
            <a:srgbClr val="843F98"/>
          </a:solidFill>
          <a:ln>
            <a:noFill/>
          </a:ln>
        </p:spPr>
        <p:txBody>
          <a:bodyPr spcFirstLastPara="1" wrap="square" lIns="91425" tIns="91425" rIns="91425" bIns="91425" anchor="t" anchorCtr="0">
            <a:noAutofit/>
          </a:bodyPr>
          <a:lstStyle/>
          <a:p>
            <a:pPr lvl="0" algn="ctr">
              <a:buSzPts val="3000"/>
            </a:pPr>
            <a:r>
              <a:rPr lang="en-US" sz="3000" dirty="0" err="1">
                <a:solidFill>
                  <a:schemeClr val="lt1"/>
                </a:solidFill>
                <a:latin typeface="Quicksand SemiBold"/>
                <a:ea typeface="Quicksand SemiBold"/>
                <a:cs typeface="Quicksand SemiBold"/>
                <a:sym typeface="Quicksand SemiBold"/>
              </a:rPr>
              <a:t>afrikanische</a:t>
            </a:r>
            <a:r>
              <a:rPr lang="en-US" sz="3000" dirty="0">
                <a:solidFill>
                  <a:schemeClr val="lt1"/>
                </a:solidFill>
                <a:latin typeface="Quicksand SemiBold"/>
                <a:ea typeface="Quicksand SemiBold"/>
                <a:cs typeface="Quicksand SemiBold"/>
                <a:sym typeface="Quicksand SemiBold"/>
              </a:rPr>
              <a:t>
</a:t>
            </a:r>
            <a:r>
              <a:rPr lang="en-US" sz="3000" dirty="0" err="1">
                <a:solidFill>
                  <a:schemeClr val="lt1"/>
                </a:solidFill>
                <a:latin typeface="Quicksand SemiBold"/>
                <a:ea typeface="Quicksand SemiBold"/>
                <a:cs typeface="Quicksand SemiBold"/>
                <a:sym typeface="Quicksand SemiBold"/>
              </a:rPr>
              <a:t>Kulturen</a:t>
            </a:r>
            <a:endParaRPr sz="3000" b="0" i="0" u="none" strike="noStrike" cap="none" dirty="0">
              <a:solidFill>
                <a:schemeClr val="lt1"/>
              </a:solidFill>
              <a:latin typeface="Quicksand SemiBold"/>
              <a:ea typeface="Quicksand SemiBold"/>
              <a:cs typeface="Quicksand SemiBold"/>
              <a:sym typeface="Quicksand SemiBold"/>
            </a:endParaRPr>
          </a:p>
        </p:txBody>
      </p:sp>
      <p:sp>
        <p:nvSpPr>
          <p:cNvPr id="309" name="Google Shape;309;g32568565e1b_0_20"/>
          <p:cNvSpPr/>
          <p:nvPr/>
        </p:nvSpPr>
        <p:spPr>
          <a:xfrm>
            <a:off x="10005905" y="4639724"/>
            <a:ext cx="2757300" cy="4317300"/>
          </a:xfrm>
          <a:prstGeom prst="rect">
            <a:avLst/>
          </a:prstGeom>
          <a:solidFill>
            <a:srgbClr val="843F98"/>
          </a:solidFill>
          <a:ln>
            <a:noFill/>
          </a:ln>
        </p:spPr>
        <p:txBody>
          <a:bodyPr spcFirstLastPara="1" wrap="square" lIns="91425" tIns="91425" rIns="91425" bIns="91425" anchor="t" anchorCtr="0">
            <a:noAutofit/>
          </a:bodyPr>
          <a:lstStyle/>
          <a:p>
            <a:pPr lvl="0" algn="ctr">
              <a:buSzPts val="3000"/>
            </a:pPr>
            <a:r>
              <a:rPr lang="en-US" sz="3000" dirty="0" err="1">
                <a:solidFill>
                  <a:schemeClr val="lt1"/>
                </a:solidFill>
                <a:latin typeface="Quicksand SemiBold"/>
                <a:ea typeface="Quicksand SemiBold"/>
                <a:cs typeface="Quicksand SemiBold"/>
                <a:sym typeface="Quicksand SemiBold"/>
              </a:rPr>
              <a:t>asiatische</a:t>
            </a:r>
            <a:r>
              <a:rPr lang="en-US" sz="3000" dirty="0">
                <a:solidFill>
                  <a:schemeClr val="lt1"/>
                </a:solidFill>
                <a:latin typeface="Quicksand SemiBold"/>
                <a:ea typeface="Quicksand SemiBold"/>
                <a:cs typeface="Quicksand SemiBold"/>
                <a:sym typeface="Quicksand SemiBold"/>
              </a:rPr>
              <a:t>
</a:t>
            </a:r>
            <a:r>
              <a:rPr lang="en-US" sz="3000" dirty="0" err="1">
                <a:solidFill>
                  <a:schemeClr val="lt1"/>
                </a:solidFill>
                <a:latin typeface="Quicksand SemiBold"/>
                <a:ea typeface="Quicksand SemiBold"/>
                <a:cs typeface="Quicksand SemiBold"/>
                <a:sym typeface="Quicksand SemiBold"/>
              </a:rPr>
              <a:t>Kulturen</a:t>
            </a:r>
            <a:endParaRPr sz="3000" b="0" i="0" u="none" strike="noStrike" cap="none" dirty="0">
              <a:solidFill>
                <a:schemeClr val="lt1"/>
              </a:solidFill>
              <a:latin typeface="Quicksand SemiBold"/>
              <a:ea typeface="Quicksand SemiBold"/>
              <a:cs typeface="Quicksand SemiBold"/>
              <a:sym typeface="Quicksand SemiBold"/>
            </a:endParaRPr>
          </a:p>
        </p:txBody>
      </p:sp>
      <p:sp>
        <p:nvSpPr>
          <p:cNvPr id="310" name="Google Shape;310;g32568565e1b_0_20"/>
          <p:cNvSpPr/>
          <p:nvPr/>
        </p:nvSpPr>
        <p:spPr>
          <a:xfrm>
            <a:off x="13759052" y="4639724"/>
            <a:ext cx="2757300" cy="4317300"/>
          </a:xfrm>
          <a:prstGeom prst="rect">
            <a:avLst/>
          </a:prstGeom>
          <a:solidFill>
            <a:srgbClr val="843F98"/>
          </a:solidFill>
          <a:ln>
            <a:noFill/>
          </a:ln>
        </p:spPr>
        <p:txBody>
          <a:bodyPr spcFirstLastPara="1" wrap="square" lIns="91425" tIns="91425" rIns="91425" bIns="91425" anchor="t" anchorCtr="0">
            <a:noAutofit/>
          </a:bodyPr>
          <a:lstStyle/>
          <a:p>
            <a:pPr lvl="0" algn="ctr">
              <a:buSzPts val="3000"/>
            </a:pPr>
            <a:r>
              <a:rPr lang="en-US" sz="3000" dirty="0" err="1">
                <a:solidFill>
                  <a:schemeClr val="lt1"/>
                </a:solidFill>
                <a:latin typeface="Quicksand SemiBold"/>
                <a:ea typeface="Quicksand SemiBold"/>
                <a:cs typeface="Quicksand SemiBold"/>
                <a:sym typeface="Quicksand SemiBold"/>
              </a:rPr>
              <a:t>andere</a:t>
            </a:r>
            <a:r>
              <a:rPr lang="en-US" sz="3000" dirty="0">
                <a:solidFill>
                  <a:schemeClr val="lt1"/>
                </a:solidFill>
                <a:latin typeface="Quicksand SemiBold"/>
                <a:ea typeface="Quicksand SemiBold"/>
                <a:cs typeface="Quicksand SemiBold"/>
                <a:sym typeface="Quicksand SemiBold"/>
              </a:rPr>
              <a:t> </a:t>
            </a:r>
            <a:r>
              <a:rPr lang="en-US" sz="3000" dirty="0" err="1">
                <a:solidFill>
                  <a:schemeClr val="lt1"/>
                </a:solidFill>
                <a:latin typeface="Quicksand SemiBold"/>
                <a:ea typeface="Quicksand SemiBold"/>
                <a:cs typeface="Quicksand SemiBold"/>
                <a:sym typeface="Quicksand SemiBold"/>
              </a:rPr>
              <a:t>Kulturen</a:t>
            </a:r>
            <a:endParaRPr sz="3000" b="0" i="0" u="none" strike="noStrike" cap="none" dirty="0">
              <a:solidFill>
                <a:schemeClr val="lt1"/>
              </a:solidFill>
              <a:latin typeface="Quicksand SemiBold"/>
              <a:ea typeface="Quicksand SemiBold"/>
              <a:cs typeface="Quicksand SemiBold"/>
              <a:sym typeface="Quicksand SemiBold"/>
            </a:endParaRPr>
          </a:p>
        </p:txBody>
      </p:sp>
      <p:sp>
        <p:nvSpPr>
          <p:cNvPr id="311" name="Google Shape;311;g32568565e1b_0_20"/>
          <p:cNvSpPr txBox="1"/>
          <p:nvPr/>
        </p:nvSpPr>
        <p:spPr>
          <a:xfrm>
            <a:off x="1890735" y="7163414"/>
            <a:ext cx="15323700" cy="800400"/>
          </a:xfrm>
          <a:prstGeom prst="rect">
            <a:avLst/>
          </a:prstGeom>
          <a:solidFill>
            <a:srgbClr val="02BDC7"/>
          </a:solidFill>
          <a:ln>
            <a:noFill/>
          </a:ln>
        </p:spPr>
        <p:txBody>
          <a:bodyPr spcFirstLastPara="1" wrap="square" lIns="91425" tIns="91425" rIns="91425" bIns="91425" anchor="t" anchorCtr="0">
            <a:spAutoFit/>
          </a:bodyPr>
          <a:lstStyle/>
          <a:p>
            <a:pPr lvl="0" algn="ctr">
              <a:buSzPts val="4000"/>
            </a:pPr>
            <a:r>
              <a:rPr lang="en-US" sz="4000" dirty="0">
                <a:solidFill>
                  <a:srgbClr val="FFFFFF"/>
                </a:solidFill>
                <a:latin typeface="Quicksand SemiBold"/>
                <a:ea typeface="Quicksand SemiBold"/>
                <a:cs typeface="Quicksand SemiBold"/>
                <a:sym typeface="Quicksand SemiBold"/>
              </a:rPr>
              <a:t>Kultur der </a:t>
            </a:r>
            <a:r>
              <a:rPr lang="en-US" sz="4000" dirty="0" err="1">
                <a:solidFill>
                  <a:srgbClr val="FFFFFF"/>
                </a:solidFill>
                <a:latin typeface="Quicksand SemiBold"/>
                <a:ea typeface="Quicksand SemiBold"/>
                <a:cs typeface="Quicksand SemiBold"/>
                <a:sym typeface="Quicksand SemiBold"/>
              </a:rPr>
              <a:t>Gehörlosen</a:t>
            </a:r>
            <a:endParaRPr sz="4000" b="0" i="0" u="none" strike="noStrike" cap="none" dirty="0">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315"/>
        <p:cNvGrpSpPr/>
        <p:nvPr/>
      </p:nvGrpSpPr>
      <p:grpSpPr>
        <a:xfrm>
          <a:off x="0" y="0"/>
          <a:ext cx="0" cy="0"/>
          <a:chOff x="0" y="0"/>
          <a:chExt cx="0" cy="0"/>
        </a:xfrm>
      </p:grpSpPr>
      <p:grpSp>
        <p:nvGrpSpPr>
          <p:cNvPr id="316" name="Google Shape;316;g32568565e1b_0_38"/>
          <p:cNvGrpSpPr/>
          <p:nvPr/>
        </p:nvGrpSpPr>
        <p:grpSpPr>
          <a:xfrm>
            <a:off x="0" y="-216993"/>
            <a:ext cx="2922102" cy="10504504"/>
            <a:chOff x="0" y="-57150"/>
            <a:chExt cx="769602" cy="2766600"/>
          </a:xfrm>
        </p:grpSpPr>
        <p:sp>
          <p:nvSpPr>
            <p:cNvPr id="317" name="Google Shape;317;g32568565e1b_0_3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8" name="Google Shape;318;g32568565e1b_0_38"/>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19" name="Google Shape;319;g32568565e1b_0_38"/>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0" name="Google Shape;320;g32568565e1b_0_38"/>
          <p:cNvSpPr/>
          <p:nvPr/>
        </p:nvSpPr>
        <p:spPr>
          <a:xfrm>
            <a:off x="98037" y="9142362"/>
            <a:ext cx="2739164" cy="563341"/>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1" name="Google Shape;321;g32568565e1b_0_38"/>
          <p:cNvSpPr txBox="1"/>
          <p:nvPr/>
        </p:nvSpPr>
        <p:spPr>
          <a:xfrm>
            <a:off x="4134125" y="1417275"/>
            <a:ext cx="10571400" cy="1028700"/>
          </a:xfrm>
          <a:prstGeom prst="rect">
            <a:avLst/>
          </a:prstGeom>
          <a:noFill/>
          <a:ln>
            <a:noFill/>
          </a:ln>
        </p:spPr>
        <p:txBody>
          <a:bodyPr spcFirstLastPara="1" wrap="square" lIns="91425" tIns="91425" rIns="91425" bIns="91425" anchor="t" anchorCtr="0">
            <a:noAutofit/>
          </a:bodyPr>
          <a:lstStyle/>
          <a:p>
            <a:pPr lvl="0">
              <a:buSzPts val="7400"/>
            </a:pPr>
            <a:r>
              <a:rPr lang="en-US" sz="7400" dirty="0" err="1">
                <a:solidFill>
                  <a:srgbClr val="161140"/>
                </a:solidFill>
                <a:latin typeface="Anton"/>
                <a:ea typeface="Anton"/>
                <a:cs typeface="Anton"/>
                <a:sym typeface="Anton"/>
              </a:rPr>
              <a:t>Gruppenarbeit</a:t>
            </a:r>
            <a:endParaRPr sz="7400" b="0" i="0" u="none" strike="noStrike" cap="none" dirty="0">
              <a:solidFill>
                <a:srgbClr val="161140"/>
              </a:solidFill>
              <a:latin typeface="Anton"/>
              <a:ea typeface="Anton"/>
              <a:cs typeface="Anton"/>
              <a:sym typeface="Anton"/>
            </a:endParaRPr>
          </a:p>
        </p:txBody>
      </p:sp>
      <p:sp>
        <p:nvSpPr>
          <p:cNvPr id="322" name="Google Shape;322;g32568565e1b_0_38"/>
          <p:cNvSpPr txBox="1"/>
          <p:nvPr/>
        </p:nvSpPr>
        <p:spPr>
          <a:xfrm>
            <a:off x="3547478" y="3462470"/>
            <a:ext cx="14185665" cy="4222200"/>
          </a:xfrm>
          <a:prstGeom prst="rect">
            <a:avLst/>
          </a:prstGeom>
          <a:noFill/>
          <a:ln>
            <a:noFill/>
          </a:ln>
        </p:spPr>
        <p:txBody>
          <a:bodyPr spcFirstLastPara="1" wrap="square" lIns="91425" tIns="91425" rIns="91425" bIns="91425" anchor="t" anchorCtr="0">
            <a:noAutofit/>
          </a:bodyPr>
          <a:lstStyle/>
          <a:p>
            <a:pPr marL="457200" lvl="0" indent="-457200">
              <a:lnSpc>
                <a:spcPct val="200000"/>
              </a:lnSpc>
              <a:buClr>
                <a:srgbClr val="161140"/>
              </a:buClr>
              <a:buSzPts val="3600"/>
              <a:buFont typeface="Quicksand SemiBold"/>
              <a:buAutoNum type="arabicPeriod"/>
            </a:pPr>
            <a:r>
              <a:rPr lang="en-US" sz="3600" dirty="0" err="1">
                <a:solidFill>
                  <a:srgbClr val="161140"/>
                </a:solidFill>
                <a:latin typeface="Quicksand SemiBold"/>
                <a:ea typeface="Quicksand SemiBold"/>
                <a:cs typeface="Quicksand SemiBold"/>
                <a:sym typeface="Quicksand SemiBold"/>
              </a:rPr>
              <a:t>Wähle</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eine</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kulturelle</a:t>
            </a:r>
            <a:r>
              <a:rPr lang="en-US" sz="3600" dirty="0">
                <a:solidFill>
                  <a:srgbClr val="161140"/>
                </a:solidFill>
                <a:latin typeface="Quicksand SemiBold"/>
                <a:ea typeface="Quicksand SemiBold"/>
                <a:cs typeface="Quicksand SemiBold"/>
                <a:sym typeface="Quicksand SemiBold"/>
              </a:rPr>
              <a:t> Praxis </a:t>
            </a:r>
            <a:r>
              <a:rPr lang="en-US" sz="3600" dirty="0" err="1">
                <a:solidFill>
                  <a:srgbClr val="161140"/>
                </a:solidFill>
                <a:latin typeface="Quicksand SemiBold"/>
                <a:ea typeface="Quicksand SemiBold"/>
                <a:cs typeface="Quicksand SemiBold"/>
                <a:sym typeface="Quicksand SemiBold"/>
              </a:rPr>
              <a:t>aus.</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Recherchiere</a:t>
            </a:r>
            <a:r>
              <a:rPr lang="en-US" sz="3600" dirty="0">
                <a:solidFill>
                  <a:srgbClr val="161140"/>
                </a:solidFill>
                <a:latin typeface="Quicksand SemiBold"/>
                <a:ea typeface="Quicksand SemiBold"/>
                <a:cs typeface="Quicksand SemiBold"/>
                <a:sym typeface="Quicksand SemiBold"/>
              </a:rPr>
              <a:t> die </a:t>
            </a:r>
            <a:r>
              <a:rPr lang="en-US" sz="3600" dirty="0" err="1">
                <a:solidFill>
                  <a:srgbClr val="161140"/>
                </a:solidFill>
                <a:latin typeface="Quicksand SemiBold"/>
                <a:ea typeface="Quicksand SemiBold"/>
                <a:cs typeface="Quicksand SemiBold"/>
                <a:sym typeface="Quicksand SemiBold"/>
              </a:rPr>
              <a:t>wichtigsten</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Aspekte</a:t>
            </a:r>
            <a:r>
              <a:rPr lang="en-US" sz="3600" dirty="0">
                <a:solidFill>
                  <a:srgbClr val="161140"/>
                </a:solidFill>
                <a:latin typeface="Quicksand SemiBold"/>
                <a:ea typeface="Quicksand SemiBold"/>
                <a:cs typeface="Quicksand SemiBold"/>
                <a:sym typeface="Quicksand SemiBold"/>
              </a:rPr>
              <a:t> und die </a:t>
            </a:r>
            <a:r>
              <a:rPr lang="en-US" sz="3600" dirty="0" err="1">
                <a:solidFill>
                  <a:srgbClr val="161140"/>
                </a:solidFill>
                <a:latin typeface="Quicksand SemiBold"/>
                <a:ea typeface="Quicksand SemiBold"/>
                <a:cs typeface="Quicksand SemiBold"/>
                <a:sym typeface="Quicksand SemiBold"/>
              </a:rPr>
              <a:t>Bedeutung</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Bereite</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eine</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kurze</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Präsentation</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vor</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Teile</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es</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mit</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anderen</a:t>
            </a:r>
            <a:r>
              <a:rPr lang="en-US" sz="3600" dirty="0">
                <a:solidFill>
                  <a:srgbClr val="161140"/>
                </a:solidFill>
                <a:latin typeface="Quicksand SemiBold"/>
                <a:ea typeface="Quicksand SemiBold"/>
                <a:cs typeface="Quicksand SemiBold"/>
                <a:sym typeface="Quicksand SemiBold"/>
              </a:rPr>
              <a:t> </a:t>
            </a:r>
            <a:r>
              <a:rPr lang="en-US" sz="3600" dirty="0" err="1">
                <a:solidFill>
                  <a:srgbClr val="161140"/>
                </a:solidFill>
                <a:latin typeface="Quicksand SemiBold"/>
                <a:ea typeface="Quicksand SemiBold"/>
                <a:cs typeface="Quicksand SemiBold"/>
                <a:sym typeface="Quicksand SemiBold"/>
              </a:rPr>
              <a:t>Teilnehmer</a:t>
            </a:r>
            <a:r>
              <a:rPr lang="en-US" sz="3600" dirty="0">
                <a:solidFill>
                  <a:srgbClr val="161140"/>
                </a:solidFill>
                <a:latin typeface="Quicksand SemiBold"/>
                <a:ea typeface="Quicksand SemiBold"/>
                <a:cs typeface="Quicksand SemiBold"/>
                <a:sym typeface="Quicksand SemiBold"/>
              </a:rPr>
              <a:t>*</a:t>
            </a:r>
            <a:r>
              <a:rPr lang="en-US" sz="3600" dirty="0" err="1">
                <a:solidFill>
                  <a:srgbClr val="161140"/>
                </a:solidFill>
                <a:latin typeface="Quicksand SemiBold"/>
                <a:ea typeface="Quicksand SemiBold"/>
                <a:cs typeface="Quicksand SemiBold"/>
                <a:sym typeface="Quicksand SemiBold"/>
              </a:rPr>
              <a:t>innen</a:t>
            </a:r>
            <a:r>
              <a:rPr lang="en-US" sz="3600" dirty="0">
                <a:solidFill>
                  <a:srgbClr val="161140"/>
                </a:solidFill>
                <a:latin typeface="Quicksand SemiBold"/>
                <a:ea typeface="Quicksand SemiBold"/>
                <a:cs typeface="Quicksand SemiBold"/>
                <a:sym typeface="Quicksand SemiBold"/>
              </a:rPr>
              <a:t>!</a:t>
            </a:r>
            <a:endParaRPr sz="3600" dirty="0">
              <a:solidFill>
                <a:srgbClr val="161140"/>
              </a:solidFill>
              <a:latin typeface="Quicksand SemiBold"/>
              <a:ea typeface="Quicksand SemiBold"/>
              <a:cs typeface="Quicksand SemiBold"/>
              <a:sym typeface="Quicksand SemiBold"/>
            </a:endParaRPr>
          </a:p>
        </p:txBody>
      </p:sp>
      <p:sp>
        <p:nvSpPr>
          <p:cNvPr id="323" name="Google Shape;323;g32568565e1b_0_38"/>
          <p:cNvSpPr txBox="1"/>
          <p:nvPr/>
        </p:nvSpPr>
        <p:spPr>
          <a:xfrm>
            <a:off x="753915" y="5131043"/>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200"/>
              <a:buFont typeface="Arial"/>
              <a:buNone/>
            </a:pPr>
            <a:r>
              <a:rPr lang="en-US" sz="3200" b="0" i="0" u="none" strike="noStrike" cap="none" dirty="0" err="1">
                <a:solidFill>
                  <a:srgbClr val="F7F1D5"/>
                </a:solidFill>
                <a:latin typeface="Anton"/>
                <a:ea typeface="Anton"/>
                <a:cs typeface="Anton"/>
                <a:sym typeface="Anton"/>
              </a:rPr>
              <a:t>Aktivität</a:t>
            </a:r>
            <a:endParaRPr sz="3200" b="0" i="0" u="none" strike="noStrike" cap="none" dirty="0">
              <a:solidFill>
                <a:srgbClr val="F7F1D5"/>
              </a:solidFill>
              <a:latin typeface="Anton"/>
              <a:ea typeface="Anton"/>
              <a:cs typeface="Anton"/>
              <a:sym typeface="Anto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27"/>
        <p:cNvGrpSpPr/>
        <p:nvPr/>
      </p:nvGrpSpPr>
      <p:grpSpPr>
        <a:xfrm>
          <a:off x="0" y="0"/>
          <a:ext cx="0" cy="0"/>
          <a:chOff x="0" y="0"/>
          <a:chExt cx="0" cy="0"/>
        </a:xfrm>
      </p:grpSpPr>
      <p:sp>
        <p:nvSpPr>
          <p:cNvPr id="328" name="Google Shape;328;g350ac3bce94_0_80"/>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g350ac3bce94_0_80"/>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g350ac3bce94_0_80"/>
          <p:cNvSpPr txBox="1"/>
          <p:nvPr/>
        </p:nvSpPr>
        <p:spPr>
          <a:xfrm>
            <a:off x="2157050" y="1867850"/>
            <a:ext cx="4995600"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Referenzen</a:t>
            </a:r>
            <a:endParaRPr sz="1400" b="0" i="0" u="none" strike="noStrike" cap="none" dirty="0">
              <a:solidFill>
                <a:srgbClr val="000000"/>
              </a:solidFill>
              <a:latin typeface="Arial"/>
              <a:ea typeface="Arial"/>
              <a:cs typeface="Arial"/>
              <a:sym typeface="Arial"/>
            </a:endParaRPr>
          </a:p>
        </p:txBody>
      </p:sp>
      <p:sp>
        <p:nvSpPr>
          <p:cNvPr id="331" name="Google Shape;331;g350ac3bce94_0_80"/>
          <p:cNvSpPr txBox="1"/>
          <p:nvPr/>
        </p:nvSpPr>
        <p:spPr>
          <a:xfrm>
            <a:off x="1617550" y="3536950"/>
            <a:ext cx="15186300" cy="2241609"/>
          </a:xfrm>
          <a:prstGeom prst="rect">
            <a:avLst/>
          </a:prstGeom>
          <a:noFill/>
          <a:ln>
            <a:noFill/>
          </a:ln>
        </p:spPr>
        <p:txBody>
          <a:bodyPr spcFirstLastPara="1" wrap="square" lIns="91425" tIns="91425" rIns="91425" bIns="91425" anchor="t" anchorCtr="0">
            <a:spAutoFit/>
          </a:bodyPr>
          <a:lstStyle/>
          <a:p>
            <a:pPr marL="342900" lvl="0" indent="-342900" algn="just" rtl="0">
              <a:lnSpc>
                <a:spcPct val="115000"/>
              </a:lnSpc>
              <a:spcBef>
                <a:spcPts val="1000"/>
              </a:spcBef>
              <a:spcAft>
                <a:spcPts val="0"/>
              </a:spcAft>
              <a:buNone/>
            </a:pPr>
            <a:r>
              <a:rPr lang="en-US" sz="2000" dirty="0">
                <a:solidFill>
                  <a:schemeClr val="lt1"/>
                </a:solidFill>
                <a:latin typeface="Quicksand Medium"/>
                <a:ea typeface="Quicksand Medium"/>
                <a:cs typeface="Quicksand Medium"/>
                <a:sym typeface="Quicksand Medium"/>
              </a:rPr>
              <a:t>Holcomb, T. K. (2023). </a:t>
            </a:r>
            <a:r>
              <a:rPr lang="en-US" sz="2000" i="1" dirty="0">
                <a:solidFill>
                  <a:schemeClr val="lt1"/>
                </a:solidFill>
                <a:latin typeface="Quicksand Medium"/>
                <a:ea typeface="Quicksand Medium"/>
                <a:cs typeface="Quicksand Medium"/>
                <a:sym typeface="Quicksand Medium"/>
              </a:rPr>
              <a:t>Introduction to Deaf culture.</a:t>
            </a:r>
            <a:r>
              <a:rPr lang="en-US" sz="2000" dirty="0">
                <a:solidFill>
                  <a:schemeClr val="lt1"/>
                </a:solidFill>
                <a:latin typeface="Quicksand Medium"/>
                <a:ea typeface="Quicksand Medium"/>
                <a:cs typeface="Quicksand Medium"/>
                <a:sym typeface="Quicksand Medium"/>
              </a:rPr>
              <a:t> 2nd edition. Oxford University Press.</a:t>
            </a:r>
            <a:endParaRPr sz="2000" dirty="0">
              <a:solidFill>
                <a:schemeClr val="lt1"/>
              </a:solidFill>
              <a:latin typeface="Quicksand Medium"/>
              <a:ea typeface="Quicksand Medium"/>
              <a:cs typeface="Quicksand Medium"/>
              <a:sym typeface="Quicksand Medium"/>
            </a:endParaRPr>
          </a:p>
          <a:p>
            <a:pPr marL="342900" lvl="0" indent="-342900" algn="just" rtl="0">
              <a:lnSpc>
                <a:spcPct val="115000"/>
              </a:lnSpc>
              <a:spcBef>
                <a:spcPts val="1000"/>
              </a:spcBef>
              <a:spcAft>
                <a:spcPts val="0"/>
              </a:spcAft>
              <a:buNone/>
            </a:pPr>
            <a:r>
              <a:rPr lang="en-US" sz="2000" u="sng" dirty="0">
                <a:solidFill>
                  <a:schemeClr val="lt1"/>
                </a:solidFill>
                <a:latin typeface="Quicksand Medium"/>
                <a:ea typeface="Quicksand Medium"/>
                <a:cs typeface="Quicksand Medium"/>
                <a:sym typeface="Quicksand Medium"/>
                <a:hlinkClick r:id="rId5">
                  <a:extLst>
                    <a:ext uri="{A12FA001-AC4F-418D-AE19-62706E023703}">
                      <ahyp:hlinkClr xmlns:ahyp="http://schemas.microsoft.com/office/drawing/2018/hyperlinkcolor" val="tx"/>
                    </a:ext>
                  </a:extLst>
                </a:hlinkClick>
              </a:rPr>
              <a:t>http://www.introductiontodeafculture.com/intro-to-deaf-culture.html</a:t>
            </a:r>
            <a:endParaRPr sz="2000" i="1" dirty="0">
              <a:solidFill>
                <a:schemeClr val="lt1"/>
              </a:solidFill>
              <a:latin typeface="Quicksand"/>
              <a:ea typeface="Quicksand"/>
              <a:cs typeface="Quicksand"/>
              <a:sym typeface="Quicksand"/>
            </a:endParaRPr>
          </a:p>
          <a:p>
            <a:pPr marL="342900" lvl="0" indent="-342900" algn="just" rtl="0">
              <a:lnSpc>
                <a:spcPct val="115000"/>
              </a:lnSpc>
              <a:spcBef>
                <a:spcPts val="1000"/>
              </a:spcBef>
              <a:spcAft>
                <a:spcPts val="0"/>
              </a:spcAft>
              <a:buNone/>
            </a:pPr>
            <a:r>
              <a:rPr lang="en-US" sz="2000" dirty="0">
                <a:solidFill>
                  <a:schemeClr val="lt1"/>
                </a:solidFill>
                <a:latin typeface="Quicksand Medium"/>
                <a:ea typeface="Quicksand Medium"/>
                <a:cs typeface="Quicksand Medium"/>
                <a:sym typeface="Quicksand Medium"/>
              </a:rPr>
              <a:t>Ladd, P. (2003). </a:t>
            </a:r>
            <a:r>
              <a:rPr lang="en-US" sz="2000" i="1" dirty="0">
                <a:solidFill>
                  <a:schemeClr val="lt1"/>
                </a:solidFill>
                <a:latin typeface="Quicksand Medium"/>
                <a:ea typeface="Quicksand Medium"/>
                <a:cs typeface="Quicksand Medium"/>
                <a:sym typeface="Quicksand Medium"/>
              </a:rPr>
              <a:t>Understanding deaf culture: in search of </a:t>
            </a:r>
            <a:r>
              <a:rPr lang="en-US" sz="2000" i="1" dirty="0" err="1">
                <a:solidFill>
                  <a:schemeClr val="lt1"/>
                </a:solidFill>
                <a:latin typeface="Quicksand Medium"/>
                <a:ea typeface="Quicksand Medium"/>
                <a:cs typeface="Quicksand Medium"/>
                <a:sym typeface="Quicksand Medium"/>
              </a:rPr>
              <a:t>deafhood</a:t>
            </a:r>
            <a:r>
              <a:rPr lang="en-US" sz="2000" i="1" dirty="0">
                <a:solidFill>
                  <a:schemeClr val="lt1"/>
                </a:solidFill>
                <a:latin typeface="Quicksand Medium"/>
                <a:ea typeface="Quicksand Medium"/>
                <a:cs typeface="Quicksand Medium"/>
                <a:sym typeface="Quicksand Medium"/>
              </a:rPr>
              <a:t>,</a:t>
            </a:r>
            <a:r>
              <a:rPr lang="en-US" sz="2000" dirty="0">
                <a:solidFill>
                  <a:schemeClr val="lt1"/>
                </a:solidFill>
                <a:latin typeface="Quicksand Medium"/>
                <a:ea typeface="Quicksand Medium"/>
                <a:cs typeface="Quicksand Medium"/>
                <a:sym typeface="Quicksand Medium"/>
              </a:rPr>
              <a:t> Multilingual Matters.</a:t>
            </a:r>
            <a:endParaRPr sz="2000" dirty="0">
              <a:solidFill>
                <a:schemeClr val="lt1"/>
              </a:solidFill>
              <a:latin typeface="Quicksand Medium"/>
              <a:ea typeface="Quicksand Medium"/>
              <a:cs typeface="Quicksand Medium"/>
              <a:sym typeface="Quicksand Medium"/>
            </a:endParaRPr>
          </a:p>
          <a:p>
            <a:pPr marL="342900" lvl="0" indent="-342900" algn="just" rtl="0">
              <a:lnSpc>
                <a:spcPct val="115000"/>
              </a:lnSpc>
              <a:spcBef>
                <a:spcPts val="1000"/>
              </a:spcBef>
              <a:spcAft>
                <a:spcPts val="1000"/>
              </a:spcAft>
              <a:buNone/>
            </a:pPr>
            <a:r>
              <a:rPr lang="en-US" sz="2000" dirty="0">
                <a:solidFill>
                  <a:schemeClr val="lt1"/>
                </a:solidFill>
                <a:latin typeface="Quicksand Medium"/>
                <a:ea typeface="Quicksand Medium"/>
                <a:cs typeface="Quicksand Medium"/>
                <a:sym typeface="Quicksand Medium"/>
              </a:rPr>
              <a:t>Lane, H., </a:t>
            </a:r>
            <a:r>
              <a:rPr lang="en-US" sz="2000" dirty="0" err="1">
                <a:solidFill>
                  <a:schemeClr val="lt1"/>
                </a:solidFill>
                <a:latin typeface="Quicksand Medium"/>
                <a:ea typeface="Quicksand Medium"/>
                <a:cs typeface="Quicksand Medium"/>
                <a:sym typeface="Quicksand Medium"/>
              </a:rPr>
              <a:t>Pillard</a:t>
            </a:r>
            <a:r>
              <a:rPr lang="en-US" sz="2000" dirty="0">
                <a:solidFill>
                  <a:schemeClr val="lt1"/>
                </a:solidFill>
                <a:latin typeface="Quicksand Medium"/>
                <a:ea typeface="Quicksand Medium"/>
                <a:cs typeface="Quicksand Medium"/>
                <a:sym typeface="Quicksand Medium"/>
              </a:rPr>
              <a:t> R. C., and </a:t>
            </a:r>
            <a:r>
              <a:rPr lang="en-US" sz="2000" dirty="0" err="1">
                <a:solidFill>
                  <a:schemeClr val="lt1"/>
                </a:solidFill>
                <a:latin typeface="Quicksand Medium"/>
                <a:ea typeface="Quicksand Medium"/>
                <a:cs typeface="Quicksand Medium"/>
                <a:sym typeface="Quicksand Medium"/>
              </a:rPr>
              <a:t>Hedberg</a:t>
            </a:r>
            <a:r>
              <a:rPr lang="en-US" sz="2000" dirty="0">
                <a:solidFill>
                  <a:schemeClr val="lt1"/>
                </a:solidFill>
                <a:latin typeface="Quicksand Medium"/>
                <a:ea typeface="Quicksand Medium"/>
                <a:cs typeface="Quicksand Medium"/>
                <a:sym typeface="Quicksand Medium"/>
              </a:rPr>
              <a:t> U. (2011). </a:t>
            </a:r>
            <a:r>
              <a:rPr lang="en-US" sz="2000" i="1" dirty="0">
                <a:solidFill>
                  <a:schemeClr val="lt1"/>
                </a:solidFill>
                <a:latin typeface="Quicksand Medium"/>
                <a:ea typeface="Quicksand Medium"/>
                <a:cs typeface="Quicksand Medium"/>
                <a:sym typeface="Quicksand Medium"/>
              </a:rPr>
              <a:t>The People of the Eye: Deaf Ethnicity and Ancestry</a:t>
            </a:r>
            <a:r>
              <a:rPr lang="en-US" sz="2000" dirty="0">
                <a:solidFill>
                  <a:schemeClr val="lt1"/>
                </a:solidFill>
                <a:latin typeface="Quicksand Medium"/>
                <a:ea typeface="Quicksand Medium"/>
                <a:cs typeface="Quicksand Medium"/>
                <a:sym typeface="Quicksand Medium"/>
              </a:rPr>
              <a:t>, Oxford University Press.</a:t>
            </a:r>
            <a:endParaRPr sz="2000" dirty="0">
              <a:solidFill>
                <a:schemeClr val="lt1"/>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35"/>
        <p:cNvGrpSpPr/>
        <p:nvPr/>
      </p:nvGrpSpPr>
      <p:grpSpPr>
        <a:xfrm>
          <a:off x="0" y="0"/>
          <a:ext cx="0" cy="0"/>
          <a:chOff x="0" y="0"/>
          <a:chExt cx="0" cy="0"/>
        </a:xfrm>
      </p:grpSpPr>
      <p:sp>
        <p:nvSpPr>
          <p:cNvPr id="336" name="Google Shape;336;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7" name="Google Shape;337;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8" name="Google Shape;338;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9" name="Google Shape;339;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0" name="Google Shape;340;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41" name="Google Shape;341;p3"/>
          <p:cNvGrpSpPr/>
          <p:nvPr/>
        </p:nvGrpSpPr>
        <p:grpSpPr>
          <a:xfrm>
            <a:off x="-228300" y="6944207"/>
            <a:ext cx="18940866" cy="4430770"/>
            <a:chOff x="0" y="-57150"/>
            <a:chExt cx="4988508" cy="1166944"/>
          </a:xfrm>
        </p:grpSpPr>
        <p:sp>
          <p:nvSpPr>
            <p:cNvPr id="342" name="Google Shape;342;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3" name="Google Shape;343;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44" name="Google Shape;344;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5" name="Google Shape;345;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6" name="Google Shape;346;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7" name="Google Shape;347;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8" name="Google Shape;348;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9" name="Google Shape;349;p3"/>
          <p:cNvSpPr txBox="1"/>
          <p:nvPr/>
        </p:nvSpPr>
        <p:spPr>
          <a:xfrm>
            <a:off x="2157052" y="1867850"/>
            <a:ext cx="4203900"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Kontakt</a:t>
            </a:r>
            <a:endParaRPr sz="1400" b="0" i="0" u="none" strike="noStrike" cap="none" dirty="0">
              <a:solidFill>
                <a:srgbClr val="000000"/>
              </a:solidFill>
              <a:latin typeface="Arial"/>
              <a:ea typeface="Arial"/>
              <a:cs typeface="Arial"/>
              <a:sym typeface="Arial"/>
            </a:endParaRPr>
          </a:p>
        </p:txBody>
      </p:sp>
      <p:sp>
        <p:nvSpPr>
          <p:cNvPr id="350" name="Google Shape;350;p3"/>
          <p:cNvSpPr txBox="1"/>
          <p:nvPr/>
        </p:nvSpPr>
        <p:spPr>
          <a:xfrm>
            <a:off x="4863628" y="3711204"/>
            <a:ext cx="38994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sng" strike="noStrike" cap="none">
                <a:solidFill>
                  <a:srgbClr val="FFFFFF"/>
                </a:solidFill>
                <a:latin typeface="Quicksand Medium"/>
                <a:ea typeface="Quicksand Medium"/>
                <a:cs typeface="Quicksand Medium"/>
                <a:sym typeface="Quicksand Medium"/>
                <a:hlinkClick r:id="rId13">
                  <a:extLst>
                    <a:ext uri="{A12FA001-AC4F-418D-AE19-62706E023703}">
                      <ahyp:hlinkClr xmlns:ahyp="http://schemas.microsoft.com/office/drawing/2018/hyperlinkcolor" val="tx"/>
                    </a:ext>
                  </a:extLst>
                </a:hlinkClick>
              </a:rPr>
              <a:t>https://deafstudies.eu/</a:t>
            </a:r>
            <a:endParaRPr sz="1400" b="0" i="0" u="none" strike="noStrike" cap="none">
              <a:solidFill>
                <a:srgbClr val="000000"/>
              </a:solidFill>
              <a:latin typeface="Quicksand Medium"/>
              <a:ea typeface="Quicksand Medium"/>
              <a:cs typeface="Quicksand Medium"/>
              <a:sym typeface="Quicksand Medium"/>
            </a:endParaRPr>
          </a:p>
        </p:txBody>
      </p:sp>
      <p:sp>
        <p:nvSpPr>
          <p:cNvPr id="351" name="Google Shape;351;p3"/>
          <p:cNvSpPr txBox="1"/>
          <p:nvPr/>
        </p:nvSpPr>
        <p:spPr>
          <a:xfrm>
            <a:off x="4863628" y="4683302"/>
            <a:ext cx="59568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Quicksand Medium"/>
                <a:ea typeface="Quicksand Medium"/>
                <a:cs typeface="Quicksand Medium"/>
                <a:sym typeface="Quicksand Medium"/>
              </a:rPr>
              <a:t>Deaf Culture, Heritage and Diversity</a:t>
            </a:r>
            <a:endParaRPr sz="1400" b="0" i="0" u="none" strike="noStrike" cap="none">
              <a:solidFill>
                <a:srgbClr val="000000"/>
              </a:solidFill>
              <a:latin typeface="Quicksand Medium"/>
              <a:ea typeface="Quicksand Medium"/>
              <a:cs typeface="Quicksand Medium"/>
              <a:sym typeface="Quicksand Medium"/>
            </a:endParaRPr>
          </a:p>
        </p:txBody>
      </p:sp>
      <p:sp>
        <p:nvSpPr>
          <p:cNvPr id="352" name="Google Shape;352;p3"/>
          <p:cNvSpPr txBox="1"/>
          <p:nvPr/>
        </p:nvSpPr>
        <p:spPr>
          <a:xfrm>
            <a:off x="4863629" y="5655400"/>
            <a:ext cx="29850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Quicksand Medium"/>
                <a:ea typeface="Quicksand Medium"/>
                <a:cs typeface="Quicksand Medium"/>
                <a:sym typeface="Quicksand Medium"/>
              </a:rPr>
              <a:t>@deafstudies.eu</a:t>
            </a:r>
            <a:endParaRPr sz="1400" b="0" i="0" u="none" strike="noStrike" cap="non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512</Words>
  <Application>Microsoft Office PowerPoint</Application>
  <PresentationFormat>Benutzerdefiniert</PresentationFormat>
  <Paragraphs>77</Paragraphs>
  <Slides>15</Slides>
  <Notes>15</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15</vt:i4>
      </vt:variant>
    </vt:vector>
  </HeadingPairs>
  <TitlesOfParts>
    <vt:vector size="24" baseType="lpstr">
      <vt:lpstr>Quicksand Medium</vt:lpstr>
      <vt:lpstr>Roboto</vt:lpstr>
      <vt:lpstr>Arial</vt:lpstr>
      <vt:lpstr>Quicksand SemiBold</vt:lpstr>
      <vt:lpstr>Calibri</vt:lpstr>
      <vt:lpstr>Anton</vt:lpstr>
      <vt:lpstr>Quicksand</vt:lpstr>
      <vt:lpstr>Office Theme</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15</cp:revision>
  <dcterms:created xsi:type="dcterms:W3CDTF">2006-08-16T00:00:00Z</dcterms:created>
  <dcterms:modified xsi:type="dcterms:W3CDTF">2026-06-11T13:18:29Z</dcterms:modified>
</cp:coreProperties>
</file>