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iQha4TGAiEXIqs84TUUTHr0r/I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nton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50c33acb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250c33acba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250c33ac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3250c33acba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250c33acb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g3250c33acb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088c264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34088c264a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2568565e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Questions to the participants: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hearing norms, rules, values?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majority?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audio culture? 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Comparison with other sub-cultures? (like migrants, Fryslan people, queer ... )</a:t>
            </a:r>
            <a:endParaRPr/>
          </a:p>
        </p:txBody>
      </p:sp>
      <p:sp>
        <p:nvSpPr>
          <p:cNvPr id="266" name="Google Shape;266;g32568565e1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25bd8fa57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g325bd8fa57e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25bd8fa57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g325bd8fa57e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2568565e1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g32568565e1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2568565e1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32568565e1b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0ac3bce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8" name="Google Shape;328;g350ac3bce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6" name="Google Shape;3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0ac3bce94_0_9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50ac3bce94_0_9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50ac3bce94_0_9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ac3bce94_0_9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50ac3bce94_0_9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50ac3bce94_0_9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50ac3bce94_0_9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50ac3bce94_0_9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ac3bce94_0_10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50ac3bce94_0_10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50ac3bce94_0_10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50ac3bce94_0_10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50ac3bce94_0_10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0ac3bce94_0_10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50ac3bce94_0_10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50ac3bce94_0_10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50ac3bce94_0_10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50ac3bce94_0_10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0ac3bce94_0_1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50ac3bce94_0_11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50ac3bce94_0_11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50ac3bce94_0_1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50ac3bce94_0_1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50ac3bce94_0_1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0ac3bce94_0_1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50ac3bce94_0_12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50ac3bce94_0_12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50ac3bce94_0_12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50ac3bce94_0_12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50ac3bce94_0_1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50ac3bce94_0_1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50ac3bce94_0_1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0ac3bce94_0_1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50ac3bce94_0_12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50ac3bce94_0_12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50ac3bce94_0_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0ac3bce94_0_134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50ac3bce94_0_134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50ac3bce94_0_13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50ac3bce94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50ac3bce94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50ac3bce94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0ac3bce94_0_141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50ac3bce94_0_1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50ac3bce94_0_141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50ac3bce94_0_1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50ac3bce94_0_1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50ac3bce94_0_1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0ac3bce94_0_1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50ac3bce94_0_148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50ac3bce94_0_14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50ac3bce94_0_14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50ac3bce94_0_14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0ac3bce94_0_15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50ac3bce94_0_15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50ac3bce94_0_15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50ac3bce94_0_15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50ac3bce94_0_1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ac3bce94_0_8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350ac3bce94_0_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50ac3bce94_0_8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50ac3bce94_0_8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50ac3bce94_0_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22.jp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hyperlink" Target="http://www.introductiontodeafculture.com/intro-to-deaf-culture.html" TargetMode="External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20.png"/><Relationship Id="rId13" Type="http://schemas.openxmlformats.org/officeDocument/2006/relationships/image" Target="../media/image6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0" name="Google Shape;160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3457350" y="3904550"/>
            <a:ext cx="14154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Esploriamo insieme la cultura Sorda</a:t>
            </a:r>
            <a:endParaRPr b="0" i="0" sz="7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3457354" y="52976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Pratiche e tradizioni culturali delle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167" name="Google Shape;167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3" name="Google Shape;173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4064275" y="3360875"/>
            <a:ext cx="126795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Che cos’è la cultura?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Esploriamo la Cultura Sorda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Lavoro di gruppo: ricerca su una pratica culturale o tradizione della comunità Sorda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Presentazione delle ricerche di ciascun gruppo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g3250c33acba_0_1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4" name="Google Shape;184;g3250c33acba_0_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g3250c33acba_0_1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g3250c33acba_0_1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3250c33acba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250c33acba_0_17"/>
          <p:cNvSpPr txBox="1"/>
          <p:nvPr/>
        </p:nvSpPr>
        <p:spPr>
          <a:xfrm>
            <a:off x="3390874" y="812600"/>
            <a:ext cx="1294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Che cos'è la cultura?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9" name="Google Shape;189;g3250c33acba_0_1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g3250c33acba_0_2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5" name="Google Shape;195;g3250c33acba_0_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g3250c33acba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g3250c33acba_0_2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250c33acba_0_2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Cos’è </a:t>
            </a:r>
            <a:b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la cultura</a:t>
            </a: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99" name="Google Shape;199;g3250c33acba_0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250c33acba_0_26"/>
          <p:cNvSpPr txBox="1"/>
          <p:nvPr/>
        </p:nvSpPr>
        <p:spPr>
          <a:xfrm>
            <a:off x="3266200" y="278775"/>
            <a:ext cx="14622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cultura</a:t>
            </a: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un concetto che comprende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1" name="Google Shape;201;g3250c33acba_0_26"/>
          <p:cNvSpPr txBox="1"/>
          <p:nvPr/>
        </p:nvSpPr>
        <p:spPr>
          <a:xfrm>
            <a:off x="3684625" y="1853075"/>
            <a:ext cx="32934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conoscenze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3250c33acba_0_26"/>
          <p:cNvSpPr txBox="1"/>
          <p:nvPr/>
        </p:nvSpPr>
        <p:spPr>
          <a:xfrm>
            <a:off x="3602175" y="3782175"/>
            <a:ext cx="2628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pratiche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3" name="Google Shape;203;g3250c33acba_0_26"/>
          <p:cNvSpPr txBox="1"/>
          <p:nvPr/>
        </p:nvSpPr>
        <p:spPr>
          <a:xfrm>
            <a:off x="3910850" y="6023325"/>
            <a:ext cx="25110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costumi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4" name="Google Shape;204;g3250c33acba_0_26"/>
          <p:cNvSpPr txBox="1"/>
          <p:nvPr/>
        </p:nvSpPr>
        <p:spPr>
          <a:xfrm>
            <a:off x="7109250" y="7083300"/>
            <a:ext cx="51759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creazioni artistiche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5" name="Google Shape;205;g3250c33acba_0_26"/>
          <p:cNvSpPr txBox="1"/>
          <p:nvPr/>
        </p:nvSpPr>
        <p:spPr>
          <a:xfrm>
            <a:off x="13603025" y="6866138"/>
            <a:ext cx="2628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tecniche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6" name="Google Shape;206;g3250c33acba_0_26"/>
          <p:cNvSpPr txBox="1"/>
          <p:nvPr/>
        </p:nvSpPr>
        <p:spPr>
          <a:xfrm>
            <a:off x="15534613" y="5709363"/>
            <a:ext cx="16839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idee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7" name="Google Shape;207;g3250c33acba_0_26"/>
          <p:cNvSpPr txBox="1"/>
          <p:nvPr/>
        </p:nvSpPr>
        <p:spPr>
          <a:xfrm>
            <a:off x="13165050" y="4783850"/>
            <a:ext cx="1911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g3250c33acba_0_26"/>
          <p:cNvSpPr txBox="1"/>
          <p:nvPr/>
        </p:nvSpPr>
        <p:spPr>
          <a:xfrm>
            <a:off x="11291025" y="1620975"/>
            <a:ext cx="6271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comportamenti sociali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9" name="Google Shape;209;g3250c33acba_0_26"/>
          <p:cNvSpPr txBox="1"/>
          <p:nvPr/>
        </p:nvSpPr>
        <p:spPr>
          <a:xfrm>
            <a:off x="12285149" y="2701575"/>
            <a:ext cx="27915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tradizioni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0" name="Google Shape;210;g3250c33acba_0_26"/>
          <p:cNvSpPr txBox="1"/>
          <p:nvPr/>
        </p:nvSpPr>
        <p:spPr>
          <a:xfrm>
            <a:off x="8579974" y="1620975"/>
            <a:ext cx="17931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valori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1" name="Google Shape;211;g3250c33acba_0_26"/>
          <p:cNvSpPr txBox="1"/>
          <p:nvPr/>
        </p:nvSpPr>
        <p:spPr>
          <a:xfrm>
            <a:off x="6910850" y="3005700"/>
            <a:ext cx="27915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credenze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250c33acba_0_26"/>
          <p:cNvSpPr txBox="1"/>
          <p:nvPr/>
        </p:nvSpPr>
        <p:spPr>
          <a:xfrm>
            <a:off x="6421850" y="4862763"/>
            <a:ext cx="2167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usanze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3" name="Google Shape;213;g3250c33acba_0_26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condiviso dai membri di un gruppo specifico </a:t>
            </a:r>
            <a:b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persone o di una società.</a:t>
            </a:r>
            <a:endParaRPr b="0" i="0" sz="4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250c33acba_0_26"/>
          <p:cNvSpPr txBox="1"/>
          <p:nvPr/>
        </p:nvSpPr>
        <p:spPr>
          <a:xfrm>
            <a:off x="15395025" y="3665163"/>
            <a:ext cx="2167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norme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5" name="Google Shape;215;g3250c33acba_0_26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735" y="9546074"/>
            <a:ext cx="2628598" cy="582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g3250c33acba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1" name="Google Shape;221;g3250c33acba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3250c33acba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g3250c33acba_0_44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250c33acba_0_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250c33acba_0_44"/>
          <p:cNvSpPr txBox="1"/>
          <p:nvPr/>
        </p:nvSpPr>
        <p:spPr>
          <a:xfrm>
            <a:off x="377149" y="3429000"/>
            <a:ext cx="216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lang="en-US" sz="2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sempi</a:t>
            </a:r>
            <a:endParaRPr b="0" i="0" sz="2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6" name="Google Shape;226;g3250c33acba_0_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13888" y="1953381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3250c33acba_0_44"/>
          <p:cNvSpPr txBox="1"/>
          <p:nvPr/>
        </p:nvSpPr>
        <p:spPr>
          <a:xfrm>
            <a:off x="4357925" y="828250"/>
            <a:ext cx="45990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 italiana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8" name="Google Shape;228;g3250c33acba_0_44"/>
          <p:cNvSpPr txBox="1"/>
          <p:nvPr/>
        </p:nvSpPr>
        <p:spPr>
          <a:xfrm>
            <a:off x="10769900" y="2762375"/>
            <a:ext cx="6670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 sud-coreana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9" name="Google Shape;229;g3250c33acba_0_44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Cos’è </a:t>
            </a:r>
            <a:b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la cultura</a:t>
            </a: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30" name="Google Shape;230;g3250c33acba_0_44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 txBox="1"/>
          <p:nvPr/>
        </p:nvSpPr>
        <p:spPr>
          <a:xfrm>
            <a:off x="1860925" y="2508650"/>
            <a:ext cx="15102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 noi, persone sorde,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abbiamo una nostra cultura?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37" name="Google Shape;237;p6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79263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5459100" y="1601250"/>
            <a:ext cx="7150500" cy="70845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Cultura sorda</a:t>
            </a:r>
            <a:endParaRPr b="0" i="0" sz="9200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360975" y="51433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4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Storia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5633875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Usanze e norme di interazione sociale</a:t>
            </a:r>
            <a:endParaRPr b="0" i="0" sz="5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Valori</a:t>
            </a:r>
            <a:endParaRPr b="0" i="0" sz="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8565950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Lingue dei segni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11220100" y="14042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Letteratura</a:t>
            </a:r>
            <a:endParaRPr b="0" i="0" sz="3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11941925" y="422790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Arte</a:t>
            </a:r>
            <a:endParaRPr b="0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10497025" y="68107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Eventi e festival culturali</a:t>
            </a:r>
            <a:endParaRPr b="0" i="0" sz="6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619250" y="8114575"/>
            <a:ext cx="1705800" cy="17190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altro ancora...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5633863" y="717342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Organizzazioni, associazioni e circoli delle persone sorde...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53" name="Google Shape;253;p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088c264a0_0_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088c264a0_0_1"/>
          <p:cNvSpPr txBox="1"/>
          <p:nvPr/>
        </p:nvSpPr>
        <p:spPr>
          <a:xfrm>
            <a:off x="6952650" y="230538"/>
            <a:ext cx="4382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0200" u="none" cap="none" strike="noStrike">
                <a:solidFill>
                  <a:srgbClr val="039796"/>
                </a:solidFill>
                <a:highlight>
                  <a:srgbClr val="F7F1D5"/>
                </a:highlight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10200" u="none" cap="none" strike="noStrike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2" name="Google Shape;262;g34088c264a0_0_1"/>
          <p:cNvSpPr/>
          <p:nvPr/>
        </p:nvSpPr>
        <p:spPr>
          <a:xfrm>
            <a:off x="7466850" y="5239113"/>
            <a:ext cx="3354300" cy="3048300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Cultura Sorda</a:t>
            </a:r>
            <a:endParaRPr b="0" i="0" sz="5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63" name="Google Shape;263;g34088c264a0_0_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2568565e1b_0_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Quali sono le differenze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tra la comunità Sorda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 le altre comunità?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70" name="Google Shape;270;g32568565e1b_0_6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79263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25bd8fa57e_0_35"/>
          <p:cNvSpPr txBox="1"/>
          <p:nvPr/>
        </p:nvSpPr>
        <p:spPr>
          <a:xfrm>
            <a:off x="3266200" y="2030800"/>
            <a:ext cx="9238200" cy="72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rifiuta la prospettiva patologica che vede la sordità come una condizione da "aggiustare" con dispositivi acustici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resiste all'oppressione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uniti dall'esperienza comune di essere sordi, visti come una diversità dell'umanità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vede la lingua dei segni come la propria lingua naturale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6" name="Google Shape;276;g325bd8fa57e_0_35"/>
          <p:cNvPicPr preferRelativeResize="0"/>
          <p:nvPr/>
        </p:nvPicPr>
        <p:blipFill rotWithShape="1">
          <a:blip r:embed="rId3">
            <a:alphaModFix/>
          </a:blip>
          <a:srcRect b="0" l="12871" r="13700" t="24316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25bd8fa57e_0_35"/>
          <p:cNvSpPr txBox="1"/>
          <p:nvPr/>
        </p:nvSpPr>
        <p:spPr>
          <a:xfrm>
            <a:off x="9864075" y="4881300"/>
            <a:ext cx="2793000" cy="8313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AUDISMO</a:t>
            </a:r>
            <a:endParaRPr b="1" i="0" sz="4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g325bd8fa57e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325bd8fa57e_0_35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Audism.</a:t>
            </a:r>
            <a:endParaRPr b="0" i="1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0" name="Google Shape;280;g325bd8fa57e_0_35"/>
          <p:cNvSpPr/>
          <p:nvPr/>
        </p:nvSpPr>
        <p:spPr>
          <a:xfrm>
            <a:off x="8979375" y="5085241"/>
            <a:ext cx="717000" cy="25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25bd8fa57e_0_35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82" name="Google Shape;282;g325bd8fa57e_0_3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3" name="Google Shape;283;g325bd8fa57e_0_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g325bd8fa57e_0_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g325bd8fa57e_0_3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325bd8fa57e_0_35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25bd8fa57e_0_48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25bd8fa57e_0_48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3" name="Google Shape;293;g325bd8fa57e_0_48"/>
          <p:cNvPicPr preferRelativeResize="0"/>
          <p:nvPr/>
        </p:nvPicPr>
        <p:blipFill rotWithShape="1">
          <a:blip r:embed="rId4">
            <a:alphaModFix/>
          </a:blip>
          <a:srcRect b="0" l="3263" r="4022" t="0"/>
          <a:stretch/>
        </p:blipFill>
        <p:spPr>
          <a:xfrm>
            <a:off x="9924900" y="3021361"/>
            <a:ext cx="7891876" cy="61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325bd8fa57e_0_48"/>
          <p:cNvSpPr txBox="1"/>
          <p:nvPr/>
        </p:nvSpPr>
        <p:spPr>
          <a:xfrm>
            <a:off x="3572525" y="2107000"/>
            <a:ext cx="14244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non è legata a una specifica posizione geografica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5" name="Google Shape;295;g325bd8fa57e_0_48"/>
          <p:cNvSpPr txBox="1"/>
          <p:nvPr/>
        </p:nvSpPr>
        <p:spPr>
          <a:xfrm>
            <a:off x="3515975" y="3110775"/>
            <a:ext cx="5856900" cy="48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trasmissione culturale prevalentemente orizzontale, condivisa tra coetanei nelle scuole per sordi, negli eventi sociali e nelle attività comunitarie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296" name="Google Shape;296;g325bd8fa57e_0_4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7" name="Google Shape;297;g325bd8fa57e_0_4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g325bd8fa57e_0_4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g325bd8fa57e_0_4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g325bd8fa57e_0_48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2568565e1b_0_2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2568565e1b_0_20"/>
          <p:cNvSpPr/>
          <p:nvPr/>
        </p:nvSpPr>
        <p:spPr>
          <a:xfrm>
            <a:off x="2200603" y="1566287"/>
            <a:ext cx="14499669" cy="690732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2568565e1b_0_20"/>
          <p:cNvSpPr txBox="1"/>
          <p:nvPr/>
        </p:nvSpPr>
        <p:spPr>
          <a:xfrm>
            <a:off x="319800" y="376911"/>
            <a:ext cx="176484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Sordi </a:t>
            </a:r>
            <a:r>
              <a:rPr b="0" i="0" lang="en-US" sz="5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Bi/Multiculturali</a:t>
            </a:r>
            <a:endParaRPr b="0" i="0" sz="5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8" name="Google Shape;308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Occidentali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9" name="Google Shape;309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Africane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0" name="Google Shape;310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Asiatiche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1" name="Google Shape;311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Altre culture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2" name="Google Shape;312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Cultura Sorda</a:t>
            </a:r>
            <a:endParaRPr b="0" i="0" sz="40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313" name="Google Shape;313;g32568565e1b_0_2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g32568565e1b_0_3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19" name="Google Shape;319;g32568565e1b_0_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g32568565e1b_0_3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g32568565e1b_0_3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2568565e1b_0_38"/>
          <p:cNvSpPr txBox="1"/>
          <p:nvPr/>
        </p:nvSpPr>
        <p:spPr>
          <a:xfrm>
            <a:off x="377149" y="1953375"/>
            <a:ext cx="216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3" name="Google Shape;323;g32568565e1b_0_38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b="0" i="0" lang="en-US" sz="7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Lavoro di gruppo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4" name="Google Shape;324;g32568565e1b_0_38"/>
          <p:cNvSpPr txBox="1"/>
          <p:nvPr/>
        </p:nvSpPr>
        <p:spPr>
          <a:xfrm>
            <a:off x="3874050" y="3645350"/>
            <a:ext cx="12497700" cy="4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Scegliere una pratica culturale.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Ricercarne gli aspetti chiave e il significato.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Preparare una breve presentazione.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Condividerla con gli altri partecipanti!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325" name="Google Shape;325;g32568565e1b_0_38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0ac3bce94_0_8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50ac3bce94_0_80"/>
          <p:cNvSpPr txBox="1"/>
          <p:nvPr/>
        </p:nvSpPr>
        <p:spPr>
          <a:xfrm>
            <a:off x="1617550" y="3536950"/>
            <a:ext cx="15186300" cy="4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http://www.introductiontodeafculture.com/intro-to-deaf-culture.html</a:t>
            </a:r>
            <a:endParaRPr b="0" i="1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deafhood,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Multilingual Matters.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Pillard R. C., and Hedberg U. (2011).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2" name="Google Shape;332;g350ac3bce94_0_80"/>
          <p:cNvSpPr txBox="1"/>
          <p:nvPr/>
        </p:nvSpPr>
        <p:spPr>
          <a:xfrm>
            <a:off x="2157050" y="1867850"/>
            <a:ext cx="1105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Riferimenti bibliografici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g350ac3bce94_0_8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7922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" name="Google Shape;342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343" name="Google Shape;34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3" name="Google Shape;353;p3"/>
          <p:cNvSpPr txBox="1"/>
          <p:nvPr/>
        </p:nvSpPr>
        <p:spPr>
          <a:xfrm>
            <a:off x="2157052" y="1867850"/>
            <a:ext cx="420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362575" y="4490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