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10287000" cx="18288000"/>
  <p:notesSz cx="6858000" cy="9144000"/>
  <p:embeddedFontLst>
    <p:embeddedFont>
      <p:font typeface="Anton"/>
      <p:regular r:id="rId22"/>
    </p:embeddedFont>
    <p:embeddedFont>
      <p:font typeface="Roboto"/>
      <p:regular r:id="rId23"/>
      <p:bold r:id="rId24"/>
      <p:italic r:id="rId25"/>
      <p:boldItalic r:id="rId26"/>
    </p:embeddedFont>
    <p:embeddedFont>
      <p:font typeface="Quicksand"/>
      <p:regular r:id="rId27"/>
      <p:bold r:id="rId28"/>
    </p:embeddedFont>
    <p:embeddedFont>
      <p:font typeface="Quicksand SemiBold"/>
      <p:regular r:id="rId29"/>
      <p:bold r:id="rId30"/>
    </p:embeddedFont>
    <p:embeddedFont>
      <p:font typeface="Quicksand Medium"/>
      <p:regular r:id="rId31"/>
      <p:bold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3" roundtripDataSignature="AMtx7mjbccCmXFRMrI7crH29TeXyEMNj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Anton-regular.fntdata"/><Relationship Id="rId21" Type="http://schemas.openxmlformats.org/officeDocument/2006/relationships/slide" Target="slides/slide16.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Quicksand-bold.fntdata"/><Relationship Id="rId27" Type="http://schemas.openxmlformats.org/officeDocument/2006/relationships/font" Target="fonts/Quicksan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SemiBol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Medium-regular.fntdata"/><Relationship Id="rId30" Type="http://schemas.openxmlformats.org/officeDocument/2006/relationships/font" Target="fonts/QuicksandSemiBold-bold.fntdata"/><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font" Target="fonts/QuicksandMedium-bold.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a9486d3a3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g3a9486d3a3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250c33acba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250c33acba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250c33acba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g3250c33acba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250c33acba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g3250c33acba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088c264a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g34088c264a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2568565e1b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050">
                <a:solidFill>
                  <a:srgbClr val="444746"/>
                </a:solidFill>
                <a:latin typeface="Roboto"/>
                <a:ea typeface="Roboto"/>
                <a:cs typeface="Roboto"/>
                <a:sym typeface="Roboto"/>
              </a:rPr>
              <a:t>Vragen aan de deelnemers:</a:t>
            </a:r>
            <a:br>
              <a:rPr lang="en-US" sz="1050">
                <a:solidFill>
                  <a:srgbClr val="444746"/>
                </a:solidFill>
                <a:latin typeface="Roboto"/>
                <a:ea typeface="Roboto"/>
                <a:cs typeface="Roboto"/>
                <a:sym typeface="Roboto"/>
              </a:rPr>
            </a:br>
            <a:r>
              <a:rPr lang="en-US" sz="1050">
                <a:solidFill>
                  <a:srgbClr val="444746"/>
                </a:solidFill>
                <a:latin typeface="Roboto"/>
                <a:ea typeface="Roboto"/>
                <a:cs typeface="Roboto"/>
                <a:sym typeface="Roboto"/>
              </a:rPr>
              <a:t>- verschillen met normen, regels en waarden van de horende gemeenschap?</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US" sz="1050">
                <a:solidFill>
                  <a:srgbClr val="444746"/>
                </a:solidFill>
                <a:latin typeface="Roboto"/>
                <a:ea typeface="Roboto"/>
                <a:cs typeface="Roboto"/>
                <a:sym typeface="Roboto"/>
              </a:rPr>
              <a:t>- verschillen met de meerderheid?</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US" sz="1050">
                <a:solidFill>
                  <a:srgbClr val="444746"/>
                </a:solidFill>
                <a:latin typeface="Roboto"/>
                <a:ea typeface="Roboto"/>
                <a:cs typeface="Roboto"/>
                <a:sym typeface="Roboto"/>
              </a:rPr>
              <a:t>- Verschillen met de audiocultuur? </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 Vergelijking met andere subculturen? (zoals migranten, Friezen, queer ...)</a:t>
            </a:r>
            <a:endParaRPr/>
          </a:p>
        </p:txBody>
      </p:sp>
      <p:sp>
        <p:nvSpPr>
          <p:cNvPr id="191" name="Google Shape;191;g32568565e1b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a9486d3a39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8" name="Google Shape;198;g3a9486d3a39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a9486d3a39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g3a9486d3a39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2568565e1b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g32568565e1b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a9486d3a39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g3a9486d3a39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d893392918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g3d893392918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50ac3bce94_0_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4" name="Google Shape;264;g350ac3bce94_0_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jpg"/><Relationship Id="rId5"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4.jpg"/><Relationship Id="rId5" Type="http://schemas.openxmlformats.org/officeDocument/2006/relationships/image" Target="../media/image3.png"/><Relationship Id="rId6"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3.jpg"/><Relationship Id="rId4" Type="http://schemas.openxmlformats.org/officeDocument/2006/relationships/image" Target="../media/image7.png"/><Relationship Id="rId5"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3.jpg"/><Relationship Id="rId4" Type="http://schemas.openxmlformats.org/officeDocument/2006/relationships/image" Target="../media/image12.pn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image" Target="../media/image11.jpg"/><Relationship Id="rId6" Type="http://schemas.openxmlformats.org/officeDocument/2006/relationships/image" Target="../media/image9.jpg"/><Relationship Id="rId7"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image" Target="../media/image14.jpg"/><Relationship Id="rId6"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hyperlink" Target="http://www.youtube.com/watch?v=7K3wsC7DkpY" TargetMode="External"/><Relationship Id="rId6" Type="http://schemas.openxmlformats.org/officeDocument/2006/relationships/image" Target="../media/image2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hyperlink" Target="http://www.introductiontodeafculture.com/intro-to-deaf-culture.html" TargetMode="External"/><Relationship Id="rId5" Type="http://schemas.openxmlformats.org/officeDocument/2006/relationships/image" Target="../media/image8.png"/></Relationships>
</file>

<file path=ppt/slides/_rels/slide16.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21.png"/><Relationship Id="rId13" Type="http://schemas.openxmlformats.org/officeDocument/2006/relationships/image" Target="../media/image8.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16.png"/><Relationship Id="rId9" Type="http://schemas.openxmlformats.org/officeDocument/2006/relationships/image" Target="../media/image18.png"/><Relationship Id="rId5" Type="http://schemas.openxmlformats.org/officeDocument/2006/relationships/image" Target="../media/image13.png"/><Relationship Id="rId6" Type="http://schemas.openxmlformats.org/officeDocument/2006/relationships/image" Target="../media/image17.png"/><Relationship Id="rId7" Type="http://schemas.openxmlformats.org/officeDocument/2006/relationships/image" Target="../media/image19.png"/><Relationship Id="rId8"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3457350" y="3904550"/>
            <a:ext cx="14522700" cy="1231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Samen de dovencultuur ontdekken</a:t>
            </a:r>
            <a:endParaRPr b="0" i="0" sz="8000" u="none" cap="none" strike="noStrike">
              <a:solidFill>
                <a:srgbClr val="FFFFFF"/>
              </a:solidFill>
              <a:latin typeface="Anton"/>
              <a:ea typeface="Anton"/>
              <a:cs typeface="Anton"/>
              <a:sym typeface="Anton"/>
            </a:endParaRPr>
          </a:p>
        </p:txBody>
      </p:sp>
      <p:sp>
        <p:nvSpPr>
          <p:cNvPr id="89" name="Google Shape;89;p1"/>
          <p:cNvSpPr txBox="1"/>
          <p:nvPr/>
        </p:nvSpPr>
        <p:spPr>
          <a:xfrm>
            <a:off x="3443254" y="53636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Culturele gebruiken en tradities van dove mensen</a:t>
            </a:r>
            <a:endParaRPr b="0" i="0" sz="3200" u="none" cap="none" strike="noStrike">
              <a:solidFill>
                <a:srgbClr val="FFFFFF"/>
              </a:solidFill>
              <a:latin typeface="Quicksand"/>
              <a:ea typeface="Quicksand"/>
              <a:cs typeface="Quicksand"/>
              <a:sym typeface="Quicksand"/>
            </a:endParaRPr>
          </a:p>
        </p:txBody>
      </p:sp>
      <p:sp>
        <p:nvSpPr>
          <p:cNvPr id="90" name="Google Shape;90;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Workshop D</a:t>
            </a:r>
            <a:r>
              <a:rPr lang="en-US" sz="2299">
                <a:solidFill>
                  <a:srgbClr val="FFFFFF"/>
                </a:solidFill>
                <a:latin typeface="Quicksand"/>
                <a:ea typeface="Quicksand"/>
                <a:cs typeface="Quicksand"/>
                <a:sym typeface="Quicksand"/>
              </a:rPr>
              <a:t>eaf Studies</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chemeClr val="lt1"/>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chemeClr val="lt1"/>
              </a:solidFill>
              <a:latin typeface="Quicksand"/>
              <a:ea typeface="Quicksand"/>
              <a:cs typeface="Quicksand"/>
              <a:sym typeface="Quicksand"/>
            </a:endParaRPr>
          </a:p>
        </p:txBody>
      </p:sp>
      <p:pic>
        <p:nvPicPr>
          <p:cNvPr id="92" name="Google Shape;92;p1"/>
          <p:cNvPicPr preferRelativeResize="0"/>
          <p:nvPr/>
        </p:nvPicPr>
        <p:blipFill>
          <a:blip r:embed="rId4">
            <a:alphaModFix/>
          </a:blip>
          <a:stretch>
            <a:fillRect/>
          </a:stretch>
        </p:blipFill>
        <p:spPr>
          <a:xfrm>
            <a:off x="3083282" y="8892425"/>
            <a:ext cx="3915494" cy="789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g3a9486d3a39_0_0"/>
          <p:cNvGrpSpPr/>
          <p:nvPr/>
        </p:nvGrpSpPr>
        <p:grpSpPr>
          <a:xfrm>
            <a:off x="0" y="-216992"/>
            <a:ext cx="2922102" cy="10504504"/>
            <a:chOff x="0" y="-57150"/>
            <a:chExt cx="769602" cy="2766600"/>
          </a:xfrm>
        </p:grpSpPr>
        <p:sp>
          <p:nvSpPr>
            <p:cNvPr id="98" name="Google Shape;98;g3a9486d3a39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g3a9486d3a39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g3a9486d3a39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g3a9486d3a39_0_0"/>
          <p:cNvSpPr txBox="1"/>
          <p:nvPr/>
        </p:nvSpPr>
        <p:spPr>
          <a:xfrm>
            <a:off x="4064275" y="3624221"/>
            <a:ext cx="12679500" cy="3657600"/>
          </a:xfrm>
          <a:prstGeom prst="rect">
            <a:avLst/>
          </a:prstGeom>
          <a:noFill/>
          <a:ln>
            <a:noFill/>
          </a:ln>
        </p:spPr>
        <p:txBody>
          <a:bodyPr anchorCtr="0" anchor="t" bIns="0" lIns="0" spcFirstLastPara="1" rIns="0" wrap="square" tIns="0">
            <a:spAutoFit/>
          </a:bodyPr>
          <a:lstStyle/>
          <a:p>
            <a:pPr indent="-353120" lvl="1" marL="604511" marR="0" rtl="0" algn="l">
              <a:lnSpc>
                <a:spcPct val="140014"/>
              </a:lnSpc>
              <a:spcBef>
                <a:spcPts val="0"/>
              </a:spcBef>
              <a:spcAft>
                <a:spcPts val="0"/>
              </a:spcAft>
              <a:buClr>
                <a:srgbClr val="FFFFFF"/>
              </a:buClr>
              <a:buSzPts val="3600"/>
              <a:buFont typeface="Quicksand"/>
              <a:buChar char="•"/>
            </a:pPr>
            <a:r>
              <a:rPr b="0" i="0" lang="en-US" sz="3600" u="none" cap="none" strike="noStrike">
                <a:solidFill>
                  <a:srgbClr val="FFFFFF"/>
                </a:solidFill>
                <a:latin typeface="Quicksand"/>
                <a:ea typeface="Quicksand"/>
                <a:cs typeface="Quicksand"/>
                <a:sym typeface="Quicksand"/>
              </a:rPr>
              <a:t>Wat is cultuur?</a:t>
            </a:r>
            <a:endParaRPr b="0" i="0" sz="3600" u="none" cap="none" strike="noStrike">
              <a:solidFill>
                <a:srgbClr val="000000"/>
              </a:solidFill>
              <a:latin typeface="Quicksand"/>
              <a:ea typeface="Quicksand"/>
              <a:cs typeface="Quicksand"/>
              <a:sym typeface="Quicksand"/>
            </a:endParaRPr>
          </a:p>
          <a:p>
            <a:pPr indent="-353120" lvl="1" marL="604511" marR="0" rtl="0" algn="l">
              <a:lnSpc>
                <a:spcPct val="140014"/>
              </a:lnSpc>
              <a:spcBef>
                <a:spcPts val="0"/>
              </a:spcBef>
              <a:spcAft>
                <a:spcPts val="0"/>
              </a:spcAft>
              <a:buClr>
                <a:srgbClr val="FFFFFF"/>
              </a:buClr>
              <a:buSzPts val="3600"/>
              <a:buFont typeface="Quicksand"/>
              <a:buChar char="•"/>
            </a:pPr>
            <a:r>
              <a:rPr lang="en-US" sz="3600">
                <a:solidFill>
                  <a:srgbClr val="FFFFFF"/>
                </a:solidFill>
                <a:latin typeface="Quicksand"/>
                <a:ea typeface="Quicksand"/>
                <a:cs typeface="Quicksand"/>
                <a:sym typeface="Quicksand"/>
              </a:rPr>
              <a:t>Samen</a:t>
            </a:r>
            <a:r>
              <a:rPr b="0" i="0" lang="en-US" sz="3600" u="none" cap="none" strike="noStrike">
                <a:solidFill>
                  <a:srgbClr val="FFFFFF"/>
                </a:solidFill>
                <a:latin typeface="Quicksand"/>
                <a:ea typeface="Quicksand"/>
                <a:cs typeface="Quicksand"/>
                <a:sym typeface="Quicksand"/>
              </a:rPr>
              <a:t> de dovencultuur verkennen</a:t>
            </a:r>
            <a:endParaRPr b="0" i="0" sz="3600" u="none" cap="none" strike="noStrike">
              <a:solidFill>
                <a:srgbClr val="000000"/>
              </a:solidFill>
              <a:latin typeface="Quicksand"/>
              <a:ea typeface="Quicksand"/>
              <a:cs typeface="Quicksand"/>
              <a:sym typeface="Quicksand"/>
            </a:endParaRPr>
          </a:p>
          <a:p>
            <a:pPr indent="-353120" lvl="1" marL="604511" marR="0" rtl="0" algn="l">
              <a:lnSpc>
                <a:spcPct val="140014"/>
              </a:lnSpc>
              <a:spcBef>
                <a:spcPts val="0"/>
              </a:spcBef>
              <a:spcAft>
                <a:spcPts val="0"/>
              </a:spcAft>
              <a:buClr>
                <a:srgbClr val="FFFFFF"/>
              </a:buClr>
              <a:buSzPts val="3600"/>
              <a:buFont typeface="Quicksand"/>
              <a:buChar char="•"/>
            </a:pPr>
            <a:r>
              <a:rPr lang="en-US" sz="3600">
                <a:solidFill>
                  <a:srgbClr val="FFFFFF"/>
                </a:solidFill>
                <a:latin typeface="Quicksand"/>
                <a:ea typeface="Quicksand"/>
                <a:cs typeface="Quicksand"/>
                <a:sym typeface="Quicksand"/>
              </a:rPr>
              <a:t>Activiteit</a:t>
            </a:r>
            <a:r>
              <a:rPr b="0" i="0" lang="en-US" sz="3600" u="none" cap="none" strike="noStrike">
                <a:solidFill>
                  <a:srgbClr val="FFFFFF"/>
                </a:solidFill>
                <a:latin typeface="Quicksand"/>
                <a:ea typeface="Quicksand"/>
                <a:cs typeface="Quicksand"/>
                <a:sym typeface="Quicksand"/>
              </a:rPr>
              <a:t>: Onderzoek naar een cultu</a:t>
            </a:r>
            <a:r>
              <a:rPr lang="en-US" sz="3600">
                <a:solidFill>
                  <a:srgbClr val="FFFFFF"/>
                </a:solidFill>
                <a:latin typeface="Quicksand"/>
                <a:ea typeface="Quicksand"/>
                <a:cs typeface="Quicksand"/>
                <a:sym typeface="Quicksand"/>
              </a:rPr>
              <a:t>rele gewoonte</a:t>
            </a:r>
            <a:r>
              <a:rPr b="0" i="0" lang="en-US" sz="3600" u="none" cap="none" strike="noStrike">
                <a:solidFill>
                  <a:srgbClr val="FFFFFF"/>
                </a:solidFill>
                <a:latin typeface="Quicksand"/>
                <a:ea typeface="Quicksand"/>
                <a:cs typeface="Quicksand"/>
                <a:sym typeface="Quicksand"/>
              </a:rPr>
              <a:t>/traditie van de dovengemeenschap</a:t>
            </a:r>
            <a:endParaRPr b="0" i="0" sz="3600" u="none" cap="none" strike="noStrike">
              <a:solidFill>
                <a:srgbClr val="FFFFFF"/>
              </a:solidFill>
              <a:latin typeface="Quicksand"/>
              <a:ea typeface="Quicksand"/>
              <a:cs typeface="Quicksand"/>
              <a:sym typeface="Quicksand"/>
            </a:endParaRPr>
          </a:p>
          <a:p>
            <a:pPr indent="-353120" lvl="1" marL="604511" marR="0" rtl="0" algn="l">
              <a:lnSpc>
                <a:spcPct val="140014"/>
              </a:lnSpc>
              <a:spcBef>
                <a:spcPts val="0"/>
              </a:spcBef>
              <a:spcAft>
                <a:spcPts val="0"/>
              </a:spcAft>
              <a:buClr>
                <a:srgbClr val="FFFFFF"/>
              </a:buClr>
              <a:buSzPts val="3600"/>
              <a:buFont typeface="Quicksand"/>
              <a:buChar char="•"/>
            </a:pPr>
            <a:r>
              <a:rPr b="0" i="0" lang="en-US" sz="3600" u="none" cap="none" strike="noStrike">
                <a:solidFill>
                  <a:srgbClr val="FFFFFF"/>
                </a:solidFill>
                <a:latin typeface="Quicksand"/>
                <a:ea typeface="Quicksand"/>
                <a:cs typeface="Quicksand"/>
                <a:sym typeface="Quicksand"/>
              </a:rPr>
              <a:t>Presentatie van het onderzoek van elke groep</a:t>
            </a:r>
            <a:endParaRPr b="0" i="0" sz="3600" u="none" cap="none" strike="noStrike">
              <a:solidFill>
                <a:srgbClr val="FFFFFF"/>
              </a:solidFill>
              <a:latin typeface="Quicksand"/>
              <a:ea typeface="Quicksand"/>
              <a:cs typeface="Quicksand"/>
              <a:sym typeface="Quicksand"/>
            </a:endParaRPr>
          </a:p>
        </p:txBody>
      </p:sp>
      <p:sp>
        <p:nvSpPr>
          <p:cNvPr id="102" name="Google Shape;102;g3a9486d3a39_0_0"/>
          <p:cNvSpPr txBox="1"/>
          <p:nvPr/>
        </p:nvSpPr>
        <p:spPr>
          <a:xfrm>
            <a:off x="4064282" y="1797863"/>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a:t>
            </a:r>
            <a:r>
              <a:rPr lang="en-US" sz="8000">
                <a:solidFill>
                  <a:srgbClr val="FFFFFF"/>
                </a:solidFill>
                <a:latin typeface="Anton"/>
                <a:ea typeface="Anton"/>
                <a:cs typeface="Anton"/>
                <a:sym typeface="Anton"/>
              </a:rPr>
              <a:t>houd</a:t>
            </a:r>
            <a:endParaRPr b="0" i="0" sz="1400" u="none" cap="none" strike="noStrike">
              <a:solidFill>
                <a:srgbClr val="000000"/>
              </a:solidFill>
              <a:latin typeface="Arial"/>
              <a:ea typeface="Arial"/>
              <a:cs typeface="Arial"/>
              <a:sym typeface="Arial"/>
            </a:endParaRPr>
          </a:p>
        </p:txBody>
      </p:sp>
      <p:pic>
        <p:nvPicPr>
          <p:cNvPr id="103" name="Google Shape;103;g3a9486d3a39_0_0"/>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7" name="Shape 107"/>
        <p:cNvGrpSpPr/>
        <p:nvPr/>
      </p:nvGrpSpPr>
      <p:grpSpPr>
        <a:xfrm>
          <a:off x="0" y="0"/>
          <a:ext cx="0" cy="0"/>
          <a:chOff x="0" y="0"/>
          <a:chExt cx="0" cy="0"/>
        </a:xfrm>
      </p:grpSpPr>
      <p:grpSp>
        <p:nvGrpSpPr>
          <p:cNvPr id="108" name="Google Shape;108;g3250c33acba_0_17"/>
          <p:cNvGrpSpPr/>
          <p:nvPr/>
        </p:nvGrpSpPr>
        <p:grpSpPr>
          <a:xfrm>
            <a:off x="0" y="-216993"/>
            <a:ext cx="2922102" cy="10504504"/>
            <a:chOff x="0" y="-57150"/>
            <a:chExt cx="769602" cy="2766600"/>
          </a:xfrm>
        </p:grpSpPr>
        <p:sp>
          <p:nvSpPr>
            <p:cNvPr id="109" name="Google Shape;109;g3250c33acba_0_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250c33acba_0_1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g3250c33acba_0_17"/>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50c33acba_0_17"/>
          <p:cNvSpPr txBox="1"/>
          <p:nvPr/>
        </p:nvSpPr>
        <p:spPr>
          <a:xfrm>
            <a:off x="3390874" y="812600"/>
            <a:ext cx="129492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Wat is cultuur?</a:t>
            </a:r>
            <a:endParaRPr b="0" i="0" sz="8000" u="none" cap="none" strike="noStrike">
              <a:solidFill>
                <a:srgbClr val="FFFFFF"/>
              </a:solidFill>
              <a:latin typeface="Anton"/>
              <a:ea typeface="Anton"/>
              <a:cs typeface="Anton"/>
              <a:sym typeface="Anton"/>
            </a:endParaRPr>
          </a:p>
        </p:txBody>
      </p:sp>
      <p:pic>
        <p:nvPicPr>
          <p:cNvPr id="113" name="Google Shape;113;g3250c33acba_0_17"/>
          <p:cNvPicPr preferRelativeResize="0"/>
          <p:nvPr/>
        </p:nvPicPr>
        <p:blipFill rotWithShape="1">
          <a:blip r:embed="rId4">
            <a:alphaModFix/>
          </a:blip>
          <a:srcRect b="0" l="0" r="0" t="0"/>
          <a:stretch/>
        </p:blipFill>
        <p:spPr>
          <a:xfrm>
            <a:off x="6290275" y="2355025"/>
            <a:ext cx="7448425" cy="7448425"/>
          </a:xfrm>
          <a:prstGeom prst="rect">
            <a:avLst/>
          </a:prstGeom>
          <a:noFill/>
          <a:ln>
            <a:noFill/>
          </a:ln>
        </p:spPr>
      </p:pic>
      <p:pic>
        <p:nvPicPr>
          <p:cNvPr id="114" name="Google Shape;114;g3250c33acba_0_17"/>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grpSp>
        <p:nvGrpSpPr>
          <p:cNvPr id="119" name="Google Shape;119;g3250c33acba_0_26"/>
          <p:cNvGrpSpPr/>
          <p:nvPr/>
        </p:nvGrpSpPr>
        <p:grpSpPr>
          <a:xfrm>
            <a:off x="0" y="-216993"/>
            <a:ext cx="2922102" cy="10504504"/>
            <a:chOff x="0" y="-57150"/>
            <a:chExt cx="769602" cy="2766600"/>
          </a:xfrm>
        </p:grpSpPr>
        <p:sp>
          <p:nvSpPr>
            <p:cNvPr id="120" name="Google Shape;120;g3250c33acba_0_2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g3250c33acba_0_2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2" name="Google Shape;122;g3250c33acba_0_26"/>
          <p:cNvSpPr/>
          <p:nvPr/>
        </p:nvSpPr>
        <p:spPr>
          <a:xfrm>
            <a:off x="0" y="9500702"/>
            <a:ext cx="2817520" cy="62807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g3250c33acba_0_26"/>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g3250c33acba_0_26"/>
          <p:cNvSpPr txBox="1"/>
          <p:nvPr/>
        </p:nvSpPr>
        <p:spPr>
          <a:xfrm>
            <a:off x="377150" y="1953375"/>
            <a:ext cx="2381700" cy="1884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5100" u="none" cap="none" strike="noStrike">
                <a:solidFill>
                  <a:srgbClr val="843F98"/>
                </a:solidFill>
                <a:latin typeface="Anton"/>
                <a:ea typeface="Anton"/>
                <a:cs typeface="Anton"/>
                <a:sym typeface="Anton"/>
              </a:rPr>
              <a:t>Wat is cultuur?</a:t>
            </a:r>
            <a:endParaRPr b="0" i="0" sz="5100" u="none" cap="none" strike="noStrike">
              <a:solidFill>
                <a:srgbClr val="843F98"/>
              </a:solidFill>
              <a:latin typeface="Anton"/>
              <a:ea typeface="Anton"/>
              <a:cs typeface="Anton"/>
              <a:sym typeface="Anton"/>
            </a:endParaRPr>
          </a:p>
        </p:txBody>
      </p:sp>
      <p:sp>
        <p:nvSpPr>
          <p:cNvPr id="125" name="Google Shape;125;g3250c33acba_0_26"/>
          <p:cNvSpPr txBox="1"/>
          <p:nvPr/>
        </p:nvSpPr>
        <p:spPr>
          <a:xfrm>
            <a:off x="3760150" y="278775"/>
            <a:ext cx="13289700" cy="1108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500"/>
              <a:buFont typeface="Arial"/>
              <a:buNone/>
            </a:pPr>
            <a:r>
              <a:rPr b="0" i="0" lang="en-US" sz="6000" u="none" cap="none" strike="noStrike">
                <a:solidFill>
                  <a:schemeClr val="lt1"/>
                </a:solidFill>
                <a:latin typeface="Anton"/>
                <a:ea typeface="Anton"/>
                <a:cs typeface="Anton"/>
                <a:sym typeface="Anton"/>
              </a:rPr>
              <a:t>Cultuur </a:t>
            </a:r>
            <a:r>
              <a:rPr b="0" i="0" lang="en-US" sz="4500" u="none" cap="none" strike="noStrike">
                <a:solidFill>
                  <a:schemeClr val="lt1"/>
                </a:solidFill>
                <a:latin typeface="Quicksand Medium"/>
                <a:ea typeface="Quicksand Medium"/>
                <a:cs typeface="Quicksand Medium"/>
                <a:sym typeface="Quicksand Medium"/>
              </a:rPr>
              <a:t>is een begrip dat het volgende omvat:</a:t>
            </a:r>
            <a:endParaRPr b="0" i="0" sz="4100" u="none" cap="none" strike="noStrike">
              <a:solidFill>
                <a:schemeClr val="lt1"/>
              </a:solidFill>
              <a:latin typeface="Quicksand Medium"/>
              <a:ea typeface="Quicksand Medium"/>
              <a:cs typeface="Quicksand Medium"/>
              <a:sym typeface="Quicksand Medium"/>
            </a:endParaRPr>
          </a:p>
        </p:txBody>
      </p:sp>
      <p:sp>
        <p:nvSpPr>
          <p:cNvPr id="126" name="Google Shape;126;g3250c33acba_0_26"/>
          <p:cNvSpPr txBox="1"/>
          <p:nvPr/>
        </p:nvSpPr>
        <p:spPr>
          <a:xfrm>
            <a:off x="3589325" y="8419625"/>
            <a:ext cx="13888200" cy="155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500"/>
              <a:buFont typeface="Arial"/>
              <a:buNone/>
            </a:pPr>
            <a:r>
              <a:rPr b="0" i="0" lang="en-US" sz="4500" u="none" cap="none" strike="noStrike">
                <a:solidFill>
                  <a:schemeClr val="lt1"/>
                </a:solidFill>
                <a:latin typeface="Quicksand Medium"/>
                <a:ea typeface="Quicksand Medium"/>
                <a:cs typeface="Quicksand Medium"/>
                <a:sym typeface="Quicksand Medium"/>
              </a:rPr>
              <a:t>die wordt gedeeld door leden van een specifieke groep mensen of samenleving.</a:t>
            </a:r>
            <a:endParaRPr b="0" i="0" sz="4500" u="none" cap="none" strike="noStrike">
              <a:solidFill>
                <a:schemeClr val="lt1"/>
              </a:solidFill>
              <a:latin typeface="Calibri"/>
              <a:ea typeface="Calibri"/>
              <a:cs typeface="Calibri"/>
              <a:sym typeface="Calibri"/>
            </a:endParaRPr>
          </a:p>
        </p:txBody>
      </p:sp>
      <p:pic>
        <p:nvPicPr>
          <p:cNvPr id="127" name="Google Shape;127;g3250c33acba_0_26"/>
          <p:cNvPicPr preferRelativeResize="0"/>
          <p:nvPr/>
        </p:nvPicPr>
        <p:blipFill rotWithShape="1">
          <a:blip r:embed="rId5">
            <a:alphaModFix/>
          </a:blip>
          <a:srcRect b="0" l="0" r="0" t="0"/>
          <a:stretch/>
        </p:blipFill>
        <p:spPr>
          <a:xfrm>
            <a:off x="8947862" y="3389441"/>
            <a:ext cx="3453663" cy="3453663"/>
          </a:xfrm>
          <a:prstGeom prst="rect">
            <a:avLst/>
          </a:prstGeom>
          <a:noFill/>
          <a:ln>
            <a:noFill/>
          </a:ln>
        </p:spPr>
      </p:pic>
      <p:sp>
        <p:nvSpPr>
          <p:cNvPr id="128" name="Google Shape;128;g3250c33acba_0_26"/>
          <p:cNvSpPr txBox="1"/>
          <p:nvPr/>
        </p:nvSpPr>
        <p:spPr>
          <a:xfrm>
            <a:off x="3354700" y="1890775"/>
            <a:ext cx="3051000" cy="846600"/>
          </a:xfrm>
          <a:prstGeom prst="rect">
            <a:avLst/>
          </a:prstGeom>
          <a:noFill/>
          <a:ln cap="flat" cmpd="sng" w="28575">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kennis</a:t>
            </a:r>
            <a:endParaRPr b="0" i="0" sz="4300" u="none" cap="none" strike="noStrike">
              <a:solidFill>
                <a:schemeClr val="lt1"/>
              </a:solidFill>
              <a:latin typeface="Quicksand Medium"/>
              <a:ea typeface="Quicksand Medium"/>
              <a:cs typeface="Quicksand Medium"/>
              <a:sym typeface="Quicksand Medium"/>
            </a:endParaRPr>
          </a:p>
        </p:txBody>
      </p:sp>
      <p:sp>
        <p:nvSpPr>
          <p:cNvPr id="129" name="Google Shape;129;g3250c33acba_0_26"/>
          <p:cNvSpPr txBox="1"/>
          <p:nvPr/>
        </p:nvSpPr>
        <p:spPr>
          <a:xfrm>
            <a:off x="12212375" y="7572850"/>
            <a:ext cx="30000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technieken</a:t>
            </a:r>
            <a:endParaRPr b="0" i="0" sz="4300" u="none" cap="none" strike="noStrike">
              <a:solidFill>
                <a:schemeClr val="lt1"/>
              </a:solidFill>
              <a:latin typeface="Quicksand Medium"/>
              <a:ea typeface="Quicksand Medium"/>
              <a:cs typeface="Quicksand Medium"/>
              <a:sym typeface="Quicksand Medium"/>
            </a:endParaRPr>
          </a:p>
        </p:txBody>
      </p:sp>
      <p:sp>
        <p:nvSpPr>
          <p:cNvPr id="130" name="Google Shape;130;g3250c33acba_0_26"/>
          <p:cNvSpPr txBox="1"/>
          <p:nvPr/>
        </p:nvSpPr>
        <p:spPr>
          <a:xfrm>
            <a:off x="8010575" y="7304400"/>
            <a:ext cx="21678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lang="en-US" sz="4300">
                <a:solidFill>
                  <a:schemeClr val="lt1"/>
                </a:solidFill>
                <a:latin typeface="Quicksand Medium"/>
                <a:ea typeface="Quicksand Medium"/>
                <a:cs typeface="Quicksand Medium"/>
                <a:sym typeface="Quicksand Medium"/>
              </a:rPr>
              <a:t>kunst</a:t>
            </a:r>
            <a:endParaRPr b="0" i="0" sz="4300" u="none" cap="none" strike="noStrike">
              <a:solidFill>
                <a:schemeClr val="lt1"/>
              </a:solidFill>
              <a:latin typeface="Quicksand Medium"/>
              <a:ea typeface="Quicksand Medium"/>
              <a:cs typeface="Quicksand Medium"/>
              <a:sym typeface="Quicksand Medium"/>
            </a:endParaRPr>
          </a:p>
        </p:txBody>
      </p:sp>
      <p:sp>
        <p:nvSpPr>
          <p:cNvPr id="131" name="Google Shape;131;g3250c33acba_0_26"/>
          <p:cNvSpPr txBox="1"/>
          <p:nvPr/>
        </p:nvSpPr>
        <p:spPr>
          <a:xfrm>
            <a:off x="12783500" y="3692875"/>
            <a:ext cx="45183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sociaal gedrag</a:t>
            </a:r>
            <a:endParaRPr b="0" i="0" sz="4300" u="none" cap="none" strike="noStrike">
              <a:solidFill>
                <a:schemeClr val="lt1"/>
              </a:solidFill>
              <a:latin typeface="Quicksand Medium"/>
              <a:ea typeface="Quicksand Medium"/>
              <a:cs typeface="Quicksand Medium"/>
              <a:sym typeface="Quicksand Medium"/>
            </a:endParaRPr>
          </a:p>
        </p:txBody>
      </p:sp>
      <p:sp>
        <p:nvSpPr>
          <p:cNvPr id="132" name="Google Shape;132;g3250c33acba_0_26"/>
          <p:cNvSpPr txBox="1"/>
          <p:nvPr/>
        </p:nvSpPr>
        <p:spPr>
          <a:xfrm>
            <a:off x="3589325" y="6726250"/>
            <a:ext cx="28614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gebruiken</a:t>
            </a:r>
            <a:endParaRPr b="0" i="0" sz="4300" u="none" cap="none" strike="noStrike">
              <a:solidFill>
                <a:schemeClr val="lt1"/>
              </a:solidFill>
              <a:latin typeface="Quicksand Medium"/>
              <a:ea typeface="Quicksand Medium"/>
              <a:cs typeface="Quicksand Medium"/>
              <a:sym typeface="Quicksand Medium"/>
            </a:endParaRPr>
          </a:p>
        </p:txBody>
      </p:sp>
      <p:sp>
        <p:nvSpPr>
          <p:cNvPr id="133" name="Google Shape;133;g3250c33acba_0_26"/>
          <p:cNvSpPr txBox="1"/>
          <p:nvPr/>
        </p:nvSpPr>
        <p:spPr>
          <a:xfrm>
            <a:off x="14216950" y="6092400"/>
            <a:ext cx="22956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ideeën</a:t>
            </a:r>
            <a:endParaRPr b="0" i="0" sz="4300" u="none" cap="none" strike="noStrike">
              <a:solidFill>
                <a:schemeClr val="lt1"/>
              </a:solidFill>
              <a:latin typeface="Quicksand Medium"/>
              <a:ea typeface="Quicksand Medium"/>
              <a:cs typeface="Quicksand Medium"/>
              <a:sym typeface="Quicksand Medium"/>
            </a:endParaRPr>
          </a:p>
        </p:txBody>
      </p:sp>
      <p:sp>
        <p:nvSpPr>
          <p:cNvPr id="134" name="Google Shape;134;g3250c33acba_0_26"/>
          <p:cNvSpPr txBox="1"/>
          <p:nvPr/>
        </p:nvSpPr>
        <p:spPr>
          <a:xfrm>
            <a:off x="13955950" y="5032875"/>
            <a:ext cx="28176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taal</a:t>
            </a:r>
            <a:endParaRPr b="0" i="0" sz="4300" u="none" cap="none" strike="noStrike">
              <a:solidFill>
                <a:schemeClr val="lt1"/>
              </a:solidFill>
              <a:latin typeface="Quicksand Medium"/>
              <a:ea typeface="Quicksand Medium"/>
              <a:cs typeface="Quicksand Medium"/>
              <a:sym typeface="Quicksand Medium"/>
            </a:endParaRPr>
          </a:p>
        </p:txBody>
      </p:sp>
      <p:sp>
        <p:nvSpPr>
          <p:cNvPr id="135" name="Google Shape;135;g3250c33acba_0_26"/>
          <p:cNvSpPr txBox="1"/>
          <p:nvPr/>
        </p:nvSpPr>
        <p:spPr>
          <a:xfrm>
            <a:off x="6252775" y="2942150"/>
            <a:ext cx="37845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overtuigingen</a:t>
            </a:r>
            <a:endParaRPr b="0" i="0" sz="4300" u="none" cap="none" strike="noStrike">
              <a:solidFill>
                <a:schemeClr val="lt1"/>
              </a:solidFill>
              <a:latin typeface="Quicksand Medium"/>
              <a:ea typeface="Quicksand Medium"/>
              <a:cs typeface="Quicksand Medium"/>
              <a:sym typeface="Quicksand Medium"/>
            </a:endParaRPr>
          </a:p>
        </p:txBody>
      </p:sp>
      <p:sp>
        <p:nvSpPr>
          <p:cNvPr id="136" name="Google Shape;136;g3250c33acba_0_26"/>
          <p:cNvSpPr txBox="1"/>
          <p:nvPr/>
        </p:nvSpPr>
        <p:spPr>
          <a:xfrm>
            <a:off x="5205650" y="5343950"/>
            <a:ext cx="31212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gewoontes</a:t>
            </a:r>
            <a:endParaRPr b="0" i="0" sz="4300" u="none" cap="none" strike="noStrike">
              <a:solidFill>
                <a:schemeClr val="lt1"/>
              </a:solidFill>
              <a:latin typeface="Quicksand Medium"/>
              <a:ea typeface="Quicksand Medium"/>
              <a:cs typeface="Quicksand Medium"/>
              <a:sym typeface="Quicksand Medium"/>
            </a:endParaRPr>
          </a:p>
        </p:txBody>
      </p:sp>
      <p:sp>
        <p:nvSpPr>
          <p:cNvPr id="137" name="Google Shape;137;g3250c33acba_0_26"/>
          <p:cNvSpPr txBox="1"/>
          <p:nvPr/>
        </p:nvSpPr>
        <p:spPr>
          <a:xfrm>
            <a:off x="3627575" y="4052650"/>
            <a:ext cx="33921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praktijken</a:t>
            </a:r>
            <a:endParaRPr b="0" i="0" sz="4300" u="none" cap="none" strike="noStrike">
              <a:solidFill>
                <a:schemeClr val="lt1"/>
              </a:solidFill>
              <a:latin typeface="Quicksand Medium"/>
              <a:ea typeface="Quicksand Medium"/>
              <a:cs typeface="Quicksand Medium"/>
              <a:sym typeface="Quicksand Medium"/>
            </a:endParaRPr>
          </a:p>
        </p:txBody>
      </p:sp>
      <p:sp>
        <p:nvSpPr>
          <p:cNvPr id="138" name="Google Shape;138;g3250c33acba_0_26"/>
          <p:cNvSpPr txBox="1"/>
          <p:nvPr/>
        </p:nvSpPr>
        <p:spPr>
          <a:xfrm>
            <a:off x="11755888" y="1646125"/>
            <a:ext cx="30000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tradities</a:t>
            </a:r>
            <a:endParaRPr b="0" i="0" sz="4300" u="none" cap="none" strike="noStrike">
              <a:solidFill>
                <a:schemeClr val="lt1"/>
              </a:solidFill>
              <a:latin typeface="Quicksand Medium"/>
              <a:ea typeface="Quicksand Medium"/>
              <a:cs typeface="Quicksand Medium"/>
              <a:sym typeface="Quicksand Medium"/>
            </a:endParaRPr>
          </a:p>
        </p:txBody>
      </p:sp>
      <p:sp>
        <p:nvSpPr>
          <p:cNvPr id="139" name="Google Shape;139;g3250c33acba_0_26"/>
          <p:cNvSpPr txBox="1"/>
          <p:nvPr/>
        </p:nvSpPr>
        <p:spPr>
          <a:xfrm>
            <a:off x="15029274" y="2415550"/>
            <a:ext cx="18492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regels</a:t>
            </a:r>
            <a:endParaRPr b="0" i="0" sz="4300" u="none" cap="none" strike="noStrike">
              <a:solidFill>
                <a:schemeClr val="lt1"/>
              </a:solidFill>
              <a:latin typeface="Quicksand Medium"/>
              <a:ea typeface="Quicksand Medium"/>
              <a:cs typeface="Quicksand Medium"/>
              <a:sym typeface="Quicksand Medium"/>
            </a:endParaRPr>
          </a:p>
        </p:txBody>
      </p:sp>
      <p:sp>
        <p:nvSpPr>
          <p:cNvPr id="140" name="Google Shape;140;g3250c33acba_0_26"/>
          <p:cNvSpPr txBox="1"/>
          <p:nvPr/>
        </p:nvSpPr>
        <p:spPr>
          <a:xfrm>
            <a:off x="8326854" y="1670375"/>
            <a:ext cx="2595600" cy="846600"/>
          </a:xfrm>
          <a:prstGeom prst="rect">
            <a:avLst/>
          </a:prstGeom>
          <a:noFill/>
          <a:ln cap="flat" cmpd="sng" w="38100">
            <a:solidFill>
              <a:srgbClr val="F7F1D5"/>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1000"/>
              </a:spcBef>
              <a:spcAft>
                <a:spcPts val="0"/>
              </a:spcAft>
              <a:buClr>
                <a:srgbClr val="000000"/>
              </a:buClr>
              <a:buSzPts val="4300"/>
              <a:buFont typeface="Arial"/>
              <a:buNone/>
            </a:pPr>
            <a:r>
              <a:rPr b="0" i="0" lang="en-US" sz="4300" u="none" cap="none" strike="noStrike">
                <a:solidFill>
                  <a:schemeClr val="lt1"/>
                </a:solidFill>
                <a:latin typeface="Quicksand Medium"/>
                <a:ea typeface="Quicksand Medium"/>
                <a:cs typeface="Quicksand Medium"/>
                <a:sym typeface="Quicksand Medium"/>
              </a:rPr>
              <a:t>waarden</a:t>
            </a:r>
            <a:endParaRPr b="0" i="0" sz="4300" u="none" cap="none" strike="noStrike">
              <a:solidFill>
                <a:schemeClr val="dk1"/>
              </a:solidFill>
              <a:highlight>
                <a:srgbClr val="F7F1D5"/>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4" name="Shape 144"/>
        <p:cNvGrpSpPr/>
        <p:nvPr/>
      </p:nvGrpSpPr>
      <p:grpSpPr>
        <a:xfrm>
          <a:off x="0" y="0"/>
          <a:ext cx="0" cy="0"/>
          <a:chOff x="0" y="0"/>
          <a:chExt cx="0" cy="0"/>
        </a:xfrm>
      </p:grpSpPr>
      <p:grpSp>
        <p:nvGrpSpPr>
          <p:cNvPr id="145" name="Google Shape;145;g3250c33acba_0_44"/>
          <p:cNvGrpSpPr/>
          <p:nvPr/>
        </p:nvGrpSpPr>
        <p:grpSpPr>
          <a:xfrm>
            <a:off x="0" y="-216993"/>
            <a:ext cx="2922102" cy="10504504"/>
            <a:chOff x="0" y="-57150"/>
            <a:chExt cx="769602" cy="2766600"/>
          </a:xfrm>
        </p:grpSpPr>
        <p:sp>
          <p:nvSpPr>
            <p:cNvPr id="146" name="Google Shape;146;g3250c33acba_0_4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250c33acba_0_4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8" name="Google Shape;148;g3250c33acba_0_44"/>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49" name="Google Shape;149;g3250c33acba_0_44"/>
          <p:cNvPicPr preferRelativeResize="0"/>
          <p:nvPr/>
        </p:nvPicPr>
        <p:blipFill rotWithShape="1">
          <a:blip r:embed="rId4">
            <a:alphaModFix/>
          </a:blip>
          <a:srcRect b="0" l="0" r="0" t="0"/>
          <a:stretch/>
        </p:blipFill>
        <p:spPr>
          <a:xfrm>
            <a:off x="10769896" y="3847250"/>
            <a:ext cx="6911303" cy="5179900"/>
          </a:xfrm>
          <a:prstGeom prst="rect">
            <a:avLst/>
          </a:prstGeom>
          <a:noFill/>
          <a:ln>
            <a:noFill/>
          </a:ln>
        </p:spPr>
      </p:pic>
      <p:sp>
        <p:nvSpPr>
          <p:cNvPr id="150" name="Google Shape;150;g3250c33acba_0_44"/>
          <p:cNvSpPr txBox="1"/>
          <p:nvPr/>
        </p:nvSpPr>
        <p:spPr>
          <a:xfrm>
            <a:off x="10769925" y="2762375"/>
            <a:ext cx="7467900" cy="7476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Clr>
                <a:srgbClr val="000000"/>
              </a:buClr>
              <a:buSzPts val="4800"/>
              <a:buFont typeface="Arial"/>
              <a:buNone/>
            </a:pPr>
            <a:r>
              <a:rPr b="0" i="0" lang="en-US" sz="4800" u="none" cap="none" strike="noStrike">
                <a:solidFill>
                  <a:schemeClr val="lt1"/>
                </a:solidFill>
                <a:latin typeface="Quicksand Medium"/>
                <a:ea typeface="Quicksand Medium"/>
                <a:cs typeface="Quicksand Medium"/>
                <a:sym typeface="Quicksand Medium"/>
              </a:rPr>
              <a:t>Zuid-Koreaanse cultuur</a:t>
            </a:r>
            <a:endParaRPr b="0" i="0" sz="4800" u="none" cap="none" strike="noStrike">
              <a:solidFill>
                <a:schemeClr val="lt1"/>
              </a:solidFill>
              <a:latin typeface="Quicksand Medium"/>
              <a:ea typeface="Quicksand Medium"/>
              <a:cs typeface="Quicksand Medium"/>
              <a:sym typeface="Quicksand Medium"/>
            </a:endParaRPr>
          </a:p>
        </p:txBody>
      </p:sp>
      <p:sp>
        <p:nvSpPr>
          <p:cNvPr id="151" name="Google Shape;151;g3250c33acba_0_44"/>
          <p:cNvSpPr txBox="1"/>
          <p:nvPr/>
        </p:nvSpPr>
        <p:spPr>
          <a:xfrm>
            <a:off x="377149" y="1953375"/>
            <a:ext cx="2167800" cy="1477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4000" u="none" cap="none" strike="noStrike">
                <a:solidFill>
                  <a:srgbClr val="843F98"/>
                </a:solidFill>
                <a:latin typeface="Anton"/>
                <a:ea typeface="Anton"/>
                <a:cs typeface="Anton"/>
                <a:sym typeface="Anton"/>
              </a:rPr>
              <a:t>Wat is cultuur?</a:t>
            </a:r>
            <a:endParaRPr b="0" i="0" sz="4000" u="none" cap="none" strike="noStrike">
              <a:solidFill>
                <a:srgbClr val="843F98"/>
              </a:solidFill>
              <a:latin typeface="Anton"/>
              <a:ea typeface="Anton"/>
              <a:cs typeface="Anton"/>
              <a:sym typeface="Anton"/>
            </a:endParaRPr>
          </a:p>
        </p:txBody>
      </p:sp>
      <p:sp>
        <p:nvSpPr>
          <p:cNvPr id="152" name="Google Shape;152;g3250c33acba_0_44"/>
          <p:cNvSpPr txBox="1"/>
          <p:nvPr/>
        </p:nvSpPr>
        <p:spPr>
          <a:xfrm>
            <a:off x="377174" y="3919175"/>
            <a:ext cx="2167800" cy="46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200"/>
              <a:buFont typeface="Arial"/>
              <a:buNone/>
            </a:pPr>
            <a:r>
              <a:rPr b="0" i="0" lang="en-US" sz="3000" u="none" cap="none" strike="noStrike">
                <a:solidFill>
                  <a:srgbClr val="843F98"/>
                </a:solidFill>
                <a:latin typeface="Anton"/>
                <a:ea typeface="Anton"/>
                <a:cs typeface="Anton"/>
                <a:sym typeface="Anton"/>
              </a:rPr>
              <a:t>Voorbeelden</a:t>
            </a:r>
            <a:endParaRPr b="0" i="0" sz="3000" u="none" cap="none" strike="noStrike">
              <a:solidFill>
                <a:srgbClr val="843F98"/>
              </a:solidFill>
              <a:latin typeface="Anton"/>
              <a:ea typeface="Anton"/>
              <a:cs typeface="Anton"/>
              <a:sym typeface="Anton"/>
            </a:endParaRPr>
          </a:p>
        </p:txBody>
      </p:sp>
      <p:pic>
        <p:nvPicPr>
          <p:cNvPr id="153" name="Google Shape;153;g3250c33acba_0_44"/>
          <p:cNvPicPr preferRelativeResize="0"/>
          <p:nvPr/>
        </p:nvPicPr>
        <p:blipFill rotWithShape="1">
          <a:blip r:embed="rId5">
            <a:alphaModFix/>
          </a:blip>
          <a:srcRect b="0" l="0" r="0" t="0"/>
          <a:stretch/>
        </p:blipFill>
        <p:spPr>
          <a:xfrm>
            <a:off x="3513888" y="1953381"/>
            <a:ext cx="6287075" cy="5504070"/>
          </a:xfrm>
          <a:prstGeom prst="rect">
            <a:avLst/>
          </a:prstGeom>
          <a:noFill/>
          <a:ln>
            <a:noFill/>
          </a:ln>
        </p:spPr>
      </p:pic>
      <p:sp>
        <p:nvSpPr>
          <p:cNvPr id="154" name="Google Shape;154;g3250c33acba_0_44"/>
          <p:cNvSpPr txBox="1"/>
          <p:nvPr/>
        </p:nvSpPr>
        <p:spPr>
          <a:xfrm>
            <a:off x="3583488" y="790550"/>
            <a:ext cx="6147900" cy="920400"/>
          </a:xfrm>
          <a:prstGeom prst="rect">
            <a:avLst/>
          </a:prstGeom>
          <a:noFill/>
          <a:ln>
            <a:noFill/>
          </a:ln>
        </p:spPr>
        <p:txBody>
          <a:bodyPr anchorCtr="0" anchor="t" bIns="91425" lIns="91425" spcFirstLastPara="1" rIns="91425" wrap="square" tIns="91425">
            <a:noAutofit/>
          </a:bodyPr>
          <a:lstStyle/>
          <a:p>
            <a:pPr indent="0" lvl="0" marL="0" marR="0" rtl="0" algn="ctr">
              <a:lnSpc>
                <a:spcPct val="120000"/>
              </a:lnSpc>
              <a:spcBef>
                <a:spcPts val="0"/>
              </a:spcBef>
              <a:spcAft>
                <a:spcPts val="0"/>
              </a:spcAft>
              <a:buClr>
                <a:srgbClr val="000000"/>
              </a:buClr>
              <a:buSzPts val="4800"/>
              <a:buFont typeface="Arial"/>
              <a:buNone/>
            </a:pPr>
            <a:r>
              <a:rPr b="0" i="0" lang="en-US" sz="4800" u="none" cap="none" strike="noStrike">
                <a:solidFill>
                  <a:schemeClr val="lt1"/>
                </a:solidFill>
                <a:latin typeface="Quicksand Medium"/>
                <a:ea typeface="Quicksand Medium"/>
                <a:cs typeface="Quicksand Medium"/>
                <a:sym typeface="Quicksand Medium"/>
              </a:rPr>
              <a:t>Italiaanse cultuur</a:t>
            </a:r>
            <a:endParaRPr b="0" i="0" sz="4800" u="none" cap="none" strike="noStrike">
              <a:solidFill>
                <a:schemeClr val="lt1"/>
              </a:solidFill>
              <a:latin typeface="Quicksand Medium"/>
              <a:ea typeface="Quicksand Medium"/>
              <a:cs typeface="Quicksand Medium"/>
              <a:sym typeface="Quicksand Medium"/>
            </a:endParaRPr>
          </a:p>
        </p:txBody>
      </p:sp>
      <p:pic>
        <p:nvPicPr>
          <p:cNvPr id="155" name="Google Shape;155;g3250c33acba_0_44"/>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6"/>
          <p:cNvSpPr txBox="1"/>
          <p:nvPr/>
        </p:nvSpPr>
        <p:spPr>
          <a:xfrm>
            <a:off x="1860925" y="2661050"/>
            <a:ext cx="15102900" cy="2955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en-US" sz="8000" u="none" cap="none" strike="noStrike">
                <a:solidFill>
                  <a:schemeClr val="lt1"/>
                </a:solidFill>
                <a:highlight>
                  <a:srgbClr val="161140"/>
                </a:highlight>
                <a:latin typeface="Anton"/>
                <a:ea typeface="Anton"/>
                <a:cs typeface="Anton"/>
                <a:sym typeface="Anton"/>
              </a:rPr>
              <a:t>En hebben wij, doven, ook onze eigen cultuur?</a:t>
            </a:r>
            <a:endParaRPr b="0" i="0" sz="8000" u="none" cap="none" strike="noStrike">
              <a:solidFill>
                <a:schemeClr val="lt1"/>
              </a:solidFill>
              <a:highlight>
                <a:srgbClr val="161140"/>
              </a:highlight>
              <a:latin typeface="Anton"/>
              <a:ea typeface="Anton"/>
              <a:cs typeface="Anton"/>
              <a:sym typeface="Anton"/>
            </a:endParaRPr>
          </a:p>
        </p:txBody>
      </p:sp>
      <p:sp>
        <p:nvSpPr>
          <p:cNvPr id="161" name="Google Shape;161;p6"/>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pic>
        <p:nvPicPr>
          <p:cNvPr id="162" name="Google Shape;162;p6"/>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66" name="Shape 166"/>
        <p:cNvGrpSpPr/>
        <p:nvPr/>
      </p:nvGrpSpPr>
      <p:grpSpPr>
        <a:xfrm>
          <a:off x="0" y="0"/>
          <a:ext cx="0" cy="0"/>
          <a:chOff x="0" y="0"/>
          <a:chExt cx="0" cy="0"/>
        </a:xfrm>
      </p:grpSpPr>
      <p:sp>
        <p:nvSpPr>
          <p:cNvPr id="167" name="Google Shape;167;p4"/>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p4"/>
          <p:cNvSpPr/>
          <p:nvPr/>
        </p:nvSpPr>
        <p:spPr>
          <a:xfrm>
            <a:off x="5459100" y="1601250"/>
            <a:ext cx="7150500" cy="7084500"/>
          </a:xfrm>
          <a:prstGeom prst="ellipse">
            <a:avLst/>
          </a:prstGeom>
          <a:solidFill>
            <a:srgbClr val="F7F1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200"/>
              <a:buFont typeface="Arial"/>
              <a:buNone/>
            </a:pPr>
            <a:r>
              <a:rPr b="0" i="0" lang="en-US" sz="9200" u="none" cap="none" strike="noStrike">
                <a:solidFill>
                  <a:srgbClr val="039796"/>
                </a:solidFill>
                <a:latin typeface="Anton"/>
                <a:ea typeface="Anton"/>
                <a:cs typeface="Anton"/>
                <a:sym typeface="Anton"/>
              </a:rPr>
              <a:t>Doven-</a:t>
            </a:r>
            <a:br>
              <a:rPr b="0" i="0" lang="en-US" sz="9200" u="none" cap="none" strike="noStrike">
                <a:solidFill>
                  <a:srgbClr val="039796"/>
                </a:solidFill>
                <a:latin typeface="Anton"/>
                <a:ea typeface="Anton"/>
                <a:cs typeface="Anton"/>
                <a:sym typeface="Anton"/>
              </a:rPr>
            </a:br>
            <a:r>
              <a:rPr b="0" i="0" lang="en-US" sz="9200" u="none" cap="none" strike="noStrike">
                <a:solidFill>
                  <a:srgbClr val="039796"/>
                </a:solidFill>
                <a:latin typeface="Anton"/>
                <a:ea typeface="Anton"/>
                <a:cs typeface="Anton"/>
                <a:sym typeface="Anton"/>
              </a:rPr>
              <a:t>cultuur</a:t>
            </a:r>
            <a:endParaRPr b="0" i="0" sz="9200" u="none" cap="none" strike="noStrike">
              <a:solidFill>
                <a:srgbClr val="039796"/>
              </a:solidFill>
              <a:latin typeface="Anton"/>
              <a:ea typeface="Anton"/>
              <a:cs typeface="Anton"/>
              <a:sym typeface="Anton"/>
            </a:endParaRPr>
          </a:p>
        </p:txBody>
      </p:sp>
      <p:sp>
        <p:nvSpPr>
          <p:cNvPr id="169" name="Google Shape;169;p4"/>
          <p:cNvSpPr/>
          <p:nvPr/>
        </p:nvSpPr>
        <p:spPr>
          <a:xfrm>
            <a:off x="3360975" y="5143375"/>
            <a:ext cx="2763600" cy="2785500"/>
          </a:xfrm>
          <a:prstGeom prst="ellipse">
            <a:avLst/>
          </a:prstGeom>
          <a:solidFill>
            <a:srgbClr val="16114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100"/>
              <a:buFont typeface="Arial"/>
              <a:buNone/>
            </a:pPr>
            <a:r>
              <a:rPr b="0" i="0" lang="en-US" sz="2400" u="none" cap="none" strike="noStrike">
                <a:solidFill>
                  <a:schemeClr val="lt1"/>
                </a:solidFill>
                <a:latin typeface="Quicksand Medium"/>
                <a:ea typeface="Quicksand Medium"/>
                <a:cs typeface="Quicksand Medium"/>
                <a:sym typeface="Quicksand Medium"/>
              </a:rPr>
              <a:t>Doven</a:t>
            </a:r>
            <a:endParaRPr b="0" i="0" sz="2400" u="none" cap="none" strike="noStrike">
              <a:solidFill>
                <a:schemeClr val="lt1"/>
              </a:solidFill>
              <a:latin typeface="Quicksand Medium"/>
              <a:ea typeface="Quicksand Medium"/>
              <a:cs typeface="Quicksand Medium"/>
              <a:sym typeface="Quicksand Medium"/>
            </a:endParaRPr>
          </a:p>
          <a:p>
            <a:pPr indent="0" lvl="0" marL="0" marR="0" rtl="0" algn="ctr">
              <a:lnSpc>
                <a:spcPct val="100000"/>
              </a:lnSpc>
              <a:spcBef>
                <a:spcPts val="0"/>
              </a:spcBef>
              <a:spcAft>
                <a:spcPts val="0"/>
              </a:spcAft>
              <a:buClr>
                <a:srgbClr val="000000"/>
              </a:buClr>
              <a:buSzPts val="4100"/>
              <a:buFont typeface="Arial"/>
              <a:buNone/>
            </a:pPr>
            <a:r>
              <a:rPr lang="en-US" sz="2300">
                <a:solidFill>
                  <a:schemeClr val="lt1"/>
                </a:solidFill>
                <a:latin typeface="Quicksand Medium"/>
                <a:ea typeface="Quicksand Medium"/>
                <a:cs typeface="Quicksand Medium"/>
                <a:sym typeface="Quicksand Medium"/>
              </a:rPr>
              <a:t>g</a:t>
            </a:r>
            <a:r>
              <a:rPr b="0" i="0" lang="en-US" sz="2300" u="none" cap="none" strike="noStrike">
                <a:solidFill>
                  <a:schemeClr val="lt1"/>
                </a:solidFill>
                <a:latin typeface="Quicksand Medium"/>
                <a:ea typeface="Quicksand Medium"/>
                <a:cs typeface="Quicksand Medium"/>
                <a:sym typeface="Quicksand Medium"/>
              </a:rPr>
              <a:t>eschiedenis</a:t>
            </a:r>
            <a:endParaRPr b="0" i="0" sz="2300" u="none" cap="none" strike="noStrike">
              <a:solidFill>
                <a:schemeClr val="lt1"/>
              </a:solidFill>
              <a:latin typeface="Quicksand Medium"/>
              <a:ea typeface="Quicksand Medium"/>
              <a:cs typeface="Quicksand Medium"/>
              <a:sym typeface="Quicksand Medium"/>
            </a:endParaRPr>
          </a:p>
        </p:txBody>
      </p:sp>
      <p:sp>
        <p:nvSpPr>
          <p:cNvPr id="170" name="Google Shape;170;p4"/>
          <p:cNvSpPr/>
          <p:nvPr/>
        </p:nvSpPr>
        <p:spPr>
          <a:xfrm>
            <a:off x="8565950" y="261250"/>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3800"/>
              <a:buFont typeface="Arial"/>
              <a:buNone/>
            </a:pPr>
            <a:r>
              <a:rPr b="0" i="0" lang="en-US" sz="2300" u="none" cap="none" strike="noStrike">
                <a:solidFill>
                  <a:schemeClr val="lt1"/>
                </a:solidFill>
                <a:latin typeface="Quicksand Medium"/>
                <a:ea typeface="Quicksand Medium"/>
                <a:cs typeface="Quicksand Medium"/>
                <a:sym typeface="Quicksand Medium"/>
              </a:rPr>
              <a:t>Gebarentaal</a:t>
            </a:r>
            <a:endParaRPr b="0" i="0" sz="2300" u="none" cap="none" strike="noStrike">
              <a:solidFill>
                <a:schemeClr val="lt1"/>
              </a:solidFill>
              <a:latin typeface="Quicksand Medium"/>
              <a:ea typeface="Quicksand Medium"/>
              <a:cs typeface="Quicksand Medium"/>
              <a:sym typeface="Quicksand Medium"/>
            </a:endParaRPr>
          </a:p>
        </p:txBody>
      </p:sp>
      <p:sp>
        <p:nvSpPr>
          <p:cNvPr id="171" name="Google Shape;171;p4"/>
          <p:cNvSpPr/>
          <p:nvPr/>
        </p:nvSpPr>
        <p:spPr>
          <a:xfrm>
            <a:off x="11941925" y="4227900"/>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5400"/>
              <a:buFont typeface="Arial"/>
              <a:buNone/>
            </a:pPr>
            <a:r>
              <a:rPr b="0" i="0" lang="en-US" sz="2400" u="none" cap="none" strike="noStrike">
                <a:solidFill>
                  <a:schemeClr val="lt1"/>
                </a:solidFill>
                <a:latin typeface="Quicksand Medium"/>
                <a:ea typeface="Quicksand Medium"/>
                <a:cs typeface="Quicksand Medium"/>
                <a:sym typeface="Quicksand Medium"/>
              </a:rPr>
              <a:t>Doven</a:t>
            </a:r>
            <a:endParaRPr b="0" i="0" sz="2400" u="none" cap="none" strike="noStrike">
              <a:solidFill>
                <a:schemeClr val="lt1"/>
              </a:solidFill>
              <a:latin typeface="Quicksand Medium"/>
              <a:ea typeface="Quicksand Medium"/>
              <a:cs typeface="Quicksand Medium"/>
              <a:sym typeface="Quicksand Medium"/>
            </a:endParaRPr>
          </a:p>
          <a:p>
            <a:pPr indent="0" lvl="0" marL="0" marR="0" rtl="0" algn="ctr">
              <a:lnSpc>
                <a:spcPct val="100000"/>
              </a:lnSpc>
              <a:spcBef>
                <a:spcPts val="0"/>
              </a:spcBef>
              <a:spcAft>
                <a:spcPts val="0"/>
              </a:spcAft>
              <a:buClr>
                <a:srgbClr val="000000"/>
              </a:buClr>
              <a:buSzPts val="5400"/>
              <a:buFont typeface="Arial"/>
              <a:buNone/>
            </a:pPr>
            <a:r>
              <a:rPr lang="en-US" sz="2400">
                <a:solidFill>
                  <a:schemeClr val="lt1"/>
                </a:solidFill>
                <a:latin typeface="Quicksand Medium"/>
                <a:ea typeface="Quicksand Medium"/>
                <a:cs typeface="Quicksand Medium"/>
                <a:sym typeface="Quicksand Medium"/>
              </a:rPr>
              <a:t>k</a:t>
            </a:r>
            <a:r>
              <a:rPr b="0" i="0" lang="en-US" sz="2400" u="none" cap="none" strike="noStrike">
                <a:solidFill>
                  <a:schemeClr val="lt1"/>
                </a:solidFill>
                <a:latin typeface="Quicksand Medium"/>
                <a:ea typeface="Quicksand Medium"/>
                <a:cs typeface="Quicksand Medium"/>
                <a:sym typeface="Quicksand Medium"/>
              </a:rPr>
              <a:t>unst</a:t>
            </a:r>
            <a:endParaRPr b="0" i="0" sz="2400" u="none" cap="none" strike="noStrike">
              <a:solidFill>
                <a:schemeClr val="lt1"/>
              </a:solidFill>
              <a:latin typeface="Quicksand Medium"/>
              <a:ea typeface="Quicksand Medium"/>
              <a:cs typeface="Quicksand Medium"/>
              <a:sym typeface="Quicksand Medium"/>
            </a:endParaRPr>
          </a:p>
        </p:txBody>
      </p:sp>
      <p:sp>
        <p:nvSpPr>
          <p:cNvPr id="172" name="Google Shape;172;p4"/>
          <p:cNvSpPr/>
          <p:nvPr/>
        </p:nvSpPr>
        <p:spPr>
          <a:xfrm>
            <a:off x="11220100" y="1404275"/>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3800"/>
              <a:buFont typeface="Arial"/>
              <a:buNone/>
            </a:pPr>
            <a:r>
              <a:rPr b="0" i="0" lang="en-US" sz="2400" u="none" cap="none" strike="noStrike">
                <a:solidFill>
                  <a:schemeClr val="lt1"/>
                </a:solidFill>
                <a:latin typeface="Quicksand Medium"/>
                <a:ea typeface="Quicksand Medium"/>
                <a:cs typeface="Quicksand Medium"/>
                <a:sym typeface="Quicksand Medium"/>
              </a:rPr>
              <a:t>Dove literatuur</a:t>
            </a:r>
            <a:endParaRPr b="0" i="0" sz="2400" u="none" cap="none" strike="noStrike">
              <a:solidFill>
                <a:schemeClr val="lt1"/>
              </a:solidFill>
              <a:latin typeface="Quicksand Medium"/>
              <a:ea typeface="Quicksand Medium"/>
              <a:cs typeface="Quicksand Medium"/>
              <a:sym typeface="Quicksand Medium"/>
            </a:endParaRPr>
          </a:p>
        </p:txBody>
      </p:sp>
      <p:sp>
        <p:nvSpPr>
          <p:cNvPr id="173" name="Google Shape;173;p4"/>
          <p:cNvSpPr/>
          <p:nvPr/>
        </p:nvSpPr>
        <p:spPr>
          <a:xfrm>
            <a:off x="5633875" y="261250"/>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15000"/>
              </a:lnSpc>
              <a:spcBef>
                <a:spcPts val="0"/>
              </a:spcBef>
              <a:spcAft>
                <a:spcPts val="0"/>
              </a:spcAft>
              <a:buClr>
                <a:srgbClr val="000000"/>
              </a:buClr>
              <a:buSzPts val="3000"/>
              <a:buFont typeface="Arial"/>
              <a:buNone/>
            </a:pPr>
            <a:r>
              <a:rPr b="0" i="0" lang="en-US" sz="2200" u="none" cap="none" strike="noStrike">
                <a:solidFill>
                  <a:schemeClr val="lt1"/>
                </a:solidFill>
                <a:latin typeface="Quicksand Medium"/>
                <a:ea typeface="Quicksand Medium"/>
                <a:cs typeface="Quicksand Medium"/>
                <a:sym typeface="Quicksand Medium"/>
              </a:rPr>
              <a:t>Gebruiken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en regels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van sociale interactie</a:t>
            </a:r>
            <a:endParaRPr b="0" i="0" sz="2200" u="none" cap="none" strike="noStrike">
              <a:solidFill>
                <a:schemeClr val="lt1"/>
              </a:solidFill>
              <a:latin typeface="Quicksand Medium"/>
              <a:ea typeface="Quicksand Medium"/>
              <a:cs typeface="Quicksand Medium"/>
              <a:sym typeface="Quicksand Medium"/>
            </a:endParaRPr>
          </a:p>
        </p:txBody>
      </p:sp>
      <p:sp>
        <p:nvSpPr>
          <p:cNvPr id="174" name="Google Shape;174;p4"/>
          <p:cNvSpPr/>
          <p:nvPr/>
        </p:nvSpPr>
        <p:spPr>
          <a:xfrm>
            <a:off x="3360975" y="2188650"/>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4400"/>
              <a:buFont typeface="Arial"/>
              <a:buNone/>
            </a:pPr>
            <a:r>
              <a:rPr b="0" i="0" lang="en-US" sz="2400" u="none" cap="none" strike="noStrike">
                <a:solidFill>
                  <a:schemeClr val="lt1"/>
                </a:solidFill>
                <a:latin typeface="Quicksand Medium"/>
                <a:ea typeface="Quicksand Medium"/>
                <a:cs typeface="Quicksand Medium"/>
                <a:sym typeface="Quicksand Medium"/>
              </a:rPr>
              <a:t>Doven</a:t>
            </a:r>
            <a:endParaRPr b="0" i="0" sz="2400" u="none" cap="none" strike="noStrike">
              <a:solidFill>
                <a:schemeClr val="lt1"/>
              </a:solidFill>
              <a:latin typeface="Quicksand Medium"/>
              <a:ea typeface="Quicksand Medium"/>
              <a:cs typeface="Quicksand Medium"/>
              <a:sym typeface="Quicksand Medium"/>
            </a:endParaRPr>
          </a:p>
          <a:p>
            <a:pPr indent="0" lvl="0" marL="0" marR="0" rtl="0" algn="ctr">
              <a:lnSpc>
                <a:spcPct val="100000"/>
              </a:lnSpc>
              <a:spcBef>
                <a:spcPts val="0"/>
              </a:spcBef>
              <a:spcAft>
                <a:spcPts val="0"/>
              </a:spcAft>
              <a:buClr>
                <a:srgbClr val="000000"/>
              </a:buClr>
              <a:buSzPts val="4400"/>
              <a:buFont typeface="Arial"/>
              <a:buNone/>
            </a:pPr>
            <a:r>
              <a:rPr lang="en-US" sz="2400">
                <a:solidFill>
                  <a:schemeClr val="lt1"/>
                </a:solidFill>
                <a:latin typeface="Quicksand Medium"/>
                <a:ea typeface="Quicksand Medium"/>
                <a:cs typeface="Quicksand Medium"/>
                <a:sym typeface="Quicksand Medium"/>
              </a:rPr>
              <a:t>w</a:t>
            </a:r>
            <a:r>
              <a:rPr b="0" i="0" lang="en-US" sz="2400" u="none" cap="none" strike="noStrike">
                <a:solidFill>
                  <a:schemeClr val="lt1"/>
                </a:solidFill>
                <a:latin typeface="Quicksand Medium"/>
                <a:ea typeface="Quicksand Medium"/>
                <a:cs typeface="Quicksand Medium"/>
                <a:sym typeface="Quicksand Medium"/>
              </a:rPr>
              <a:t>aarden</a:t>
            </a:r>
            <a:endParaRPr b="0" i="0" sz="2400" u="none" cap="none" strike="noStrike">
              <a:solidFill>
                <a:schemeClr val="lt1"/>
              </a:solidFill>
              <a:latin typeface="Quicksand Medium"/>
              <a:ea typeface="Quicksand Medium"/>
              <a:cs typeface="Quicksand Medium"/>
              <a:sym typeface="Quicksand Medium"/>
            </a:endParaRPr>
          </a:p>
        </p:txBody>
      </p:sp>
      <p:sp>
        <p:nvSpPr>
          <p:cNvPr id="175" name="Google Shape;175;p4"/>
          <p:cNvSpPr/>
          <p:nvPr/>
        </p:nvSpPr>
        <p:spPr>
          <a:xfrm>
            <a:off x="5633863" y="7173425"/>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2700"/>
              <a:buFont typeface="Arial"/>
              <a:buNone/>
            </a:pPr>
            <a:r>
              <a:rPr b="0" i="0" lang="en-US" sz="2200" u="none" cap="none" strike="noStrike">
                <a:solidFill>
                  <a:schemeClr val="lt1"/>
                </a:solidFill>
                <a:latin typeface="Quicksand Medium"/>
                <a:ea typeface="Quicksand Medium"/>
                <a:cs typeface="Quicksand Medium"/>
                <a:sym typeface="Quicksand Medium"/>
              </a:rPr>
              <a:t>Organisaties, verenigingen en clubs voor doven…</a:t>
            </a:r>
            <a:endParaRPr b="0" i="0" sz="2200" u="none" cap="none" strike="noStrike">
              <a:solidFill>
                <a:schemeClr val="lt1"/>
              </a:solidFill>
              <a:latin typeface="Quicksand Medium"/>
              <a:ea typeface="Quicksand Medium"/>
              <a:cs typeface="Quicksand Medium"/>
              <a:sym typeface="Quicksand Medium"/>
            </a:endParaRPr>
          </a:p>
        </p:txBody>
      </p:sp>
      <p:sp>
        <p:nvSpPr>
          <p:cNvPr id="176" name="Google Shape;176;p4"/>
          <p:cNvSpPr/>
          <p:nvPr/>
        </p:nvSpPr>
        <p:spPr>
          <a:xfrm>
            <a:off x="10497025" y="6810750"/>
            <a:ext cx="2763600" cy="27855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15000"/>
              </a:lnSpc>
              <a:spcBef>
                <a:spcPts val="0"/>
              </a:spcBef>
              <a:spcAft>
                <a:spcPts val="0"/>
              </a:spcAft>
              <a:buClr>
                <a:srgbClr val="000000"/>
              </a:buClr>
              <a:buSzPts val="3500"/>
              <a:buFont typeface="Arial"/>
              <a:buNone/>
            </a:pPr>
            <a:r>
              <a:rPr b="0" i="0" lang="en-US" sz="2100" u="none" cap="none" strike="noStrike">
                <a:solidFill>
                  <a:schemeClr val="lt1"/>
                </a:solidFill>
                <a:latin typeface="Quicksand Medium"/>
                <a:ea typeface="Quicksand Medium"/>
                <a:cs typeface="Quicksand Medium"/>
                <a:sym typeface="Quicksand Medium"/>
              </a:rPr>
              <a:t>Culturele evenement</a:t>
            </a:r>
            <a:r>
              <a:rPr lang="en-US" sz="2100">
                <a:solidFill>
                  <a:schemeClr val="lt1"/>
                </a:solidFill>
                <a:latin typeface="Quicksand Medium"/>
                <a:ea typeface="Quicksand Medium"/>
                <a:cs typeface="Quicksand Medium"/>
                <a:sym typeface="Quicksand Medium"/>
              </a:rPr>
              <a:t>en</a:t>
            </a:r>
            <a:r>
              <a:rPr b="0" i="0" lang="en-US" sz="2100" u="none" cap="none" strike="noStrike">
                <a:solidFill>
                  <a:schemeClr val="lt1"/>
                </a:solidFill>
                <a:latin typeface="Quicksand Medium"/>
                <a:ea typeface="Quicksand Medium"/>
                <a:cs typeface="Quicksand Medium"/>
                <a:sym typeface="Quicksand Medium"/>
              </a:rPr>
              <a:t> en festivals</a:t>
            </a:r>
            <a:endParaRPr b="0" i="0" sz="2100" u="none" cap="none" strike="noStrike">
              <a:solidFill>
                <a:schemeClr val="lt1"/>
              </a:solidFill>
              <a:latin typeface="Quicksand Medium"/>
              <a:ea typeface="Quicksand Medium"/>
              <a:cs typeface="Quicksand Medium"/>
              <a:sym typeface="Quicksand Medium"/>
            </a:endParaRPr>
          </a:p>
        </p:txBody>
      </p:sp>
      <p:sp>
        <p:nvSpPr>
          <p:cNvPr id="177" name="Google Shape;177;p4"/>
          <p:cNvSpPr/>
          <p:nvPr/>
        </p:nvSpPr>
        <p:spPr>
          <a:xfrm>
            <a:off x="8619250" y="8114575"/>
            <a:ext cx="1705800" cy="1719000"/>
          </a:xfrm>
          <a:prstGeom prst="ellipse">
            <a:avLst/>
          </a:prstGeom>
          <a:solidFill>
            <a:srgbClr val="161140"/>
          </a:solidFill>
          <a:ln>
            <a:noFill/>
          </a:ln>
        </p:spPr>
        <p:txBody>
          <a:bodyPr anchorCtr="0" anchor="ctr" bIns="91425" lIns="91425" spcFirstLastPara="1" rIns="91600" wrap="square" tIns="91425">
            <a:noAutofit/>
          </a:bodyPr>
          <a:lstStyle/>
          <a:p>
            <a:pPr indent="0" lvl="0" marL="0" marR="0" rtl="0" algn="ctr">
              <a:lnSpc>
                <a:spcPct val="100000"/>
              </a:lnSpc>
              <a:spcBef>
                <a:spcPts val="0"/>
              </a:spcBef>
              <a:spcAft>
                <a:spcPts val="0"/>
              </a:spcAft>
              <a:buClr>
                <a:srgbClr val="000000"/>
              </a:buClr>
              <a:buSzPts val="2700"/>
              <a:buFont typeface="Arial"/>
              <a:buNone/>
            </a:pPr>
            <a:r>
              <a:rPr b="0" i="0" lang="en-US" sz="2400" u="none" cap="none" strike="noStrike">
                <a:solidFill>
                  <a:schemeClr val="lt1"/>
                </a:solidFill>
                <a:latin typeface="Quicksand Medium"/>
                <a:ea typeface="Quicksand Medium"/>
                <a:cs typeface="Quicksand Medium"/>
                <a:sym typeface="Quicksand Medium"/>
              </a:rPr>
              <a:t>en meer…</a:t>
            </a:r>
            <a:endParaRPr b="0" i="0" sz="2400" u="none" cap="none" strike="noStrike">
              <a:solidFill>
                <a:schemeClr val="lt1"/>
              </a:solidFill>
              <a:latin typeface="Quicksand Medium"/>
              <a:ea typeface="Quicksand Medium"/>
              <a:cs typeface="Quicksand Medium"/>
              <a:sym typeface="Quicksand Medium"/>
            </a:endParaRPr>
          </a:p>
        </p:txBody>
      </p:sp>
      <p:pic>
        <p:nvPicPr>
          <p:cNvPr id="178" name="Google Shape;178;p4"/>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2" name="Shape 182"/>
        <p:cNvGrpSpPr/>
        <p:nvPr/>
      </p:nvGrpSpPr>
      <p:grpSpPr>
        <a:xfrm>
          <a:off x="0" y="0"/>
          <a:ext cx="0" cy="0"/>
          <a:chOff x="0" y="0"/>
          <a:chExt cx="0" cy="0"/>
        </a:xfrm>
      </p:grpSpPr>
      <p:sp>
        <p:nvSpPr>
          <p:cNvPr id="183" name="Google Shape;183;g34088c264a0_0_1"/>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4" name="Google Shape;184;g34088c264a0_0_1"/>
          <p:cNvSpPr txBox="1"/>
          <p:nvPr/>
        </p:nvSpPr>
        <p:spPr>
          <a:xfrm>
            <a:off x="3283500" y="1662113"/>
            <a:ext cx="11721000" cy="2473200"/>
          </a:xfrm>
          <a:prstGeom prst="rect">
            <a:avLst/>
          </a:prstGeom>
          <a:noFill/>
          <a:ln>
            <a:noFill/>
          </a:ln>
        </p:spPr>
        <p:txBody>
          <a:bodyPr anchorCtr="0" anchor="t" bIns="91425" lIns="91425" spcFirstLastPara="1" rIns="91425" wrap="square" tIns="91425">
            <a:noAutofit/>
          </a:bodyPr>
          <a:lstStyle/>
          <a:p>
            <a:pPr indent="0" lvl="0" marL="0" marR="0" rtl="0" algn="ctr">
              <a:lnSpc>
                <a:spcPct val="140000"/>
              </a:lnSpc>
              <a:spcBef>
                <a:spcPts val="0"/>
              </a:spcBef>
              <a:spcAft>
                <a:spcPts val="0"/>
              </a:spcAft>
              <a:buClr>
                <a:srgbClr val="000000"/>
              </a:buClr>
              <a:buSzPts val="12000"/>
              <a:buFont typeface="Arial"/>
              <a:buNone/>
            </a:pPr>
            <a:r>
              <a:rPr b="0" i="0" lang="en-US" sz="10200" u="none" cap="none" strike="noStrike">
                <a:solidFill>
                  <a:srgbClr val="039796"/>
                </a:solidFill>
                <a:highlight>
                  <a:srgbClr val="F7F1D5"/>
                </a:highlight>
                <a:latin typeface="Anton"/>
                <a:ea typeface="Anton"/>
                <a:cs typeface="Anton"/>
                <a:sym typeface="Anton"/>
              </a:rPr>
              <a:t>Dovengemeenschap</a:t>
            </a:r>
            <a:endParaRPr b="0" i="0" sz="10200" u="none" cap="none" strike="noStrike">
              <a:solidFill>
                <a:srgbClr val="039796"/>
              </a:solidFill>
              <a:highlight>
                <a:srgbClr val="F7F1D5"/>
              </a:highlight>
              <a:latin typeface="Anton"/>
              <a:ea typeface="Anton"/>
              <a:cs typeface="Anton"/>
              <a:sym typeface="Anton"/>
            </a:endParaRPr>
          </a:p>
        </p:txBody>
      </p:sp>
      <p:sp>
        <p:nvSpPr>
          <p:cNvPr id="185" name="Google Shape;185;g34088c264a0_0_1"/>
          <p:cNvSpPr txBox="1"/>
          <p:nvPr/>
        </p:nvSpPr>
        <p:spPr>
          <a:xfrm>
            <a:off x="5085150" y="292325"/>
            <a:ext cx="8117700" cy="1369800"/>
          </a:xfrm>
          <a:prstGeom prst="rect">
            <a:avLst/>
          </a:prstGeom>
          <a:noFill/>
          <a:ln>
            <a:noFill/>
          </a:ln>
        </p:spPr>
        <p:txBody>
          <a:bodyPr anchorCtr="0" anchor="t" bIns="91425" lIns="91425" spcFirstLastPara="1" rIns="91425" wrap="square" tIns="91425">
            <a:spAutoFit/>
          </a:bodyPr>
          <a:lstStyle/>
          <a:p>
            <a:pPr indent="0" lvl="0" marL="0" marR="0" rtl="0" algn="ctr">
              <a:lnSpc>
                <a:spcPct val="140000"/>
              </a:lnSpc>
              <a:spcBef>
                <a:spcPts val="0"/>
              </a:spcBef>
              <a:spcAft>
                <a:spcPts val="0"/>
              </a:spcAft>
              <a:buClr>
                <a:srgbClr val="000000"/>
              </a:buClr>
              <a:buSzPts val="8000"/>
              <a:buFont typeface="Arial"/>
              <a:buNone/>
            </a:pPr>
            <a:r>
              <a:rPr b="0" i="0" lang="en-US" sz="7700" u="none" cap="none" strike="noStrike">
                <a:solidFill>
                  <a:schemeClr val="lt1"/>
                </a:solidFill>
                <a:latin typeface="Anton"/>
                <a:ea typeface="Anton"/>
                <a:cs typeface="Anton"/>
                <a:sym typeface="Anton"/>
              </a:rPr>
              <a:t>Waar is de cultuur?</a:t>
            </a:r>
            <a:endParaRPr b="0" i="0" sz="1100" u="none" cap="none" strike="noStrike">
              <a:solidFill>
                <a:srgbClr val="000000"/>
              </a:solidFill>
              <a:latin typeface="Arial"/>
              <a:ea typeface="Arial"/>
              <a:cs typeface="Arial"/>
              <a:sym typeface="Arial"/>
            </a:endParaRPr>
          </a:p>
        </p:txBody>
      </p:sp>
      <p:sp>
        <p:nvSpPr>
          <p:cNvPr id="186" name="Google Shape;186;g34088c264a0_0_1"/>
          <p:cNvSpPr/>
          <p:nvPr/>
        </p:nvSpPr>
        <p:spPr>
          <a:xfrm>
            <a:off x="6082050" y="3738200"/>
            <a:ext cx="6123900" cy="6087900"/>
          </a:xfrm>
          <a:prstGeom prst="ellipse">
            <a:avLst/>
          </a:prstGeom>
          <a:solidFill>
            <a:srgbClr val="F7F1D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7" name="Google Shape;187;g34088c264a0_0_1"/>
          <p:cNvSpPr/>
          <p:nvPr/>
        </p:nvSpPr>
        <p:spPr>
          <a:xfrm>
            <a:off x="7466850" y="5239113"/>
            <a:ext cx="3354300" cy="3048300"/>
          </a:xfrm>
          <a:prstGeom prst="heart">
            <a:avLst/>
          </a:prstGeom>
          <a:solidFill>
            <a:srgbClr val="039796"/>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5000"/>
              <a:buFont typeface="Arial"/>
              <a:buNone/>
            </a:pPr>
            <a:r>
              <a:rPr b="0" i="0" lang="en-US" sz="5000" u="none" cap="none" strike="noStrike">
                <a:solidFill>
                  <a:schemeClr val="lt1"/>
                </a:solidFill>
                <a:latin typeface="Anton"/>
                <a:ea typeface="Anton"/>
                <a:cs typeface="Anton"/>
                <a:sym typeface="Anton"/>
              </a:rPr>
              <a:t>Doven-cultuur</a:t>
            </a:r>
            <a:endParaRPr b="0" i="0" sz="5000" u="none" cap="none" strike="noStrike">
              <a:solidFill>
                <a:schemeClr val="lt1"/>
              </a:solidFill>
              <a:latin typeface="Anton"/>
              <a:ea typeface="Anton"/>
              <a:cs typeface="Anton"/>
              <a:sym typeface="Anton"/>
            </a:endParaRPr>
          </a:p>
        </p:txBody>
      </p:sp>
      <p:pic>
        <p:nvPicPr>
          <p:cNvPr id="188" name="Google Shape;188;g34088c264a0_0_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g32568565e1b_0_6"/>
          <p:cNvSpPr/>
          <p:nvPr/>
        </p:nvSpPr>
        <p:spPr>
          <a:xfrm>
            <a:off x="-344113"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4" name="Google Shape;194;g32568565e1b_0_6"/>
          <p:cNvSpPr txBox="1"/>
          <p:nvPr/>
        </p:nvSpPr>
        <p:spPr>
          <a:xfrm>
            <a:off x="2483550" y="2598050"/>
            <a:ext cx="13320900" cy="54840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8000"/>
              <a:buFont typeface="Arial"/>
              <a:buNone/>
            </a:pPr>
            <a:r>
              <a:rPr b="0" i="0" lang="en-US" sz="8000" u="none" cap="none" strike="noStrike">
                <a:solidFill>
                  <a:schemeClr val="lt1"/>
                </a:solidFill>
                <a:highlight>
                  <a:srgbClr val="161140"/>
                </a:highlight>
                <a:latin typeface="Anton"/>
                <a:ea typeface="Anton"/>
                <a:cs typeface="Anton"/>
                <a:sym typeface="Anton"/>
              </a:rPr>
              <a:t>Wat zijn de verschillen </a:t>
            </a:r>
            <a:br>
              <a:rPr b="0" i="0" lang="en-US" sz="8000" u="none" cap="none" strike="noStrike">
                <a:solidFill>
                  <a:schemeClr val="lt1"/>
                </a:solidFill>
                <a:highlight>
                  <a:srgbClr val="161140"/>
                </a:highlight>
                <a:latin typeface="Anton"/>
                <a:ea typeface="Anton"/>
                <a:cs typeface="Anton"/>
                <a:sym typeface="Anton"/>
              </a:rPr>
            </a:br>
            <a:r>
              <a:rPr b="0" i="0" lang="en-US" sz="8000" u="none" cap="none" strike="noStrike">
                <a:solidFill>
                  <a:schemeClr val="lt1"/>
                </a:solidFill>
                <a:highlight>
                  <a:srgbClr val="161140"/>
                </a:highlight>
                <a:latin typeface="Anton"/>
                <a:ea typeface="Anton"/>
                <a:cs typeface="Anton"/>
                <a:sym typeface="Anton"/>
              </a:rPr>
              <a:t>tussen de dovengemeenschap </a:t>
            </a:r>
            <a:br>
              <a:rPr b="0" i="0" lang="en-US" sz="8000" u="none" cap="none" strike="noStrike">
                <a:solidFill>
                  <a:schemeClr val="lt1"/>
                </a:solidFill>
                <a:highlight>
                  <a:srgbClr val="161140"/>
                </a:highlight>
                <a:latin typeface="Anton"/>
                <a:ea typeface="Anton"/>
                <a:cs typeface="Anton"/>
                <a:sym typeface="Anton"/>
              </a:rPr>
            </a:br>
            <a:r>
              <a:rPr b="0" i="0" lang="en-US" sz="8000" u="none" cap="none" strike="noStrike">
                <a:solidFill>
                  <a:schemeClr val="lt1"/>
                </a:solidFill>
                <a:highlight>
                  <a:srgbClr val="161140"/>
                </a:highlight>
                <a:latin typeface="Anton"/>
                <a:ea typeface="Anton"/>
                <a:cs typeface="Anton"/>
                <a:sym typeface="Anton"/>
              </a:rPr>
              <a:t>en andere gemeenschappen?</a:t>
            </a:r>
            <a:endParaRPr b="0" i="0" sz="8000" u="none" cap="none" strike="noStrike">
              <a:solidFill>
                <a:schemeClr val="lt1"/>
              </a:solidFill>
              <a:highlight>
                <a:srgbClr val="161140"/>
              </a:highlight>
              <a:latin typeface="Anton"/>
              <a:ea typeface="Anton"/>
              <a:cs typeface="Anton"/>
              <a:sym typeface="Anton"/>
            </a:endParaRPr>
          </a:p>
        </p:txBody>
      </p:sp>
      <p:pic>
        <p:nvPicPr>
          <p:cNvPr id="195" name="Google Shape;195;g32568565e1b_0_6"/>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9" name="Shape 199"/>
        <p:cNvGrpSpPr/>
        <p:nvPr/>
      </p:nvGrpSpPr>
      <p:grpSpPr>
        <a:xfrm>
          <a:off x="0" y="0"/>
          <a:ext cx="0" cy="0"/>
          <a:chOff x="0" y="0"/>
          <a:chExt cx="0" cy="0"/>
        </a:xfrm>
      </p:grpSpPr>
      <p:grpSp>
        <p:nvGrpSpPr>
          <p:cNvPr id="200" name="Google Shape;200;g3a9486d3a39_0_13"/>
          <p:cNvGrpSpPr/>
          <p:nvPr/>
        </p:nvGrpSpPr>
        <p:grpSpPr>
          <a:xfrm>
            <a:off x="0" y="-216993"/>
            <a:ext cx="2922102" cy="10504504"/>
            <a:chOff x="0" y="-57150"/>
            <a:chExt cx="769602" cy="2766600"/>
          </a:xfrm>
        </p:grpSpPr>
        <p:sp>
          <p:nvSpPr>
            <p:cNvPr id="201" name="Google Shape;201;g3a9486d3a39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g3a9486d3a39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3" name="Google Shape;203;g3a9486d3a39_0_13"/>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g3a9486d3a39_0_13"/>
          <p:cNvSpPr/>
          <p:nvPr/>
        </p:nvSpPr>
        <p:spPr>
          <a:xfrm>
            <a:off x="14650725" y="22458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g3a9486d3a39_0_13"/>
          <p:cNvSpPr txBox="1"/>
          <p:nvPr/>
        </p:nvSpPr>
        <p:spPr>
          <a:xfrm>
            <a:off x="3515975" y="375400"/>
            <a:ext cx="9542700" cy="1625100"/>
          </a:xfrm>
          <a:prstGeom prst="rect">
            <a:avLst/>
          </a:prstGeom>
          <a:noFill/>
          <a:ln>
            <a:noFill/>
          </a:ln>
        </p:spPr>
        <p:txBody>
          <a:bodyPr anchorCtr="0" anchor="t" bIns="91425" lIns="91425" spcFirstLastPara="1" rIns="91425" wrap="square" tIns="91425">
            <a:noAutofit/>
          </a:bodyPr>
          <a:lstStyle/>
          <a:p>
            <a:pPr indent="0" lvl="0" marL="0" marR="0" rtl="0" algn="l">
              <a:lnSpc>
                <a:spcPct val="140000"/>
              </a:lnSpc>
              <a:spcBef>
                <a:spcPts val="0"/>
              </a:spcBef>
              <a:spcAft>
                <a:spcPts val="0"/>
              </a:spcAft>
              <a:buClr>
                <a:srgbClr val="000000"/>
              </a:buClr>
              <a:buSzPts val="8000"/>
              <a:buFont typeface="Arial"/>
              <a:buNone/>
            </a:pPr>
            <a:r>
              <a:rPr lang="en-US" sz="8000">
                <a:solidFill>
                  <a:srgbClr val="F7F1D5"/>
                </a:solidFill>
                <a:latin typeface="Anton"/>
                <a:ea typeface="Anton"/>
                <a:cs typeface="Anton"/>
                <a:sym typeface="Anton"/>
              </a:rPr>
              <a:t>D</a:t>
            </a:r>
            <a:r>
              <a:rPr b="0" i="0" lang="en-US" sz="8000" u="none" cap="none" strike="noStrike">
                <a:solidFill>
                  <a:srgbClr val="F7F1D5"/>
                </a:solidFill>
                <a:latin typeface="Anton"/>
                <a:ea typeface="Anton"/>
                <a:cs typeface="Anton"/>
                <a:sym typeface="Anton"/>
              </a:rPr>
              <a:t>ovengemeenschap</a:t>
            </a:r>
            <a:endParaRPr b="0" i="0" sz="8000" u="none" cap="none" strike="noStrike">
              <a:solidFill>
                <a:srgbClr val="F7F1D5"/>
              </a:solidFill>
              <a:latin typeface="Anton"/>
              <a:ea typeface="Anton"/>
              <a:cs typeface="Anton"/>
              <a:sym typeface="Anton"/>
            </a:endParaRPr>
          </a:p>
        </p:txBody>
      </p:sp>
      <p:sp>
        <p:nvSpPr>
          <p:cNvPr id="206" name="Google Shape;206;g3a9486d3a39_0_13"/>
          <p:cNvSpPr txBox="1"/>
          <p:nvPr/>
        </p:nvSpPr>
        <p:spPr>
          <a:xfrm>
            <a:off x="3124800" y="2068500"/>
            <a:ext cx="9238200" cy="85536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15000"/>
              </a:lnSpc>
              <a:spcBef>
                <a:spcPts val="0"/>
              </a:spcBef>
              <a:spcAft>
                <a:spcPts val="0"/>
              </a:spcAft>
              <a:buClr>
                <a:schemeClr val="lt1"/>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verwerpt het pathologische perspectief dat doofheid beschouwt als een aandoening </a:t>
            </a:r>
            <a:br>
              <a:rPr b="0" i="0" lang="en-US" sz="3800" u="none" cap="none" strike="noStrike">
                <a:solidFill>
                  <a:schemeClr val="lt1"/>
                </a:solidFill>
                <a:latin typeface="Quicksand Medium"/>
                <a:ea typeface="Quicksand Medium"/>
                <a:cs typeface="Quicksand Medium"/>
                <a:sym typeface="Quicksand Medium"/>
              </a:rPr>
            </a:br>
            <a:r>
              <a:rPr b="0" i="0" lang="en-US" sz="3800" u="none" cap="none" strike="noStrike">
                <a:solidFill>
                  <a:schemeClr val="lt1"/>
                </a:solidFill>
                <a:latin typeface="Quicksand Medium"/>
                <a:ea typeface="Quicksand Medium"/>
                <a:cs typeface="Quicksand Medium"/>
                <a:sym typeface="Quicksand Medium"/>
              </a:rPr>
              <a:t>die met hoortoestellen moet worden 'verholpen'</a:t>
            </a:r>
            <a:endParaRPr b="0" i="0" sz="38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1000"/>
              </a:spcBef>
              <a:spcAft>
                <a:spcPts val="0"/>
              </a:spcAft>
              <a:buClr>
                <a:schemeClr val="lt1"/>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verzet zich tegen de onderdrukking</a:t>
            </a:r>
            <a:br>
              <a:rPr b="0" i="0" lang="en-US" sz="3800" u="none" cap="none" strike="noStrike">
                <a:solidFill>
                  <a:schemeClr val="lt1"/>
                </a:solidFill>
                <a:latin typeface="Quicksand Medium"/>
                <a:ea typeface="Quicksand Medium"/>
                <a:cs typeface="Quicksand Medium"/>
                <a:sym typeface="Quicksand Medium"/>
              </a:rPr>
            </a:br>
            <a:endParaRPr b="0" i="0" sz="38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1000"/>
              </a:spcBef>
              <a:spcAft>
                <a:spcPts val="0"/>
              </a:spcAft>
              <a:buClr>
                <a:schemeClr val="lt1"/>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verenigd door de gedeelde ervaring van doofheid, gezien als een vorm van menselijke diversiteit</a:t>
            </a:r>
            <a:endParaRPr b="0" i="0" sz="38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1000"/>
              </a:spcBef>
              <a:spcAft>
                <a:spcPts val="1000"/>
              </a:spcAft>
              <a:buClr>
                <a:schemeClr val="lt1"/>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beschouwt gebarentaal als hun natuurlijke taal</a:t>
            </a:r>
            <a:endParaRPr b="0" i="0" sz="3800" u="none" cap="none" strike="noStrike">
              <a:solidFill>
                <a:schemeClr val="lt1"/>
              </a:solidFill>
              <a:latin typeface="Quicksand Medium"/>
              <a:ea typeface="Quicksand Medium"/>
              <a:cs typeface="Quicksand Medium"/>
              <a:sym typeface="Quicksand Medium"/>
            </a:endParaRPr>
          </a:p>
        </p:txBody>
      </p:sp>
      <p:pic>
        <p:nvPicPr>
          <p:cNvPr id="207" name="Google Shape;207;g3a9486d3a39_0_13"/>
          <p:cNvPicPr preferRelativeResize="0"/>
          <p:nvPr/>
        </p:nvPicPr>
        <p:blipFill rotWithShape="1">
          <a:blip r:embed="rId5">
            <a:alphaModFix/>
          </a:blip>
          <a:srcRect b="0" l="12872" r="13701" t="24317"/>
          <a:stretch/>
        </p:blipFill>
        <p:spPr>
          <a:xfrm>
            <a:off x="13000125" y="5885700"/>
            <a:ext cx="4848875" cy="2931450"/>
          </a:xfrm>
          <a:prstGeom prst="rect">
            <a:avLst/>
          </a:prstGeom>
          <a:noFill/>
          <a:ln>
            <a:noFill/>
          </a:ln>
        </p:spPr>
      </p:pic>
      <p:sp>
        <p:nvSpPr>
          <p:cNvPr id="208" name="Google Shape;208;g3a9486d3a39_0_13"/>
          <p:cNvSpPr txBox="1"/>
          <p:nvPr/>
        </p:nvSpPr>
        <p:spPr>
          <a:xfrm>
            <a:off x="9864075" y="4288150"/>
            <a:ext cx="2333100" cy="831300"/>
          </a:xfrm>
          <a:prstGeom prst="rect">
            <a:avLst/>
          </a:prstGeom>
          <a:solidFill>
            <a:srgbClr val="F7F1D5"/>
          </a:solid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4200"/>
              <a:buFont typeface="Arial"/>
              <a:buNone/>
            </a:pPr>
            <a:r>
              <a:rPr b="1" i="0" lang="en-US" sz="4200" u="none" cap="none" strike="noStrike">
                <a:solidFill>
                  <a:schemeClr val="dk1"/>
                </a:solidFill>
                <a:latin typeface="Quicksand"/>
                <a:ea typeface="Quicksand"/>
                <a:cs typeface="Quicksand"/>
                <a:sym typeface="Quicksand"/>
              </a:rPr>
              <a:t>AUDISME</a:t>
            </a:r>
            <a:endParaRPr b="1" i="0" sz="4200" u="none" cap="none" strike="noStrike">
              <a:solidFill>
                <a:schemeClr val="dk1"/>
              </a:solidFill>
              <a:latin typeface="Arial"/>
              <a:ea typeface="Arial"/>
              <a:cs typeface="Arial"/>
              <a:sym typeface="Arial"/>
            </a:endParaRPr>
          </a:p>
        </p:txBody>
      </p:sp>
      <p:pic>
        <p:nvPicPr>
          <p:cNvPr id="209" name="Google Shape;209;g3a9486d3a39_0_13"/>
          <p:cNvPicPr preferRelativeResize="0"/>
          <p:nvPr/>
        </p:nvPicPr>
        <p:blipFill rotWithShape="1">
          <a:blip r:embed="rId6">
            <a:alphaModFix/>
          </a:blip>
          <a:srcRect b="0" l="0" r="0" t="0"/>
          <a:stretch/>
        </p:blipFill>
        <p:spPr>
          <a:xfrm>
            <a:off x="13000117" y="1736262"/>
            <a:ext cx="4907433" cy="3385475"/>
          </a:xfrm>
          <a:prstGeom prst="rect">
            <a:avLst/>
          </a:prstGeom>
          <a:noFill/>
          <a:ln>
            <a:noFill/>
          </a:ln>
        </p:spPr>
      </p:pic>
      <p:sp>
        <p:nvSpPr>
          <p:cNvPr id="210" name="Google Shape;210;g3a9486d3a39_0_13"/>
          <p:cNvSpPr txBox="1"/>
          <p:nvPr/>
        </p:nvSpPr>
        <p:spPr>
          <a:xfrm>
            <a:off x="15469021" y="1317572"/>
            <a:ext cx="2535900" cy="461700"/>
          </a:xfrm>
          <a:prstGeom prst="rect">
            <a:avLst/>
          </a:prstGeom>
          <a:noFill/>
          <a:ln>
            <a:noFill/>
          </a:ln>
        </p:spPr>
        <p:txBody>
          <a:bodyPr anchorCtr="0" anchor="t" bIns="91425" lIns="91425" spcFirstLastPara="1" rIns="91425" wrap="square" tIns="91425">
            <a:spAutoFit/>
          </a:bodyPr>
          <a:lstStyle/>
          <a:p>
            <a:pPr indent="0" lvl="0" marL="0" marR="0" rtl="0" algn="r">
              <a:lnSpc>
                <a:spcPct val="120000"/>
              </a:lnSpc>
              <a:spcBef>
                <a:spcPts val="0"/>
              </a:spcBef>
              <a:spcAft>
                <a:spcPts val="0"/>
              </a:spcAft>
              <a:buClr>
                <a:srgbClr val="000000"/>
              </a:buClr>
              <a:buSzPts val="2000"/>
              <a:buFont typeface="Arial"/>
              <a:buNone/>
            </a:pPr>
            <a:r>
              <a:rPr b="0" i="0" lang="en-US" sz="1800" u="none" cap="none" strike="noStrike">
                <a:solidFill>
                  <a:srgbClr val="FFFFFF"/>
                </a:solidFill>
                <a:latin typeface="Quicksand Medium"/>
                <a:ea typeface="Quicksand Medium"/>
                <a:cs typeface="Quicksand Medium"/>
                <a:sym typeface="Quicksand Medium"/>
              </a:rPr>
              <a:t>Rourke N., </a:t>
            </a:r>
            <a:r>
              <a:rPr b="0" i="1" lang="en-US" sz="1800" u="none" cap="none" strike="noStrike">
                <a:solidFill>
                  <a:srgbClr val="FFFFFF"/>
                </a:solidFill>
                <a:latin typeface="Quicksand Medium"/>
                <a:ea typeface="Quicksand Medium"/>
                <a:cs typeface="Quicksand Medium"/>
                <a:sym typeface="Quicksand Medium"/>
              </a:rPr>
              <a:t>Audisme.</a:t>
            </a:r>
            <a:endParaRPr b="0" i="1" sz="1800" u="none" cap="none" strike="noStrike">
              <a:solidFill>
                <a:srgbClr val="FFFFFF"/>
              </a:solidFill>
              <a:latin typeface="Quicksand Medium"/>
              <a:ea typeface="Quicksand Medium"/>
              <a:cs typeface="Quicksand Medium"/>
              <a:sym typeface="Quicksand Medium"/>
            </a:endParaRPr>
          </a:p>
        </p:txBody>
      </p:sp>
      <p:sp>
        <p:nvSpPr>
          <p:cNvPr id="211" name="Google Shape;211;g3a9486d3a39_0_13"/>
          <p:cNvSpPr/>
          <p:nvPr/>
        </p:nvSpPr>
        <p:spPr>
          <a:xfrm>
            <a:off x="8979375" y="4492100"/>
            <a:ext cx="717000" cy="250200"/>
          </a:xfrm>
          <a:prstGeom prst="rightArrow">
            <a:avLst>
              <a:gd fmla="val 50000" name="adj1"/>
              <a:gd fmla="val 50000" name="adj2"/>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212" name="Google Shape;212;g3a9486d3a39_0_13"/>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6" name="Shape 216"/>
        <p:cNvGrpSpPr/>
        <p:nvPr/>
      </p:nvGrpSpPr>
      <p:grpSpPr>
        <a:xfrm>
          <a:off x="0" y="0"/>
          <a:ext cx="0" cy="0"/>
          <a:chOff x="0" y="0"/>
          <a:chExt cx="0" cy="0"/>
        </a:xfrm>
      </p:grpSpPr>
      <p:grpSp>
        <p:nvGrpSpPr>
          <p:cNvPr id="217" name="Google Shape;217;g3a9486d3a39_0_32"/>
          <p:cNvGrpSpPr/>
          <p:nvPr/>
        </p:nvGrpSpPr>
        <p:grpSpPr>
          <a:xfrm>
            <a:off x="0" y="-216993"/>
            <a:ext cx="2922102" cy="10504504"/>
            <a:chOff x="0" y="-57150"/>
            <a:chExt cx="769602" cy="2766600"/>
          </a:xfrm>
        </p:grpSpPr>
        <p:sp>
          <p:nvSpPr>
            <p:cNvPr id="218" name="Google Shape;218;g3a9486d3a39_0_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9" name="Google Shape;219;g3a9486d3a39_0_3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0" name="Google Shape;220;g3a9486d3a39_0_32"/>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g3a9486d3a39_0_32"/>
          <p:cNvSpPr/>
          <p:nvPr/>
        </p:nvSpPr>
        <p:spPr>
          <a:xfrm>
            <a:off x="14650725" y="22458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a9486d3a39_0_32"/>
          <p:cNvSpPr txBox="1"/>
          <p:nvPr/>
        </p:nvSpPr>
        <p:spPr>
          <a:xfrm>
            <a:off x="3647950" y="2729175"/>
            <a:ext cx="11833200" cy="1442100"/>
          </a:xfrm>
          <a:prstGeom prst="rect">
            <a:avLst/>
          </a:prstGeom>
          <a:noFill/>
          <a:ln>
            <a:noFill/>
          </a:ln>
        </p:spPr>
        <p:txBody>
          <a:bodyPr anchorCtr="0" anchor="t" bIns="91425" lIns="91425" spcFirstLastPara="1" rIns="91425" wrap="square" tIns="91425">
            <a:spAutoFit/>
          </a:bodyPr>
          <a:lstStyle/>
          <a:p>
            <a:pPr indent="-457200" lvl="0" marL="457200" marR="0" rtl="0" algn="just">
              <a:lnSpc>
                <a:spcPct val="115000"/>
              </a:lnSpc>
              <a:spcBef>
                <a:spcPts val="1200"/>
              </a:spcBef>
              <a:spcAft>
                <a:spcPts val="0"/>
              </a:spcAft>
              <a:buClr>
                <a:schemeClr val="lt1"/>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is niet gebonden aan een specifieke geografische locatie </a:t>
            </a:r>
            <a:endParaRPr b="0" i="0" sz="3800" u="none" cap="none" strike="noStrike">
              <a:solidFill>
                <a:schemeClr val="lt1"/>
              </a:solidFill>
              <a:latin typeface="Quicksand Medium"/>
              <a:ea typeface="Quicksand Medium"/>
              <a:cs typeface="Quicksand Medium"/>
              <a:sym typeface="Quicksand Medium"/>
            </a:endParaRPr>
          </a:p>
        </p:txBody>
      </p:sp>
      <p:pic>
        <p:nvPicPr>
          <p:cNvPr id="223" name="Google Shape;223;g3a9486d3a39_0_32"/>
          <p:cNvPicPr preferRelativeResize="0"/>
          <p:nvPr/>
        </p:nvPicPr>
        <p:blipFill rotWithShape="1">
          <a:blip r:embed="rId5">
            <a:alphaModFix/>
          </a:blip>
          <a:srcRect b="0" l="3263" r="4024" t="0"/>
          <a:stretch/>
        </p:blipFill>
        <p:spPr>
          <a:xfrm>
            <a:off x="12045925" y="4587725"/>
            <a:ext cx="5817974" cy="4565248"/>
          </a:xfrm>
          <a:prstGeom prst="rect">
            <a:avLst/>
          </a:prstGeom>
          <a:noFill/>
          <a:ln>
            <a:noFill/>
          </a:ln>
        </p:spPr>
      </p:pic>
      <p:sp>
        <p:nvSpPr>
          <p:cNvPr id="224" name="Google Shape;224;g3a9486d3a39_0_32"/>
          <p:cNvSpPr txBox="1"/>
          <p:nvPr/>
        </p:nvSpPr>
        <p:spPr>
          <a:xfrm>
            <a:off x="3526563" y="5020175"/>
            <a:ext cx="7914900" cy="41328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15000"/>
              </a:lnSpc>
              <a:spcBef>
                <a:spcPts val="1200"/>
              </a:spcBef>
              <a:spcAft>
                <a:spcPts val="1200"/>
              </a:spcAft>
              <a:buClr>
                <a:schemeClr val="lt1"/>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voornamelijk horizontale culturele overdracht, </a:t>
            </a:r>
            <a:br>
              <a:rPr b="0" i="0" lang="en-US" sz="3800" u="none" cap="none" strike="noStrike">
                <a:solidFill>
                  <a:schemeClr val="lt1"/>
                </a:solidFill>
                <a:latin typeface="Quicksand Medium"/>
                <a:ea typeface="Quicksand Medium"/>
                <a:cs typeface="Quicksand Medium"/>
                <a:sym typeface="Quicksand Medium"/>
              </a:rPr>
            </a:br>
            <a:r>
              <a:rPr b="0" i="0" lang="en-US" sz="3800" u="none" cap="none" strike="noStrike">
                <a:solidFill>
                  <a:schemeClr val="lt1"/>
                </a:solidFill>
                <a:latin typeface="Quicksand Medium"/>
                <a:ea typeface="Quicksand Medium"/>
                <a:cs typeface="Quicksand Medium"/>
                <a:sym typeface="Quicksand Medium"/>
              </a:rPr>
              <a:t>gedeeld onder leeftijdsgenoten op dovenscholen, </a:t>
            </a:r>
            <a:br>
              <a:rPr b="0" i="0" lang="en-US" sz="3800" u="none" cap="none" strike="noStrike">
                <a:solidFill>
                  <a:schemeClr val="lt1"/>
                </a:solidFill>
                <a:latin typeface="Quicksand Medium"/>
                <a:ea typeface="Quicksand Medium"/>
                <a:cs typeface="Quicksand Medium"/>
                <a:sym typeface="Quicksand Medium"/>
              </a:rPr>
            </a:br>
            <a:r>
              <a:rPr b="0" i="0" lang="en-US" sz="3800" u="none" cap="none" strike="noStrike">
                <a:solidFill>
                  <a:schemeClr val="lt1"/>
                </a:solidFill>
                <a:latin typeface="Quicksand Medium"/>
                <a:ea typeface="Quicksand Medium"/>
                <a:cs typeface="Quicksand Medium"/>
                <a:sym typeface="Quicksand Medium"/>
              </a:rPr>
              <a:t>sociale evenementen en gemeenschapsactiviteiten</a:t>
            </a:r>
            <a:endParaRPr b="0" i="0" sz="3800" u="none" cap="none" strike="noStrike">
              <a:solidFill>
                <a:schemeClr val="lt1"/>
              </a:solidFill>
              <a:latin typeface="Quicksand Medium"/>
              <a:ea typeface="Quicksand Medium"/>
              <a:cs typeface="Quicksand Medium"/>
              <a:sym typeface="Quicksand Medium"/>
            </a:endParaRPr>
          </a:p>
        </p:txBody>
      </p:sp>
      <p:sp>
        <p:nvSpPr>
          <p:cNvPr id="225" name="Google Shape;225;g3a9486d3a39_0_32"/>
          <p:cNvSpPr txBox="1"/>
          <p:nvPr/>
        </p:nvSpPr>
        <p:spPr>
          <a:xfrm>
            <a:off x="3526575" y="743050"/>
            <a:ext cx="9542700" cy="1625100"/>
          </a:xfrm>
          <a:prstGeom prst="rect">
            <a:avLst/>
          </a:prstGeom>
          <a:noFill/>
          <a:ln>
            <a:noFill/>
          </a:ln>
        </p:spPr>
        <p:txBody>
          <a:bodyPr anchorCtr="0" anchor="t" bIns="91425" lIns="91425" spcFirstLastPara="1" rIns="91425" wrap="square" tIns="91425">
            <a:noAutofit/>
          </a:bodyPr>
          <a:lstStyle/>
          <a:p>
            <a:pPr indent="0" lvl="0" marL="0" marR="0" rtl="0" algn="l">
              <a:lnSpc>
                <a:spcPct val="140000"/>
              </a:lnSpc>
              <a:spcBef>
                <a:spcPts val="0"/>
              </a:spcBef>
              <a:spcAft>
                <a:spcPts val="0"/>
              </a:spcAft>
              <a:buClr>
                <a:srgbClr val="000000"/>
              </a:buClr>
              <a:buSzPts val="8000"/>
              <a:buFont typeface="Arial"/>
              <a:buNone/>
            </a:pPr>
            <a:r>
              <a:rPr lang="en-US" sz="8000">
                <a:solidFill>
                  <a:srgbClr val="F7F1D5"/>
                </a:solidFill>
                <a:latin typeface="Anton"/>
                <a:ea typeface="Anton"/>
                <a:cs typeface="Anton"/>
                <a:sym typeface="Anton"/>
              </a:rPr>
              <a:t>Doven</a:t>
            </a:r>
            <a:r>
              <a:rPr b="0" i="0" lang="en-US" sz="8000" u="none" cap="none" strike="noStrike">
                <a:solidFill>
                  <a:srgbClr val="F7F1D5"/>
                </a:solidFill>
                <a:latin typeface="Anton"/>
                <a:ea typeface="Anton"/>
                <a:cs typeface="Anton"/>
                <a:sym typeface="Anton"/>
              </a:rPr>
              <a:t>gemeenschap</a:t>
            </a:r>
            <a:endParaRPr b="0" i="0" sz="8000" u="none" cap="none" strike="noStrike">
              <a:solidFill>
                <a:srgbClr val="F7F1D5"/>
              </a:solidFill>
              <a:latin typeface="Anton"/>
              <a:ea typeface="Anton"/>
              <a:cs typeface="Anton"/>
              <a:sym typeface="Anton"/>
            </a:endParaRPr>
          </a:p>
        </p:txBody>
      </p:sp>
      <p:pic>
        <p:nvPicPr>
          <p:cNvPr id="226" name="Google Shape;226;g3a9486d3a39_0_32"/>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0" name="Shape 230"/>
        <p:cNvGrpSpPr/>
        <p:nvPr/>
      </p:nvGrpSpPr>
      <p:grpSpPr>
        <a:xfrm>
          <a:off x="0" y="0"/>
          <a:ext cx="0" cy="0"/>
          <a:chOff x="0" y="0"/>
          <a:chExt cx="0" cy="0"/>
        </a:xfrm>
      </p:grpSpPr>
      <p:sp>
        <p:nvSpPr>
          <p:cNvPr id="231" name="Google Shape;231;g32568565e1b_0_2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g32568565e1b_0_20"/>
          <p:cNvSpPr/>
          <p:nvPr/>
        </p:nvSpPr>
        <p:spPr>
          <a:xfrm>
            <a:off x="2200603" y="1566287"/>
            <a:ext cx="14499669" cy="6907323"/>
          </a:xfrm>
          <a:custGeom>
            <a:rect b="b" l="l" r="r" t="t"/>
            <a:pathLst>
              <a:path extrusionOk="0" h="136125" w="285750">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close/>
                <a:moveTo>
                  <a:pt x="72102" y="30989"/>
                </a:moveTo>
                <a:lnTo>
                  <a:pt x="72146" y="31003"/>
                </a:lnTo>
                <a:lnTo>
                  <a:pt x="72146" y="31003"/>
                </a:lnTo>
                <a:lnTo>
                  <a:pt x="72205" y="30989"/>
                </a:lnTo>
                <a:close/>
                <a:moveTo>
                  <a:pt x="25568" y="31398"/>
                </a:moveTo>
                <a:lnTo>
                  <a:pt x="25364" y="31500"/>
                </a:lnTo>
                <a:lnTo>
                  <a:pt x="25364" y="31500"/>
                </a:lnTo>
                <a:lnTo>
                  <a:pt x="25466"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close/>
                <a:moveTo>
                  <a:pt x="240852" y="82943"/>
                </a:moveTo>
                <a:lnTo>
                  <a:pt x="240545" y="83352"/>
                </a:lnTo>
                <a:lnTo>
                  <a:pt x="240750" y="83557"/>
                </a:lnTo>
                <a:lnTo>
                  <a:pt x="241261" y="83455"/>
                </a:lnTo>
                <a:lnTo>
                  <a:pt x="241670" y="83557"/>
                </a:lnTo>
                <a:lnTo>
                  <a:pt x="241977" y="83455"/>
                </a:lnTo>
                <a:lnTo>
                  <a:pt x="242898" y="83966"/>
                </a:lnTo>
                <a:lnTo>
                  <a:pt x="241568"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g32568565e1b_0_20"/>
          <p:cNvSpPr txBox="1"/>
          <p:nvPr/>
        </p:nvSpPr>
        <p:spPr>
          <a:xfrm>
            <a:off x="319800" y="376911"/>
            <a:ext cx="17648400" cy="701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5200"/>
              <a:buFont typeface="Arial"/>
              <a:buNone/>
            </a:pPr>
            <a:r>
              <a:rPr b="0" i="0" lang="en-US" sz="5200" u="none" cap="none" strike="noStrike">
                <a:solidFill>
                  <a:srgbClr val="FFFFFF"/>
                </a:solidFill>
                <a:latin typeface="Anton"/>
                <a:ea typeface="Anton"/>
                <a:cs typeface="Anton"/>
                <a:sym typeface="Anton"/>
              </a:rPr>
              <a:t>Bi- en multiculturele doven</a:t>
            </a:r>
            <a:endParaRPr b="0" i="0" sz="5200" u="none" cap="none" strike="noStrike">
              <a:solidFill>
                <a:srgbClr val="FFFFFF"/>
              </a:solidFill>
              <a:latin typeface="Anton"/>
              <a:ea typeface="Anton"/>
              <a:cs typeface="Anton"/>
              <a:sym typeface="Anton"/>
            </a:endParaRPr>
          </a:p>
        </p:txBody>
      </p:sp>
      <p:sp>
        <p:nvSpPr>
          <p:cNvPr id="234" name="Google Shape;234;g32568565e1b_0_20"/>
          <p:cNvSpPr/>
          <p:nvPr/>
        </p:nvSpPr>
        <p:spPr>
          <a:xfrm>
            <a:off x="2596026" y="4639724"/>
            <a:ext cx="2757300" cy="4317300"/>
          </a:xfrm>
          <a:prstGeom prst="rect">
            <a:avLst/>
          </a:prstGeom>
          <a:solidFill>
            <a:srgbClr val="843F98"/>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Westerse</a:t>
            </a:r>
            <a:endParaRPr b="0" i="0" sz="3000" u="none" cap="none" strike="noStrike">
              <a:solidFill>
                <a:schemeClr val="lt1"/>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culturen</a:t>
            </a:r>
            <a:endParaRPr b="0" i="0" sz="3000" u="none" cap="none" strike="noStrike">
              <a:solidFill>
                <a:schemeClr val="lt1"/>
              </a:solidFill>
              <a:latin typeface="Quicksand SemiBold"/>
              <a:ea typeface="Quicksand SemiBold"/>
              <a:cs typeface="Quicksand SemiBold"/>
              <a:sym typeface="Quicksand SemiBold"/>
            </a:endParaRPr>
          </a:p>
        </p:txBody>
      </p:sp>
      <p:sp>
        <p:nvSpPr>
          <p:cNvPr id="235" name="Google Shape;235;g32568565e1b_0_20"/>
          <p:cNvSpPr/>
          <p:nvPr/>
        </p:nvSpPr>
        <p:spPr>
          <a:xfrm>
            <a:off x="6252755" y="4639724"/>
            <a:ext cx="2757300" cy="4317300"/>
          </a:xfrm>
          <a:prstGeom prst="rect">
            <a:avLst/>
          </a:prstGeom>
          <a:solidFill>
            <a:srgbClr val="843F98"/>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Afrikaanse</a:t>
            </a:r>
            <a:endParaRPr b="0" i="0" sz="3000" u="none" cap="none" strike="noStrike">
              <a:solidFill>
                <a:schemeClr val="lt1"/>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Culturen</a:t>
            </a:r>
            <a:endParaRPr b="0" i="0" sz="3000" u="none" cap="none" strike="noStrike">
              <a:solidFill>
                <a:schemeClr val="lt1"/>
              </a:solidFill>
              <a:latin typeface="Quicksand SemiBold"/>
              <a:ea typeface="Quicksand SemiBold"/>
              <a:cs typeface="Quicksand SemiBold"/>
              <a:sym typeface="Quicksand SemiBold"/>
            </a:endParaRPr>
          </a:p>
        </p:txBody>
      </p:sp>
      <p:sp>
        <p:nvSpPr>
          <p:cNvPr id="236" name="Google Shape;236;g32568565e1b_0_20"/>
          <p:cNvSpPr/>
          <p:nvPr/>
        </p:nvSpPr>
        <p:spPr>
          <a:xfrm>
            <a:off x="10005905" y="4639724"/>
            <a:ext cx="2757300" cy="4317300"/>
          </a:xfrm>
          <a:prstGeom prst="rect">
            <a:avLst/>
          </a:prstGeom>
          <a:solidFill>
            <a:srgbClr val="843F98"/>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Aziatische</a:t>
            </a:r>
            <a:endParaRPr b="0" i="0" sz="3000" u="none" cap="none" strike="noStrike">
              <a:solidFill>
                <a:schemeClr val="lt1"/>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Culturen</a:t>
            </a:r>
            <a:endParaRPr b="0" i="0" sz="3000" u="none" cap="none" strike="noStrike">
              <a:solidFill>
                <a:schemeClr val="lt1"/>
              </a:solidFill>
              <a:latin typeface="Quicksand SemiBold"/>
              <a:ea typeface="Quicksand SemiBold"/>
              <a:cs typeface="Quicksand SemiBold"/>
              <a:sym typeface="Quicksand SemiBold"/>
            </a:endParaRPr>
          </a:p>
        </p:txBody>
      </p:sp>
      <p:sp>
        <p:nvSpPr>
          <p:cNvPr id="237" name="Google Shape;237;g32568565e1b_0_20"/>
          <p:cNvSpPr/>
          <p:nvPr/>
        </p:nvSpPr>
        <p:spPr>
          <a:xfrm>
            <a:off x="13759052" y="4639724"/>
            <a:ext cx="2757300" cy="4317300"/>
          </a:xfrm>
          <a:prstGeom prst="rect">
            <a:avLst/>
          </a:prstGeom>
          <a:solidFill>
            <a:srgbClr val="843F98"/>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SemiBold"/>
                <a:ea typeface="Quicksand SemiBold"/>
                <a:cs typeface="Quicksand SemiBold"/>
                <a:sym typeface="Quicksand SemiBold"/>
              </a:rPr>
              <a:t>Overige </a:t>
            </a:r>
            <a:br>
              <a:rPr b="0" i="0" lang="en-US" sz="3000" u="none" cap="none" strike="noStrike">
                <a:solidFill>
                  <a:schemeClr val="lt1"/>
                </a:solidFill>
                <a:latin typeface="Quicksand SemiBold"/>
                <a:ea typeface="Quicksand SemiBold"/>
                <a:cs typeface="Quicksand SemiBold"/>
                <a:sym typeface="Quicksand SemiBold"/>
              </a:rPr>
            </a:br>
            <a:r>
              <a:rPr b="0" i="0" lang="en-US" sz="3000" u="none" cap="none" strike="noStrike">
                <a:solidFill>
                  <a:schemeClr val="lt1"/>
                </a:solidFill>
                <a:latin typeface="Quicksand SemiBold"/>
                <a:ea typeface="Quicksand SemiBold"/>
                <a:cs typeface="Quicksand SemiBold"/>
                <a:sym typeface="Quicksand SemiBold"/>
              </a:rPr>
              <a:t>Culturen</a:t>
            </a:r>
            <a:endParaRPr b="0" i="0" sz="3000" u="none" cap="none" strike="noStrike">
              <a:solidFill>
                <a:schemeClr val="lt1"/>
              </a:solidFill>
              <a:latin typeface="Quicksand SemiBold"/>
              <a:ea typeface="Quicksand SemiBold"/>
              <a:cs typeface="Quicksand SemiBold"/>
              <a:sym typeface="Quicksand SemiBold"/>
            </a:endParaRPr>
          </a:p>
        </p:txBody>
      </p:sp>
      <p:sp>
        <p:nvSpPr>
          <p:cNvPr id="238" name="Google Shape;238;g32568565e1b_0_20"/>
          <p:cNvSpPr txBox="1"/>
          <p:nvPr/>
        </p:nvSpPr>
        <p:spPr>
          <a:xfrm>
            <a:off x="1890735" y="7163414"/>
            <a:ext cx="15323700" cy="800400"/>
          </a:xfrm>
          <a:prstGeom prst="rect">
            <a:avLst/>
          </a:prstGeom>
          <a:solidFill>
            <a:srgbClr val="02BDC7"/>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FFFFFF"/>
                </a:solidFill>
                <a:latin typeface="Quicksand SemiBold"/>
                <a:ea typeface="Quicksand SemiBold"/>
                <a:cs typeface="Quicksand SemiBold"/>
                <a:sym typeface="Quicksand SemiBold"/>
              </a:rPr>
              <a:t>Dove</a:t>
            </a:r>
            <a:r>
              <a:rPr lang="en-US" sz="4000">
                <a:solidFill>
                  <a:srgbClr val="FFFFFF"/>
                </a:solidFill>
                <a:latin typeface="Quicksand SemiBold"/>
                <a:ea typeface="Quicksand SemiBold"/>
                <a:cs typeface="Quicksand SemiBold"/>
                <a:sym typeface="Quicksand SemiBold"/>
              </a:rPr>
              <a:t>n</a:t>
            </a:r>
            <a:r>
              <a:rPr b="0" i="0" lang="en-US" sz="4000" u="none" cap="none" strike="noStrike">
                <a:solidFill>
                  <a:srgbClr val="FFFFFF"/>
                </a:solidFill>
                <a:latin typeface="Quicksand SemiBold"/>
                <a:ea typeface="Quicksand SemiBold"/>
                <a:cs typeface="Quicksand SemiBold"/>
                <a:sym typeface="Quicksand SemiBold"/>
              </a:rPr>
              <a:t>cultuur</a:t>
            </a:r>
            <a:endParaRPr b="0" i="0" sz="4000" u="none" cap="none" strike="noStrike">
              <a:solidFill>
                <a:srgbClr val="FFFFFF"/>
              </a:solidFill>
              <a:latin typeface="Quicksand SemiBold"/>
              <a:ea typeface="Quicksand SemiBold"/>
              <a:cs typeface="Quicksand SemiBold"/>
              <a:sym typeface="Quicksand SemiBold"/>
            </a:endParaRPr>
          </a:p>
        </p:txBody>
      </p:sp>
      <p:pic>
        <p:nvPicPr>
          <p:cNvPr id="239" name="Google Shape;239;g32568565e1b_0_20"/>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3" name="Shape 243"/>
        <p:cNvGrpSpPr/>
        <p:nvPr/>
      </p:nvGrpSpPr>
      <p:grpSpPr>
        <a:xfrm>
          <a:off x="0" y="0"/>
          <a:ext cx="0" cy="0"/>
          <a:chOff x="0" y="0"/>
          <a:chExt cx="0" cy="0"/>
        </a:xfrm>
      </p:grpSpPr>
      <p:grpSp>
        <p:nvGrpSpPr>
          <p:cNvPr id="244" name="Google Shape;244;g3a9486d3a39_0_54"/>
          <p:cNvGrpSpPr/>
          <p:nvPr/>
        </p:nvGrpSpPr>
        <p:grpSpPr>
          <a:xfrm>
            <a:off x="0" y="-216992"/>
            <a:ext cx="2922102" cy="10504504"/>
            <a:chOff x="0" y="-57150"/>
            <a:chExt cx="769602" cy="2766600"/>
          </a:xfrm>
        </p:grpSpPr>
        <p:sp>
          <p:nvSpPr>
            <p:cNvPr id="245" name="Google Shape;245;g3a9486d3a39_0_5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6" name="Google Shape;246;g3a9486d3a39_0_5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7" name="Google Shape;247;g3a9486d3a39_0_5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8" name="Google Shape;248;g3a9486d3a39_0_54"/>
          <p:cNvSpPr txBox="1"/>
          <p:nvPr/>
        </p:nvSpPr>
        <p:spPr>
          <a:xfrm>
            <a:off x="4134125" y="1417275"/>
            <a:ext cx="10571400" cy="10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400"/>
              <a:buFont typeface="Arial"/>
              <a:buNone/>
            </a:pPr>
            <a:r>
              <a:rPr b="0" i="0" lang="en-US" sz="7400" u="none" cap="none" strike="noStrike">
                <a:solidFill>
                  <a:schemeClr val="lt1"/>
                </a:solidFill>
                <a:latin typeface="Anton"/>
                <a:ea typeface="Anton"/>
                <a:cs typeface="Anton"/>
                <a:sym typeface="Anton"/>
              </a:rPr>
              <a:t>Groepswerk</a:t>
            </a:r>
            <a:endParaRPr b="0" i="0" sz="7400" u="none" cap="none" strike="noStrike">
              <a:solidFill>
                <a:schemeClr val="lt1"/>
              </a:solidFill>
              <a:latin typeface="Anton"/>
              <a:ea typeface="Anton"/>
              <a:cs typeface="Anton"/>
              <a:sym typeface="Anton"/>
            </a:endParaRPr>
          </a:p>
        </p:txBody>
      </p:sp>
      <p:sp>
        <p:nvSpPr>
          <p:cNvPr id="249" name="Google Shape;249;g3a9486d3a39_0_54"/>
          <p:cNvSpPr txBox="1"/>
          <p:nvPr/>
        </p:nvSpPr>
        <p:spPr>
          <a:xfrm>
            <a:off x="3874050" y="3645350"/>
            <a:ext cx="12497700" cy="4222200"/>
          </a:xfrm>
          <a:prstGeom prst="rect">
            <a:avLst/>
          </a:prstGeom>
          <a:noFill/>
          <a:ln>
            <a:noFill/>
          </a:ln>
        </p:spPr>
        <p:txBody>
          <a:bodyPr anchorCtr="0" anchor="t" bIns="91425" lIns="91425" spcFirstLastPara="1" rIns="91425" wrap="square" tIns="91425">
            <a:noAutofit/>
          </a:bodyPr>
          <a:lstStyle/>
          <a:p>
            <a:pPr indent="-457200" lvl="0" marL="457200" marR="0" rtl="0" algn="l">
              <a:lnSpc>
                <a:spcPct val="200000"/>
              </a:lnSpc>
              <a:spcBef>
                <a:spcPts val="0"/>
              </a:spcBef>
              <a:spcAft>
                <a:spcPts val="0"/>
              </a:spcAft>
              <a:buClr>
                <a:schemeClr val="lt1"/>
              </a:buClr>
              <a:buSzPts val="3600"/>
              <a:buFont typeface="Quicksand SemiBold"/>
              <a:buAutoNum type="arabicPeriod"/>
            </a:pPr>
            <a:r>
              <a:rPr b="0" i="0" lang="en-US" sz="3600" u="none" cap="none" strike="noStrike">
                <a:solidFill>
                  <a:schemeClr val="lt1"/>
                </a:solidFill>
                <a:latin typeface="Quicksand SemiBold"/>
                <a:ea typeface="Quicksand SemiBold"/>
                <a:cs typeface="Quicksand SemiBold"/>
                <a:sym typeface="Quicksand SemiBold"/>
              </a:rPr>
              <a:t>Kies een culturele </a:t>
            </a:r>
            <a:r>
              <a:rPr lang="en-US" sz="3600">
                <a:solidFill>
                  <a:schemeClr val="lt1"/>
                </a:solidFill>
                <a:latin typeface="Quicksand SemiBold"/>
                <a:ea typeface="Quicksand SemiBold"/>
                <a:cs typeface="Quicksand SemiBold"/>
                <a:sym typeface="Quicksand SemiBold"/>
              </a:rPr>
              <a:t>gebruik/gewoonte</a:t>
            </a:r>
            <a:r>
              <a:rPr b="0" i="0" lang="en-US" sz="3600" u="none" cap="none" strike="noStrike">
                <a:solidFill>
                  <a:schemeClr val="lt1"/>
                </a:solidFill>
                <a:latin typeface="Quicksand SemiBold"/>
                <a:ea typeface="Quicksand SemiBold"/>
                <a:cs typeface="Quicksand SemiBold"/>
                <a:sym typeface="Quicksand SemiBold"/>
              </a:rPr>
              <a:t>.</a:t>
            </a:r>
            <a:endParaRPr b="0" i="0" sz="36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200000"/>
              </a:lnSpc>
              <a:spcBef>
                <a:spcPts val="0"/>
              </a:spcBef>
              <a:spcAft>
                <a:spcPts val="0"/>
              </a:spcAft>
              <a:buClr>
                <a:schemeClr val="lt1"/>
              </a:buClr>
              <a:buSzPts val="3600"/>
              <a:buFont typeface="Quicksand SemiBold"/>
              <a:buAutoNum type="arabicPeriod"/>
            </a:pPr>
            <a:r>
              <a:rPr b="0" i="0" lang="en-US" sz="3600" u="none" cap="none" strike="noStrike">
                <a:solidFill>
                  <a:schemeClr val="lt1"/>
                </a:solidFill>
                <a:latin typeface="Quicksand SemiBold"/>
                <a:ea typeface="Quicksand SemiBold"/>
                <a:cs typeface="Quicksand SemiBold"/>
                <a:sym typeface="Quicksand SemiBold"/>
              </a:rPr>
              <a:t>Onderzoek de belangrijkste aspecten en de betekenis ervan.</a:t>
            </a:r>
            <a:endParaRPr b="0" i="0" sz="36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200000"/>
              </a:lnSpc>
              <a:spcBef>
                <a:spcPts val="0"/>
              </a:spcBef>
              <a:spcAft>
                <a:spcPts val="0"/>
              </a:spcAft>
              <a:buClr>
                <a:schemeClr val="lt1"/>
              </a:buClr>
              <a:buSzPts val="3600"/>
              <a:buFont typeface="Quicksand SemiBold"/>
              <a:buAutoNum type="arabicPeriod"/>
            </a:pPr>
            <a:r>
              <a:rPr b="0" i="0" lang="en-US" sz="3600" u="none" cap="none" strike="noStrike">
                <a:solidFill>
                  <a:schemeClr val="lt1"/>
                </a:solidFill>
                <a:latin typeface="Quicksand SemiBold"/>
                <a:ea typeface="Quicksand SemiBold"/>
                <a:cs typeface="Quicksand SemiBold"/>
                <a:sym typeface="Quicksand SemiBold"/>
              </a:rPr>
              <a:t>Maak een korte presentatie.</a:t>
            </a:r>
            <a:endParaRPr b="0" i="0" sz="36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200000"/>
              </a:lnSpc>
              <a:spcBef>
                <a:spcPts val="0"/>
              </a:spcBef>
              <a:spcAft>
                <a:spcPts val="0"/>
              </a:spcAft>
              <a:buClr>
                <a:schemeClr val="lt1"/>
              </a:buClr>
              <a:buSzPts val="3600"/>
              <a:buFont typeface="Quicksand SemiBold"/>
              <a:buAutoNum type="arabicPeriod"/>
            </a:pPr>
            <a:r>
              <a:rPr b="0" i="0" lang="en-US" sz="3600" u="none" cap="none" strike="noStrike">
                <a:solidFill>
                  <a:schemeClr val="lt1"/>
                </a:solidFill>
                <a:latin typeface="Quicksand SemiBold"/>
                <a:ea typeface="Quicksand SemiBold"/>
                <a:cs typeface="Quicksand SemiBold"/>
                <a:sym typeface="Quicksand SemiBold"/>
              </a:rPr>
              <a:t>Deel deze met de andere deelnemers!</a:t>
            </a:r>
            <a:endParaRPr b="0" i="0" sz="3600" u="none" cap="none" strike="noStrike">
              <a:solidFill>
                <a:schemeClr val="lt1"/>
              </a:solidFill>
              <a:latin typeface="Quicksand SemiBold"/>
              <a:ea typeface="Quicksand SemiBold"/>
              <a:cs typeface="Quicksand SemiBold"/>
              <a:sym typeface="Quicksand SemiBold"/>
            </a:endParaRPr>
          </a:p>
        </p:txBody>
      </p:sp>
      <p:pic>
        <p:nvPicPr>
          <p:cNvPr id="250" name="Google Shape;250;g3a9486d3a39_0_54"/>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4" name="Shape 254"/>
        <p:cNvGrpSpPr/>
        <p:nvPr/>
      </p:nvGrpSpPr>
      <p:grpSpPr>
        <a:xfrm>
          <a:off x="0" y="0"/>
          <a:ext cx="0" cy="0"/>
          <a:chOff x="0" y="0"/>
          <a:chExt cx="0" cy="0"/>
        </a:xfrm>
      </p:grpSpPr>
      <p:grpSp>
        <p:nvGrpSpPr>
          <p:cNvPr id="255" name="Google Shape;255;g3d893392918_2_0"/>
          <p:cNvGrpSpPr/>
          <p:nvPr/>
        </p:nvGrpSpPr>
        <p:grpSpPr>
          <a:xfrm>
            <a:off x="0" y="-216992"/>
            <a:ext cx="2922102" cy="10504504"/>
            <a:chOff x="0" y="-57150"/>
            <a:chExt cx="769602" cy="2766600"/>
          </a:xfrm>
        </p:grpSpPr>
        <p:sp>
          <p:nvSpPr>
            <p:cNvPr id="256" name="Google Shape;256;g3d893392918_2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d893392918_2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8" name="Google Shape;258;g3d893392918_2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g3d893392918_2_0"/>
          <p:cNvSpPr txBox="1"/>
          <p:nvPr/>
        </p:nvSpPr>
        <p:spPr>
          <a:xfrm>
            <a:off x="4134125" y="1417275"/>
            <a:ext cx="10571400" cy="10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400"/>
              <a:buFont typeface="Arial"/>
              <a:buNone/>
            </a:pPr>
            <a:r>
              <a:rPr lang="en-US" sz="7400">
                <a:solidFill>
                  <a:schemeClr val="lt1"/>
                </a:solidFill>
                <a:latin typeface="Anton"/>
                <a:ea typeface="Anton"/>
                <a:cs typeface="Anton"/>
                <a:sym typeface="Anton"/>
              </a:rPr>
              <a:t>Video: Deaf Bing</a:t>
            </a:r>
            <a:endParaRPr b="0" i="0" sz="7400" u="none" cap="none" strike="noStrike">
              <a:solidFill>
                <a:schemeClr val="lt1"/>
              </a:solidFill>
              <a:latin typeface="Anton"/>
              <a:ea typeface="Anton"/>
              <a:cs typeface="Anton"/>
              <a:sym typeface="Anton"/>
            </a:endParaRPr>
          </a:p>
        </p:txBody>
      </p:sp>
      <p:pic>
        <p:nvPicPr>
          <p:cNvPr id="260" name="Google Shape;260;g3d893392918_2_0"/>
          <p:cNvPicPr preferRelativeResize="0"/>
          <p:nvPr/>
        </p:nvPicPr>
        <p:blipFill>
          <a:blip r:embed="rId4">
            <a:alphaModFix/>
          </a:blip>
          <a:stretch>
            <a:fillRect/>
          </a:stretch>
        </p:blipFill>
        <p:spPr>
          <a:xfrm>
            <a:off x="14196250" y="9364425"/>
            <a:ext cx="3707725" cy="747700"/>
          </a:xfrm>
          <a:prstGeom prst="rect">
            <a:avLst/>
          </a:prstGeom>
          <a:noFill/>
          <a:ln>
            <a:noFill/>
          </a:ln>
        </p:spPr>
      </p:pic>
      <p:pic>
        <p:nvPicPr>
          <p:cNvPr descr="Deaf Bing&#10;&#10;Deze term wordt gebruikt voor alledaagse situaties die culturele verschillen laten zien, of grappige momenten die te maken hebben met het leven van dove mensen. Het gaat om typisch gedrag of herkenbare “gewoontes”.&#10;&#10;Voorbeelden? Laten we er een paar bekijken!&#10;&#10;-----&#10;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 id="261" name="Google Shape;261;g3d893392918_2_0" title="1.1 - Deaf Bing">
            <a:hlinkClick r:id="rId5"/>
          </p:cNvPr>
          <p:cNvPicPr preferRelativeResize="0"/>
          <p:nvPr/>
        </p:nvPicPr>
        <p:blipFill>
          <a:blip r:embed="rId6">
            <a:alphaModFix/>
          </a:blip>
          <a:stretch>
            <a:fillRect/>
          </a:stretch>
        </p:blipFill>
        <p:spPr>
          <a:xfrm>
            <a:off x="4571995" y="2837700"/>
            <a:ext cx="10906675" cy="6135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1000"/>
                                        <p:tgtEl>
                                          <p:spTgt spid="2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65" name="Shape 265"/>
        <p:cNvGrpSpPr/>
        <p:nvPr/>
      </p:nvGrpSpPr>
      <p:grpSpPr>
        <a:xfrm>
          <a:off x="0" y="0"/>
          <a:ext cx="0" cy="0"/>
          <a:chOff x="0" y="0"/>
          <a:chExt cx="0" cy="0"/>
        </a:xfrm>
      </p:grpSpPr>
      <p:sp>
        <p:nvSpPr>
          <p:cNvPr id="266" name="Google Shape;266;g350ac3bce94_0_8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g350ac3bce94_0_80"/>
          <p:cNvSpPr txBox="1"/>
          <p:nvPr/>
        </p:nvSpPr>
        <p:spPr>
          <a:xfrm>
            <a:off x="2157050" y="1867850"/>
            <a:ext cx="4995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Referenties</a:t>
            </a:r>
            <a:endParaRPr b="0" i="0" sz="1400" u="none" cap="none" strike="noStrike">
              <a:solidFill>
                <a:srgbClr val="000000"/>
              </a:solidFill>
              <a:latin typeface="Arial"/>
              <a:ea typeface="Arial"/>
              <a:cs typeface="Arial"/>
              <a:sym typeface="Arial"/>
            </a:endParaRPr>
          </a:p>
        </p:txBody>
      </p:sp>
      <p:sp>
        <p:nvSpPr>
          <p:cNvPr id="268" name="Google Shape;268;g350ac3bce94_0_80"/>
          <p:cNvSpPr txBox="1"/>
          <p:nvPr/>
        </p:nvSpPr>
        <p:spPr>
          <a:xfrm>
            <a:off x="1617550" y="3536950"/>
            <a:ext cx="15186300" cy="4947000"/>
          </a:xfrm>
          <a:prstGeom prst="rect">
            <a:avLst/>
          </a:prstGeom>
          <a:noFill/>
          <a:ln>
            <a:noFill/>
          </a:ln>
        </p:spPr>
        <p:txBody>
          <a:bodyPr anchorCtr="0" anchor="t" bIns="91425" lIns="91425" spcFirstLastPara="1" rIns="91425" wrap="square" tIns="91425">
            <a:spAutoFit/>
          </a:bodyPr>
          <a:lstStyle/>
          <a:p>
            <a:pPr indent="-342900" lvl="0" marL="342900" marR="0" rtl="0" algn="just">
              <a:lnSpc>
                <a:spcPct val="115000"/>
              </a:lnSpc>
              <a:spcBef>
                <a:spcPts val="100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Holcomb, T. K. (2023). </a:t>
            </a:r>
            <a:r>
              <a:rPr b="0" i="1" lang="en-US" sz="3600" u="none" cap="none" strike="noStrike">
                <a:solidFill>
                  <a:schemeClr val="lt1"/>
                </a:solidFill>
                <a:latin typeface="Quicksand Medium"/>
                <a:ea typeface="Quicksand Medium"/>
                <a:cs typeface="Quicksand Medium"/>
                <a:sym typeface="Quicksand Medium"/>
              </a:rPr>
              <a:t>Introduction to Deaf culture.</a:t>
            </a:r>
            <a:r>
              <a:rPr b="0" i="0" lang="en-US" sz="3600" u="none" cap="none" strike="noStrike">
                <a:solidFill>
                  <a:schemeClr val="lt1"/>
                </a:solidFill>
                <a:latin typeface="Quicksand Medium"/>
                <a:ea typeface="Quicksand Medium"/>
                <a:cs typeface="Quicksand Medium"/>
                <a:sym typeface="Quicksand Medium"/>
              </a:rPr>
              <a:t> 2e druk. Oxford University Press.</a:t>
            </a:r>
            <a:endParaRPr b="0" i="0" sz="3600" u="none" cap="none" strike="noStrike">
              <a:solidFill>
                <a:schemeClr val="lt1"/>
              </a:solidFill>
              <a:latin typeface="Quicksand Medium"/>
              <a:ea typeface="Quicksand Medium"/>
              <a:cs typeface="Quicksand Medium"/>
              <a:sym typeface="Quicksand Medium"/>
            </a:endParaRPr>
          </a:p>
          <a:p>
            <a:pPr indent="-342900" lvl="0" marL="342900" marR="0" rtl="0" algn="just">
              <a:lnSpc>
                <a:spcPct val="115000"/>
              </a:lnSpc>
              <a:spcBef>
                <a:spcPts val="1000"/>
              </a:spcBef>
              <a:spcAft>
                <a:spcPts val="0"/>
              </a:spcAft>
              <a:buClr>
                <a:srgbClr val="000000"/>
              </a:buClr>
              <a:buSzPts val="3600"/>
              <a:buFont typeface="Arial"/>
              <a:buNone/>
            </a:pPr>
            <a:r>
              <a:rPr b="0" i="0" lang="en-US" sz="3600" u="sng" cap="none" strike="noStrike">
                <a:solidFill>
                  <a:schemeClr val="lt1"/>
                </a:solidFill>
                <a:latin typeface="Quicksand Medium"/>
                <a:ea typeface="Quicksand Medium"/>
                <a:cs typeface="Quicksand Medium"/>
                <a:sym typeface="Quicksand Medium"/>
                <a:hlinkClick r:id="rId4">
                  <a:extLst>
                    <a:ext uri="{A12FA001-AC4F-418D-AE19-62706E023703}">
                      <ahyp:hlinkClr val="tx"/>
                    </a:ext>
                  </a:extLst>
                </a:hlinkClick>
              </a:rPr>
              <a:t>http://www.introductiontodeafculture.com/intro-to-deaf-culture.html</a:t>
            </a:r>
            <a:endParaRPr b="0" i="1" sz="3600" u="none" cap="none" strike="noStrike">
              <a:solidFill>
                <a:schemeClr val="lt1"/>
              </a:solidFill>
              <a:latin typeface="Quicksand"/>
              <a:ea typeface="Quicksand"/>
              <a:cs typeface="Quicksand"/>
              <a:sym typeface="Quicksand"/>
            </a:endParaRPr>
          </a:p>
          <a:p>
            <a:pPr indent="-342900" lvl="0" marL="342900" marR="0" rtl="0" algn="just">
              <a:lnSpc>
                <a:spcPct val="115000"/>
              </a:lnSpc>
              <a:spcBef>
                <a:spcPts val="100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Ladd, P. (2003). </a:t>
            </a:r>
            <a:r>
              <a:rPr b="0" i="1" lang="en-US" sz="3600" u="none" cap="none" strike="noStrike">
                <a:solidFill>
                  <a:schemeClr val="lt1"/>
                </a:solidFill>
                <a:latin typeface="Quicksand Medium"/>
                <a:ea typeface="Quicksand Medium"/>
                <a:cs typeface="Quicksand Medium"/>
                <a:sym typeface="Quicksand Medium"/>
              </a:rPr>
              <a:t>Understanding deaf culture: in search of deafhood, </a:t>
            </a:r>
            <a:r>
              <a:rPr b="0" i="0" lang="en-US" sz="3600" u="none" cap="none" strike="noStrike">
                <a:solidFill>
                  <a:schemeClr val="lt1"/>
                </a:solidFill>
                <a:latin typeface="Quicksand Medium"/>
                <a:ea typeface="Quicksand Medium"/>
                <a:cs typeface="Quicksand Medium"/>
                <a:sym typeface="Quicksand Medium"/>
              </a:rPr>
              <a:t>Multilingual Matters.</a:t>
            </a:r>
            <a:endParaRPr b="0" i="0" sz="3600" u="none" cap="none" strike="noStrike">
              <a:solidFill>
                <a:schemeClr val="lt1"/>
              </a:solidFill>
              <a:latin typeface="Quicksand Medium"/>
              <a:ea typeface="Quicksand Medium"/>
              <a:cs typeface="Quicksand Medium"/>
              <a:sym typeface="Quicksand Medium"/>
            </a:endParaRPr>
          </a:p>
          <a:p>
            <a:pPr indent="-342900" lvl="0" marL="342900" marR="0" rtl="0" algn="just">
              <a:lnSpc>
                <a:spcPct val="115000"/>
              </a:lnSpc>
              <a:spcBef>
                <a:spcPts val="1000"/>
              </a:spcBef>
              <a:spcAft>
                <a:spcPts val="100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Lane, H., Pillard R. C., en Hedberg U. (2011). </a:t>
            </a:r>
            <a:r>
              <a:rPr b="0" i="1" lang="en-US" sz="3600" u="none" cap="none" strike="noStrike">
                <a:solidFill>
                  <a:schemeClr val="lt1"/>
                </a:solidFill>
                <a:latin typeface="Quicksand Medium"/>
                <a:ea typeface="Quicksand Medium"/>
                <a:cs typeface="Quicksand Medium"/>
                <a:sym typeface="Quicksand Medium"/>
              </a:rPr>
              <a:t>The People of the Eye: Deaf Ethnicity and Ancestry</a:t>
            </a:r>
            <a:r>
              <a:rPr b="0" i="0" lang="en-US" sz="3600" u="none" cap="none" strike="noStrike">
                <a:solidFill>
                  <a:schemeClr val="lt1"/>
                </a:solidFill>
                <a:latin typeface="Quicksand Medium"/>
                <a:ea typeface="Quicksand Medium"/>
                <a:cs typeface="Quicksand Medium"/>
                <a:sym typeface="Quicksand Medium"/>
              </a:rPr>
              <a:t>, Oxford University Press.</a:t>
            </a:r>
            <a:endParaRPr b="0" i="0" sz="3600" u="none" cap="none" strike="noStrike">
              <a:solidFill>
                <a:schemeClr val="lt1"/>
              </a:solidFill>
              <a:latin typeface="Quicksand Medium"/>
              <a:ea typeface="Quicksand Medium"/>
              <a:cs typeface="Quicksand Medium"/>
              <a:sym typeface="Quicksand Medium"/>
            </a:endParaRPr>
          </a:p>
        </p:txBody>
      </p:sp>
      <p:pic>
        <p:nvPicPr>
          <p:cNvPr id="269" name="Google Shape;269;g350ac3bce94_0_80"/>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73" name="Shape 273"/>
        <p:cNvGrpSpPr/>
        <p:nvPr/>
      </p:nvGrpSpPr>
      <p:grpSpPr>
        <a:xfrm>
          <a:off x="0" y="0"/>
          <a:ext cx="0" cy="0"/>
          <a:chOff x="0" y="0"/>
          <a:chExt cx="0" cy="0"/>
        </a:xfrm>
      </p:grpSpPr>
      <p:sp>
        <p:nvSpPr>
          <p:cNvPr id="274" name="Google Shape;274;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5" name="Google Shape;275;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6" name="Google Shape;276;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78" name="Google Shape;278;p3"/>
          <p:cNvGrpSpPr/>
          <p:nvPr/>
        </p:nvGrpSpPr>
        <p:grpSpPr>
          <a:xfrm>
            <a:off x="-228300" y="6944207"/>
            <a:ext cx="18940866" cy="4430770"/>
            <a:chOff x="0" y="-57150"/>
            <a:chExt cx="4988508" cy="1166944"/>
          </a:xfrm>
        </p:grpSpPr>
        <p:sp>
          <p:nvSpPr>
            <p:cNvPr id="279" name="Google Shape;279;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0" name="Google Shape;280;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1" name="Google Shape;281;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2" name="Google Shape;282;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3" name="Google Shape;283;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p3"/>
          <p:cNvSpPr txBox="1"/>
          <p:nvPr/>
        </p:nvSpPr>
        <p:spPr>
          <a:xfrm>
            <a:off x="2157052" y="1867850"/>
            <a:ext cx="42039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87" name="Google Shape;287;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288" name="Google Shape;288;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rtl="0" algn="ctr">
              <a:lnSpc>
                <a:spcPct val="139983"/>
              </a:lnSpc>
              <a:spcBef>
                <a:spcPts val="0"/>
              </a:spcBef>
              <a:spcAft>
                <a:spcPts val="0"/>
              </a:spcAft>
              <a:buClr>
                <a:schemeClr val="dk1"/>
              </a:buClr>
              <a:buSzPts val="2461"/>
              <a:buFont typeface="Arial"/>
              <a:buNone/>
            </a:pPr>
            <a:r>
              <a:rPr lang="en-US" sz="2461">
                <a:solidFill>
                  <a:schemeClr val="lt1"/>
                </a:solidFill>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289" name="Google Shape;289;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pic>
        <p:nvPicPr>
          <p:cNvPr id="290" name="Google Shape;290;p3"/>
          <p:cNvPicPr preferRelativeResize="0"/>
          <p:nvPr/>
        </p:nvPicPr>
        <p:blipFill>
          <a:blip r:embed="rId13">
            <a:alphaModFix/>
          </a:blip>
          <a:stretch>
            <a:fillRect/>
          </a:stretch>
        </p:blipFill>
        <p:spPr>
          <a:xfrm>
            <a:off x="14167150" y="576100"/>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