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8" r:id="rId4"/>
    <p:sldId id="264" r:id="rId5"/>
    <p:sldId id="271" r:id="rId6"/>
    <p:sldId id="270" r:id="rId7"/>
    <p:sldId id="272" r:id="rId8"/>
    <p:sldId id="273" r:id="rId9"/>
    <p:sldId id="277" r:id="rId10"/>
    <p:sldId id="278" r:id="rId11"/>
    <p:sldId id="274" r:id="rId12"/>
    <p:sldId id="275" r:id="rId13"/>
    <p:sldId id="276" r:id="rId14"/>
    <p:sldId id="266" r:id="rId15"/>
    <p:sldId id="267" r:id="rId16"/>
  </p:sldIdLst>
  <p:sldSz cx="18288000" cy="10287000"/>
  <p:notesSz cx="6858000" cy="9144000"/>
  <p:embeddedFontLst>
    <p:embeddedFont>
      <p:font typeface="Anton" pitchFamily="2" charset="0"/>
      <p:regular r:id="rId18"/>
    </p:embeddedFont>
    <p:embeddedFont>
      <p:font typeface="Comfortaa" panose="020B0604020202020204" charset="0"/>
      <p:regular r:id="rId19"/>
      <p:bold r:id="rId20"/>
    </p:embeddedFont>
    <p:embeddedFont>
      <p:font typeface="Quicksand" charset="0"/>
      <p:regular r:id="rId21"/>
      <p:bold r:id="rId22"/>
    </p:embeddedFont>
    <p:embeddedFont>
      <p:font typeface="Quicksand Medium" charset="0"/>
      <p:regular r:id="rId23"/>
      <p:bold r:id="rId24"/>
    </p:embeddedFont>
    <p:embeddedFont>
      <p:font typeface="Quicksand SemiBold" charset="0"/>
      <p:regular r:id="rId25"/>
      <p:bold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hQq3uFSrctQJQoj14f58upejka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D925D5-CAC0-431D-94E2-79D2D1A3D1FA}" v="19" dt="2025-11-11T09:44:10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89" autoAdjust="0"/>
    <p:restoredTop sz="94653"/>
  </p:normalViewPr>
  <p:slideViewPr>
    <p:cSldViewPr snapToGrid="0">
      <p:cViewPr>
        <p:scale>
          <a:sx n="50" d="100"/>
          <a:sy n="50" d="100"/>
        </p:scale>
        <p:origin x="51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9C458FAF-8D2C-68A1-BE9E-117C0ECDA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13F12904-83D2-6B4D-8936-FB33BA6379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It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represents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interests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young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people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worldwide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and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advocates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for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latin typeface="Quicksand" pitchFamily="2" charset="0"/>
              </a:rPr>
              <a:t>their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rights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,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education</a:t>
            </a:r>
            <a:r>
              <a:rPr lang="de-AT" sz="1100" dirty="0">
                <a:solidFill>
                  <a:schemeClr val="bg1"/>
                </a:solidFill>
                <a:latin typeface="Quicksand" pitchFamily="2" charset="0"/>
              </a:rPr>
              <a:t>, and </a:t>
            </a:r>
            <a:r>
              <a:rPr lang="de-AT" sz="1100" b="1" dirty="0">
                <a:solidFill>
                  <a:schemeClr val="bg1"/>
                </a:solidFill>
                <a:latin typeface="Quicksand" pitchFamily="2" charset="0"/>
              </a:rPr>
              <a:t>social </a:t>
            </a:r>
            <a:r>
              <a:rPr lang="de-AT" sz="1100" b="1" dirty="0" err="1">
                <a:solidFill>
                  <a:schemeClr val="bg1"/>
                </a:solidFill>
                <a:latin typeface="Quicksand" pitchFamily="2" charset="0"/>
              </a:rPr>
              <a:t>inclusion</a:t>
            </a:r>
            <a:r>
              <a:rPr lang="de-AT" sz="1100" b="1" dirty="0">
                <a:solidFill>
                  <a:schemeClr val="bg1"/>
                </a:solidFill>
                <a:latin typeface="Quicksand" pitchFamily="2" charset="0"/>
              </a:rPr>
              <a:t>.</a:t>
            </a:r>
            <a:endParaRPr lang="de-AT" sz="1000" b="1" dirty="0">
              <a:solidFill>
                <a:schemeClr val="bg1"/>
              </a:solidFill>
              <a:effectLst/>
              <a:latin typeface="Quicksand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58AD9D99-DE09-381E-ED24-A898041C17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2357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FD59E46B-034B-2493-3E9D-CA002A70F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773F3126-EB45-617F-0659-6931DFA0B0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5B897FA4-8A8B-5DDF-FADC-56E88A4F0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1462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01B68EDE-5A2F-265C-5124-E5C6DAAB7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1EFF0069-6C3E-3E29-BB6B-FEC4103732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B5E3B43A-2B01-631F-566D-739208C585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9801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A593BAE7-F0B3-0EB9-C0D8-DD31B9ECC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298159F3-9F14-6DD5-D3D7-B2450C4FFE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29338931-E46F-1933-5522-544720537F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6596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3696CA17-39BA-0AD7-3917-BE2773CD0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A258B329-DA39-5390-9C00-D5B8A45CF8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D7A34EA3-46E9-820C-55F7-2B9BBE2397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3036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72CA455E-785A-7DF6-7619-1F452085E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7F5E960D-9528-8432-D03D-9BF9B841E1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FA418C8A-2789-CFC4-0686-13693E5F59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992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B58F2F13-DE51-6E36-0BF8-7F4564BE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B3DFA057-62B8-C847-7F78-44927A7834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E0A5C5D6-69EC-3F44-39B1-F9EA385A60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1704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3C655B2E-C406-C51A-0C02-F33C447DA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D4AFAA03-2A10-F88C-DFCC-316F4F331F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66827E2F-1893-DC86-D520-A65E3018D0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1905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D94AD8DE-C276-261F-8DE0-2D3FEE7B6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0428E97F-3C23-83E9-741B-60FD4D6256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E0113157-57C5-60CB-0098-C9D3A7D620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7161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2AD38D4F-B4CF-EF6F-D94B-16FA34025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567902cf3_0_6:notes">
            <a:extLst>
              <a:ext uri="{FF2B5EF4-FFF2-40B4-BE49-F238E27FC236}">
                <a16:creationId xmlns:a16="http://schemas.microsoft.com/office/drawing/2014/main" id="{532B8ED4-5328-C270-D1B3-20944F87C3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3" name="Google Shape;173;g32567902cf3_0_6:notes">
            <a:extLst>
              <a:ext uri="{FF2B5EF4-FFF2-40B4-BE49-F238E27FC236}">
                <a16:creationId xmlns:a16="http://schemas.microsoft.com/office/drawing/2014/main" id="{89CCBD50-D2CF-AA55-3D31-9E44D25A9D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690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4267876ad7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Questions:</a:t>
            </a:r>
            <a:b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Who makes up the organizations? Are they composed of hearing or Deaf individuals? What are the differences?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What does Deaf leadership look like? How is it different from hearing leadership?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Distinction between organizations 'of,' 'for,' and 'by' the Deaf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26" name="Google Shape;226;g34267876ad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2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13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3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2.pn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4.pn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www.deafstudies.e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2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3528500" cy="2251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WFD Youth Section and EUDY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(international organizations)</a:t>
            </a:r>
            <a:endParaRPr sz="40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50" y="6156449"/>
            <a:ext cx="114015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Events and Organizations by and for Deaf people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645567" y="3242888"/>
            <a:ext cx="11359200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9144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of the WFD Youth Section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9144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of the EUDY</a:t>
            </a:r>
          </a:p>
          <a:p>
            <a:pPr marL="914400" lvl="1" indent="-457200">
              <a:lnSpc>
                <a:spcPct val="150000"/>
              </a:lnSpc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of the Frontrunners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9144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Group work presentation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9144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Final group discussion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82" y="1534517"/>
            <a:ext cx="3098518" cy="136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4BF2223E-D43B-86F0-4369-035227FB2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D0A47B32-CB05-839F-B6CD-BBE65D06E422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2">
            <a:extLst>
              <a:ext uri="{FF2B5EF4-FFF2-40B4-BE49-F238E27FC236}">
                <a16:creationId xmlns:a16="http://schemas.microsoft.com/office/drawing/2014/main" id="{D1C9E50C-86AD-9C3B-EE3B-BAC321D9E235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>
              <a:extLst>
                <a:ext uri="{FF2B5EF4-FFF2-40B4-BE49-F238E27FC236}">
                  <a16:creationId xmlns:a16="http://schemas.microsoft.com/office/drawing/2014/main" id="{59B68C5F-05E5-2C1B-84D6-1E1C38444294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>
              <a:extLst>
                <a:ext uri="{FF2B5EF4-FFF2-40B4-BE49-F238E27FC236}">
                  <a16:creationId xmlns:a16="http://schemas.microsoft.com/office/drawing/2014/main" id="{BD953650-CA9B-C236-F0EE-1D1A6C5158A4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E9F7D39E-AB06-B8B3-5CC5-D75F9BC26910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79;g32567902cf3_0_6">
            <a:extLst>
              <a:ext uri="{FF2B5EF4-FFF2-40B4-BE49-F238E27FC236}">
                <a16:creationId xmlns:a16="http://schemas.microsoft.com/office/drawing/2014/main" id="{CD2F1EFC-69AD-B331-3D38-13FE5E1C5A17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7" name="Grafik 6" descr="Ein Bild, das Clipart, Grafiken, Kreis, Logo enthält.&#10;&#10;KI-generierte Inhalte können fehlerhaft sein.">
            <a:extLst>
              <a:ext uri="{FF2B5EF4-FFF2-40B4-BE49-F238E27FC236}">
                <a16:creationId xmlns:a16="http://schemas.microsoft.com/office/drawing/2014/main" id="{7FFF5F9E-5D60-FCF6-C2CB-CAEE49C89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6888" y="2518079"/>
            <a:ext cx="5250842" cy="5250842"/>
          </a:xfrm>
          <a:prstGeom prst="rect">
            <a:avLst/>
          </a:prstGeom>
        </p:spPr>
      </p:pic>
      <p:sp>
        <p:nvSpPr>
          <p:cNvPr id="9" name="Google Shape;122;g325bd59bfda_0_4">
            <a:extLst>
              <a:ext uri="{FF2B5EF4-FFF2-40B4-BE49-F238E27FC236}">
                <a16:creationId xmlns:a16="http://schemas.microsoft.com/office/drawing/2014/main" id="{ECF01EC8-454F-E2B1-52F2-16929B7FBA0A}"/>
              </a:ext>
            </a:extLst>
          </p:cNvPr>
          <p:cNvSpPr txBox="1"/>
          <p:nvPr/>
        </p:nvSpPr>
        <p:spPr>
          <a:xfrm>
            <a:off x="3491490" y="2408710"/>
            <a:ext cx="8678263" cy="695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None/>
            </a:pP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The 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World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Federation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 Youth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Section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 (WFDYS)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is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youth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section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World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Federation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 (WFD)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. </a:t>
            </a:r>
          </a:p>
          <a:p>
            <a:pPr algn="just">
              <a:buNone/>
            </a:pPr>
            <a:endParaRPr lang="de-AT" sz="4000" dirty="0">
              <a:solidFill>
                <a:schemeClr val="bg1"/>
              </a:solidFill>
              <a:latin typeface="Quicksand" pitchFamily="2" charset="0"/>
            </a:endParaRPr>
          </a:p>
          <a:p>
            <a:pPr marL="571500" indent="-571500" algn="just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represents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interests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young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people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worldwide</a:t>
            </a:r>
            <a:endParaRPr lang="de-AT" sz="4000" dirty="0">
              <a:solidFill>
                <a:schemeClr val="bg1"/>
              </a:solidFill>
              <a:latin typeface="Quicksand" pitchFamily="2" charset="0"/>
            </a:endParaRPr>
          </a:p>
          <a:p>
            <a:pPr marL="571500" indent="-571500" algn="just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advocates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for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dirty="0" err="1">
                <a:solidFill>
                  <a:schemeClr val="bg1"/>
                </a:solidFill>
                <a:latin typeface="Quicksand" pitchFamily="2" charset="0"/>
              </a:rPr>
              <a:t>their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rights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,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education</a:t>
            </a:r>
            <a:r>
              <a:rPr lang="de-AT" sz="4000" dirty="0">
                <a:solidFill>
                  <a:schemeClr val="bg1"/>
                </a:solidFill>
                <a:latin typeface="Quicksand" pitchFamily="2" charset="0"/>
              </a:rPr>
              <a:t>, and </a:t>
            </a:r>
            <a:r>
              <a:rPr lang="de-AT" sz="4000" b="1" dirty="0">
                <a:solidFill>
                  <a:schemeClr val="bg1"/>
                </a:solidFill>
                <a:latin typeface="Quicksand" pitchFamily="2" charset="0"/>
              </a:rPr>
              <a:t>social </a:t>
            </a:r>
            <a:r>
              <a:rPr lang="de-AT" sz="4000" b="1" dirty="0" err="1">
                <a:solidFill>
                  <a:schemeClr val="bg1"/>
                </a:solidFill>
                <a:latin typeface="Quicksand" pitchFamily="2" charset="0"/>
              </a:rPr>
              <a:t>inclusion</a:t>
            </a:r>
            <a:endParaRPr lang="de-AT" sz="3200" b="1" dirty="0">
              <a:solidFill>
                <a:schemeClr val="bg1"/>
              </a:solidFill>
              <a:effectLst/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565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/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 descr="Ein Bild, das Clipart, Grafiken, Kreis, Logo enthält.&#10;&#10;KI-generierte Inhalte können fehlerhaft sein.">
            <a:extLst>
              <a:ext uri="{FF2B5EF4-FFF2-40B4-BE49-F238E27FC236}">
                <a16:creationId xmlns:a16="http://schemas.microsoft.com/office/drawing/2014/main" id="{8108994A-F363-27F7-8F8E-D0FB607B4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7327" y="2409583"/>
            <a:ext cx="5250842" cy="5250842"/>
          </a:xfrm>
          <a:prstGeom prst="rect">
            <a:avLst/>
          </a:prstGeom>
        </p:spPr>
      </p:pic>
      <p:sp>
        <p:nvSpPr>
          <p:cNvPr id="3" name="Google Shape;122;g325bd59bfda_0_4">
            <a:extLst>
              <a:ext uri="{FF2B5EF4-FFF2-40B4-BE49-F238E27FC236}">
                <a16:creationId xmlns:a16="http://schemas.microsoft.com/office/drawing/2014/main" id="{0F62E699-ECC4-A6F0-F9DB-7C0F7A3249B7}"/>
              </a:ext>
            </a:extLst>
          </p:cNvPr>
          <p:cNvSpPr txBox="1"/>
          <p:nvPr/>
        </p:nvSpPr>
        <p:spPr>
          <a:xfrm>
            <a:off x="3299233" y="307598"/>
            <a:ext cx="8678263" cy="978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Main Goals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 WFDYS:</a:t>
            </a:r>
          </a:p>
          <a:p>
            <a:pPr>
              <a:buNone/>
            </a:pPr>
            <a:endParaRPr lang="de-AT" sz="2400" b="1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Promotion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Sign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Languages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– WFDYS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advocates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for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recognition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and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protection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national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sign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languages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as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a human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right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.</a:t>
            </a:r>
            <a:br>
              <a:rPr lang="de-AT" sz="2400" dirty="0">
                <a:solidFill>
                  <a:schemeClr val="bg1"/>
                </a:solidFill>
                <a:latin typeface="Quicksand" pitchFamily="2" charset="0"/>
              </a:rPr>
            </a:br>
            <a:endParaRPr lang="de-AT" sz="240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Strengthening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 Youth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Participation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– The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organization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encourages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young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people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to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engage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in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their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communities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and at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international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level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.</a:t>
            </a:r>
            <a:br>
              <a:rPr lang="de-AT" sz="2400" dirty="0">
                <a:solidFill>
                  <a:schemeClr val="bg1"/>
                </a:solidFill>
                <a:latin typeface="Quicksand" pitchFamily="2" charset="0"/>
              </a:rPr>
            </a:br>
            <a:endParaRPr lang="de-AT" sz="240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Education and Empowerment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– Through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training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,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conferences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, and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youth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camps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, WFDYS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enhances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skills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and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confidence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young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individuals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.</a:t>
            </a:r>
            <a:br>
              <a:rPr lang="de-AT" sz="2400" dirty="0">
                <a:solidFill>
                  <a:schemeClr val="bg1"/>
                </a:solidFill>
                <a:latin typeface="Quicksand" pitchFamily="2" charset="0"/>
              </a:rPr>
            </a:br>
            <a:endParaRPr lang="de-AT" sz="240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International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Cooperation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– WFDYS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connects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young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people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globally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to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discuss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common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challenges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and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develop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solutions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.</a:t>
            </a:r>
            <a:br>
              <a:rPr lang="de-AT" sz="2400" dirty="0">
                <a:solidFill>
                  <a:schemeClr val="bg1"/>
                </a:solidFill>
                <a:latin typeface="Quicksand" pitchFamily="2" charset="0"/>
              </a:rPr>
            </a:br>
            <a:endParaRPr lang="de-AT" sz="240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Human Rights and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Inclusion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– WFDYS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collaborates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with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international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organizations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to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promote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rights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youth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worldwide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AT" sz="2400" dirty="0">
              <a:solidFill>
                <a:schemeClr val="bg1"/>
              </a:solidFill>
              <a:latin typeface="Quicksand" pitchFamily="2" charset="0"/>
            </a:endParaRPr>
          </a:p>
          <a:p>
            <a:pPr algn="just"/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The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organization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works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closely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with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World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Federation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 (WFD)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,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United </a:t>
            </a:r>
            <a:r>
              <a:rPr lang="de-AT" sz="2400" b="1" dirty="0" err="1">
                <a:solidFill>
                  <a:schemeClr val="bg1"/>
                </a:solidFill>
                <a:latin typeface="Quicksand" pitchFamily="2" charset="0"/>
              </a:rPr>
              <a:t>Nations</a:t>
            </a:r>
            <a:r>
              <a:rPr lang="de-AT" sz="2400" b="1" dirty="0">
                <a:solidFill>
                  <a:schemeClr val="bg1"/>
                </a:solidFill>
                <a:latin typeface="Quicksand" pitchFamily="2" charset="0"/>
              </a:rPr>
              <a:t> (UN)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, and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other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global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organizations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to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represent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interests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young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people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 on an international </a:t>
            </a:r>
            <a:r>
              <a:rPr lang="de-AT" sz="2400" dirty="0" err="1">
                <a:solidFill>
                  <a:schemeClr val="bg1"/>
                </a:solidFill>
                <a:latin typeface="Quicksand" pitchFamily="2" charset="0"/>
              </a:rPr>
              <a:t>level</a:t>
            </a:r>
            <a:r>
              <a:rPr lang="de-AT" sz="2400" dirty="0">
                <a:solidFill>
                  <a:schemeClr val="bg1"/>
                </a:solidFill>
                <a:latin typeface="Quicksand" pitchFamily="2" charset="0"/>
              </a:rPr>
              <a:t>.</a:t>
            </a:r>
          </a:p>
        </p:txBody>
      </p:sp>
      <p:sp>
        <p:nvSpPr>
          <p:cNvPr id="4" name="Google Shape;100;p2">
            <a:extLst>
              <a:ext uri="{FF2B5EF4-FFF2-40B4-BE49-F238E27FC236}">
                <a16:creationId xmlns:a16="http://schemas.microsoft.com/office/drawing/2014/main" id="{D8D97DEC-5B51-3960-2B5E-CCA20868736A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5216671A-6CB2-7B63-EAFD-C162B8164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F7635BA4-55F6-ABF6-1E28-1F4D0C4A9193}"/>
              </a:ext>
            </a:extLst>
          </p:cNvPr>
          <p:cNvGrpSpPr/>
          <p:nvPr/>
        </p:nvGrpSpPr>
        <p:grpSpPr>
          <a:xfrm>
            <a:off x="0" y="-198990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A4EB4A7A-AD12-8ECB-DB9E-B71506D809B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9F8146B4-197D-412D-61A9-CC1AA148E532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CC78F3D1-9F73-8352-87B1-EB8416A812B3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37DCF10B-3AAB-CB87-570F-547DC124D990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" name="Google Shape;180;g32567902cf3_0_6">
            <a:extLst>
              <a:ext uri="{FF2B5EF4-FFF2-40B4-BE49-F238E27FC236}">
                <a16:creationId xmlns:a16="http://schemas.microsoft.com/office/drawing/2014/main" id="{510C1504-A541-179D-DB6E-18716A7DA23A}"/>
              </a:ext>
            </a:extLst>
          </p:cNvPr>
          <p:cNvSpPr txBox="1"/>
          <p:nvPr/>
        </p:nvSpPr>
        <p:spPr>
          <a:xfrm>
            <a:off x="3528657" y="724133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activities</a:t>
            </a:r>
            <a:endParaRPr lang="en-US" sz="6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Keine Fotobeschreibung verfügbar.">
            <a:extLst>
              <a:ext uri="{FF2B5EF4-FFF2-40B4-BE49-F238E27FC236}">
                <a16:creationId xmlns:a16="http://schemas.microsoft.com/office/drawing/2014/main" id="{AC020AF9-2068-DD0F-7B91-9C029CED9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137" y="6088453"/>
            <a:ext cx="3664074" cy="274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eine Fotobeschreibung verfügbar.">
            <a:extLst>
              <a:ext uri="{FF2B5EF4-FFF2-40B4-BE49-F238E27FC236}">
                <a16:creationId xmlns:a16="http://schemas.microsoft.com/office/drawing/2014/main" id="{B11A8D61-4BD6-A24A-4542-E46F95B05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137" y="2612426"/>
            <a:ext cx="3664074" cy="244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84;g32567902cf3_0_6">
            <a:extLst>
              <a:ext uri="{FF2B5EF4-FFF2-40B4-BE49-F238E27FC236}">
                <a16:creationId xmlns:a16="http://schemas.microsoft.com/office/drawing/2014/main" id="{9AD2C932-19D6-F0E6-80A1-265FDA894D9B}"/>
              </a:ext>
            </a:extLst>
          </p:cNvPr>
          <p:cNvSpPr txBox="1"/>
          <p:nvPr/>
        </p:nvSpPr>
        <p:spPr>
          <a:xfrm>
            <a:off x="4231137" y="5053263"/>
            <a:ext cx="841125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Meeting at UN Headquarters </a:t>
            </a: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CC565BAF-DC9A-6E0B-40D6-3D9A11D44FF7}"/>
              </a:ext>
            </a:extLst>
          </p:cNvPr>
          <p:cNvSpPr txBox="1"/>
          <p:nvPr/>
        </p:nvSpPr>
        <p:spPr>
          <a:xfrm>
            <a:off x="4231137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Unicef</a:t>
            </a: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meeting</a:t>
            </a:r>
          </a:p>
        </p:txBody>
      </p:sp>
      <p:pic>
        <p:nvPicPr>
          <p:cNvPr id="1030" name="Picture 6" descr="Keine Fotobeschreibung verfügbar.">
            <a:extLst>
              <a:ext uri="{FF2B5EF4-FFF2-40B4-BE49-F238E27FC236}">
                <a16:creationId xmlns:a16="http://schemas.microsoft.com/office/drawing/2014/main" id="{0D37477C-132C-3CF9-6182-21E47FDFF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126" y="2612426"/>
            <a:ext cx="4339263" cy="244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eine Fotobeschreibung verfügbar.">
            <a:extLst>
              <a:ext uri="{FF2B5EF4-FFF2-40B4-BE49-F238E27FC236}">
                <a16:creationId xmlns:a16="http://schemas.microsoft.com/office/drawing/2014/main" id="{20E9ED9D-F14F-DFE5-1C17-CE4E990E5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20" y="6088452"/>
            <a:ext cx="3664074" cy="274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84;g32567902cf3_0_6">
            <a:extLst>
              <a:ext uri="{FF2B5EF4-FFF2-40B4-BE49-F238E27FC236}">
                <a16:creationId xmlns:a16="http://schemas.microsoft.com/office/drawing/2014/main" id="{34E77590-E475-2A8C-619D-B1401719CD4A}"/>
              </a:ext>
            </a:extLst>
          </p:cNvPr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with children</a:t>
            </a:r>
          </a:p>
        </p:txBody>
      </p:sp>
      <p:pic>
        <p:nvPicPr>
          <p:cNvPr id="1034" name="Picture 10" descr="Keine Fotobeschreibung verfügbar.">
            <a:extLst>
              <a:ext uri="{FF2B5EF4-FFF2-40B4-BE49-F238E27FC236}">
                <a16:creationId xmlns:a16="http://schemas.microsoft.com/office/drawing/2014/main" id="{B8FC7FC0-EF70-1AE5-C8D5-2AD2EA77A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9167" y="2142157"/>
            <a:ext cx="3685580" cy="289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84;g32567902cf3_0_6">
            <a:extLst>
              <a:ext uri="{FF2B5EF4-FFF2-40B4-BE49-F238E27FC236}">
                <a16:creationId xmlns:a16="http://schemas.microsoft.com/office/drawing/2014/main" id="{C55D530B-1F9C-2B10-3B07-DEA9F8F75C01}"/>
              </a:ext>
            </a:extLst>
          </p:cNvPr>
          <p:cNvSpPr txBox="1"/>
          <p:nvPr/>
        </p:nvSpPr>
        <p:spPr>
          <a:xfrm>
            <a:off x="13329167" y="5143500"/>
            <a:ext cx="4087690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WFDYS Board Meeting online</a:t>
            </a:r>
          </a:p>
        </p:txBody>
      </p:sp>
      <p:pic>
        <p:nvPicPr>
          <p:cNvPr id="1036" name="Picture 12" descr="Keine Fotobeschreibung verfügbar.">
            <a:extLst>
              <a:ext uri="{FF2B5EF4-FFF2-40B4-BE49-F238E27FC236}">
                <a16:creationId xmlns:a16="http://schemas.microsoft.com/office/drawing/2014/main" id="{6E2AF931-6E06-64FD-E95F-61083828B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9167" y="6150440"/>
            <a:ext cx="3460229" cy="259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84;g32567902cf3_0_6">
            <a:extLst>
              <a:ext uri="{FF2B5EF4-FFF2-40B4-BE49-F238E27FC236}">
                <a16:creationId xmlns:a16="http://schemas.microsoft.com/office/drawing/2014/main" id="{95F8AD14-BD4C-D0D5-7453-728F7BE6F6E1}"/>
              </a:ext>
            </a:extLst>
          </p:cNvPr>
          <p:cNvSpPr txBox="1"/>
          <p:nvPr/>
        </p:nvSpPr>
        <p:spPr>
          <a:xfrm>
            <a:off x="13125322" y="8760066"/>
            <a:ext cx="4087690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with Tunisian youth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65E3C99-8A58-7DB1-68A0-3487724CE856}"/>
              </a:ext>
            </a:extLst>
          </p:cNvPr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Scoure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www.facebook.com</a:t>
            </a:r>
            <a:r>
              <a:rPr lang="de-DE" dirty="0">
                <a:solidFill>
                  <a:schemeClr val="bg1"/>
                </a:solidFill>
              </a:rPr>
              <a:t>/</a:t>
            </a:r>
            <a:r>
              <a:rPr lang="de-DE" dirty="0" err="1">
                <a:solidFill>
                  <a:schemeClr val="bg1"/>
                </a:solidFill>
              </a:rPr>
              <a:t>wfdys</a:t>
            </a:r>
            <a:r>
              <a:rPr lang="de-DE" dirty="0">
                <a:solidFill>
                  <a:schemeClr val="bg1"/>
                </a:solidFill>
              </a:rPr>
              <a:t> and </a:t>
            </a:r>
            <a:r>
              <a:rPr lang="de-DE" dirty="0" err="1">
                <a:solidFill>
                  <a:schemeClr val="bg1"/>
                </a:solidFill>
              </a:rPr>
              <a:t>www.instagram.com</a:t>
            </a:r>
            <a:r>
              <a:rPr lang="de-DE" dirty="0">
                <a:solidFill>
                  <a:schemeClr val="bg1"/>
                </a:solidFill>
              </a:rPr>
              <a:t>/</a:t>
            </a:r>
            <a:r>
              <a:rPr lang="de-DE" dirty="0" err="1">
                <a:solidFill>
                  <a:schemeClr val="bg1"/>
                </a:solidFill>
              </a:rPr>
              <a:t>wfdys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Google Shape;100;p2">
            <a:extLst>
              <a:ext uri="{FF2B5EF4-FFF2-40B4-BE49-F238E27FC236}">
                <a16:creationId xmlns:a16="http://schemas.microsoft.com/office/drawing/2014/main" id="{F5D19A7E-CA76-54C6-2BF9-B583DEFD9A2A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5888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C5376922-35EA-A833-B233-30FD55EBA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37DC22A9-355E-D59A-3965-2A611D5707C1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DF4F4A9B-A554-672A-A385-8FB015D23028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DDDFFE65-17D1-759C-D62A-DA369D98A029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92C9B9C7-7C5B-A58A-9727-BFBE733BC1C8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19A63B34-54AA-03EE-1B5F-F12754A11F86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0" name="Google Shape;180;g32567902cf3_0_6">
            <a:extLst>
              <a:ext uri="{FF2B5EF4-FFF2-40B4-BE49-F238E27FC236}">
                <a16:creationId xmlns:a16="http://schemas.microsoft.com/office/drawing/2014/main" id="{A176C7D0-7474-99C0-7528-640F3F97C9B2}"/>
              </a:ext>
            </a:extLst>
          </p:cNvPr>
          <p:cNvSpPr txBox="1"/>
          <p:nvPr/>
        </p:nvSpPr>
        <p:spPr>
          <a:xfrm>
            <a:off x="3684775" y="42173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International Camp</a:t>
            </a:r>
            <a:endParaRPr sz="6200" dirty="0">
              <a:solidFill>
                <a:schemeClr val="bg1"/>
              </a:solidFill>
            </a:endParaRPr>
          </a:p>
        </p:txBody>
      </p:sp>
      <p:sp>
        <p:nvSpPr>
          <p:cNvPr id="184" name="Google Shape;184;g32567902cf3_0_6">
            <a:extLst>
              <a:ext uri="{FF2B5EF4-FFF2-40B4-BE49-F238E27FC236}">
                <a16:creationId xmlns:a16="http://schemas.microsoft.com/office/drawing/2014/main" id="{AD45FE24-5CE7-11C2-DE12-6F3E0AE6D1DD}"/>
              </a:ext>
            </a:extLst>
          </p:cNvPr>
          <p:cNvSpPr txBox="1"/>
          <p:nvPr/>
        </p:nvSpPr>
        <p:spPr>
          <a:xfrm>
            <a:off x="3387029" y="6556722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Children Camp</a:t>
            </a: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5D2B97B8-F165-EE41-5BBF-CF406CAB6718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84;g32567902cf3_0_6">
            <a:extLst>
              <a:ext uri="{FF2B5EF4-FFF2-40B4-BE49-F238E27FC236}">
                <a16:creationId xmlns:a16="http://schemas.microsoft.com/office/drawing/2014/main" id="{33F6BCCB-FD8F-AC8F-CED4-103F7F73D80E}"/>
              </a:ext>
            </a:extLst>
          </p:cNvPr>
          <p:cNvSpPr txBox="1"/>
          <p:nvPr/>
        </p:nvSpPr>
        <p:spPr>
          <a:xfrm>
            <a:off x="13561791" y="6555855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Youth Camp</a:t>
            </a:r>
          </a:p>
        </p:txBody>
      </p:sp>
      <p:sp>
        <p:nvSpPr>
          <p:cNvPr id="3" name="Google Shape;184;g32567902cf3_0_6">
            <a:extLst>
              <a:ext uri="{FF2B5EF4-FFF2-40B4-BE49-F238E27FC236}">
                <a16:creationId xmlns:a16="http://schemas.microsoft.com/office/drawing/2014/main" id="{C0B1B4DE-CD9A-2E85-5A8C-258621372C9B}"/>
              </a:ext>
            </a:extLst>
          </p:cNvPr>
          <p:cNvSpPr txBox="1"/>
          <p:nvPr/>
        </p:nvSpPr>
        <p:spPr>
          <a:xfrm>
            <a:off x="8608177" y="6555855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Camp</a:t>
            </a:r>
          </a:p>
        </p:txBody>
      </p:sp>
      <p:sp>
        <p:nvSpPr>
          <p:cNvPr id="4" name="Google Shape;184;g32567902cf3_0_6">
            <a:extLst>
              <a:ext uri="{FF2B5EF4-FFF2-40B4-BE49-F238E27FC236}">
                <a16:creationId xmlns:a16="http://schemas.microsoft.com/office/drawing/2014/main" id="{2415084D-0AEE-6E06-5459-7446B1871F78}"/>
              </a:ext>
            </a:extLst>
          </p:cNvPr>
          <p:cNvSpPr txBox="1"/>
          <p:nvPr/>
        </p:nvSpPr>
        <p:spPr>
          <a:xfrm>
            <a:off x="3387029" y="8272168"/>
            <a:ext cx="14751223" cy="1335750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The Camp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is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the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most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valuable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to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empower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the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children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to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youth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campers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and </a:t>
            </a:r>
          </a:p>
          <a:p>
            <a:pPr algn="ctr"/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COC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that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grow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up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and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experience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how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effectLst/>
                <a:latin typeface="Quicksand" pitchFamily="2" charset="0"/>
              </a:rPr>
              <a:t>to</a:t>
            </a:r>
            <a:r>
              <a:rPr lang="de-AT" sz="2800" dirty="0">
                <a:solidFill>
                  <a:schemeClr val="bg1"/>
                </a:solidFill>
                <a:effectLst/>
                <a:latin typeface="Quicksand" pitchFamily="2" charset="0"/>
              </a:rPr>
              <a:t> manage!</a:t>
            </a:r>
          </a:p>
        </p:txBody>
      </p:sp>
      <p:sp>
        <p:nvSpPr>
          <p:cNvPr id="5" name="Google Shape;184;g32567902cf3_0_6">
            <a:extLst>
              <a:ext uri="{FF2B5EF4-FFF2-40B4-BE49-F238E27FC236}">
                <a16:creationId xmlns:a16="http://schemas.microsoft.com/office/drawing/2014/main" id="{2F47EAE7-DA94-ADA1-9CEB-34A138DC4A62}"/>
              </a:ext>
            </a:extLst>
          </p:cNvPr>
          <p:cNvSpPr txBox="1"/>
          <p:nvPr/>
        </p:nvSpPr>
        <p:spPr>
          <a:xfrm>
            <a:off x="3387029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9 to 12 years old</a:t>
            </a:r>
          </a:p>
        </p:txBody>
      </p:sp>
      <p:sp>
        <p:nvSpPr>
          <p:cNvPr id="6" name="Google Shape;184;g32567902cf3_0_6">
            <a:extLst>
              <a:ext uri="{FF2B5EF4-FFF2-40B4-BE49-F238E27FC236}">
                <a16:creationId xmlns:a16="http://schemas.microsoft.com/office/drawing/2014/main" id="{E8510AAC-DA2E-4549-4E85-2BB3B6DE8D1C}"/>
              </a:ext>
            </a:extLst>
          </p:cNvPr>
          <p:cNvSpPr txBox="1"/>
          <p:nvPr/>
        </p:nvSpPr>
        <p:spPr>
          <a:xfrm>
            <a:off x="8608177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13 to 17 years old</a:t>
            </a: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86746D98-0390-03A0-652B-806EE55786BC}"/>
              </a:ext>
            </a:extLst>
          </p:cNvPr>
          <p:cNvSpPr txBox="1"/>
          <p:nvPr/>
        </p:nvSpPr>
        <p:spPr>
          <a:xfrm>
            <a:off x="13561791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18 to 30 years old</a:t>
            </a:r>
          </a:p>
        </p:txBody>
      </p:sp>
      <p:pic>
        <p:nvPicPr>
          <p:cNvPr id="8" name="image63.jpg" descr="image63.jpg">
            <a:extLst>
              <a:ext uri="{FF2B5EF4-FFF2-40B4-BE49-F238E27FC236}">
                <a16:creationId xmlns:a16="http://schemas.microsoft.com/office/drawing/2014/main" id="{3FDAF852-5649-4862-74E4-0DE1D0E91D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7028" y="2817661"/>
            <a:ext cx="4569443" cy="3005148"/>
          </a:xfrm>
          <a:prstGeom prst="rect">
            <a:avLst/>
          </a:prstGeom>
          <a:ln w="127000" cap="rnd">
            <a:noFill/>
          </a:ln>
          <a:effectLst>
            <a:outerShdw blurRad="76200" dist="95250" dir="10500000" rotWithShape="0">
              <a:srgbClr val="000000">
                <a:alpha val="20000"/>
              </a:srgbClr>
            </a:outerShdw>
          </a:effectLst>
        </p:spPr>
      </p:pic>
      <p:pic>
        <p:nvPicPr>
          <p:cNvPr id="13" name="image64.jpg" descr="image64.jpg">
            <a:extLst>
              <a:ext uri="{FF2B5EF4-FFF2-40B4-BE49-F238E27FC236}">
                <a16:creationId xmlns:a16="http://schemas.microsoft.com/office/drawing/2014/main" id="{CE8B8CD0-04FB-3AD9-D10A-225073B98D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1791" y="2817661"/>
            <a:ext cx="4576461" cy="3005148"/>
          </a:xfrm>
          <a:prstGeom prst="rect">
            <a:avLst/>
          </a:prstGeom>
        </p:spPr>
      </p:pic>
      <p:pic>
        <p:nvPicPr>
          <p:cNvPr id="14" name="droppedImage.tiff" descr="droppedImage.tiff">
            <a:extLst>
              <a:ext uri="{FF2B5EF4-FFF2-40B4-BE49-F238E27FC236}">
                <a16:creationId xmlns:a16="http://schemas.microsoft.com/office/drawing/2014/main" id="{2AB9295D-1958-CCAE-0E67-197765662C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6334" y="2817662"/>
            <a:ext cx="4528304" cy="300514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2AA0416-0B71-0FC4-71D8-E051B830AE21}"/>
              </a:ext>
            </a:extLst>
          </p:cNvPr>
          <p:cNvSpPr txBox="1"/>
          <p:nvPr/>
        </p:nvSpPr>
        <p:spPr>
          <a:xfrm>
            <a:off x="3684775" y="9586216"/>
            <a:ext cx="5431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Scoure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www.facebook.com</a:t>
            </a:r>
            <a:r>
              <a:rPr lang="de-DE" dirty="0">
                <a:solidFill>
                  <a:schemeClr val="bg1"/>
                </a:solidFill>
              </a:rPr>
              <a:t>/</a:t>
            </a:r>
            <a:r>
              <a:rPr lang="de-DE" dirty="0" err="1">
                <a:solidFill>
                  <a:schemeClr val="bg1"/>
                </a:solidFill>
              </a:rPr>
              <a:t>wfdys</a:t>
            </a:r>
            <a:r>
              <a:rPr lang="de-DE" dirty="0">
                <a:solidFill>
                  <a:schemeClr val="bg1"/>
                </a:solidFill>
              </a:rPr>
              <a:t> and </a:t>
            </a:r>
            <a:r>
              <a:rPr lang="de-DE" dirty="0" err="1">
                <a:solidFill>
                  <a:schemeClr val="bg1"/>
                </a:solidFill>
              </a:rPr>
              <a:t>www.instagram.com</a:t>
            </a:r>
            <a:r>
              <a:rPr lang="de-DE" dirty="0">
                <a:solidFill>
                  <a:schemeClr val="bg1"/>
                </a:solidFill>
              </a:rPr>
              <a:t>/</a:t>
            </a:r>
            <a:r>
              <a:rPr lang="de-DE" dirty="0" err="1">
                <a:solidFill>
                  <a:schemeClr val="bg1"/>
                </a:solidFill>
              </a:rPr>
              <a:t>wfdys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0" name="Google Shape;100;p2">
            <a:extLst>
              <a:ext uri="{FF2B5EF4-FFF2-40B4-BE49-F238E27FC236}">
                <a16:creationId xmlns:a16="http://schemas.microsoft.com/office/drawing/2014/main" id="{73116C80-BFAA-CE5B-A2B6-E7443BC6DAD3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1613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8427CE84-0516-7B5C-D2DA-D76645A59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96187319-0124-26FE-2B85-A2B3001EABE3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2">
            <a:extLst>
              <a:ext uri="{FF2B5EF4-FFF2-40B4-BE49-F238E27FC236}">
                <a16:creationId xmlns:a16="http://schemas.microsoft.com/office/drawing/2014/main" id="{53DCF40D-06D1-6130-5FF9-57F3FFB18252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>
              <a:extLst>
                <a:ext uri="{FF2B5EF4-FFF2-40B4-BE49-F238E27FC236}">
                  <a16:creationId xmlns:a16="http://schemas.microsoft.com/office/drawing/2014/main" id="{9771DD9F-EBBE-FEB8-944B-31B1FC2DCD7C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>
              <a:extLst>
                <a:ext uri="{FF2B5EF4-FFF2-40B4-BE49-F238E27FC236}">
                  <a16:creationId xmlns:a16="http://schemas.microsoft.com/office/drawing/2014/main" id="{4404575A-D4ED-843E-9EC5-56D063632861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789DA51B-7E5B-26DC-0693-975A7EC287CD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79;g32567902cf3_0_6">
            <a:extLst>
              <a:ext uri="{FF2B5EF4-FFF2-40B4-BE49-F238E27FC236}">
                <a16:creationId xmlns:a16="http://schemas.microsoft.com/office/drawing/2014/main" id="{7B3D2A62-2B4A-304B-0CCC-CB9241D09FD6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" name="Google Shape;122;g325bd59bfda_0_4">
            <a:extLst>
              <a:ext uri="{FF2B5EF4-FFF2-40B4-BE49-F238E27FC236}">
                <a16:creationId xmlns:a16="http://schemas.microsoft.com/office/drawing/2014/main" id="{A4CBE378-22B3-6C2A-3DB4-3B5115F8FAA2}"/>
              </a:ext>
            </a:extLst>
          </p:cNvPr>
          <p:cNvSpPr txBox="1"/>
          <p:nvPr/>
        </p:nvSpPr>
        <p:spPr>
          <a:xfrm>
            <a:off x="3442912" y="2362797"/>
            <a:ext cx="8678263" cy="683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None/>
            </a:pP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The </a:t>
            </a:r>
            <a:r>
              <a:rPr lang="de-AT" sz="3600" b="1" dirty="0">
                <a:solidFill>
                  <a:schemeClr val="bg1"/>
                </a:solidFill>
                <a:latin typeface="Quicksand" pitchFamily="2" charset="0"/>
              </a:rPr>
              <a:t>European Union </a:t>
            </a: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36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36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3600" b="1" dirty="0">
                <a:solidFill>
                  <a:schemeClr val="bg1"/>
                </a:solidFill>
                <a:latin typeface="Quicksand" pitchFamily="2" charset="0"/>
              </a:rPr>
              <a:t> Youth (EUDY)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is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an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organization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that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represents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interests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young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people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in Europe.</a:t>
            </a:r>
          </a:p>
          <a:p>
            <a:pPr algn="just">
              <a:buNone/>
            </a:pPr>
            <a:endParaRPr lang="de-AT" sz="3600" dirty="0">
              <a:solidFill>
                <a:schemeClr val="bg1"/>
              </a:solidFill>
              <a:latin typeface="Quicksand" pitchFamily="2" charset="0"/>
            </a:endParaRPr>
          </a:p>
          <a:p>
            <a:pPr algn="just">
              <a:buNone/>
            </a:pPr>
            <a:endParaRPr lang="de-AT" sz="3600" dirty="0">
              <a:solidFill>
                <a:schemeClr val="bg1"/>
              </a:solidFill>
              <a:latin typeface="Quicksand" pitchFamily="2" charset="0"/>
            </a:endParaRPr>
          </a:p>
          <a:p>
            <a:pPr marL="571500" indent="-571500" algn="just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advocates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for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the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rights</a:t>
            </a:r>
            <a:r>
              <a:rPr lang="de-AT" sz="3600" b="1" dirty="0">
                <a:solidFill>
                  <a:schemeClr val="bg1"/>
                </a:solidFill>
                <a:latin typeface="Quicksand" pitchFamily="2" charset="0"/>
              </a:rPr>
              <a:t>, </a:t>
            </a: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education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, and </a:t>
            </a:r>
            <a:r>
              <a:rPr lang="de-AT" sz="3600" b="1" dirty="0">
                <a:solidFill>
                  <a:schemeClr val="bg1"/>
                </a:solidFill>
                <a:latin typeface="Quicksand" pitchFamily="2" charset="0"/>
              </a:rPr>
              <a:t>social </a:t>
            </a: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inclusion</a:t>
            </a:r>
            <a:r>
              <a:rPr lang="de-AT" sz="3600" b="1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of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youth</a:t>
            </a:r>
            <a:endParaRPr lang="de-AT" sz="3600" dirty="0">
              <a:solidFill>
                <a:schemeClr val="bg1"/>
              </a:solidFill>
              <a:latin typeface="Quicksand" pitchFamily="2" charset="0"/>
            </a:endParaRPr>
          </a:p>
          <a:p>
            <a:pPr marL="571500" indent="-571500" algn="just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promotes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b="1" dirty="0" err="1">
                <a:solidFill>
                  <a:schemeClr val="bg1"/>
                </a:solidFill>
                <a:latin typeface="Quicksand" pitchFamily="2" charset="0"/>
              </a:rPr>
              <a:t>exchange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3600" dirty="0" err="1">
                <a:solidFill>
                  <a:schemeClr val="bg1"/>
                </a:solidFill>
                <a:latin typeface="Quicksand" pitchFamily="2" charset="0"/>
              </a:rPr>
              <a:t>between</a:t>
            </a:r>
            <a:r>
              <a:rPr lang="de-AT" sz="3600" dirty="0">
                <a:solidFill>
                  <a:schemeClr val="bg1"/>
                </a:solidFill>
                <a:latin typeface="Quicksand" pitchFamily="2" charset="0"/>
              </a:rPr>
              <a:t> different countries</a:t>
            </a:r>
            <a:endParaRPr lang="de-AT" sz="5400" dirty="0">
              <a:solidFill>
                <a:schemeClr val="bg1"/>
              </a:solidFill>
              <a:effectLst/>
              <a:latin typeface="Quicksand" pitchFamily="2" charset="0"/>
            </a:endParaRPr>
          </a:p>
        </p:txBody>
      </p:sp>
      <p:pic>
        <p:nvPicPr>
          <p:cNvPr id="2052" name="Picture 4" descr="Keine Fotobeschreibung verfügbar.">
            <a:extLst>
              <a:ext uri="{FF2B5EF4-FFF2-40B4-BE49-F238E27FC236}">
                <a16:creationId xmlns:a16="http://schemas.microsoft.com/office/drawing/2014/main" id="{C8A0AC17-419C-3BDE-4914-63CBC363F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8310" y="2362797"/>
            <a:ext cx="5561405" cy="556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544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0AB86891-65CE-07E1-29B4-1FDEEBA4E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A17CD07D-D6DA-1D1E-8D04-CD8FC8565CEE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DF0AE5B2-F575-137B-7A7E-BC40429D5AB7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7C58D892-D0D9-AD9E-D94F-A5ED140A3AF8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57DA8AB4-3C0F-CFB5-DB46-09DEB5E119A6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F69A7A8D-4EF1-13D8-8285-FE7D51B09207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1C701BA6-A64E-1275-07B3-8D8A57567A4A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22;g325bd59bfda_0_4">
            <a:extLst>
              <a:ext uri="{FF2B5EF4-FFF2-40B4-BE49-F238E27FC236}">
                <a16:creationId xmlns:a16="http://schemas.microsoft.com/office/drawing/2014/main" id="{FA70B1F9-7EC7-EF49-DBAF-A37410051462}"/>
              </a:ext>
            </a:extLst>
          </p:cNvPr>
          <p:cNvSpPr txBox="1"/>
          <p:nvPr/>
        </p:nvSpPr>
        <p:spPr>
          <a:xfrm>
            <a:off x="3299233" y="324871"/>
            <a:ext cx="10511255" cy="978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-US" sz="2400" b="1" noProof="0" dirty="0">
                <a:solidFill>
                  <a:schemeClr val="bg1"/>
                </a:solidFill>
                <a:latin typeface="Quicksand" pitchFamily="2" charset="0"/>
              </a:rPr>
              <a:t>Main Goals of EUDY:</a:t>
            </a:r>
          </a:p>
          <a:p>
            <a:pPr>
              <a:buNone/>
            </a:pPr>
            <a:endParaRPr lang="en-US" sz="2400" b="1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b="1" noProof="0" dirty="0">
                <a:solidFill>
                  <a:schemeClr val="bg1"/>
                </a:solidFill>
                <a:latin typeface="Quicksand" pitchFamily="2" charset="0"/>
              </a:rPr>
              <a:t>Promotion of Sign Languages</a:t>
            </a:r>
            <a: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  <a:t> – EUDY advocates for the recognition and use of national sign languages across Europe.</a:t>
            </a:r>
            <a:b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</a:br>
            <a:endParaRPr lang="en-US" sz="24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b="1" noProof="0" dirty="0">
                <a:solidFill>
                  <a:schemeClr val="bg1"/>
                </a:solidFill>
                <a:latin typeface="Quicksand" pitchFamily="2" charset="0"/>
              </a:rPr>
              <a:t>Youth Participation</a:t>
            </a:r>
            <a: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  <a:t> – The organization supports young deaf people in becoming politically and socially engaged.</a:t>
            </a:r>
            <a:b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</a:br>
            <a:endParaRPr lang="en-US" sz="24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b="1" noProof="0" dirty="0">
                <a:solidFill>
                  <a:schemeClr val="bg1"/>
                </a:solidFill>
                <a:latin typeface="Quicksand" pitchFamily="2" charset="0"/>
              </a:rPr>
              <a:t>Education and Empowerment</a:t>
            </a:r>
            <a: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  <a:t> – Through workshops, conferences, and youth camps, EUDY strengthens the self-confidence and skills of deaf youth.</a:t>
            </a:r>
            <a:b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</a:br>
            <a:endParaRPr lang="en-US" sz="24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b="1" noProof="0" dirty="0">
                <a:solidFill>
                  <a:schemeClr val="bg1"/>
                </a:solidFill>
                <a:latin typeface="Quicksand" pitchFamily="2" charset="0"/>
              </a:rPr>
              <a:t>International Networking</a:t>
            </a:r>
            <a: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  <a:t> – EUDY brings together young deaf people from different European countries to foster exchange and collaboration.</a:t>
            </a:r>
            <a:b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</a:br>
            <a:endParaRPr lang="en-US" sz="24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b="1" noProof="0" dirty="0">
                <a:solidFill>
                  <a:schemeClr val="bg1"/>
                </a:solidFill>
                <a:latin typeface="Quicksand" pitchFamily="2" charset="0"/>
              </a:rPr>
              <a:t>Education and Empowerment</a:t>
            </a:r>
            <a: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  <a:t> – Through training, conferences, and youth camps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24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b="1" noProof="0" dirty="0">
                <a:solidFill>
                  <a:schemeClr val="bg1"/>
                </a:solidFill>
                <a:latin typeface="Quicksand" pitchFamily="2" charset="0"/>
              </a:rPr>
              <a:t>Diverse</a:t>
            </a:r>
            <a: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  <a:t> - aiming to raise awareness, educate, empower and stand up for those who identify as LGBTQIA+, Deaf Women, </a:t>
            </a:r>
            <a:r>
              <a:rPr lang="en-US" sz="2400" noProof="0" dirty="0" err="1">
                <a:solidFill>
                  <a:schemeClr val="bg1"/>
                </a:solidFill>
                <a:latin typeface="Quicksand" pitchFamily="2" charset="0"/>
              </a:rPr>
              <a:t>Deafblinds</a:t>
            </a:r>
            <a: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  <a:t>, Deaf BIPOC, various religious groups, etc. </a:t>
            </a:r>
          </a:p>
          <a:p>
            <a:endParaRPr lang="en-US" sz="2400" noProof="0" dirty="0">
              <a:solidFill>
                <a:schemeClr val="bg1"/>
              </a:solidFill>
              <a:latin typeface="Quicksand" pitchFamily="2" charset="0"/>
            </a:endParaRPr>
          </a:p>
          <a:p>
            <a: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  <a:t>The organization collaborates with national deaf associations and the </a:t>
            </a:r>
            <a:r>
              <a:rPr lang="en-US" sz="2400" b="1" noProof="0" dirty="0">
                <a:solidFill>
                  <a:schemeClr val="bg1"/>
                </a:solidFill>
                <a:latin typeface="Quicksand" pitchFamily="2" charset="0"/>
              </a:rPr>
              <a:t>European Union of the Deaf (EUD)</a:t>
            </a:r>
            <a:r>
              <a:rPr lang="en-US" sz="2400" noProof="0" dirty="0">
                <a:solidFill>
                  <a:schemeClr val="bg1"/>
                </a:solidFill>
                <a:latin typeface="Quicksand" pitchFamily="2" charset="0"/>
              </a:rPr>
              <a:t> to strengthen the rights of young deaf people at the European level.</a:t>
            </a:r>
          </a:p>
        </p:txBody>
      </p:sp>
      <p:pic>
        <p:nvPicPr>
          <p:cNvPr id="4" name="Picture 4" descr="Keine Fotobeschreibung verfügbar.">
            <a:extLst>
              <a:ext uri="{FF2B5EF4-FFF2-40B4-BE49-F238E27FC236}">
                <a16:creationId xmlns:a16="http://schemas.microsoft.com/office/drawing/2014/main" id="{83D8F8BD-D0B9-A43B-3445-D519A4E5E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7641" y="436480"/>
            <a:ext cx="3723210" cy="372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00;p2">
            <a:extLst>
              <a:ext uri="{FF2B5EF4-FFF2-40B4-BE49-F238E27FC236}">
                <a16:creationId xmlns:a16="http://schemas.microsoft.com/office/drawing/2014/main" id="{A4B79E6E-7C29-60CF-5259-CD9EFA65DFC6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7167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5BAB07A3-C18A-BC15-AA1C-43A46095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49D2AA4C-C507-545B-11F6-AC3A969DB847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D7DED919-F3FC-B0F3-87CF-9D30B315DA5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9A3100EE-A75E-42F7-5951-181887628D1A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B1E51E15-D73E-6266-B1B4-DBD495864779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648CD818-3751-698B-10E6-B4176EE8E6D7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AFCCA18B-B7AA-84E2-DA0C-0733590762D0}"/>
              </a:ext>
            </a:extLst>
          </p:cNvPr>
          <p:cNvSpPr/>
          <p:nvPr/>
        </p:nvSpPr>
        <p:spPr>
          <a:xfrm>
            <a:off x="14950162" y="9542940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0;g32567902cf3_0_6">
            <a:extLst>
              <a:ext uri="{FF2B5EF4-FFF2-40B4-BE49-F238E27FC236}">
                <a16:creationId xmlns:a16="http://schemas.microsoft.com/office/drawing/2014/main" id="{7012228D-22A2-6319-50CB-1A7D8479796D}"/>
              </a:ext>
            </a:extLst>
          </p:cNvPr>
          <p:cNvSpPr txBox="1"/>
          <p:nvPr/>
        </p:nvSpPr>
        <p:spPr>
          <a:xfrm>
            <a:off x="3684775" y="42173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activities</a:t>
            </a:r>
            <a:endParaRPr lang="en-US" sz="6200" dirty="0">
              <a:solidFill>
                <a:schemeClr val="bg1"/>
              </a:solidFill>
            </a:endParaRPr>
          </a:p>
        </p:txBody>
      </p:sp>
      <p:sp>
        <p:nvSpPr>
          <p:cNvPr id="6" name="Google Shape;184;g32567902cf3_0_6">
            <a:extLst>
              <a:ext uri="{FF2B5EF4-FFF2-40B4-BE49-F238E27FC236}">
                <a16:creationId xmlns:a16="http://schemas.microsoft.com/office/drawing/2014/main" id="{86838D7D-CBF3-5DBD-176B-691ED1B8DCAE}"/>
              </a:ext>
            </a:extLst>
          </p:cNvPr>
          <p:cNvSpPr txBox="1"/>
          <p:nvPr/>
        </p:nvSpPr>
        <p:spPr>
          <a:xfrm>
            <a:off x="3515977" y="5143499"/>
            <a:ext cx="841125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EUDY General Assembly</a:t>
            </a: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456F2D8C-8850-50B4-79AD-D161FFCB1317}"/>
              </a:ext>
            </a:extLst>
          </p:cNvPr>
          <p:cNvSpPr txBox="1"/>
          <p:nvPr/>
        </p:nvSpPr>
        <p:spPr>
          <a:xfrm>
            <a:off x="4231137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activites</a:t>
            </a:r>
            <a:endParaRPr lang="en-US" sz="2000" dirty="0">
              <a:solidFill>
                <a:schemeClr val="bg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8" name="Google Shape;184;g32567902cf3_0_6">
            <a:extLst>
              <a:ext uri="{FF2B5EF4-FFF2-40B4-BE49-F238E27FC236}">
                <a16:creationId xmlns:a16="http://schemas.microsoft.com/office/drawing/2014/main" id="{888128AA-8155-F9FC-B7D6-036F771FDE86}"/>
              </a:ext>
            </a:extLst>
          </p:cNvPr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European Youth Forum</a:t>
            </a:r>
          </a:p>
        </p:txBody>
      </p:sp>
      <p:sp>
        <p:nvSpPr>
          <p:cNvPr id="9" name="Google Shape;184;g32567902cf3_0_6">
            <a:extLst>
              <a:ext uri="{FF2B5EF4-FFF2-40B4-BE49-F238E27FC236}">
                <a16:creationId xmlns:a16="http://schemas.microsoft.com/office/drawing/2014/main" id="{537EBE10-D566-17E6-9326-826133992148}"/>
              </a:ext>
            </a:extLst>
          </p:cNvPr>
          <p:cNvSpPr txBox="1"/>
          <p:nvPr/>
        </p:nvSpPr>
        <p:spPr>
          <a:xfrm>
            <a:off x="13012356" y="5119550"/>
            <a:ext cx="4745788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European Deaf Youth Capital (EDYC)</a:t>
            </a:r>
          </a:p>
        </p:txBody>
      </p:sp>
      <p:sp>
        <p:nvSpPr>
          <p:cNvPr id="10" name="Google Shape;184;g32567902cf3_0_6">
            <a:extLst>
              <a:ext uri="{FF2B5EF4-FFF2-40B4-BE49-F238E27FC236}">
                <a16:creationId xmlns:a16="http://schemas.microsoft.com/office/drawing/2014/main" id="{C6571BCA-6D23-7A54-2821-6DAC0C85A58C}"/>
              </a:ext>
            </a:extLst>
          </p:cNvPr>
          <p:cNvSpPr txBox="1"/>
          <p:nvPr/>
        </p:nvSpPr>
        <p:spPr>
          <a:xfrm>
            <a:off x="13553213" y="8774520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Presentation/Interview on Instagram LIVE</a:t>
            </a:r>
          </a:p>
        </p:txBody>
      </p:sp>
      <p:pic>
        <p:nvPicPr>
          <p:cNvPr id="2050" name="Picture 2" descr="Keine Fotobeschreibung verfügbar.">
            <a:extLst>
              <a:ext uri="{FF2B5EF4-FFF2-40B4-BE49-F238E27FC236}">
                <a16:creationId xmlns:a16="http://schemas.microsoft.com/office/drawing/2014/main" id="{2AB661F9-6933-148C-9314-D49BD11A8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775" y="2114174"/>
            <a:ext cx="8073657" cy="298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E631FEB-9978-8B01-F5CA-6EFBF0F09C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81931" y="2153724"/>
            <a:ext cx="4484663" cy="2989775"/>
          </a:xfrm>
          <a:prstGeom prst="rect">
            <a:avLst/>
          </a:prstGeom>
        </p:spPr>
      </p:pic>
      <p:pic>
        <p:nvPicPr>
          <p:cNvPr id="2052" name="Picture 4" descr="Keine Fotobeschreibung verfügbar.">
            <a:extLst>
              <a:ext uri="{FF2B5EF4-FFF2-40B4-BE49-F238E27FC236}">
                <a16:creationId xmlns:a16="http://schemas.microsoft.com/office/drawing/2014/main" id="{AF026988-A56E-50F7-1124-958758EE5F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4" t="-423" r="9" b="423"/>
          <a:stretch>
            <a:fillRect/>
          </a:stretch>
        </p:blipFill>
        <p:spPr bwMode="auto">
          <a:xfrm>
            <a:off x="3684775" y="5885263"/>
            <a:ext cx="4484663" cy="296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FDDEA62-523D-AC03-C57A-BCEA3D98B96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78" t="22028" r="-378" b="11323"/>
          <a:stretch>
            <a:fillRect/>
          </a:stretch>
        </p:blipFill>
        <p:spPr>
          <a:xfrm>
            <a:off x="8401582" y="5885262"/>
            <a:ext cx="4448205" cy="296467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059A281D-AAC6-D695-941F-F5E53F3CB8B0}"/>
              </a:ext>
            </a:extLst>
          </p:cNvPr>
          <p:cNvSpPr txBox="1"/>
          <p:nvPr/>
        </p:nvSpPr>
        <p:spPr>
          <a:xfrm>
            <a:off x="3684775" y="9586216"/>
            <a:ext cx="3329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Source: www.instagram.com/eudy_ofc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FEE06EE-DD90-209C-E75C-048DD5AE847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490" b="324"/>
          <a:stretch>
            <a:fillRect/>
          </a:stretch>
        </p:blipFill>
        <p:spPr>
          <a:xfrm>
            <a:off x="13081931" y="5836439"/>
            <a:ext cx="4457470" cy="2950227"/>
          </a:xfrm>
          <a:prstGeom prst="rect">
            <a:avLst/>
          </a:prstGeom>
        </p:spPr>
      </p:pic>
      <p:sp>
        <p:nvSpPr>
          <p:cNvPr id="3" name="Google Shape;100;p2">
            <a:extLst>
              <a:ext uri="{FF2B5EF4-FFF2-40B4-BE49-F238E27FC236}">
                <a16:creationId xmlns:a16="http://schemas.microsoft.com/office/drawing/2014/main" id="{17592F5C-7180-AEDA-5DAF-66FE2E404247}"/>
              </a:ext>
            </a:extLst>
          </p:cNvPr>
          <p:cNvSpPr/>
          <p:nvPr/>
        </p:nvSpPr>
        <p:spPr>
          <a:xfrm>
            <a:off x="14720765" y="9491409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2583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3F77DF7B-0BC4-AB3E-6C70-21F0007B7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D6D3CCCB-4FBD-83BD-7DE4-386B95ADF297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B746BD83-A5E2-0760-A255-3176DEF411D9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9061A530-C45A-6C6F-48A7-74E02519E548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E95AA02C-19EB-E44B-E105-C87128E1B03F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025388CD-C90C-40DC-A018-C3DC2B81323D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0" name="Google Shape;180;g32567902cf3_0_6">
            <a:extLst>
              <a:ext uri="{FF2B5EF4-FFF2-40B4-BE49-F238E27FC236}">
                <a16:creationId xmlns:a16="http://schemas.microsoft.com/office/drawing/2014/main" id="{FE1622F4-2213-7F86-95D6-99F93633648C}"/>
              </a:ext>
            </a:extLst>
          </p:cNvPr>
          <p:cNvSpPr txBox="1"/>
          <p:nvPr/>
        </p:nvSpPr>
        <p:spPr>
          <a:xfrm>
            <a:off x="3598334" y="117286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International Camp</a:t>
            </a:r>
            <a:endParaRPr sz="6200" dirty="0">
              <a:solidFill>
                <a:schemeClr val="bg1"/>
              </a:solidFill>
            </a:endParaRPr>
          </a:p>
        </p:txBody>
      </p:sp>
      <p:sp>
        <p:nvSpPr>
          <p:cNvPr id="184" name="Google Shape;184;g32567902cf3_0_6">
            <a:extLst>
              <a:ext uri="{FF2B5EF4-FFF2-40B4-BE49-F238E27FC236}">
                <a16:creationId xmlns:a16="http://schemas.microsoft.com/office/drawing/2014/main" id="{6BA5C816-2BB1-BEB2-A091-401E969385D7}"/>
              </a:ext>
            </a:extLst>
          </p:cNvPr>
          <p:cNvSpPr txBox="1"/>
          <p:nvPr/>
        </p:nvSpPr>
        <p:spPr>
          <a:xfrm>
            <a:off x="3387029" y="6556722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Children Camp</a:t>
            </a: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50281DA1-284A-6E31-DFD6-A46CCC241052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84;g32567902cf3_0_6">
            <a:extLst>
              <a:ext uri="{FF2B5EF4-FFF2-40B4-BE49-F238E27FC236}">
                <a16:creationId xmlns:a16="http://schemas.microsoft.com/office/drawing/2014/main" id="{ECD3B565-A883-8D8C-735D-CD0EA8810FCE}"/>
              </a:ext>
            </a:extLst>
          </p:cNvPr>
          <p:cNvSpPr txBox="1"/>
          <p:nvPr/>
        </p:nvSpPr>
        <p:spPr>
          <a:xfrm>
            <a:off x="13561791" y="6555855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Youth Camp</a:t>
            </a:r>
          </a:p>
        </p:txBody>
      </p:sp>
      <p:sp>
        <p:nvSpPr>
          <p:cNvPr id="3" name="Google Shape;184;g32567902cf3_0_6">
            <a:extLst>
              <a:ext uri="{FF2B5EF4-FFF2-40B4-BE49-F238E27FC236}">
                <a16:creationId xmlns:a16="http://schemas.microsoft.com/office/drawing/2014/main" id="{BEA835C4-076C-9876-ECE0-57CB82CA7370}"/>
              </a:ext>
            </a:extLst>
          </p:cNvPr>
          <p:cNvSpPr txBox="1"/>
          <p:nvPr/>
        </p:nvSpPr>
        <p:spPr>
          <a:xfrm>
            <a:off x="8608177" y="6555855"/>
            <a:ext cx="4576461" cy="73241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 Camp</a:t>
            </a:r>
          </a:p>
        </p:txBody>
      </p:sp>
      <p:sp>
        <p:nvSpPr>
          <p:cNvPr id="4" name="Google Shape;184;g32567902cf3_0_6">
            <a:extLst>
              <a:ext uri="{FF2B5EF4-FFF2-40B4-BE49-F238E27FC236}">
                <a16:creationId xmlns:a16="http://schemas.microsoft.com/office/drawing/2014/main" id="{2EB288BB-A364-73D9-1914-58949746BC6D}"/>
              </a:ext>
            </a:extLst>
          </p:cNvPr>
          <p:cNvSpPr txBox="1"/>
          <p:nvPr/>
        </p:nvSpPr>
        <p:spPr>
          <a:xfrm>
            <a:off x="3066989" y="8098767"/>
            <a:ext cx="15221011" cy="1335750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The Camp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is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the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most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valuable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to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empower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the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children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to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youth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campers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and </a:t>
            </a:r>
          </a:p>
          <a:p>
            <a:pPr algn="ctr"/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COC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that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grow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up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and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experience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how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effectLst/>
                <a:latin typeface="Quicksand" charset="0"/>
              </a:rPr>
              <a:t>to</a:t>
            </a:r>
            <a:r>
              <a:rPr lang="de-AT" sz="3200" dirty="0">
                <a:solidFill>
                  <a:schemeClr val="bg1"/>
                </a:solidFill>
                <a:effectLst/>
                <a:latin typeface="Quicksand" charset="0"/>
              </a:rPr>
              <a:t> manage!</a:t>
            </a:r>
          </a:p>
        </p:txBody>
      </p:sp>
      <p:sp>
        <p:nvSpPr>
          <p:cNvPr id="5" name="Google Shape;184;g32567902cf3_0_6">
            <a:extLst>
              <a:ext uri="{FF2B5EF4-FFF2-40B4-BE49-F238E27FC236}">
                <a16:creationId xmlns:a16="http://schemas.microsoft.com/office/drawing/2014/main" id="{1E77D751-07F8-172D-E0EF-00502519B6B2}"/>
              </a:ext>
            </a:extLst>
          </p:cNvPr>
          <p:cNvSpPr txBox="1"/>
          <p:nvPr/>
        </p:nvSpPr>
        <p:spPr>
          <a:xfrm>
            <a:off x="3387029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9 to 12 years old</a:t>
            </a:r>
          </a:p>
        </p:txBody>
      </p:sp>
      <p:sp>
        <p:nvSpPr>
          <p:cNvPr id="6" name="Google Shape;184;g32567902cf3_0_6">
            <a:extLst>
              <a:ext uri="{FF2B5EF4-FFF2-40B4-BE49-F238E27FC236}">
                <a16:creationId xmlns:a16="http://schemas.microsoft.com/office/drawing/2014/main" id="{75CA7070-969E-C4E3-07CD-D56D7A831E27}"/>
              </a:ext>
            </a:extLst>
          </p:cNvPr>
          <p:cNvSpPr txBox="1"/>
          <p:nvPr/>
        </p:nvSpPr>
        <p:spPr>
          <a:xfrm>
            <a:off x="8608177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13 to 17 years old</a:t>
            </a: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D7B9E14C-953A-6147-3986-475BC588BDA6}"/>
              </a:ext>
            </a:extLst>
          </p:cNvPr>
          <p:cNvSpPr txBox="1"/>
          <p:nvPr/>
        </p:nvSpPr>
        <p:spPr>
          <a:xfrm>
            <a:off x="13561791" y="7294957"/>
            <a:ext cx="45764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18 to 30 years old</a:t>
            </a:r>
          </a:p>
        </p:txBody>
      </p:sp>
      <p:pic>
        <p:nvPicPr>
          <p:cNvPr id="1026" name="Picture 2" descr="Keine Fotobeschreibung verfügbar.">
            <a:extLst>
              <a:ext uri="{FF2B5EF4-FFF2-40B4-BE49-F238E27FC236}">
                <a16:creationId xmlns:a16="http://schemas.microsoft.com/office/drawing/2014/main" id="{135E1109-EFE5-F7CF-6C86-D1AF4CE557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9" r="11876"/>
          <a:stretch>
            <a:fillRect/>
          </a:stretch>
        </p:blipFill>
        <p:spPr bwMode="auto">
          <a:xfrm>
            <a:off x="3312888" y="2804500"/>
            <a:ext cx="4650602" cy="301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eine Fotobeschreibung verfügbar.">
            <a:extLst>
              <a:ext uri="{FF2B5EF4-FFF2-40B4-BE49-F238E27FC236}">
                <a16:creationId xmlns:a16="http://schemas.microsoft.com/office/drawing/2014/main" id="{72FE57DB-8DFD-61FB-66C2-303BA3AA2F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" t="50" r="7122" b="-50"/>
          <a:stretch>
            <a:fillRect/>
          </a:stretch>
        </p:blipFill>
        <p:spPr bwMode="auto">
          <a:xfrm>
            <a:off x="13609948" y="2814206"/>
            <a:ext cx="4528304" cy="300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eine Fotobeschreibung verfügbar.">
            <a:extLst>
              <a:ext uri="{FF2B5EF4-FFF2-40B4-BE49-F238E27FC236}">
                <a16:creationId xmlns:a16="http://schemas.microsoft.com/office/drawing/2014/main" id="{2CC3F18B-3A7C-99AC-B47A-4DA392ABE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r="8922"/>
          <a:stretch>
            <a:fillRect/>
          </a:stretch>
        </p:blipFill>
        <p:spPr bwMode="auto">
          <a:xfrm>
            <a:off x="8608177" y="2880648"/>
            <a:ext cx="4650603" cy="300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00;p2">
            <a:extLst>
              <a:ext uri="{FF2B5EF4-FFF2-40B4-BE49-F238E27FC236}">
                <a16:creationId xmlns:a16="http://schemas.microsoft.com/office/drawing/2014/main" id="{15EEF224-F42D-CE61-CF32-6E19D9033025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4661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3170C7B9-0F32-0517-88D1-4B9692649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D1B929BC-8A2D-E053-6DF0-E2DCE1522784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2">
            <a:extLst>
              <a:ext uri="{FF2B5EF4-FFF2-40B4-BE49-F238E27FC236}">
                <a16:creationId xmlns:a16="http://schemas.microsoft.com/office/drawing/2014/main" id="{0985E062-ACAA-828C-50AF-4C4253189BE9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>
              <a:extLst>
                <a:ext uri="{FF2B5EF4-FFF2-40B4-BE49-F238E27FC236}">
                  <a16:creationId xmlns:a16="http://schemas.microsoft.com/office/drawing/2014/main" id="{E3658E87-4F32-EF0D-53DD-CA9F4A17FACE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>
              <a:extLst>
                <a:ext uri="{FF2B5EF4-FFF2-40B4-BE49-F238E27FC236}">
                  <a16:creationId xmlns:a16="http://schemas.microsoft.com/office/drawing/2014/main" id="{EAEF1348-3408-011D-2305-2DB1A44ACF3E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BCBC6BAF-18AE-E63B-65F1-FD91891C7A44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79;g32567902cf3_0_6">
            <a:extLst>
              <a:ext uri="{FF2B5EF4-FFF2-40B4-BE49-F238E27FC236}">
                <a16:creationId xmlns:a16="http://schemas.microsoft.com/office/drawing/2014/main" id="{34A28586-D5D4-5F67-5542-F39F151565CF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" name="Google Shape;122;g325bd59bfda_0_4">
            <a:extLst>
              <a:ext uri="{FF2B5EF4-FFF2-40B4-BE49-F238E27FC236}">
                <a16:creationId xmlns:a16="http://schemas.microsoft.com/office/drawing/2014/main" id="{E6BEFE49-E934-8348-C5A1-64170E4A3E2D}"/>
              </a:ext>
            </a:extLst>
          </p:cNvPr>
          <p:cNvSpPr txBox="1"/>
          <p:nvPr/>
        </p:nvSpPr>
        <p:spPr>
          <a:xfrm>
            <a:off x="3533057" y="2441656"/>
            <a:ext cx="9047496" cy="560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buNone/>
            </a:pPr>
            <a:r>
              <a:rPr lang="de-AT" sz="4400" b="1" dirty="0">
                <a:solidFill>
                  <a:schemeClr val="bg1"/>
                </a:solidFill>
                <a:latin typeface="Quicksand" pitchFamily="2" charset="0"/>
              </a:rPr>
              <a:t>Frontrunners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is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an international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education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and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leadership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program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for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young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adults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based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in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Denmark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.</a:t>
            </a:r>
          </a:p>
          <a:p>
            <a:pPr algn="just">
              <a:buNone/>
            </a:pP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</a:p>
          <a:p>
            <a:pPr>
              <a:buNone/>
            </a:pP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It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provides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intensive </a:t>
            </a:r>
            <a:r>
              <a:rPr lang="de-AT" sz="4400" b="1" dirty="0" err="1">
                <a:solidFill>
                  <a:schemeClr val="bg1"/>
                </a:solidFill>
                <a:latin typeface="Quicksand" pitchFamily="2" charset="0"/>
              </a:rPr>
              <a:t>training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on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topics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such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as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deaf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rights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,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leadership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,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media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,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sign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languages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, and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project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 </a:t>
            </a:r>
            <a:r>
              <a:rPr lang="de-AT" sz="4400" dirty="0" err="1">
                <a:solidFill>
                  <a:schemeClr val="bg1"/>
                </a:solidFill>
                <a:latin typeface="Quicksand" pitchFamily="2" charset="0"/>
              </a:rPr>
              <a:t>management</a:t>
            </a:r>
            <a:r>
              <a:rPr lang="de-AT" sz="4400" dirty="0">
                <a:solidFill>
                  <a:schemeClr val="bg1"/>
                </a:solidFill>
                <a:latin typeface="Quicksand" pitchFamily="2" charset="0"/>
              </a:rPr>
              <a:t>.</a:t>
            </a:r>
            <a:endParaRPr lang="de-AT" sz="5400" dirty="0">
              <a:solidFill>
                <a:schemeClr val="bg1"/>
              </a:solidFill>
              <a:effectLst/>
              <a:latin typeface="Quicksand" pitchFamily="2" charset="0"/>
            </a:endParaRPr>
          </a:p>
        </p:txBody>
      </p:sp>
      <p:pic>
        <p:nvPicPr>
          <p:cNvPr id="5122" name="Picture 2" descr="Keine Fotobeschreibung verfügbar.">
            <a:extLst>
              <a:ext uri="{FF2B5EF4-FFF2-40B4-BE49-F238E27FC236}">
                <a16:creationId xmlns:a16="http://schemas.microsoft.com/office/drawing/2014/main" id="{E0A05058-6E1D-3ADE-9A3C-941B50AD5B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4" r="-26515"/>
          <a:stretch/>
        </p:blipFill>
        <p:spPr bwMode="auto">
          <a:xfrm>
            <a:off x="13191526" y="2441656"/>
            <a:ext cx="6167845" cy="448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2435413-A171-D12F-BD8D-15A2C1AF3B6D}"/>
              </a:ext>
            </a:extLst>
          </p:cNvPr>
          <p:cNvSpPr txBox="1"/>
          <p:nvPr/>
        </p:nvSpPr>
        <p:spPr>
          <a:xfrm>
            <a:off x="3684775" y="9586216"/>
            <a:ext cx="2492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Scoure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www.frontrunners.dk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663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766275B6-CA36-E388-1F0B-A7DE74DDD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2230AB65-9F5C-938F-5CB6-319FB763265E}"/>
              </a:ext>
            </a:extLst>
          </p:cNvPr>
          <p:cNvGrpSpPr/>
          <p:nvPr/>
        </p:nvGrpSpPr>
        <p:grpSpPr>
          <a:xfrm>
            <a:off x="6568" y="-217504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879CC895-6FC4-96C9-84A3-73BC0DA50DB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BA3D8365-D462-F039-93A9-FB6CB45F42DC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14E4D58A-2A7A-9FD2-1981-108F6640A7B5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D0FCC18C-7F27-5A9C-2546-DC0722999227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3148DF7B-E5C2-C812-761C-24E678FE79D5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22;g325bd59bfda_0_4">
            <a:extLst>
              <a:ext uri="{FF2B5EF4-FFF2-40B4-BE49-F238E27FC236}">
                <a16:creationId xmlns:a16="http://schemas.microsoft.com/office/drawing/2014/main" id="{814798EB-5D25-7980-0510-92B38D9A060C}"/>
              </a:ext>
            </a:extLst>
          </p:cNvPr>
          <p:cNvSpPr txBox="1"/>
          <p:nvPr/>
        </p:nvSpPr>
        <p:spPr>
          <a:xfrm>
            <a:off x="3299234" y="742309"/>
            <a:ext cx="9515140" cy="9294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-US" sz="3200" u="sng" noProof="0" dirty="0">
                <a:solidFill>
                  <a:schemeClr val="bg1"/>
                </a:solidFill>
                <a:latin typeface="Quicksand" pitchFamily="2" charset="0"/>
              </a:rPr>
              <a:t>Key Facts About Frontrunners:</a:t>
            </a:r>
          </a:p>
          <a:p>
            <a:pPr>
              <a:buNone/>
            </a:pPr>
            <a:endParaRPr lang="en-US" sz="28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  <a:t>The program was founded in 2005 and takes place at </a:t>
            </a:r>
            <a:r>
              <a:rPr lang="en-US" sz="2800" noProof="0" dirty="0" err="1">
                <a:solidFill>
                  <a:schemeClr val="bg1"/>
                </a:solidFill>
                <a:latin typeface="Quicksand" pitchFamily="2" charset="0"/>
              </a:rPr>
              <a:t>Castberggård</a:t>
            </a:r>
            <a: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  <a:t>, an education center for deaf people in Denmark.</a:t>
            </a:r>
            <a:b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</a:br>
            <a:endParaRPr lang="en-US" sz="28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  <a:t>It is designed </a:t>
            </a:r>
            <a:r>
              <a:rPr lang="en-US" sz="2800" b="1" noProof="0" dirty="0">
                <a:solidFill>
                  <a:schemeClr val="bg1"/>
                </a:solidFill>
                <a:latin typeface="Quicksand" pitchFamily="2" charset="0"/>
              </a:rPr>
              <a:t>for young deaf individuals </a:t>
            </a:r>
            <a: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  <a:t>from around the world who are passionate about social change and strengthening the deaf community.</a:t>
            </a:r>
            <a:b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</a:br>
            <a:endParaRPr lang="en-US" sz="28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  <a:t>The courses are taught in </a:t>
            </a:r>
            <a:r>
              <a:rPr lang="en-US" sz="2800" b="1" noProof="0" dirty="0">
                <a:solidFill>
                  <a:schemeClr val="bg1"/>
                </a:solidFill>
                <a:latin typeface="Quicksand" pitchFamily="2" charset="0"/>
              </a:rPr>
              <a:t>International Sign (IS) </a:t>
            </a:r>
            <a: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  <a:t>to enable communication among participants from different countries.</a:t>
            </a:r>
            <a:b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</a:br>
            <a:endParaRPr lang="en-US" sz="28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  <a:t>The program includes different modules, such as module 1 (Leadership &amp; Community Building) and </a:t>
            </a:r>
            <a:b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</a:br>
            <a: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  <a:t>module 2 (Advanced Specialization &amp; Project Work).</a:t>
            </a:r>
            <a:b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</a:br>
            <a:endParaRPr lang="en-US" sz="2800" noProof="0" dirty="0">
              <a:solidFill>
                <a:schemeClr val="bg1"/>
              </a:solidFill>
              <a:latin typeface="Quicksand" pitchFamily="2" charset="0"/>
            </a:endParaRPr>
          </a:p>
          <a:p>
            <a:pPr marL="457200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noProof="0" dirty="0">
                <a:solidFill>
                  <a:schemeClr val="bg1"/>
                </a:solidFill>
                <a:latin typeface="Quicksand" pitchFamily="2" charset="0"/>
              </a:rPr>
              <a:t>Many graduates go on to work in national and international deaf organizations.</a:t>
            </a:r>
          </a:p>
          <a:p>
            <a:endParaRPr lang="en-US" sz="2800" noProof="0" dirty="0">
              <a:solidFill>
                <a:schemeClr val="bg1"/>
              </a:solidFill>
              <a:latin typeface="Quicksand" pitchFamily="2" charset="0"/>
            </a:endParaRPr>
          </a:p>
        </p:txBody>
      </p:sp>
      <p:pic>
        <p:nvPicPr>
          <p:cNvPr id="2" name="Picture 2" descr="Keine Fotobeschreibung verfügbar.">
            <a:extLst>
              <a:ext uri="{FF2B5EF4-FFF2-40B4-BE49-F238E27FC236}">
                <a16:creationId xmlns:a16="http://schemas.microsoft.com/office/drawing/2014/main" id="{F3731B90-9811-9341-51C5-E3B87374F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4" r="-26515"/>
          <a:stretch/>
        </p:blipFill>
        <p:spPr bwMode="auto">
          <a:xfrm>
            <a:off x="13191526" y="2441656"/>
            <a:ext cx="6167845" cy="448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16B0F16-3966-D688-F042-362F50DB75E0}"/>
              </a:ext>
            </a:extLst>
          </p:cNvPr>
          <p:cNvSpPr txBox="1"/>
          <p:nvPr/>
        </p:nvSpPr>
        <p:spPr>
          <a:xfrm>
            <a:off x="3684775" y="9586216"/>
            <a:ext cx="2492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Scoure</a:t>
            </a:r>
            <a:r>
              <a:rPr lang="de-DE" dirty="0">
                <a:solidFill>
                  <a:schemeClr val="bg1"/>
                </a:solidFill>
              </a:rPr>
              <a:t>: </a:t>
            </a:r>
            <a:r>
              <a:rPr lang="de-DE" dirty="0" err="1">
                <a:solidFill>
                  <a:schemeClr val="bg1"/>
                </a:solidFill>
              </a:rPr>
              <a:t>www.frontrunners.dk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Google Shape;100;p2">
            <a:extLst>
              <a:ext uri="{FF2B5EF4-FFF2-40B4-BE49-F238E27FC236}">
                <a16:creationId xmlns:a16="http://schemas.microsoft.com/office/drawing/2014/main" id="{50D43C83-182A-186E-0A69-ED476365AE31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5419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CF6272BE-EE1C-C486-0F28-C5735106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g32567902cf3_0_6">
            <a:extLst>
              <a:ext uri="{FF2B5EF4-FFF2-40B4-BE49-F238E27FC236}">
                <a16:creationId xmlns:a16="http://schemas.microsoft.com/office/drawing/2014/main" id="{6F1558D8-C0DE-C142-AB70-E4D1E004184F}"/>
              </a:ext>
            </a:extLst>
          </p:cNvPr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6" name="Google Shape;176;g32567902cf3_0_6">
              <a:extLst>
                <a:ext uri="{FF2B5EF4-FFF2-40B4-BE49-F238E27FC236}">
                  <a16:creationId xmlns:a16="http://schemas.microsoft.com/office/drawing/2014/main" id="{22C8EF22-494C-A0AB-42A8-2F8CB95AD45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g32567902cf3_0_6">
              <a:extLst>
                <a:ext uri="{FF2B5EF4-FFF2-40B4-BE49-F238E27FC236}">
                  <a16:creationId xmlns:a16="http://schemas.microsoft.com/office/drawing/2014/main" id="{E8DE98A3-242F-CC9B-A7E0-6746A9B610A8}"/>
                </a:ext>
              </a:extLst>
            </p:cNvPr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g32567902cf3_0_6">
            <a:extLst>
              <a:ext uri="{FF2B5EF4-FFF2-40B4-BE49-F238E27FC236}">
                <a16:creationId xmlns:a16="http://schemas.microsoft.com/office/drawing/2014/main" id="{CA431DBD-8AEE-C92E-1F20-A3E19A751089}"/>
              </a:ext>
            </a:extLst>
          </p:cNvPr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2567902cf3_0_6">
            <a:extLst>
              <a:ext uri="{FF2B5EF4-FFF2-40B4-BE49-F238E27FC236}">
                <a16:creationId xmlns:a16="http://schemas.microsoft.com/office/drawing/2014/main" id="{0DBC49A6-A21E-0108-4F17-1003566F1E50}"/>
              </a:ext>
            </a:extLst>
          </p:cNvPr>
          <p:cNvSpPr txBox="1"/>
          <p:nvPr/>
        </p:nvSpPr>
        <p:spPr>
          <a:xfrm>
            <a:off x="377149" y="1953375"/>
            <a:ext cx="21678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>
            <a:extLst>
              <a:ext uri="{FF2B5EF4-FFF2-40B4-BE49-F238E27FC236}">
                <a16:creationId xmlns:a16="http://schemas.microsoft.com/office/drawing/2014/main" id="{581FC365-00C4-0B4A-F004-8C3345FCDA62}"/>
              </a:ext>
            </a:extLst>
          </p:cNvPr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0;g32567902cf3_0_6">
            <a:extLst>
              <a:ext uri="{FF2B5EF4-FFF2-40B4-BE49-F238E27FC236}">
                <a16:creationId xmlns:a16="http://schemas.microsoft.com/office/drawing/2014/main" id="{864FF661-D5D7-E87D-073E-58583459FE93}"/>
              </a:ext>
            </a:extLst>
          </p:cNvPr>
          <p:cNvSpPr txBox="1"/>
          <p:nvPr/>
        </p:nvSpPr>
        <p:spPr>
          <a:xfrm>
            <a:off x="3684775" y="421738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activities</a:t>
            </a:r>
            <a:endParaRPr lang="en-US" sz="6200" dirty="0">
              <a:solidFill>
                <a:schemeClr val="bg1"/>
              </a:solidFill>
            </a:endParaRPr>
          </a:p>
        </p:txBody>
      </p:sp>
      <p:sp>
        <p:nvSpPr>
          <p:cNvPr id="7" name="Google Shape;184;g32567902cf3_0_6">
            <a:extLst>
              <a:ext uri="{FF2B5EF4-FFF2-40B4-BE49-F238E27FC236}">
                <a16:creationId xmlns:a16="http://schemas.microsoft.com/office/drawing/2014/main" id="{85B7C9EC-A3D2-41EC-E665-4688F6EA8709}"/>
              </a:ext>
            </a:extLst>
          </p:cNvPr>
          <p:cNvSpPr txBox="1"/>
          <p:nvPr/>
        </p:nvSpPr>
        <p:spPr>
          <a:xfrm>
            <a:off x="4231137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group work</a:t>
            </a:r>
          </a:p>
        </p:txBody>
      </p:sp>
      <p:sp>
        <p:nvSpPr>
          <p:cNvPr id="8" name="Google Shape;184;g32567902cf3_0_6">
            <a:extLst>
              <a:ext uri="{FF2B5EF4-FFF2-40B4-BE49-F238E27FC236}">
                <a16:creationId xmlns:a16="http://schemas.microsoft.com/office/drawing/2014/main" id="{1FC636C3-6D26-7795-C2ED-7426DC25260B}"/>
              </a:ext>
            </a:extLst>
          </p:cNvPr>
          <p:cNvSpPr txBox="1"/>
          <p:nvPr/>
        </p:nvSpPr>
        <p:spPr>
          <a:xfrm>
            <a:off x="8640720" y="8849942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lesson</a:t>
            </a:r>
          </a:p>
        </p:txBody>
      </p:sp>
      <p:sp>
        <p:nvSpPr>
          <p:cNvPr id="9" name="Google Shape;184;g32567902cf3_0_6">
            <a:extLst>
              <a:ext uri="{FF2B5EF4-FFF2-40B4-BE49-F238E27FC236}">
                <a16:creationId xmlns:a16="http://schemas.microsoft.com/office/drawing/2014/main" id="{E21F7935-5BD5-2BF3-B657-D1E9B651679B}"/>
              </a:ext>
            </a:extLst>
          </p:cNvPr>
          <p:cNvSpPr txBox="1"/>
          <p:nvPr/>
        </p:nvSpPr>
        <p:spPr>
          <a:xfrm>
            <a:off x="13329167" y="5143500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</a:t>
            </a:r>
          </a:p>
        </p:txBody>
      </p:sp>
      <p:sp>
        <p:nvSpPr>
          <p:cNvPr id="10" name="Google Shape;184;g32567902cf3_0_6">
            <a:extLst>
              <a:ext uri="{FF2B5EF4-FFF2-40B4-BE49-F238E27FC236}">
                <a16:creationId xmlns:a16="http://schemas.microsoft.com/office/drawing/2014/main" id="{13C20642-0943-3653-B65B-2F89357F385F}"/>
              </a:ext>
            </a:extLst>
          </p:cNvPr>
          <p:cNvSpPr txBox="1"/>
          <p:nvPr/>
        </p:nvSpPr>
        <p:spPr>
          <a:xfrm>
            <a:off x="13558510" y="8774520"/>
            <a:ext cx="3471633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discussion</a:t>
            </a:r>
          </a:p>
        </p:txBody>
      </p:sp>
      <p:pic>
        <p:nvPicPr>
          <p:cNvPr id="9218" name="Picture 2" descr="Keine Fotobeschreibung verfügbar.">
            <a:extLst>
              <a:ext uri="{FF2B5EF4-FFF2-40B4-BE49-F238E27FC236}">
                <a16:creationId xmlns:a16="http://schemas.microsoft.com/office/drawing/2014/main" id="{FEFBEE1E-284F-3E04-E705-94890BB01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880" y="6117272"/>
            <a:ext cx="3968269" cy="264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Keine Fotobeschreibung verfügbar.">
            <a:extLst>
              <a:ext uri="{FF2B5EF4-FFF2-40B4-BE49-F238E27FC236}">
                <a16:creationId xmlns:a16="http://schemas.microsoft.com/office/drawing/2014/main" id="{8C773213-A76A-1A19-C6E3-640EEF856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7468" y="1989349"/>
            <a:ext cx="3920511" cy="295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Keine Fotobeschreibung verfügbar.">
            <a:extLst>
              <a:ext uri="{FF2B5EF4-FFF2-40B4-BE49-F238E27FC236}">
                <a16:creationId xmlns:a16="http://schemas.microsoft.com/office/drawing/2014/main" id="{2CC488DB-DB7E-7DFF-BB04-B70137E9E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20" y="6117272"/>
            <a:ext cx="3942415" cy="261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Keine Fotobeschreibung verfügbar.">
            <a:extLst>
              <a:ext uri="{FF2B5EF4-FFF2-40B4-BE49-F238E27FC236}">
                <a16:creationId xmlns:a16="http://schemas.microsoft.com/office/drawing/2014/main" id="{DE0DE140-6F0E-568A-C680-83E2BD093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20" y="1989348"/>
            <a:ext cx="3942415" cy="295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Keine Fotobeschreibung verfügbar.">
            <a:extLst>
              <a:ext uri="{FF2B5EF4-FFF2-40B4-BE49-F238E27FC236}">
                <a16:creationId xmlns:a16="http://schemas.microsoft.com/office/drawing/2014/main" id="{E57BAB90-DACF-579A-0D01-C830B1682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334" y="1954303"/>
            <a:ext cx="4449362" cy="295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84;g32567902cf3_0_6">
            <a:extLst>
              <a:ext uri="{FF2B5EF4-FFF2-40B4-BE49-F238E27FC236}">
                <a16:creationId xmlns:a16="http://schemas.microsoft.com/office/drawing/2014/main" id="{747DC0EB-EE2A-A294-C9D3-4414C1465E56}"/>
              </a:ext>
            </a:extLst>
          </p:cNvPr>
          <p:cNvSpPr txBox="1"/>
          <p:nvPr/>
        </p:nvSpPr>
        <p:spPr>
          <a:xfrm>
            <a:off x="8796838" y="5143499"/>
            <a:ext cx="3664074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Sport activities</a:t>
            </a:r>
          </a:p>
        </p:txBody>
      </p:sp>
      <p:sp>
        <p:nvSpPr>
          <p:cNvPr id="3" name="Google Shape;184;g32567902cf3_0_6">
            <a:extLst>
              <a:ext uri="{FF2B5EF4-FFF2-40B4-BE49-F238E27FC236}">
                <a16:creationId xmlns:a16="http://schemas.microsoft.com/office/drawing/2014/main" id="{5CF06573-DCAB-353D-F737-3703A357BB2A}"/>
              </a:ext>
            </a:extLst>
          </p:cNvPr>
          <p:cNvSpPr txBox="1"/>
          <p:nvPr/>
        </p:nvSpPr>
        <p:spPr>
          <a:xfrm>
            <a:off x="3598333" y="5143499"/>
            <a:ext cx="4449361" cy="593555"/>
          </a:xfrm>
          <a:prstGeom prst="rect">
            <a:avLst/>
          </a:prstGeom>
          <a:noFill/>
          <a:ln w="3810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Deaf teachers</a:t>
            </a:r>
          </a:p>
        </p:txBody>
      </p:sp>
      <p:pic>
        <p:nvPicPr>
          <p:cNvPr id="9230" name="Picture 14" descr="Keine Fotobeschreibung verfügbar.">
            <a:extLst>
              <a:ext uri="{FF2B5EF4-FFF2-40B4-BE49-F238E27FC236}">
                <a16:creationId xmlns:a16="http://schemas.microsoft.com/office/drawing/2014/main" id="{276FB223-CB0C-CA34-1F47-DCEFA1646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5860" y="6089449"/>
            <a:ext cx="3523725" cy="264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00;p2">
            <a:extLst>
              <a:ext uri="{FF2B5EF4-FFF2-40B4-BE49-F238E27FC236}">
                <a16:creationId xmlns:a16="http://schemas.microsoft.com/office/drawing/2014/main" id="{6E62F036-3A9D-8F77-A8FE-D2A515FB5DAF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4082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9" name="Google Shape;229;g34267876ad7_0_4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g34267876ad7_0_44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4267876ad7_0_4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g34267876ad7_0_44" title="communicati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5575" y="291045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34267876ad7_0_44"/>
          <p:cNvSpPr txBox="1"/>
          <p:nvPr/>
        </p:nvSpPr>
        <p:spPr>
          <a:xfrm>
            <a:off x="6746295" y="1011282"/>
            <a:ext cx="743691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dirty="0">
                <a:solidFill>
                  <a:schemeClr val="bg1"/>
                </a:solidFill>
                <a:latin typeface="Anton"/>
                <a:ea typeface="Anton"/>
                <a:cs typeface="Anton"/>
                <a:sym typeface="Anton"/>
              </a:rPr>
              <a:t>Final group discussion</a:t>
            </a:r>
            <a:endParaRPr sz="6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4" name="Google Shape;244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45" name="Google Shape;245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7" name="Google Shape;247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/>
          </a:p>
        </p:txBody>
      </p:sp>
      <p:sp>
        <p:nvSpPr>
          <p:cNvPr id="253" name="Google Shape;253;p3"/>
          <p:cNvSpPr txBox="1"/>
          <p:nvPr/>
        </p:nvSpPr>
        <p:spPr>
          <a:xfrm>
            <a:off x="4863627" y="3711204"/>
            <a:ext cx="4753901" cy="53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 dirty="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https://www.deafstudies.eu/</a:t>
            </a:r>
            <a:endParaRPr dirty="0"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4" name="Google Shape;254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55" name="Google Shape;255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1086</Words>
  <Application>Microsoft Office PowerPoint</Application>
  <PresentationFormat>Benutzerdefiniert</PresentationFormat>
  <Paragraphs>119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4" baseType="lpstr">
      <vt:lpstr>Calibri</vt:lpstr>
      <vt:lpstr>Arial</vt:lpstr>
      <vt:lpstr>Quicksand</vt:lpstr>
      <vt:lpstr>Anton</vt:lpstr>
      <vt:lpstr>Roboto</vt:lpstr>
      <vt:lpstr>Quicksand Medium</vt:lpstr>
      <vt:lpstr>Comfortaa</vt:lpstr>
      <vt:lpstr>Quicksand SemiBold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cp:lastModifiedBy>Noah Lederwasch</cp:lastModifiedBy>
  <cp:revision>16</cp:revision>
  <dcterms:created xsi:type="dcterms:W3CDTF">2006-08-16T00:00:00Z</dcterms:created>
  <dcterms:modified xsi:type="dcterms:W3CDTF">2025-11-11T09:44:37Z</dcterms:modified>
</cp:coreProperties>
</file>