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10287000" cx="18288000"/>
  <p:notesSz cx="6858000" cy="9144000"/>
  <p:embeddedFontLst>
    <p:embeddedFont>
      <p:font typeface="Anton"/>
      <p:regular r:id="rId28"/>
    </p:embeddedFont>
    <p:embeddedFont>
      <p:font typeface="Quicksand"/>
      <p:regular r:id="rId29"/>
      <p:bold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1" roundtripDataSignature="AMtx7mjgIMNFhluhoRKEDOzSBQ+Jftvbe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Anton-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regular.fntdata"/><Relationship Id="rId7" Type="http://schemas.openxmlformats.org/officeDocument/2006/relationships/slide" Target="slides/slide2.xml"/><Relationship Id="rId8" Type="http://schemas.openxmlformats.org/officeDocument/2006/relationships/slide" Target="slides/slide3.xml"/><Relationship Id="rId31" Type="http://customschemas.google.com/relationships/presentationmetadata" Target="metadata"/><Relationship Id="rId30" Type="http://schemas.openxmlformats.org/officeDocument/2006/relationships/font" Target="fonts/Quicksand-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 name="Google Shape;7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 name="Google Shape;8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8" name="Google Shape;9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de-AT" sz="1100">
                <a:solidFill>
                  <a:schemeClr val="lt1"/>
                </a:solidFill>
                <a:latin typeface="Quicksand"/>
                <a:ea typeface="Quicksand"/>
                <a:cs typeface="Quicksand"/>
                <a:sym typeface="Quicksand"/>
              </a:rPr>
              <a:t>A pivotal milestone in the history of Deaf people was the recognition of sign language as a full-fledged language. Until the 20th century, sign language was often misunderstood and considered inferior or incomplete. In 1957, American linguist William Stokoe began extensive research, demonstrating that American Sign Language (ASL) is a complex, independent language with its own grammar and syntax</a:t>
            </a:r>
            <a:endParaRPr/>
          </a:p>
        </p:txBody>
      </p:sp>
      <p:sp>
        <p:nvSpPr>
          <p:cNvPr id="106" name="Google Shape;10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Another significant milestone was the founding of schools for the Deaf, which enabled Deaf children to access education. In 1760, French priest Abbé de l'Épée opened the first public school for the Deaf in Paris, which is considered the birth of modern Deaf education. Another significant event was the founding of Gallaudet University in Washington D.C. in 1864, the world’s first university specifically accessible to Deaf students. This institution has played a central role in empowering the Deaf community and promoting both academic and cultural contributions from Deaf people.</a:t>
            </a:r>
            <a:endParaRPr/>
          </a:p>
          <a:p>
            <a:pPr indent="0" lvl="0" marL="0" marR="0" rtl="0" algn="l">
              <a:lnSpc>
                <a:spcPct val="100000"/>
              </a:lnSpc>
              <a:spcBef>
                <a:spcPts val="0"/>
              </a:spcBef>
              <a:spcAft>
                <a:spcPts val="0"/>
              </a:spcAft>
              <a:buClr>
                <a:srgbClr val="000000"/>
              </a:buClr>
              <a:buSzPts val="1100"/>
              <a:buFont typeface="Arial"/>
              <a:buNone/>
            </a:pPr>
            <a:r>
              <a:t/>
            </a:r>
            <a:endParaRPr sz="11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100"/>
              <a:buNone/>
            </a:pPr>
            <a:r>
              <a:t/>
            </a:r>
            <a:endParaRPr/>
          </a:p>
        </p:txBody>
      </p:sp>
      <p:sp>
        <p:nvSpPr>
          <p:cNvPr id="126" name="Google Shape;126;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A key step in the positive development of Deaf people was the growing recognition of Deaf people as equal members of society. An outstanding example of this is the “Deaf President Now” protest in 1988 at Gallaudet University. Deaf students successfully campaigned for the election of the first Deaf president of the university. </a:t>
            </a:r>
            <a:endParaRPr/>
          </a:p>
          <a:p>
            <a:pPr indent="0" lvl="0" marL="0" rtl="0" algn="l">
              <a:lnSpc>
                <a:spcPct val="100000"/>
              </a:lnSpc>
              <a:spcBef>
                <a:spcPts val="0"/>
              </a:spcBef>
              <a:spcAft>
                <a:spcPts val="0"/>
              </a:spcAft>
              <a:buSzPts val="1100"/>
              <a:buNone/>
            </a:pPr>
            <a:r>
              <a:t/>
            </a:r>
            <a:endParaRPr/>
          </a:p>
        </p:txBody>
      </p:sp>
      <p:sp>
        <p:nvSpPr>
          <p:cNvPr id="138" name="Google Shape;13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Another significant advancement was the international recognition of the rights of Deaf people. In 2006, the "UN Convention on the Rights of Persons with Disabilities" was adopted, ensuring Deaf people worldwide the right to education in sign language, access to information, and equal participation in society. </a:t>
            </a:r>
            <a:endParaRPr/>
          </a:p>
          <a:p>
            <a:pPr indent="0" lvl="0" marL="0" rtl="0" algn="l">
              <a:lnSpc>
                <a:spcPct val="100000"/>
              </a:lnSpc>
              <a:spcBef>
                <a:spcPts val="0"/>
              </a:spcBef>
              <a:spcAft>
                <a:spcPts val="0"/>
              </a:spcAft>
              <a:buSzPts val="1100"/>
              <a:buNone/>
            </a:pPr>
            <a:r>
              <a:rPr lang="de-AT" sz="1100">
                <a:solidFill>
                  <a:schemeClr val="dk1"/>
                </a:solidFill>
                <a:latin typeface="Quicksand"/>
                <a:ea typeface="Quicksand"/>
                <a:cs typeface="Quicksand"/>
                <a:sym typeface="Quicksand"/>
              </a:rPr>
              <a:t>A particularly positive sign of recognition for sign languages was the declaration of "International Day of Sign Languages" on September 23rd each year. This day has helped raise awareness of sign language as a cultural and identity feature of Deaf people</a:t>
            </a:r>
            <a:endParaRPr/>
          </a:p>
        </p:txBody>
      </p:sp>
      <p:sp>
        <p:nvSpPr>
          <p:cNvPr id="150" name="Google Shape;15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The WFD was among one of the eight largest organisations of persons with disabilities invited to participate in the process of drafting the CRPD. Beginning of 2002, the WFD forged a partnership with the UN, the International Disability Alliance and the WFD’s Country Members to lobby for the rights of deaf people within the CRPD. The WFD was instrumental in providing comments, proposals and amendments, to the articles of the CRPD. Notably, the participation of the WFD has been imperative in furthering the promotion of sign language, and bilingual and bicultural educational approach. This led to the development of five articles of the CRPD directly concerning deaf persons namely;</a:t>
            </a:r>
            <a:endParaRPr/>
          </a:p>
          <a:p>
            <a:pPr indent="0" lvl="0" marL="0" rtl="0" algn="l">
              <a:lnSpc>
                <a:spcPct val="100000"/>
              </a:lnSpc>
              <a:spcBef>
                <a:spcPts val="0"/>
              </a:spcBef>
              <a:spcAft>
                <a:spcPts val="0"/>
              </a:spcAft>
              <a:buSzPts val="1100"/>
              <a:buNone/>
            </a:pPr>
            <a:r>
              <a:t/>
            </a:r>
            <a:endParaRPr/>
          </a:p>
        </p:txBody>
      </p:sp>
      <p:sp>
        <p:nvSpPr>
          <p:cNvPr id="178" name="Google Shape;17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3" name="Google Shape;20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Since the 2000s, there have been major technological advancements, such as modern captioning services, smartphones, and video calls, which have greatly facilitated Deaf people's access to information and communication with others. These technological innovations have contributed to better integration of Deaf people in education, work, and daily life.</a:t>
            </a:r>
            <a:endParaRPr/>
          </a:p>
          <a:p>
            <a:pPr indent="0" lvl="0" marL="0" rtl="0" algn="l">
              <a:lnSpc>
                <a:spcPct val="100000"/>
              </a:lnSpc>
              <a:spcBef>
                <a:spcPts val="0"/>
              </a:spcBef>
              <a:spcAft>
                <a:spcPts val="0"/>
              </a:spcAft>
              <a:buSzPts val="1100"/>
              <a:buNone/>
            </a:pPr>
            <a:r>
              <a:t/>
            </a:r>
            <a:endParaRPr/>
          </a:p>
        </p:txBody>
      </p:sp>
      <p:sp>
        <p:nvSpPr>
          <p:cNvPr id="211" name="Google Shape;21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In recent decades, Deaf culture has increasingly established itself as an independent culture with its own history, art, and traditions. A particularly noteworthy development has been the emergence and recognition of Deaf Arts, which include sign language theater, literature, and music. Deaf films, which depict the world from the perspective of Deaf people, are another example of the cultural enrichment offered by the Deaf community.</a:t>
            </a:r>
            <a:endParaRPr/>
          </a:p>
          <a:p>
            <a:pPr indent="0" lvl="0" marL="0" rtl="0" algn="l">
              <a:lnSpc>
                <a:spcPct val="100000"/>
              </a:lnSpc>
              <a:spcBef>
                <a:spcPts val="0"/>
              </a:spcBef>
              <a:spcAft>
                <a:spcPts val="0"/>
              </a:spcAft>
              <a:buSzPts val="1100"/>
              <a:buNone/>
            </a:pPr>
            <a:r>
              <a:t/>
            </a:r>
            <a:endParaRPr/>
          </a:p>
        </p:txBody>
      </p:sp>
      <p:sp>
        <p:nvSpPr>
          <p:cNvPr id="221" name="Google Shape;22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Moreover, in many countries, a Deaf Pride movement has developed, strengthening awareness of the identity and rights of Deaf people and calling for greater societal inclusion. The term “Deaf Culture” refers to the cultural identity of Deaf people, who proudly preserve their language, history, and values.</a:t>
            </a:r>
            <a:endParaRPr/>
          </a:p>
          <a:p>
            <a:pPr indent="0" lvl="0" marL="0" rtl="0" algn="l">
              <a:lnSpc>
                <a:spcPct val="100000"/>
              </a:lnSpc>
              <a:spcBef>
                <a:spcPts val="0"/>
              </a:spcBef>
              <a:spcAft>
                <a:spcPts val="0"/>
              </a:spcAft>
              <a:buSzPts val="1100"/>
              <a:buNone/>
            </a:pPr>
            <a:r>
              <a:t/>
            </a:r>
            <a:endParaRPr/>
          </a:p>
        </p:txBody>
      </p:sp>
      <p:sp>
        <p:nvSpPr>
          <p:cNvPr id="234" name="Google Shape;23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The Deaf Studies field emerged from the Deaf movement of the 1970s. Initially consisting of a few seminars, by the 1980s and 1990s, it became a distinct Bachelor’s and later Master’s program at Gallaudet University in Washington, D.C. Deaf Studies focuses on describing Deaf identity as a cultural, rather than pathological, phenomenon.</a:t>
            </a:r>
            <a:endParaRPr/>
          </a:p>
          <a:p>
            <a:pPr indent="0" lvl="0" marL="0" rtl="0" algn="l">
              <a:lnSpc>
                <a:spcPct val="100000"/>
              </a:lnSpc>
              <a:spcBef>
                <a:spcPts val="0"/>
              </a:spcBef>
              <a:spcAft>
                <a:spcPts val="0"/>
              </a:spcAft>
              <a:buSzPts val="1100"/>
              <a:buNone/>
            </a:pPr>
            <a:r>
              <a:t/>
            </a:r>
            <a:endParaRPr/>
          </a:p>
        </p:txBody>
      </p:sp>
      <p:sp>
        <p:nvSpPr>
          <p:cNvPr id="245" name="Google Shape;24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2" name="Google Shape;25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1" name="Google Shape;27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4" name="Google Shape;24;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0" name="Google Shape;30;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1" name="Google Shape;31;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 name="Shape 34"/>
        <p:cNvGrpSpPr/>
        <p:nvPr/>
      </p:nvGrpSpPr>
      <p:grpSpPr>
        <a:xfrm>
          <a:off x="0" y="0"/>
          <a:ext cx="0" cy="0"/>
          <a:chOff x="0" y="0"/>
          <a:chExt cx="0" cy="0"/>
        </a:xfrm>
      </p:grpSpPr>
      <p:sp>
        <p:nvSpPr>
          <p:cNvPr id="35" name="Google Shape;35;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7" name="Google Shape;37;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38" name="Google Shape;38;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8" name="Shape 48"/>
        <p:cNvGrpSpPr/>
        <p:nvPr/>
      </p:nvGrpSpPr>
      <p:grpSpPr>
        <a:xfrm>
          <a:off x="0" y="0"/>
          <a:ext cx="0" cy="0"/>
          <a:chOff x="0" y="0"/>
          <a:chExt cx="0" cy="0"/>
        </a:xfrm>
      </p:grpSpPr>
      <p:sp>
        <p:nvSpPr>
          <p:cNvPr id="49" name="Google Shape;49;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1" name="Google Shape;51;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2" name="Google Shape;52;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5" name="Shape 55"/>
        <p:cNvGrpSpPr/>
        <p:nvPr/>
      </p:nvGrpSpPr>
      <p:grpSpPr>
        <a:xfrm>
          <a:off x="0" y="0"/>
          <a:ext cx="0" cy="0"/>
          <a:chOff x="0" y="0"/>
          <a:chExt cx="0" cy="0"/>
        </a:xfrm>
      </p:grpSpPr>
      <p:sp>
        <p:nvSpPr>
          <p:cNvPr id="56" name="Google Shape;56;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1"/>
          <p:cNvSpPr/>
          <p:nvPr>
            <p:ph idx="2" type="pic"/>
          </p:nvPr>
        </p:nvSpPr>
        <p:spPr>
          <a:xfrm>
            <a:off x="1792288" y="612775"/>
            <a:ext cx="5486400" cy="4114800"/>
          </a:xfrm>
          <a:prstGeom prst="rect">
            <a:avLst/>
          </a:prstGeom>
          <a:noFill/>
          <a:ln>
            <a:noFill/>
          </a:ln>
        </p:spPr>
      </p:sp>
      <p:sp>
        <p:nvSpPr>
          <p:cNvPr id="58" name="Google Shape;58;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9" name="Google Shape;59;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2" name="Shape 62"/>
        <p:cNvGrpSpPr/>
        <p:nvPr/>
      </p:nvGrpSpPr>
      <p:grpSpPr>
        <a:xfrm>
          <a:off x="0" y="0"/>
          <a:ext cx="0" cy="0"/>
          <a:chOff x="0" y="0"/>
          <a:chExt cx="0" cy="0"/>
        </a:xfrm>
      </p:grpSpPr>
      <p:sp>
        <p:nvSpPr>
          <p:cNvPr id="63" name="Google Shape;63;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5" name="Google Shape;65;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8" name="Shape 68"/>
        <p:cNvGrpSpPr/>
        <p:nvPr/>
      </p:nvGrpSpPr>
      <p:grpSpPr>
        <a:xfrm>
          <a:off x="0" y="0"/>
          <a:ext cx="0" cy="0"/>
          <a:chOff x="0" y="0"/>
          <a:chExt cx="0" cy="0"/>
        </a:xfrm>
      </p:grpSpPr>
      <p:sp>
        <p:nvSpPr>
          <p:cNvPr id="69" name="Google Shape;69;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3.jp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jpg"/><Relationship Id="rId6"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8.pn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21.png"/><Relationship Id="rId6"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png"/><Relationship Id="rId6"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1.jpg"/><Relationship Id="rId6"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png"/></Relationships>
</file>

<file path=ppt/slides/_rels/slide21.xml.rels><?xml version="1.0" encoding="UTF-8" standalone="yes"?><Relationships xmlns="http://schemas.openxmlformats.org/package/2006/relationships"><Relationship Id="rId11" Type="http://schemas.openxmlformats.org/officeDocument/2006/relationships/image" Target="../media/image22.png"/><Relationship Id="rId10" Type="http://schemas.openxmlformats.org/officeDocument/2006/relationships/image" Target="../media/image28.png"/><Relationship Id="rId13" Type="http://schemas.openxmlformats.org/officeDocument/2006/relationships/hyperlink" Target="https://deafstudies.eu" TargetMode="External"/><Relationship Id="rId12" Type="http://schemas.openxmlformats.org/officeDocument/2006/relationships/image" Target="../media/image29.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23.png"/><Relationship Id="rId5" Type="http://schemas.openxmlformats.org/officeDocument/2006/relationships/image" Target="../media/image26.png"/><Relationship Id="rId6" Type="http://schemas.openxmlformats.org/officeDocument/2006/relationships/image" Target="../media/image24.png"/><Relationship Id="rId7" Type="http://schemas.openxmlformats.org/officeDocument/2006/relationships/image" Target="../media/image20.png"/><Relationship Id="rId8"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7" name="Shape 77"/>
        <p:cNvGrpSpPr/>
        <p:nvPr/>
      </p:nvGrpSpPr>
      <p:grpSpPr>
        <a:xfrm>
          <a:off x="0" y="0"/>
          <a:ext cx="0" cy="0"/>
          <a:chOff x="0" y="0"/>
          <a:chExt cx="0" cy="0"/>
        </a:xfrm>
      </p:grpSpPr>
      <p:grpSp>
        <p:nvGrpSpPr>
          <p:cNvPr id="78" name="Google Shape;78;p1"/>
          <p:cNvGrpSpPr/>
          <p:nvPr/>
        </p:nvGrpSpPr>
        <p:grpSpPr>
          <a:xfrm>
            <a:off x="0" y="-216991"/>
            <a:ext cx="2922084" cy="10503991"/>
            <a:chOff x="0" y="-57150"/>
            <a:chExt cx="769602" cy="2766483"/>
          </a:xfrm>
        </p:grpSpPr>
        <p:sp>
          <p:nvSpPr>
            <p:cNvPr id="79" name="Google Shape;79;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0" name="Google Shape;80;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1" name="Google Shape;81;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2" name="Google Shape;82;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3" name="Google Shape;83;p1"/>
          <p:cNvSpPr txBox="1"/>
          <p:nvPr/>
        </p:nvSpPr>
        <p:spPr>
          <a:xfrm>
            <a:off x="3457354" y="4091645"/>
            <a:ext cx="14948633" cy="310238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200"/>
              <a:buFont typeface="Arial"/>
              <a:buNone/>
            </a:pPr>
            <a:r>
              <a:rPr b="0" i="0" lang="de-AT" sz="7200" u="none" cap="none" strike="noStrike">
                <a:solidFill>
                  <a:srgbClr val="FFFFFF"/>
                </a:solidFill>
                <a:latin typeface="Anton"/>
                <a:ea typeface="Anton"/>
                <a:cs typeface="Anton"/>
                <a:sym typeface="Anton"/>
              </a:rPr>
              <a:t>Milestones in the history of the Deaf - worldwide</a:t>
            </a:r>
            <a:endParaRPr b="0" i="0" sz="1200" u="none" cap="none" strike="sngStrike">
              <a:solidFill>
                <a:schemeClr val="accent2"/>
              </a:solidFill>
              <a:latin typeface="Arial"/>
              <a:ea typeface="Arial"/>
              <a:cs typeface="Arial"/>
              <a:sym typeface="Arial"/>
            </a:endParaRPr>
          </a:p>
        </p:txBody>
      </p:sp>
      <p:sp>
        <p:nvSpPr>
          <p:cNvPr id="84" name="Google Shape;84;p1"/>
          <p:cNvSpPr txBox="1"/>
          <p:nvPr/>
        </p:nvSpPr>
        <p:spPr>
          <a:xfrm>
            <a:off x="3457354" y="3143693"/>
            <a:ext cx="9049278" cy="947952"/>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4400"/>
              <a:buFont typeface="Arial"/>
              <a:buNone/>
            </a:pPr>
            <a:r>
              <a:rPr b="0" i="0" lang="de-AT" sz="4400" u="none" cap="none" strike="noStrike">
                <a:solidFill>
                  <a:srgbClr val="FFFFFF"/>
                </a:solidFill>
                <a:latin typeface="Quicksand"/>
                <a:ea typeface="Quicksand"/>
                <a:cs typeface="Quicksand"/>
                <a:sym typeface="Quicksand"/>
              </a:rPr>
              <a:t>Deaf Studies workshop</a:t>
            </a:r>
            <a:endParaRPr b="0" i="0" sz="32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8" name="Shape 88"/>
        <p:cNvGrpSpPr/>
        <p:nvPr/>
      </p:nvGrpSpPr>
      <p:grpSpPr>
        <a:xfrm>
          <a:off x="0" y="0"/>
          <a:ext cx="0" cy="0"/>
          <a:chOff x="0" y="0"/>
          <a:chExt cx="0" cy="0"/>
        </a:xfrm>
      </p:grpSpPr>
      <p:grpSp>
        <p:nvGrpSpPr>
          <p:cNvPr id="89" name="Google Shape;89;p2"/>
          <p:cNvGrpSpPr/>
          <p:nvPr/>
        </p:nvGrpSpPr>
        <p:grpSpPr>
          <a:xfrm>
            <a:off x="0" y="-216991"/>
            <a:ext cx="2922084" cy="10503991"/>
            <a:chOff x="0" y="-57150"/>
            <a:chExt cx="769602" cy="2766483"/>
          </a:xfrm>
        </p:grpSpPr>
        <p:sp>
          <p:nvSpPr>
            <p:cNvPr id="90" name="Google Shape;90;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1" name="Google Shape;91;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2" name="Google Shape;92;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3" name="Google Shape;93;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4" name="Google Shape;94;p2"/>
          <p:cNvSpPr txBox="1"/>
          <p:nvPr/>
        </p:nvSpPr>
        <p:spPr>
          <a:xfrm>
            <a:off x="3838791" y="3287139"/>
            <a:ext cx="10866734" cy="1477328"/>
          </a:xfrm>
          <a:prstGeom prst="rect">
            <a:avLst/>
          </a:prstGeom>
          <a:noFill/>
          <a:ln>
            <a:noFill/>
          </a:ln>
        </p:spPr>
        <p:txBody>
          <a:bodyPr anchorCtr="0" anchor="t" bIns="0" lIns="0" spcFirstLastPara="1" rIns="0" wrap="square" tIns="0">
            <a:spAutoFit/>
          </a:bodyPr>
          <a:lstStyle/>
          <a:p>
            <a:pPr indent="-302256" lvl="1" marL="604511" marR="0" rtl="0" algn="l">
              <a:lnSpc>
                <a:spcPct val="150000"/>
              </a:lnSpc>
              <a:spcBef>
                <a:spcPts val="0"/>
              </a:spcBef>
              <a:spcAft>
                <a:spcPts val="0"/>
              </a:spcAft>
              <a:buClr>
                <a:srgbClr val="FFFFFF"/>
              </a:buClr>
              <a:buSzPts val="2799"/>
              <a:buFont typeface="Arial"/>
              <a:buChar char="•"/>
            </a:pPr>
            <a:r>
              <a:rPr b="0" i="0" lang="de-AT" sz="3200" u="none" cap="none" strike="noStrike">
                <a:solidFill>
                  <a:srgbClr val="FFFFFF"/>
                </a:solidFill>
                <a:latin typeface="Quicksand"/>
                <a:ea typeface="Quicksand"/>
                <a:cs typeface="Quicksand"/>
                <a:sym typeface="Quicksand"/>
              </a:rPr>
              <a:t>A: Milestones in the history of the Deaf worldwide</a:t>
            </a:r>
            <a:endParaRPr b="0" i="0" sz="1800" u="none" cap="none" strike="noStrike">
              <a:solidFill>
                <a:srgbClr val="000000"/>
              </a:solidFill>
              <a:latin typeface="Arial"/>
              <a:ea typeface="Arial"/>
              <a:cs typeface="Arial"/>
              <a:sym typeface="Arial"/>
            </a:endParaRPr>
          </a:p>
          <a:p>
            <a:pPr indent="-302256" lvl="1" marL="604511" marR="0" rtl="0" algn="l">
              <a:lnSpc>
                <a:spcPct val="150000"/>
              </a:lnSpc>
              <a:spcBef>
                <a:spcPts val="0"/>
              </a:spcBef>
              <a:spcAft>
                <a:spcPts val="0"/>
              </a:spcAft>
              <a:buClr>
                <a:srgbClr val="FFFFFF"/>
              </a:buClr>
              <a:buSzPts val="2799"/>
              <a:buFont typeface="Arial"/>
              <a:buChar char="•"/>
            </a:pPr>
            <a:r>
              <a:rPr b="0" i="0" lang="de-AT" sz="3200" u="none" cap="none" strike="noStrike">
                <a:solidFill>
                  <a:srgbClr val="FFFFFF"/>
                </a:solidFill>
                <a:latin typeface="Quicksand"/>
                <a:ea typeface="Quicksand"/>
                <a:cs typeface="Quicksand"/>
                <a:sym typeface="Quicksand"/>
              </a:rPr>
              <a:t>B: Milestones in the history of the Deaf in Austria</a:t>
            </a:r>
            <a:endParaRPr b="0" i="0" sz="1800" u="none" cap="none" strike="noStrike">
              <a:solidFill>
                <a:srgbClr val="000000"/>
              </a:solidFill>
              <a:latin typeface="Arial"/>
              <a:ea typeface="Arial"/>
              <a:cs typeface="Arial"/>
              <a:sym typeface="Arial"/>
            </a:endParaRPr>
          </a:p>
        </p:txBody>
      </p:sp>
      <p:sp>
        <p:nvSpPr>
          <p:cNvPr id="95" name="Google Shape;95;p2"/>
          <p:cNvSpPr txBox="1"/>
          <p:nvPr/>
        </p:nvSpPr>
        <p:spPr>
          <a:xfrm>
            <a:off x="4064282" y="1534517"/>
            <a:ext cx="3098518"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9" name="Shape 99"/>
        <p:cNvGrpSpPr/>
        <p:nvPr/>
      </p:nvGrpSpPr>
      <p:grpSpPr>
        <a:xfrm>
          <a:off x="0" y="0"/>
          <a:ext cx="0" cy="0"/>
          <a:chOff x="0" y="0"/>
          <a:chExt cx="0" cy="0"/>
        </a:xfrm>
      </p:grpSpPr>
      <p:sp>
        <p:nvSpPr>
          <p:cNvPr id="100" name="Google Shape;100;p4"/>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2" name="Google Shape;102;p4"/>
          <p:cNvSpPr txBox="1"/>
          <p:nvPr/>
        </p:nvSpPr>
        <p:spPr>
          <a:xfrm>
            <a:off x="6697625" y="1117655"/>
            <a:ext cx="9907200" cy="6310702"/>
          </a:xfrm>
          <a:prstGeom prst="rect">
            <a:avLst/>
          </a:prstGeom>
          <a:noFill/>
          <a:ln>
            <a:noFill/>
          </a:ln>
        </p:spPr>
        <p:txBody>
          <a:bodyPr anchorCtr="0" anchor="t" bIns="0" lIns="0" spcFirstLastPara="1" rIns="0" wrap="square" tIns="0">
            <a:spAutoFit/>
          </a:bodyPr>
          <a:lstStyle/>
          <a:p>
            <a:pPr indent="0" lvl="0" marL="0" marR="0" rtl="0" algn="ctr">
              <a:lnSpc>
                <a:spcPct val="233333"/>
              </a:lnSpc>
              <a:spcBef>
                <a:spcPts val="0"/>
              </a:spcBef>
              <a:spcAft>
                <a:spcPts val="0"/>
              </a:spcAft>
              <a:buClr>
                <a:srgbClr val="000000"/>
              </a:buClr>
              <a:buSzPts val="4400"/>
              <a:buFont typeface="Arial"/>
              <a:buNone/>
            </a:pPr>
            <a:r>
              <a:rPr b="0" i="0" lang="de-AT" sz="4400" u="none" cap="none" strike="noStrike">
                <a:solidFill>
                  <a:srgbClr val="FFFFFF"/>
                </a:solidFill>
                <a:latin typeface="Anton"/>
                <a:ea typeface="Anton"/>
                <a:cs typeface="Anton"/>
                <a:sym typeface="Anton"/>
              </a:rPr>
              <a:t>What comes to your mind when you think of the word “milestone” (in the history of humans or in your own personal biography?)</a:t>
            </a:r>
            <a:endParaRPr b="0" i="0" sz="1200" u="none" cap="none" strike="noStrike">
              <a:solidFill>
                <a:srgbClr val="000000"/>
              </a:solidFill>
              <a:latin typeface="Arial"/>
              <a:ea typeface="Arial"/>
              <a:cs typeface="Arial"/>
              <a:sym typeface="Arial"/>
            </a:endParaRPr>
          </a:p>
        </p:txBody>
      </p:sp>
      <p:sp>
        <p:nvSpPr>
          <p:cNvPr id="103" name="Google Shape;103;p4"/>
          <p:cNvSpPr/>
          <p:nvPr/>
        </p:nvSpPr>
        <p:spPr>
          <a:xfrm>
            <a:off x="5181600" y="-274228"/>
            <a:ext cx="13411200" cy="8618128"/>
          </a:xfrm>
          <a:prstGeom prst="cloudCallout">
            <a:avLst>
              <a:gd fmla="val -74480" name="adj1"/>
              <a:gd fmla="val 55637" name="adj2"/>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7" name="Shape 107"/>
        <p:cNvGrpSpPr/>
        <p:nvPr/>
      </p:nvGrpSpPr>
      <p:grpSpPr>
        <a:xfrm>
          <a:off x="0" y="0"/>
          <a:ext cx="0" cy="0"/>
          <a:chOff x="0" y="0"/>
          <a:chExt cx="0" cy="0"/>
        </a:xfrm>
      </p:grpSpPr>
      <p:sp>
        <p:nvSpPr>
          <p:cNvPr id="108" name="Google Shape;108;p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p5"/>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p5"/>
          <p:cNvSpPr txBox="1"/>
          <p:nvPr/>
        </p:nvSpPr>
        <p:spPr>
          <a:xfrm>
            <a:off x="1044676" y="3412857"/>
            <a:ext cx="11919155" cy="550916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Pivotal milestone = </a:t>
            </a:r>
            <a:br>
              <a:rPr b="0" i="0" lang="de-AT" sz="3200" u="none" cap="none" strike="noStrike">
                <a:solidFill>
                  <a:schemeClr val="lt1"/>
                </a:solidFill>
                <a:latin typeface="Quicksand"/>
                <a:ea typeface="Quicksand"/>
                <a:cs typeface="Quicksand"/>
                <a:sym typeface="Quicksand"/>
              </a:rPr>
            </a:br>
            <a:r>
              <a:rPr b="1" i="0" lang="de-AT" sz="3200" u="none" cap="none" strike="noStrike">
                <a:solidFill>
                  <a:schemeClr val="lt1"/>
                </a:solidFill>
                <a:latin typeface="Quicksand"/>
                <a:ea typeface="Quicksand"/>
                <a:cs typeface="Quicksand"/>
                <a:sym typeface="Quicksand"/>
              </a:rPr>
              <a:t>recognition</a:t>
            </a:r>
            <a:r>
              <a:rPr b="0" i="0" lang="de-AT" sz="3200" u="none" cap="none" strike="noStrike">
                <a:solidFill>
                  <a:schemeClr val="lt1"/>
                </a:solidFill>
                <a:latin typeface="Quicksand"/>
                <a:ea typeface="Quicksand"/>
                <a:cs typeface="Quicksand"/>
                <a:sym typeface="Quicksand"/>
              </a:rPr>
              <a:t> of sign language </a:t>
            </a:r>
            <a:r>
              <a:rPr b="1" i="0" lang="de-AT" sz="3200" u="none" cap="none" strike="noStrike">
                <a:solidFill>
                  <a:schemeClr val="lt1"/>
                </a:solidFill>
                <a:latin typeface="Quicksand"/>
                <a:ea typeface="Quicksand"/>
                <a:cs typeface="Quicksand"/>
                <a:sym typeface="Quicksand"/>
              </a:rPr>
              <a:t>as a full-fledged language</a:t>
            </a:r>
            <a:endParaRPr b="1" i="0" sz="3200" u="none" cap="none" strike="noStrike">
              <a:solidFill>
                <a:schemeClr val="lt1"/>
              </a:solidFill>
              <a:latin typeface="Quicksand"/>
              <a:ea typeface="Quicksand"/>
              <a:cs typeface="Quicksand"/>
              <a:sym typeface="Quicksand"/>
            </a:endParaRPr>
          </a:p>
          <a:p>
            <a:pPr indent="-254000" lvl="0" marL="457200" marR="0" rtl="0" algn="l">
              <a:lnSpc>
                <a:spcPct val="100000"/>
              </a:lnSpc>
              <a:spcBef>
                <a:spcPts val="0"/>
              </a:spcBef>
              <a:spcAft>
                <a:spcPts val="0"/>
              </a:spcAft>
              <a:buClr>
                <a:schemeClr val="lt1"/>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Until the 20th century -&gt; often misunderstood and 	considered inferior or incomplete. </a:t>
            </a:r>
            <a:endParaRPr/>
          </a:p>
          <a:p>
            <a:pPr indent="-254000" lvl="0" marL="457200" marR="0" rtl="0" algn="l">
              <a:lnSpc>
                <a:spcPct val="100000"/>
              </a:lnSpc>
              <a:spcBef>
                <a:spcPts val="0"/>
              </a:spcBef>
              <a:spcAft>
                <a:spcPts val="0"/>
              </a:spcAft>
              <a:buClr>
                <a:schemeClr val="lt1"/>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In 1957, American linguist </a:t>
            </a:r>
            <a:r>
              <a:rPr b="1" i="0" lang="de-AT" sz="3200" u="none" cap="none" strike="noStrike">
                <a:solidFill>
                  <a:schemeClr val="lt1"/>
                </a:solidFill>
                <a:latin typeface="Quicksand"/>
                <a:ea typeface="Quicksand"/>
                <a:cs typeface="Quicksand"/>
                <a:sym typeface="Quicksand"/>
              </a:rPr>
              <a:t>William Stokoe </a:t>
            </a:r>
            <a:r>
              <a:rPr b="0" i="0" lang="de-AT" sz="3200" u="none" cap="none" strike="noStrike">
                <a:solidFill>
                  <a:schemeClr val="lt1"/>
                </a:solidFill>
                <a:latin typeface="Quicksand"/>
                <a:ea typeface="Quicksand"/>
                <a:cs typeface="Quicksand"/>
                <a:sym typeface="Quicksand"/>
              </a:rPr>
              <a:t>began extensive research</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-&gt; demonstred American Sign Language (ASL)</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	 is a </a:t>
            </a:r>
            <a:r>
              <a:rPr b="1" i="0" lang="de-AT" sz="3200" u="none" cap="none" strike="noStrike">
                <a:solidFill>
                  <a:schemeClr val="lt1"/>
                </a:solidFill>
                <a:latin typeface="Quicksand"/>
                <a:ea typeface="Quicksand"/>
                <a:cs typeface="Quicksand"/>
                <a:sym typeface="Quicksand"/>
              </a:rPr>
              <a:t>complex, independent language </a:t>
            </a:r>
            <a:r>
              <a:rPr b="0" i="0" lang="de-AT" sz="3200" u="none" cap="none" strike="noStrike">
                <a:solidFill>
                  <a:schemeClr val="lt1"/>
                </a:solidFill>
                <a:latin typeface="Quicksand"/>
                <a:ea typeface="Quicksand"/>
                <a:cs typeface="Quicksand"/>
                <a:sym typeface="Quicksand"/>
              </a:rPr>
              <a:t>with its own 	  	</a:t>
            </a:r>
            <a:r>
              <a:rPr b="1" i="0" lang="de-AT" sz="3200" u="none" cap="none" strike="noStrike">
                <a:solidFill>
                  <a:schemeClr val="lt1"/>
                </a:solidFill>
                <a:latin typeface="Quicksand"/>
                <a:ea typeface="Quicksand"/>
                <a:cs typeface="Quicksand"/>
                <a:sym typeface="Quicksand"/>
              </a:rPr>
              <a:t>grammar and syntax</a:t>
            </a:r>
            <a:r>
              <a:rPr b="0" i="0" lang="de-AT" sz="3200" u="none" cap="none" strike="noStrike">
                <a:solidFill>
                  <a:schemeClr val="lt1"/>
                </a:solidFill>
                <a:latin typeface="Quicksand"/>
                <a:ea typeface="Quicksand"/>
                <a:cs typeface="Quicksand"/>
                <a:sym typeface="Quicksand"/>
              </a:rPr>
              <a:t>.</a:t>
            </a:r>
            <a:endParaRPr b="0" i="0" sz="3200" u="none" cap="none" strike="noStrike">
              <a:solidFill>
                <a:schemeClr val="lt1"/>
              </a:solidFill>
              <a:latin typeface="Quicksand"/>
              <a:ea typeface="Quicksand"/>
              <a:cs typeface="Quicksand"/>
              <a:sym typeface="Quicksand"/>
            </a:endParaRPr>
          </a:p>
        </p:txBody>
      </p:sp>
      <p:sp>
        <p:nvSpPr>
          <p:cNvPr id="111" name="Google Shape;111;p5"/>
          <p:cNvSpPr txBox="1"/>
          <p:nvPr/>
        </p:nvSpPr>
        <p:spPr>
          <a:xfrm>
            <a:off x="1295400" y="2058349"/>
            <a:ext cx="15011400" cy="890885"/>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The Emergence of Sign Language as a Legitimate Language</a:t>
            </a:r>
            <a:endParaRPr b="0" i="0" sz="4800" u="none" cap="none" strike="noStrike">
              <a:solidFill>
                <a:schemeClr val="lt1"/>
              </a:solidFill>
              <a:latin typeface="Anton"/>
              <a:ea typeface="Anton"/>
              <a:cs typeface="Anton"/>
              <a:sym typeface="Anton"/>
            </a:endParaRPr>
          </a:p>
        </p:txBody>
      </p:sp>
      <p:sp>
        <p:nvSpPr>
          <p:cNvPr id="112" name="Google Shape;112;p5"/>
          <p:cNvSpPr txBox="1"/>
          <p:nvPr/>
        </p:nvSpPr>
        <p:spPr>
          <a:xfrm>
            <a:off x="10972800" y="8591196"/>
            <a:ext cx="9144000" cy="39517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William Stokoe (1919–2000) (Photo: Gallaudet University Archives)</a:t>
            </a:r>
            <a:endParaRPr b="0" i="0" sz="1800" u="none" cap="none" strike="noStrike">
              <a:solidFill>
                <a:schemeClr val="lt1"/>
              </a:solidFill>
              <a:latin typeface="Quicksand"/>
              <a:ea typeface="Quicksand"/>
              <a:cs typeface="Quicksand"/>
              <a:sym typeface="Quicksand"/>
            </a:endParaRPr>
          </a:p>
        </p:txBody>
      </p:sp>
      <p:pic>
        <p:nvPicPr>
          <p:cNvPr id="113" name="Google Shape;113;p5"/>
          <p:cNvPicPr preferRelativeResize="0"/>
          <p:nvPr/>
        </p:nvPicPr>
        <p:blipFill rotWithShape="1">
          <a:blip r:embed="rId5">
            <a:alphaModFix/>
          </a:blip>
          <a:srcRect b="3954" l="0" r="0" t="0"/>
          <a:stretch/>
        </p:blipFill>
        <p:spPr>
          <a:xfrm>
            <a:off x="12845166" y="3272476"/>
            <a:ext cx="3733800" cy="531872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7" name="Shape 117"/>
        <p:cNvGrpSpPr/>
        <p:nvPr/>
      </p:nvGrpSpPr>
      <p:grpSpPr>
        <a:xfrm>
          <a:off x="0" y="0"/>
          <a:ext cx="0" cy="0"/>
          <a:chOff x="0" y="0"/>
          <a:chExt cx="0" cy="0"/>
        </a:xfrm>
      </p:grpSpPr>
      <p:sp>
        <p:nvSpPr>
          <p:cNvPr id="118" name="Google Shape;118;p34"/>
          <p:cNvSpPr txBox="1"/>
          <p:nvPr/>
        </p:nvSpPr>
        <p:spPr>
          <a:xfrm>
            <a:off x="119817" y="5903972"/>
            <a:ext cx="18048365" cy="2197525"/>
          </a:xfrm>
          <a:prstGeom prst="rect">
            <a:avLst/>
          </a:prstGeom>
          <a:noFill/>
          <a:ln>
            <a:noFill/>
          </a:ln>
        </p:spPr>
        <p:txBody>
          <a:bodyPr anchorCtr="0" anchor="t" bIns="45700" lIns="91425" spcFirstLastPara="1" rIns="91425" wrap="square" tIns="45700">
            <a:spAutoFit/>
          </a:bodyPr>
          <a:lstStyle/>
          <a:p>
            <a:pPr indent="-571500" lvl="0" marL="571500" marR="0" rtl="0" algn="l">
              <a:lnSpc>
                <a:spcPct val="200000"/>
              </a:lnSpc>
              <a:spcBef>
                <a:spcPts val="0"/>
              </a:spcBef>
              <a:spcAft>
                <a:spcPts val="0"/>
              </a:spcAft>
              <a:buClr>
                <a:schemeClr val="lt1"/>
              </a:buClr>
              <a:buSzPts val="2400"/>
              <a:buFont typeface="Courier New"/>
              <a:buChar char="o"/>
            </a:pPr>
            <a:r>
              <a:rPr b="1" i="0" lang="de-AT" sz="2400" u="none" cap="none" strike="noStrike">
                <a:solidFill>
                  <a:schemeClr val="lt1"/>
                </a:solidFill>
                <a:latin typeface="Quicksand"/>
                <a:ea typeface="Quicksand"/>
                <a:cs typeface="Quicksand"/>
                <a:sym typeface="Quicksand"/>
              </a:rPr>
              <a:t>1953</a:t>
            </a:r>
            <a:r>
              <a:rPr b="0" i="0" lang="de-AT" sz="2400" u="none" cap="none" strike="noStrike">
                <a:solidFill>
                  <a:schemeClr val="lt1"/>
                </a:solidFill>
                <a:latin typeface="Quicksand"/>
                <a:ea typeface="Quicksand"/>
                <a:cs typeface="Quicksand"/>
                <a:sym typeface="Quicksand"/>
              </a:rPr>
              <a:t> </a:t>
            </a:r>
            <a:r>
              <a:rPr b="1" i="1" lang="de-AT" sz="2400" u="none" cap="none" strike="noStrike">
                <a:solidFill>
                  <a:schemeClr val="lt1"/>
                </a:solidFill>
                <a:latin typeface="Quicksand"/>
                <a:ea typeface="Quicksand"/>
                <a:cs typeface="Quicksand"/>
                <a:sym typeface="Quicksand"/>
              </a:rPr>
              <a:t>Bernard Tervoort </a:t>
            </a:r>
            <a:r>
              <a:rPr b="0" i="0" lang="de-AT" sz="2400" u="none" cap="none" strike="noStrike">
                <a:solidFill>
                  <a:schemeClr val="lt1"/>
                </a:solidFill>
                <a:latin typeface="Quicksand"/>
                <a:ea typeface="Quicksand"/>
                <a:cs typeface="Quicksand"/>
                <a:sym typeface="Quicksand"/>
              </a:rPr>
              <a:t>emphasized value of sign language for communication among Deaf people</a:t>
            </a:r>
            <a:endParaRPr/>
          </a:p>
          <a:p>
            <a:pPr indent="-571500" lvl="0" marL="571500" marR="0" rtl="0" algn="l">
              <a:lnSpc>
                <a:spcPct val="200000"/>
              </a:lnSpc>
              <a:spcBef>
                <a:spcPts val="0"/>
              </a:spcBef>
              <a:spcAft>
                <a:spcPts val="0"/>
              </a:spcAft>
              <a:buClr>
                <a:schemeClr val="lt1"/>
              </a:buClr>
              <a:buSzPts val="2400"/>
              <a:buFont typeface="Courier New"/>
              <a:buChar char="o"/>
            </a:pPr>
            <a:r>
              <a:rPr b="1" i="0" lang="de-AT" sz="2400" u="none" cap="none" strike="noStrike">
                <a:solidFill>
                  <a:schemeClr val="lt1"/>
                </a:solidFill>
                <a:latin typeface="Quicksand"/>
                <a:ea typeface="Quicksand"/>
                <a:cs typeface="Quicksand"/>
                <a:sym typeface="Quicksand"/>
              </a:rPr>
              <a:t>1960</a:t>
            </a:r>
            <a:r>
              <a:rPr b="0" i="0" lang="de-AT" sz="2400" u="none" cap="none" strike="noStrike">
                <a:solidFill>
                  <a:schemeClr val="lt1"/>
                </a:solidFill>
                <a:latin typeface="Quicksand"/>
                <a:ea typeface="Quicksand"/>
                <a:cs typeface="Quicksand"/>
                <a:sym typeface="Quicksand"/>
              </a:rPr>
              <a:t> </a:t>
            </a:r>
            <a:r>
              <a:rPr b="1" i="1" lang="de-AT" sz="2400" u="none" cap="none" strike="noStrike">
                <a:solidFill>
                  <a:schemeClr val="lt1"/>
                </a:solidFill>
                <a:latin typeface="Quicksand"/>
                <a:ea typeface="Quicksand"/>
                <a:cs typeface="Quicksand"/>
                <a:sym typeface="Quicksand"/>
              </a:rPr>
              <a:t>William Stokoe </a:t>
            </a:r>
            <a:r>
              <a:rPr b="0" i="0" lang="de-AT" sz="2400" u="none" cap="none" strike="noStrike">
                <a:solidFill>
                  <a:schemeClr val="lt1"/>
                </a:solidFill>
                <a:latin typeface="Quicksand"/>
                <a:ea typeface="Quicksand"/>
                <a:cs typeface="Quicksand"/>
                <a:sym typeface="Quicksand"/>
              </a:rPr>
              <a:t>at Gallaudet College analyzed structure of American Sign Language using modern linguistic methods</a:t>
            </a:r>
            <a:endParaRPr/>
          </a:p>
          <a:p>
            <a:pPr indent="0" lvl="0" marL="0" marR="0" rtl="0" algn="l">
              <a:lnSpc>
                <a:spcPct val="200000"/>
              </a:lnSpc>
              <a:spcBef>
                <a:spcPts val="0"/>
              </a:spcBef>
              <a:spcAft>
                <a:spcPts val="0"/>
              </a:spcAft>
              <a:buNone/>
            </a:pPr>
            <a:r>
              <a:rPr b="0" i="0" lang="de-AT" sz="2400" u="none" cap="none" strike="noStrike">
                <a:solidFill>
                  <a:schemeClr val="lt1"/>
                </a:solidFill>
                <a:latin typeface="Quicksand"/>
                <a:ea typeface="Quicksand"/>
                <a:cs typeface="Quicksand"/>
                <a:sym typeface="Quicksand"/>
              </a:rPr>
              <a:t>-&gt; Stokoe demonstrated convincingly that </a:t>
            </a:r>
            <a:r>
              <a:rPr b="1" i="0" lang="de-AT" sz="2400" u="none" cap="none" strike="noStrike">
                <a:solidFill>
                  <a:schemeClr val="lt1"/>
                </a:solidFill>
                <a:latin typeface="Quicksand"/>
                <a:ea typeface="Quicksand"/>
                <a:cs typeface="Quicksand"/>
                <a:sym typeface="Quicksand"/>
              </a:rPr>
              <a:t>sign language is equal to spoken language in its linguistic complexity.</a:t>
            </a:r>
            <a:endParaRPr b="1" i="0" sz="2400" u="none" cap="none" strike="noStrike">
              <a:solidFill>
                <a:schemeClr val="lt1"/>
              </a:solidFill>
              <a:latin typeface="Quicksand"/>
              <a:ea typeface="Quicksand"/>
              <a:cs typeface="Quicksand"/>
              <a:sym typeface="Quicksand"/>
            </a:endParaRPr>
          </a:p>
        </p:txBody>
      </p:sp>
      <p:sp>
        <p:nvSpPr>
          <p:cNvPr id="119" name="Google Shape;119;p34"/>
          <p:cNvSpPr txBox="1"/>
          <p:nvPr/>
        </p:nvSpPr>
        <p:spPr>
          <a:xfrm>
            <a:off x="239635" y="9224204"/>
            <a:ext cx="8861721"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AT" sz="2100" u="none" cap="none" strike="noStrike">
                <a:solidFill>
                  <a:schemeClr val="lt1"/>
                </a:solidFill>
                <a:latin typeface="Arial"/>
                <a:ea typeface="Arial"/>
                <a:cs typeface="Arial"/>
                <a:sym typeface="Arial"/>
              </a:rPr>
              <a:t>https://de.wikipedia.org/wiki/Geschichte_der_Geb%C3%A4rdensprachen</a:t>
            </a:r>
            <a:endParaRPr/>
          </a:p>
        </p:txBody>
      </p:sp>
      <p:sp>
        <p:nvSpPr>
          <p:cNvPr id="120" name="Google Shape;120;p34"/>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Bernard Tervoort — Wikipédia" id="121" name="Google Shape;121;p34"/>
          <p:cNvPicPr preferRelativeResize="0"/>
          <p:nvPr/>
        </p:nvPicPr>
        <p:blipFill rotWithShape="1">
          <a:blip r:embed="rId4">
            <a:alphaModFix/>
          </a:blip>
          <a:srcRect b="0" l="0" r="0" t="0"/>
          <a:stretch/>
        </p:blipFill>
        <p:spPr>
          <a:xfrm>
            <a:off x="4414938" y="1029056"/>
            <a:ext cx="2913912" cy="4114444"/>
          </a:xfrm>
          <a:prstGeom prst="rect">
            <a:avLst/>
          </a:prstGeom>
          <a:noFill/>
          <a:ln>
            <a:noFill/>
          </a:ln>
        </p:spPr>
      </p:pic>
      <p:pic>
        <p:nvPicPr>
          <p:cNvPr descr="American Sign Language, a language recognized - Awareness, Access and  Change | Gallaudet University" id="122" name="Google Shape;122;p34"/>
          <p:cNvPicPr preferRelativeResize="0"/>
          <p:nvPr/>
        </p:nvPicPr>
        <p:blipFill rotWithShape="1">
          <a:blip r:embed="rId5">
            <a:alphaModFix/>
          </a:blip>
          <a:srcRect b="0" l="0" r="0" t="0"/>
          <a:stretch/>
        </p:blipFill>
        <p:spPr>
          <a:xfrm>
            <a:off x="10836321" y="1029056"/>
            <a:ext cx="2774371" cy="4115825"/>
          </a:xfrm>
          <a:prstGeom prst="rect">
            <a:avLst/>
          </a:prstGeom>
          <a:noFill/>
          <a:ln>
            <a:noFill/>
          </a:ln>
        </p:spPr>
      </p:pic>
      <p:sp>
        <p:nvSpPr>
          <p:cNvPr id="123" name="Google Shape;123;p34"/>
          <p:cNvSpPr txBox="1"/>
          <p:nvPr/>
        </p:nvSpPr>
        <p:spPr>
          <a:xfrm>
            <a:off x="1895450" y="5261435"/>
            <a:ext cx="1408426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de-AT" sz="2800" u="none" cap="none" strike="noStrike">
                <a:solidFill>
                  <a:schemeClr val="lt1"/>
                </a:solidFill>
                <a:latin typeface="Anton"/>
                <a:ea typeface="Anton"/>
                <a:cs typeface="Anton"/>
                <a:sym typeface="Anton"/>
              </a:rPr>
              <a:t>Bernard Tervoort 	           	                        William Stokoe</a:t>
            </a:r>
            <a:endParaRPr b="0" i="0" sz="2800" u="none" cap="none" strike="noStrike">
              <a:solidFill>
                <a:schemeClr val="lt1"/>
              </a:solidFill>
              <a:latin typeface="Anton"/>
              <a:ea typeface="Anton"/>
              <a:cs typeface="Anton"/>
              <a:sym typeface="Ant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7" name="Shape 127"/>
        <p:cNvGrpSpPr/>
        <p:nvPr/>
      </p:nvGrpSpPr>
      <p:grpSpPr>
        <a:xfrm>
          <a:off x="0" y="0"/>
          <a:ext cx="0" cy="0"/>
          <a:chOff x="0" y="0"/>
          <a:chExt cx="0" cy="0"/>
        </a:xfrm>
      </p:grpSpPr>
      <p:sp>
        <p:nvSpPr>
          <p:cNvPr id="128" name="Google Shape;128;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9" name="Google Shape;129;p6"/>
          <p:cNvSpPr/>
          <p:nvPr/>
        </p:nvSpPr>
        <p:spPr>
          <a:xfrm>
            <a:off x="14717017" y="9381740"/>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0" name="Google Shape;130;p6"/>
          <p:cNvPicPr preferRelativeResize="0"/>
          <p:nvPr/>
        </p:nvPicPr>
        <p:blipFill rotWithShape="1">
          <a:blip r:embed="rId5">
            <a:alphaModFix/>
          </a:blip>
          <a:srcRect b="0" l="0" r="0" t="0"/>
          <a:stretch/>
        </p:blipFill>
        <p:spPr>
          <a:xfrm>
            <a:off x="13888201" y="1760220"/>
            <a:ext cx="2751455" cy="3535680"/>
          </a:xfrm>
          <a:prstGeom prst="rect">
            <a:avLst/>
          </a:prstGeom>
          <a:noFill/>
          <a:ln>
            <a:noFill/>
          </a:ln>
        </p:spPr>
      </p:pic>
      <p:sp>
        <p:nvSpPr>
          <p:cNvPr id="131" name="Google Shape;131;p6"/>
          <p:cNvSpPr txBox="1"/>
          <p:nvPr/>
        </p:nvSpPr>
        <p:spPr>
          <a:xfrm>
            <a:off x="3595428" y="1095212"/>
            <a:ext cx="9448800" cy="415084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The Establishment of Schools for the Deaf and Educational Institutions</a:t>
            </a:r>
            <a:endParaRPr b="0" i="0" sz="4800" u="none" cap="none" strike="noStrike">
              <a:solidFill>
                <a:schemeClr val="lt1"/>
              </a:solidFill>
              <a:latin typeface="Anton"/>
              <a:ea typeface="Anton"/>
              <a:cs typeface="Anton"/>
              <a:sym typeface="Anton"/>
            </a:endParaRPr>
          </a:p>
          <a:p>
            <a:pPr indent="-457200" lvl="0" marL="457200" marR="0" rtl="0" algn="l">
              <a:lnSpc>
                <a:spcPct val="100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founding of schools for the Deaf enabled Deaf children to </a:t>
            </a:r>
            <a:r>
              <a:rPr b="1" i="0" lang="de-AT" sz="2800" u="none" cap="none" strike="noStrike">
                <a:solidFill>
                  <a:schemeClr val="lt1"/>
                </a:solidFill>
                <a:latin typeface="Quicksand"/>
                <a:ea typeface="Quicksand"/>
                <a:cs typeface="Quicksand"/>
                <a:sym typeface="Quicksand"/>
              </a:rPr>
              <a:t>access education</a:t>
            </a:r>
            <a:endParaRPr b="0" i="0" sz="28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In </a:t>
            </a:r>
            <a:r>
              <a:rPr b="1" i="0" lang="de-AT" sz="2800" u="none" cap="none" strike="noStrike">
                <a:solidFill>
                  <a:schemeClr val="lt1"/>
                </a:solidFill>
                <a:latin typeface="Quicksand"/>
                <a:ea typeface="Quicksand"/>
                <a:cs typeface="Quicksand"/>
                <a:sym typeface="Quicksand"/>
              </a:rPr>
              <a:t>1760</a:t>
            </a:r>
            <a:r>
              <a:rPr b="0" i="0" lang="de-AT" sz="2800" u="none" cap="none" strike="noStrike">
                <a:solidFill>
                  <a:schemeClr val="lt1"/>
                </a:solidFill>
                <a:latin typeface="Quicksand"/>
                <a:ea typeface="Quicksand"/>
                <a:cs typeface="Quicksand"/>
                <a:sym typeface="Quicksand"/>
              </a:rPr>
              <a:t>, French priest </a:t>
            </a:r>
            <a:r>
              <a:rPr b="1" i="0" lang="de-AT" sz="2800" u="none" cap="none" strike="noStrike">
                <a:solidFill>
                  <a:schemeClr val="lt1"/>
                </a:solidFill>
                <a:latin typeface="Quicksand"/>
                <a:ea typeface="Quicksand"/>
                <a:cs typeface="Quicksand"/>
                <a:sym typeface="Quicksand"/>
              </a:rPr>
              <a:t>Abbé de l'Épée </a:t>
            </a:r>
            <a:r>
              <a:rPr b="0" i="0" lang="de-AT" sz="2800" u="none" cap="none" strike="noStrike">
                <a:solidFill>
                  <a:schemeClr val="lt1"/>
                </a:solidFill>
                <a:latin typeface="Quicksand"/>
                <a:ea typeface="Quicksand"/>
                <a:cs typeface="Quicksand"/>
                <a:sym typeface="Quicksand"/>
              </a:rPr>
              <a:t>opened the first public school for the Deaf in Paris</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birth of modern Deaf education. </a:t>
            </a:r>
            <a:endParaRPr b="0" i="0" sz="2800" u="none" cap="none" strike="noStrike">
              <a:solidFill>
                <a:schemeClr val="lt1"/>
              </a:solidFill>
              <a:latin typeface="Quicksand"/>
              <a:ea typeface="Quicksand"/>
              <a:cs typeface="Quicksand"/>
              <a:sym typeface="Quicksand"/>
            </a:endParaRPr>
          </a:p>
        </p:txBody>
      </p:sp>
      <p:sp>
        <p:nvSpPr>
          <p:cNvPr id="132" name="Google Shape;132;p6"/>
          <p:cNvSpPr txBox="1"/>
          <p:nvPr/>
        </p:nvSpPr>
        <p:spPr>
          <a:xfrm>
            <a:off x="11986461" y="5448300"/>
            <a:ext cx="6096000" cy="38664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Charles-Michel de l'Épée (1712–1789) (Photo: Wikipedia)</a:t>
            </a:r>
            <a:endParaRPr b="0" i="0" sz="1400" u="none" cap="none" strike="noStrike">
              <a:solidFill>
                <a:srgbClr val="000000"/>
              </a:solidFill>
              <a:latin typeface="Arial"/>
              <a:ea typeface="Arial"/>
              <a:cs typeface="Arial"/>
              <a:sym typeface="Arial"/>
            </a:endParaRPr>
          </a:p>
        </p:txBody>
      </p:sp>
      <p:sp>
        <p:nvSpPr>
          <p:cNvPr id="133" name="Google Shape;133;p6"/>
          <p:cNvSpPr txBox="1"/>
          <p:nvPr/>
        </p:nvSpPr>
        <p:spPr>
          <a:xfrm>
            <a:off x="6629400" y="6151643"/>
            <a:ext cx="9144000" cy="3065414"/>
          </a:xfrm>
          <a:prstGeom prst="rect">
            <a:avLst/>
          </a:prstGeom>
          <a:noFill/>
          <a:ln>
            <a:noFill/>
          </a:ln>
        </p:spPr>
        <p:txBody>
          <a:bodyPr anchorCtr="0" anchor="t" bIns="45700" lIns="91425" spcFirstLastPara="1" rIns="91425" wrap="square" tIns="45700">
            <a:spAutoFit/>
          </a:bodyPr>
          <a:lstStyle/>
          <a:p>
            <a:pPr indent="-457200" lvl="0" marL="457200" marR="0" rtl="0" algn="l">
              <a:lnSpc>
                <a:spcPct val="115000"/>
              </a:lnSpc>
              <a:spcBef>
                <a:spcPts val="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founding of </a:t>
            </a:r>
            <a:r>
              <a:rPr b="1" i="0" lang="de-AT" sz="2800" u="none" cap="none" strike="noStrike">
                <a:solidFill>
                  <a:schemeClr val="lt1"/>
                </a:solidFill>
                <a:latin typeface="Quicksand"/>
                <a:ea typeface="Quicksand"/>
                <a:cs typeface="Quicksand"/>
                <a:sym typeface="Quicksand"/>
              </a:rPr>
              <a:t>Gallaudet University </a:t>
            </a:r>
            <a:r>
              <a:rPr b="0" i="0" lang="de-AT" sz="2800" u="none" cap="none" strike="noStrike">
                <a:solidFill>
                  <a:schemeClr val="lt1"/>
                </a:solidFill>
                <a:latin typeface="Quicksand"/>
                <a:ea typeface="Quicksand"/>
                <a:cs typeface="Quicksand"/>
                <a:sym typeface="Quicksand"/>
              </a:rPr>
              <a:t>in Washington D.C. in </a:t>
            </a:r>
            <a:r>
              <a:rPr b="1" i="0" lang="de-AT" sz="2800" u="none" cap="none" strike="noStrike">
                <a:solidFill>
                  <a:schemeClr val="lt1"/>
                </a:solidFill>
                <a:latin typeface="Quicksand"/>
                <a:ea typeface="Quicksand"/>
                <a:cs typeface="Quicksand"/>
                <a:sym typeface="Quicksand"/>
              </a:rPr>
              <a:t>1864 -&gt;</a:t>
            </a:r>
            <a:r>
              <a:rPr b="0" i="0" lang="de-AT" sz="2800" u="none" cap="none" strike="noStrike">
                <a:solidFill>
                  <a:schemeClr val="lt1"/>
                </a:solidFill>
                <a:latin typeface="Quicksand"/>
                <a:ea typeface="Quicksand"/>
                <a:cs typeface="Quicksand"/>
                <a:sym typeface="Quicksand"/>
              </a:rPr>
              <a:t> world’s first university specifically accessible to Deaf students. </a:t>
            </a:r>
            <a:endParaRPr/>
          </a:p>
          <a:p>
            <a:pPr indent="-457200" lvl="0" marL="457200" marR="0" rtl="0" algn="l">
              <a:lnSpc>
                <a:spcPct val="115000"/>
              </a:lnSpc>
              <a:spcBef>
                <a:spcPts val="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central role in empowering the Deaf community &amp; promoting both academic and cultural contributions from Deaf people</a:t>
            </a:r>
            <a:endParaRPr b="0" i="0" sz="2800" u="none" cap="none" strike="noStrike">
              <a:solidFill>
                <a:schemeClr val="lt1"/>
              </a:solidFill>
              <a:latin typeface="Quicksand"/>
              <a:ea typeface="Quicksand"/>
              <a:cs typeface="Quicksand"/>
              <a:sym typeface="Quicksand"/>
            </a:endParaRPr>
          </a:p>
        </p:txBody>
      </p:sp>
      <p:pic>
        <p:nvPicPr>
          <p:cNvPr id="134" name="Google Shape;134;p6"/>
          <p:cNvPicPr preferRelativeResize="0"/>
          <p:nvPr/>
        </p:nvPicPr>
        <p:blipFill rotWithShape="1">
          <a:blip r:embed="rId6">
            <a:alphaModFix/>
          </a:blip>
          <a:srcRect b="0" l="0" r="0" t="0"/>
          <a:stretch/>
        </p:blipFill>
        <p:spPr>
          <a:xfrm>
            <a:off x="1503960" y="6260039"/>
            <a:ext cx="4461510" cy="2974340"/>
          </a:xfrm>
          <a:prstGeom prst="rect">
            <a:avLst/>
          </a:prstGeom>
          <a:noFill/>
          <a:ln>
            <a:noFill/>
          </a:ln>
        </p:spPr>
      </p:pic>
      <p:sp>
        <p:nvSpPr>
          <p:cNvPr id="135" name="Google Shape;135;p6"/>
          <p:cNvSpPr txBox="1"/>
          <p:nvPr/>
        </p:nvSpPr>
        <p:spPr>
          <a:xfrm>
            <a:off x="990600" y="9332850"/>
            <a:ext cx="5488229" cy="39517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Gallaudet University (Photo: Gallaudet University)</a:t>
            </a:r>
            <a:endParaRPr b="0" i="0" sz="1800" u="none" cap="none" strike="noStrike">
              <a:solidFill>
                <a:schemeClr val="lt1"/>
              </a:solidFill>
              <a:latin typeface="Quicksand"/>
              <a:ea typeface="Quicksand"/>
              <a:cs typeface="Quicksand"/>
              <a:sym typeface="Quicksa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9" name="Shape 139"/>
        <p:cNvGrpSpPr/>
        <p:nvPr/>
      </p:nvGrpSpPr>
      <p:grpSpPr>
        <a:xfrm>
          <a:off x="0" y="0"/>
          <a:ext cx="0" cy="0"/>
          <a:chOff x="0" y="0"/>
          <a:chExt cx="0" cy="0"/>
        </a:xfrm>
      </p:grpSpPr>
      <p:sp>
        <p:nvSpPr>
          <p:cNvPr id="140" name="Google Shape;140;p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1" name="Google Shape;141;p7"/>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draußen, Schuhwerk, Kleidung, Himmel enthält.&#10;&#10;Automatisch generierte Beschreibung" id="142" name="Google Shape;142;p7"/>
          <p:cNvPicPr preferRelativeResize="0"/>
          <p:nvPr/>
        </p:nvPicPr>
        <p:blipFill rotWithShape="1">
          <a:blip r:embed="rId5">
            <a:alphaModFix/>
          </a:blip>
          <a:srcRect b="20004" l="0" r="0" t="0"/>
          <a:stretch/>
        </p:blipFill>
        <p:spPr>
          <a:xfrm>
            <a:off x="10795818" y="1444977"/>
            <a:ext cx="6986995" cy="4305365"/>
          </a:xfrm>
          <a:prstGeom prst="rect">
            <a:avLst/>
          </a:prstGeom>
          <a:noFill/>
          <a:ln>
            <a:noFill/>
          </a:ln>
        </p:spPr>
      </p:pic>
      <p:sp>
        <p:nvSpPr>
          <p:cNvPr id="143" name="Google Shape;143;p7"/>
          <p:cNvSpPr txBox="1"/>
          <p:nvPr/>
        </p:nvSpPr>
        <p:spPr>
          <a:xfrm>
            <a:off x="10715291" y="870304"/>
            <a:ext cx="7572709" cy="507791"/>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Deaf President Now-Protests (Photo: Gallaudet University Archives)</a:t>
            </a:r>
            <a:endParaRPr b="0" i="0" sz="1800" u="none" cap="none" strike="noStrike">
              <a:solidFill>
                <a:schemeClr val="lt1"/>
              </a:solidFill>
              <a:latin typeface="Quicksand"/>
              <a:ea typeface="Quicksand"/>
              <a:cs typeface="Quicksand"/>
              <a:sym typeface="Quicksand"/>
            </a:endParaRPr>
          </a:p>
        </p:txBody>
      </p:sp>
      <p:sp>
        <p:nvSpPr>
          <p:cNvPr id="144" name="Google Shape;144;p7"/>
          <p:cNvSpPr txBox="1"/>
          <p:nvPr/>
        </p:nvSpPr>
        <p:spPr>
          <a:xfrm>
            <a:off x="1575619" y="2020249"/>
            <a:ext cx="8069825" cy="359632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6600"/>
              <a:buFont typeface="Arial"/>
              <a:buNone/>
            </a:pPr>
            <a:r>
              <a:rPr b="0" i="0" lang="de-AT" sz="6600" u="none" cap="none" strike="noStrike">
                <a:solidFill>
                  <a:schemeClr val="lt1"/>
                </a:solidFill>
                <a:latin typeface="Anton"/>
                <a:ea typeface="Anton"/>
                <a:cs typeface="Anton"/>
                <a:sym typeface="Anton"/>
              </a:rPr>
              <a:t>Recognition of Deaf People as Equal Members of Society</a:t>
            </a:r>
            <a:endParaRPr b="0" i="0" sz="6600" u="none" cap="none" strike="noStrike">
              <a:solidFill>
                <a:schemeClr val="lt1"/>
              </a:solidFill>
              <a:latin typeface="Anton"/>
              <a:ea typeface="Anton"/>
              <a:cs typeface="Anton"/>
              <a:sym typeface="Anton"/>
            </a:endParaRPr>
          </a:p>
        </p:txBody>
      </p:sp>
      <p:sp>
        <p:nvSpPr>
          <p:cNvPr id="145" name="Google Shape;145;p7"/>
          <p:cNvSpPr txBox="1"/>
          <p:nvPr/>
        </p:nvSpPr>
        <p:spPr>
          <a:xfrm>
            <a:off x="1236406" y="5970591"/>
            <a:ext cx="14143876" cy="3323946"/>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A key step in the </a:t>
            </a:r>
            <a:r>
              <a:rPr b="1" i="0" lang="de-AT" sz="2800" u="none" cap="none" strike="noStrike">
                <a:solidFill>
                  <a:schemeClr val="lt1"/>
                </a:solidFill>
                <a:latin typeface="Quicksand"/>
                <a:ea typeface="Quicksand"/>
                <a:cs typeface="Quicksand"/>
                <a:sym typeface="Quicksand"/>
              </a:rPr>
              <a:t>positive development </a:t>
            </a:r>
            <a:r>
              <a:rPr b="0" i="0" lang="de-AT" sz="2800" u="none" cap="none" strike="noStrike">
                <a:solidFill>
                  <a:schemeClr val="lt1"/>
                </a:solidFill>
                <a:latin typeface="Quicksand"/>
                <a:ea typeface="Quicksand"/>
                <a:cs typeface="Quicksand"/>
                <a:sym typeface="Quicksand"/>
              </a:rPr>
              <a:t>of Deaf people was the </a:t>
            </a:r>
            <a:r>
              <a:rPr b="1" i="0" lang="de-AT" sz="2800" u="none" cap="none" strike="noStrike">
                <a:solidFill>
                  <a:schemeClr val="lt1"/>
                </a:solidFill>
                <a:latin typeface="Quicksand"/>
                <a:ea typeface="Quicksand"/>
                <a:cs typeface="Quicksand"/>
                <a:sym typeface="Quicksand"/>
              </a:rPr>
              <a:t>growing recognition </a:t>
            </a:r>
            <a:r>
              <a:rPr b="0" i="0" lang="de-AT" sz="2800" u="none" cap="none" strike="noStrike">
                <a:solidFill>
                  <a:schemeClr val="lt1"/>
                </a:solidFill>
                <a:latin typeface="Quicksand"/>
                <a:ea typeface="Quicksand"/>
                <a:cs typeface="Quicksand"/>
                <a:sym typeface="Quicksand"/>
              </a:rPr>
              <a:t>of Deaf people as equal members of society. </a:t>
            </a:r>
            <a:endParaRPr/>
          </a:p>
          <a:p>
            <a:pPr indent="-457200" lvl="0" marL="457200" marR="0" rtl="0" algn="l">
              <a:lnSpc>
                <a:spcPct val="150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An outstanding example of this is the</a:t>
            </a:r>
            <a:r>
              <a:rPr b="1" i="0" lang="de-AT" sz="2800" u="none" cap="none" strike="noStrike">
                <a:solidFill>
                  <a:schemeClr val="lt1"/>
                </a:solidFill>
                <a:latin typeface="Quicksand"/>
                <a:ea typeface="Quicksand"/>
                <a:cs typeface="Quicksand"/>
                <a:sym typeface="Quicksand"/>
              </a:rPr>
              <a:t> “Deaf President Now” protest</a:t>
            </a:r>
            <a:r>
              <a:rPr b="0" i="0" lang="de-AT" sz="2800" u="none" cap="none" strike="noStrike">
                <a:solidFill>
                  <a:schemeClr val="lt1"/>
                </a:solidFill>
                <a:latin typeface="Quicksand"/>
                <a:ea typeface="Quicksand"/>
                <a:cs typeface="Quicksand"/>
                <a:sym typeface="Quicksand"/>
              </a:rPr>
              <a:t> in </a:t>
            </a:r>
            <a:r>
              <a:rPr b="1" i="0" lang="de-AT" sz="2800" u="none" cap="none" strike="noStrike">
                <a:solidFill>
                  <a:schemeClr val="lt1"/>
                </a:solidFill>
                <a:latin typeface="Quicksand"/>
                <a:ea typeface="Quicksand"/>
                <a:cs typeface="Quicksand"/>
                <a:sym typeface="Quicksand"/>
              </a:rPr>
              <a:t>1988</a:t>
            </a:r>
            <a:r>
              <a:rPr b="0" i="0" lang="de-AT" sz="2800" u="none" cap="none" strike="noStrike">
                <a:solidFill>
                  <a:schemeClr val="lt1"/>
                </a:solidFill>
                <a:latin typeface="Quicksand"/>
                <a:ea typeface="Quicksand"/>
                <a:cs typeface="Quicksand"/>
                <a:sym typeface="Quicksand"/>
              </a:rPr>
              <a:t> at Gallaudet University. -&gt; Deaf students successfully campaigned for the election of the first Deaf president of the university. </a:t>
            </a:r>
            <a:endParaRPr b="0" i="0" sz="2800" u="none" cap="none" strike="noStrike">
              <a:solidFill>
                <a:schemeClr val="lt1"/>
              </a:solidFill>
              <a:latin typeface="Quicksand"/>
              <a:ea typeface="Quicksand"/>
              <a:cs typeface="Quicksand"/>
              <a:sym typeface="Quicksand"/>
            </a:endParaRPr>
          </a:p>
        </p:txBody>
      </p:sp>
      <p:sp>
        <p:nvSpPr>
          <p:cNvPr id="146" name="Google Shape;146;p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p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1" name="Shape 151"/>
        <p:cNvGrpSpPr/>
        <p:nvPr/>
      </p:nvGrpSpPr>
      <p:grpSpPr>
        <a:xfrm>
          <a:off x="0" y="0"/>
          <a:ext cx="0" cy="0"/>
          <a:chOff x="0" y="0"/>
          <a:chExt cx="0" cy="0"/>
        </a:xfrm>
      </p:grpSpPr>
      <p:sp>
        <p:nvSpPr>
          <p:cNvPr id="152" name="Google Shape;152;p8"/>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3" name="Google Shape;153;p8"/>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4" name="Google Shape;154;p8"/>
          <p:cNvSpPr txBox="1"/>
          <p:nvPr/>
        </p:nvSpPr>
        <p:spPr>
          <a:xfrm>
            <a:off x="1103779" y="4067645"/>
            <a:ext cx="9945329" cy="256989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de-AT" sz="2800" u="none" cap="none" strike="noStrike">
                <a:solidFill>
                  <a:schemeClr val="lt1"/>
                </a:solidFill>
                <a:latin typeface="Quicksand"/>
                <a:ea typeface="Quicksand"/>
                <a:cs typeface="Quicksand"/>
                <a:sym typeface="Quicksand"/>
              </a:rPr>
              <a:t>International recognition of the rights of Deaf people</a:t>
            </a:r>
            <a:endParaRPr b="1" i="0" sz="2800" u="none" cap="none" strike="noStrike">
              <a:solidFill>
                <a:schemeClr val="lt1"/>
              </a:solidFill>
              <a:latin typeface="Quicksand"/>
              <a:ea typeface="Quicksand"/>
              <a:cs typeface="Quicksand"/>
              <a:sym typeface="Quicksand"/>
            </a:endParaRPr>
          </a:p>
          <a:p>
            <a:pPr indent="-457200" lvl="0" marL="457200" marR="0" rtl="0" algn="l">
              <a:lnSpc>
                <a:spcPct val="115000"/>
              </a:lnSpc>
              <a:spcBef>
                <a:spcPts val="0"/>
              </a:spcBef>
              <a:spcAft>
                <a:spcPts val="0"/>
              </a:spcAft>
              <a:buClr>
                <a:srgbClr val="000000"/>
              </a:buClr>
              <a:buSzPts val="2800"/>
              <a:buFont typeface="Arial"/>
              <a:buChar char="•"/>
            </a:pPr>
            <a:r>
              <a:rPr b="1" i="0" lang="de-AT" sz="2800" u="none" cap="none" strike="noStrike">
                <a:solidFill>
                  <a:schemeClr val="lt1"/>
                </a:solidFill>
                <a:latin typeface="Quicksand"/>
                <a:ea typeface="Quicksand"/>
                <a:cs typeface="Quicksand"/>
                <a:sym typeface="Quicksand"/>
              </a:rPr>
              <a:t>2006 </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UN Convention on the Rights of Persons with Disabilities</a:t>
            </a:r>
            <a:r>
              <a:rPr b="0" i="0" lang="de-AT" sz="2800" u="none" cap="none" strike="noStrike">
                <a:solidFill>
                  <a:schemeClr val="lt1"/>
                </a:solidFill>
                <a:latin typeface="Quicksand"/>
                <a:ea typeface="Quicksand"/>
                <a:cs typeface="Quicksand"/>
                <a:sym typeface="Quicksand"/>
              </a:rPr>
              <a:t>" </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right to education in sign language, access to information, and equal participation in society</a:t>
            </a:r>
            <a:endParaRPr b="0" i="0" sz="2800" u="none" cap="none" strike="noStrike">
              <a:solidFill>
                <a:schemeClr val="lt1"/>
              </a:solidFill>
              <a:latin typeface="Quicksand"/>
              <a:ea typeface="Quicksand"/>
              <a:cs typeface="Quicksand"/>
              <a:sym typeface="Quicksand"/>
            </a:endParaRPr>
          </a:p>
        </p:txBody>
      </p:sp>
      <p:sp>
        <p:nvSpPr>
          <p:cNvPr id="155" name="Google Shape;155;p8"/>
          <p:cNvSpPr txBox="1"/>
          <p:nvPr/>
        </p:nvSpPr>
        <p:spPr>
          <a:xfrm>
            <a:off x="986706" y="7002234"/>
            <a:ext cx="9720622" cy="207437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Declaration of "</a:t>
            </a:r>
            <a:r>
              <a:rPr b="1" i="0" lang="de-AT" sz="2800" u="none" cap="none" strike="noStrike">
                <a:solidFill>
                  <a:schemeClr val="lt1"/>
                </a:solidFill>
                <a:latin typeface="Quicksand"/>
                <a:ea typeface="Quicksand"/>
                <a:cs typeface="Quicksand"/>
                <a:sym typeface="Quicksand"/>
              </a:rPr>
              <a:t>International Day of Sign Languages</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September 23rd</a:t>
            </a:r>
            <a:endParaRPr/>
          </a:p>
          <a:p>
            <a:pPr indent="-457200" lvl="0" marL="457200" marR="0" rtl="0" algn="l">
              <a:lnSpc>
                <a:spcPct val="115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helped raise awareness of sign language as a cultural and identity feature of Deaf people</a:t>
            </a:r>
            <a:endParaRPr b="0" i="0" sz="2800" u="none" cap="none" strike="noStrike">
              <a:solidFill>
                <a:schemeClr val="lt1"/>
              </a:solidFill>
              <a:latin typeface="Quicksand"/>
              <a:ea typeface="Quicksand"/>
              <a:cs typeface="Quicksand"/>
              <a:sym typeface="Quicksand"/>
            </a:endParaRPr>
          </a:p>
        </p:txBody>
      </p:sp>
      <p:sp>
        <p:nvSpPr>
          <p:cNvPr id="156" name="Google Shape;156;p8"/>
          <p:cNvSpPr txBox="1"/>
          <p:nvPr/>
        </p:nvSpPr>
        <p:spPr>
          <a:xfrm>
            <a:off x="1103779" y="1699365"/>
            <a:ext cx="8879966" cy="2003585"/>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5400"/>
              <a:buFont typeface="Arial"/>
              <a:buNone/>
            </a:pPr>
            <a:r>
              <a:rPr b="0" i="0" lang="de-AT" sz="5400" u="none" cap="none" strike="noStrike">
                <a:solidFill>
                  <a:schemeClr val="lt1"/>
                </a:solidFill>
                <a:latin typeface="Anton"/>
                <a:ea typeface="Anton"/>
                <a:cs typeface="Anton"/>
                <a:sym typeface="Anton"/>
              </a:rPr>
              <a:t>International Recognition of Sign Language and Deaf Rights</a:t>
            </a:r>
            <a:endParaRPr b="0" i="0" sz="5400" u="none" cap="none" strike="noStrike">
              <a:solidFill>
                <a:schemeClr val="lt1"/>
              </a:solidFill>
              <a:latin typeface="Anton"/>
              <a:ea typeface="Anton"/>
              <a:cs typeface="Anton"/>
              <a:sym typeface="Anton"/>
            </a:endParaRPr>
          </a:p>
        </p:txBody>
      </p:sp>
      <p:pic>
        <p:nvPicPr>
          <p:cNvPr id="157" name="Google Shape;157;p8"/>
          <p:cNvPicPr preferRelativeResize="0"/>
          <p:nvPr/>
        </p:nvPicPr>
        <p:blipFill rotWithShape="1">
          <a:blip r:embed="rId5">
            <a:alphaModFix/>
          </a:blip>
          <a:srcRect b="0" l="0" r="0" t="0"/>
          <a:stretch/>
        </p:blipFill>
        <p:spPr>
          <a:xfrm>
            <a:off x="11251868" y="3266723"/>
            <a:ext cx="6211421" cy="4452631"/>
          </a:xfrm>
          <a:prstGeom prst="rect">
            <a:avLst/>
          </a:prstGeom>
          <a:noFill/>
          <a:ln>
            <a:noFill/>
          </a:ln>
        </p:spPr>
      </p:pic>
      <p:sp>
        <p:nvSpPr>
          <p:cNvPr id="158" name="Google Shape;158;p8"/>
          <p:cNvSpPr txBox="1"/>
          <p:nvPr/>
        </p:nvSpPr>
        <p:spPr>
          <a:xfrm>
            <a:off x="11224245" y="8025437"/>
            <a:ext cx="6835470" cy="72939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Flashmob for International Day of Sign Languages 2024 at Vienna Central Station (Photo: ÖBB/Andreas Scheiblecker)</a:t>
            </a:r>
            <a:endParaRPr b="0" i="0" sz="1800" u="none" cap="none" strike="noStrike">
              <a:solidFill>
                <a:schemeClr val="lt1"/>
              </a:solidFill>
              <a:latin typeface="Quicksand"/>
              <a:ea typeface="Quicksand"/>
              <a:cs typeface="Quicksand"/>
              <a:sym typeface="Quicksand"/>
            </a:endParaRPr>
          </a:p>
        </p:txBody>
      </p:sp>
      <p:sp>
        <p:nvSpPr>
          <p:cNvPr id="159" name="Google Shape;159;p8"/>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3" name="Shape 163"/>
        <p:cNvGrpSpPr/>
        <p:nvPr/>
      </p:nvGrpSpPr>
      <p:grpSpPr>
        <a:xfrm>
          <a:off x="0" y="0"/>
          <a:ext cx="0" cy="0"/>
          <a:chOff x="0" y="0"/>
          <a:chExt cx="0" cy="0"/>
        </a:xfrm>
      </p:grpSpPr>
      <p:sp>
        <p:nvSpPr>
          <p:cNvPr id="164" name="Google Shape;164;p35"/>
          <p:cNvSpPr txBox="1"/>
          <p:nvPr/>
        </p:nvSpPr>
        <p:spPr>
          <a:xfrm>
            <a:off x="-115559" y="615539"/>
            <a:ext cx="7123694"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de-AT" sz="5400" u="none" cap="none" strike="noStrike">
                <a:solidFill>
                  <a:schemeClr val="lt1"/>
                </a:solidFill>
                <a:latin typeface="Anton"/>
                <a:ea typeface="Anton"/>
                <a:cs typeface="Anton"/>
                <a:sym typeface="Anton"/>
              </a:rPr>
              <a:t>United</a:t>
            </a:r>
            <a:r>
              <a:rPr b="0" i="0" lang="de-AT" sz="5400" u="none" cap="none" strike="noStrike">
                <a:solidFill>
                  <a:srgbClr val="000000"/>
                </a:solidFill>
                <a:latin typeface="Anton"/>
                <a:ea typeface="Anton"/>
                <a:cs typeface="Anton"/>
                <a:sym typeface="Anton"/>
              </a:rPr>
              <a:t> </a:t>
            </a:r>
            <a:r>
              <a:rPr b="0" i="0" lang="de-AT" sz="5400" u="none" cap="none" strike="noStrike">
                <a:solidFill>
                  <a:schemeClr val="lt1"/>
                </a:solidFill>
                <a:latin typeface="Anton"/>
                <a:ea typeface="Anton"/>
                <a:cs typeface="Anton"/>
                <a:sym typeface="Anton"/>
              </a:rPr>
              <a:t>Nations</a:t>
            </a:r>
            <a:endParaRPr b="0" i="0" sz="5400" u="none" cap="none" strike="noStrike">
              <a:solidFill>
                <a:schemeClr val="lt1"/>
              </a:solidFill>
              <a:latin typeface="Anton"/>
              <a:ea typeface="Anton"/>
              <a:cs typeface="Anton"/>
              <a:sym typeface="Anton"/>
            </a:endParaRPr>
          </a:p>
        </p:txBody>
      </p:sp>
      <p:pic>
        <p:nvPicPr>
          <p:cNvPr id="165" name="Google Shape;165;p35"/>
          <p:cNvPicPr preferRelativeResize="0"/>
          <p:nvPr/>
        </p:nvPicPr>
        <p:blipFill rotWithShape="1">
          <a:blip r:embed="rId3">
            <a:alphaModFix/>
          </a:blip>
          <a:srcRect b="0" l="0" r="0" t="0"/>
          <a:stretch/>
        </p:blipFill>
        <p:spPr>
          <a:xfrm>
            <a:off x="1346969" y="1708244"/>
            <a:ext cx="4198638" cy="6254762"/>
          </a:xfrm>
          <a:prstGeom prst="rect">
            <a:avLst/>
          </a:prstGeom>
          <a:noFill/>
          <a:ln>
            <a:noFill/>
          </a:ln>
        </p:spPr>
      </p:pic>
      <p:sp>
        <p:nvSpPr>
          <p:cNvPr id="166" name="Google Shape;166;p35"/>
          <p:cNvSpPr txBox="1"/>
          <p:nvPr/>
        </p:nvSpPr>
        <p:spPr>
          <a:xfrm>
            <a:off x="5699044" y="1868882"/>
            <a:ext cx="4198637"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de-AT" sz="3600" u="none" cap="none" strike="noStrike">
                <a:solidFill>
                  <a:schemeClr val="lt1"/>
                </a:solidFill>
                <a:latin typeface="Anton"/>
                <a:ea typeface="Anton"/>
                <a:cs typeface="Anton"/>
                <a:sym typeface="Anton"/>
              </a:rPr>
              <a:t>Dr. Yerker Andersson</a:t>
            </a:r>
            <a:endParaRPr/>
          </a:p>
        </p:txBody>
      </p:sp>
      <p:sp>
        <p:nvSpPr>
          <p:cNvPr id="167" name="Google Shape;167;p35"/>
          <p:cNvSpPr txBox="1"/>
          <p:nvPr/>
        </p:nvSpPr>
        <p:spPr>
          <a:xfrm>
            <a:off x="5788145" y="2619169"/>
            <a:ext cx="12677276"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AT" sz="3600" u="sng" cap="none" strike="noStrike">
                <a:solidFill>
                  <a:schemeClr val="lt1"/>
                </a:solidFill>
                <a:latin typeface="Quicksand"/>
                <a:ea typeface="Quicksand"/>
                <a:cs typeface="Quicksand"/>
                <a:sym typeface="Quicksand"/>
              </a:rPr>
              <a:t>1st deaf person </a:t>
            </a:r>
            <a:r>
              <a:rPr b="0" i="0" lang="de-AT" sz="3600" u="none" cap="none" strike="noStrike">
                <a:solidFill>
                  <a:schemeClr val="lt1"/>
                </a:solidFill>
                <a:latin typeface="Quicksand"/>
                <a:ea typeface="Quicksand"/>
                <a:cs typeface="Quicksand"/>
                <a:sym typeface="Quicksand"/>
              </a:rPr>
              <a:t>to talk in front of the </a:t>
            </a:r>
            <a:r>
              <a:rPr b="1" i="0" lang="de-AT" sz="3600" u="none" cap="none" strike="noStrike">
                <a:solidFill>
                  <a:schemeClr val="lt1"/>
                </a:solidFill>
                <a:latin typeface="Quicksand"/>
                <a:ea typeface="Quicksand"/>
                <a:cs typeface="Quicksand"/>
                <a:sym typeface="Quicksand"/>
              </a:rPr>
              <a:t>United Nations General Assembly</a:t>
            </a:r>
            <a:r>
              <a:rPr b="0" i="0" lang="de-AT" sz="3600" u="none" cap="none" strike="noStrike">
                <a:solidFill>
                  <a:schemeClr val="lt1"/>
                </a:solidFill>
                <a:latin typeface="Quicksand"/>
                <a:ea typeface="Quicksand"/>
                <a:cs typeface="Quicksand"/>
                <a:sym typeface="Quicksand"/>
              </a:rPr>
              <a:t> in </a:t>
            </a:r>
            <a:r>
              <a:rPr b="1" i="0" lang="de-AT" sz="3600" u="none" cap="none" strike="noStrike">
                <a:solidFill>
                  <a:schemeClr val="lt1"/>
                </a:solidFill>
                <a:latin typeface="Quicksand"/>
                <a:ea typeface="Quicksand"/>
                <a:cs typeface="Quicksand"/>
                <a:sym typeface="Quicksand"/>
              </a:rPr>
              <a:t>1992</a:t>
            </a:r>
            <a:endParaRPr b="1" i="0" sz="3600" u="none" cap="none" strike="noStrike">
              <a:solidFill>
                <a:schemeClr val="lt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1" name="Shape 171"/>
        <p:cNvGrpSpPr/>
        <p:nvPr/>
      </p:nvGrpSpPr>
      <p:grpSpPr>
        <a:xfrm>
          <a:off x="0" y="0"/>
          <a:ext cx="0" cy="0"/>
          <a:chOff x="0" y="0"/>
          <a:chExt cx="0" cy="0"/>
        </a:xfrm>
      </p:grpSpPr>
      <p:sp>
        <p:nvSpPr>
          <p:cNvPr id="172" name="Google Shape;172;p36"/>
          <p:cNvSpPr txBox="1"/>
          <p:nvPr/>
        </p:nvSpPr>
        <p:spPr>
          <a:xfrm>
            <a:off x="904555" y="1287863"/>
            <a:ext cx="365677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de-AT" sz="4800" u="none" cap="none" strike="noStrike">
                <a:solidFill>
                  <a:schemeClr val="lt1"/>
                </a:solidFill>
                <a:latin typeface="Anton"/>
                <a:ea typeface="Anton"/>
                <a:cs typeface="Anton"/>
                <a:sym typeface="Anton"/>
              </a:rPr>
              <a:t>United Nations</a:t>
            </a:r>
            <a:endParaRPr b="1" i="0" sz="4800" u="none" cap="none" strike="noStrike">
              <a:solidFill>
                <a:schemeClr val="lt1"/>
              </a:solidFill>
              <a:latin typeface="Anton"/>
              <a:ea typeface="Anton"/>
              <a:cs typeface="Anton"/>
              <a:sym typeface="Anton"/>
            </a:endParaRPr>
          </a:p>
        </p:txBody>
      </p:sp>
      <p:pic>
        <p:nvPicPr>
          <p:cNvPr descr="Press Briefing on Rights of Persons with Disabilities" id="173" name="Google Shape;173;p36"/>
          <p:cNvPicPr preferRelativeResize="0"/>
          <p:nvPr/>
        </p:nvPicPr>
        <p:blipFill rotWithShape="1">
          <a:blip r:embed="rId3">
            <a:alphaModFix/>
          </a:blip>
          <a:srcRect b="0" l="30046" r="0" t="0"/>
          <a:stretch/>
        </p:blipFill>
        <p:spPr>
          <a:xfrm>
            <a:off x="904555" y="2488666"/>
            <a:ext cx="5574938" cy="5309669"/>
          </a:xfrm>
          <a:prstGeom prst="rect">
            <a:avLst/>
          </a:prstGeom>
          <a:noFill/>
          <a:ln>
            <a:noFill/>
          </a:ln>
        </p:spPr>
      </p:pic>
      <p:sp>
        <p:nvSpPr>
          <p:cNvPr id="174" name="Google Shape;174;p36"/>
          <p:cNvSpPr txBox="1"/>
          <p:nvPr/>
        </p:nvSpPr>
        <p:spPr>
          <a:xfrm>
            <a:off x="1481031" y="7998582"/>
            <a:ext cx="4067139"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de-AT" sz="4000" u="none" cap="none" strike="noStrike">
                <a:solidFill>
                  <a:schemeClr val="lt1"/>
                </a:solidFill>
                <a:latin typeface="Anton"/>
                <a:ea typeface="Anton"/>
                <a:cs typeface="Anton"/>
                <a:sym typeface="Anton"/>
              </a:rPr>
              <a:t>Dr. Liisa Kauppinen</a:t>
            </a:r>
            <a:endParaRPr b="0" i="0" sz="4000" u="none" cap="none" strike="noStrike">
              <a:solidFill>
                <a:schemeClr val="lt1"/>
              </a:solidFill>
              <a:latin typeface="Anton"/>
              <a:ea typeface="Anton"/>
              <a:cs typeface="Anton"/>
              <a:sym typeface="Anton"/>
            </a:endParaRPr>
          </a:p>
        </p:txBody>
      </p:sp>
      <p:sp>
        <p:nvSpPr>
          <p:cNvPr id="175" name="Google Shape;175;p36"/>
          <p:cNvSpPr txBox="1"/>
          <p:nvPr/>
        </p:nvSpPr>
        <p:spPr>
          <a:xfrm>
            <a:off x="6479493" y="2881342"/>
            <a:ext cx="11404763" cy="4524315"/>
          </a:xfrm>
          <a:prstGeom prst="rect">
            <a:avLst/>
          </a:prstGeom>
          <a:noFill/>
          <a:ln>
            <a:noFill/>
          </a:ln>
        </p:spPr>
        <p:txBody>
          <a:bodyPr anchorCtr="0" anchor="t" bIns="45700" lIns="91425" spcFirstLastPara="1" rIns="91425" wrap="square" tIns="45700">
            <a:spAutoFit/>
          </a:bodyPr>
          <a:lstStyle/>
          <a:p>
            <a:pPr indent="-571500" lvl="0" marL="571500" marR="0" rtl="0" algn="just">
              <a:lnSpc>
                <a:spcPct val="10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Liisa Kauppinen (Finland) played a </a:t>
            </a:r>
            <a:r>
              <a:rPr b="1" i="0" lang="de-AT" sz="3600" u="none" cap="none" strike="noStrike">
                <a:solidFill>
                  <a:schemeClr val="lt1"/>
                </a:solidFill>
                <a:latin typeface="Quicksand"/>
                <a:ea typeface="Quicksand"/>
                <a:cs typeface="Quicksand"/>
                <a:sym typeface="Quicksand"/>
              </a:rPr>
              <a:t>key role </a:t>
            </a:r>
            <a:r>
              <a:rPr b="0" i="0" lang="de-AT" sz="3600" u="none" cap="none" strike="noStrike">
                <a:solidFill>
                  <a:schemeClr val="lt1"/>
                </a:solidFill>
                <a:latin typeface="Quicksand"/>
                <a:ea typeface="Quicksand"/>
                <a:cs typeface="Quicksand"/>
                <a:sym typeface="Quicksand"/>
              </a:rPr>
              <a:t>in </a:t>
            </a:r>
            <a:r>
              <a:rPr b="1" i="0" lang="de-AT" sz="3600" u="none" cap="none" strike="noStrike">
                <a:solidFill>
                  <a:schemeClr val="lt1"/>
                </a:solidFill>
                <a:latin typeface="Quicksand"/>
                <a:ea typeface="Quicksand"/>
                <a:cs typeface="Quicksand"/>
                <a:sym typeface="Quicksand"/>
              </a:rPr>
              <a:t>developing and negotiating </a:t>
            </a:r>
            <a:r>
              <a:rPr b="0" i="0" lang="de-AT" sz="3600" u="none" cap="none" strike="noStrike">
                <a:solidFill>
                  <a:schemeClr val="lt1"/>
                </a:solidFill>
                <a:latin typeface="Quicksand"/>
                <a:ea typeface="Quicksand"/>
                <a:cs typeface="Quicksand"/>
                <a:sym typeface="Quicksand"/>
              </a:rPr>
              <a:t>the UN Convention on the Rights of Persons with Disabilities (</a:t>
            </a:r>
            <a:r>
              <a:rPr b="1" i="0" lang="de-AT" sz="3600" u="none" cap="none" strike="noStrike">
                <a:solidFill>
                  <a:schemeClr val="lt1"/>
                </a:solidFill>
                <a:latin typeface="Quicksand"/>
                <a:ea typeface="Quicksand"/>
                <a:cs typeface="Quicksand"/>
                <a:sym typeface="Quicksand"/>
              </a:rPr>
              <a:t>CRPD)</a:t>
            </a:r>
            <a:r>
              <a:rPr b="0" i="0" lang="de-AT" sz="3600" u="none" cap="none" strike="noStrike">
                <a:solidFill>
                  <a:schemeClr val="lt1"/>
                </a:solidFill>
                <a:latin typeface="Quicksand"/>
                <a:ea typeface="Quicksand"/>
                <a:cs typeface="Quicksand"/>
                <a:sym typeface="Quicksand"/>
              </a:rPr>
              <a:t>.</a:t>
            </a:r>
            <a:endParaRPr/>
          </a:p>
          <a:p>
            <a:pPr indent="0" lvl="0" marL="0" marR="0" rtl="0" algn="just">
              <a:lnSpc>
                <a:spcPct val="100000"/>
              </a:lnSpc>
              <a:spcBef>
                <a:spcPts val="0"/>
              </a:spcBef>
              <a:spcAft>
                <a:spcPts val="0"/>
              </a:spcAft>
              <a:buNone/>
            </a:pPr>
            <a:r>
              <a:t/>
            </a:r>
            <a:endParaRPr b="0" i="0" sz="3600" u="none" cap="none" strike="noStrike">
              <a:solidFill>
                <a:schemeClr val="lt1"/>
              </a:solidFill>
              <a:latin typeface="Quicksand"/>
              <a:ea typeface="Quicksand"/>
              <a:cs typeface="Quicksand"/>
              <a:sym typeface="Quicksand"/>
            </a:endParaRPr>
          </a:p>
          <a:p>
            <a:pPr indent="-571500" lvl="0" marL="571500" marR="0" rtl="0" algn="just">
              <a:lnSpc>
                <a:spcPct val="10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As </a:t>
            </a:r>
            <a:r>
              <a:rPr b="1" i="0" lang="de-AT" sz="3600" u="none" cap="none" strike="noStrike">
                <a:solidFill>
                  <a:schemeClr val="lt1"/>
                </a:solidFill>
                <a:latin typeface="Quicksand"/>
                <a:ea typeface="Quicksand"/>
                <a:cs typeface="Quicksand"/>
                <a:sym typeface="Quicksand"/>
              </a:rPr>
              <a:t>long-time President </a:t>
            </a:r>
            <a:r>
              <a:rPr b="0" i="0" lang="de-AT" sz="3600" u="none" cap="none" strike="noStrike">
                <a:solidFill>
                  <a:schemeClr val="lt1"/>
                </a:solidFill>
                <a:latin typeface="Quicksand"/>
                <a:ea typeface="Quicksand"/>
                <a:cs typeface="Quicksand"/>
                <a:sym typeface="Quicksand"/>
              </a:rPr>
              <a:t>of the World Federation of the Deaf (</a:t>
            </a:r>
            <a:r>
              <a:rPr b="1" i="0" lang="de-AT" sz="3600" u="none" cap="none" strike="noStrike">
                <a:solidFill>
                  <a:schemeClr val="lt1"/>
                </a:solidFill>
                <a:latin typeface="Quicksand"/>
                <a:ea typeface="Quicksand"/>
                <a:cs typeface="Quicksand"/>
                <a:sym typeface="Quicksand"/>
              </a:rPr>
              <a:t>WFD</a:t>
            </a:r>
            <a:r>
              <a:rPr b="0" i="0" lang="de-AT" sz="3600" u="none" cap="none" strike="noStrike">
                <a:solidFill>
                  <a:schemeClr val="lt1"/>
                </a:solidFill>
                <a:latin typeface="Quicksand"/>
                <a:ea typeface="Quicksand"/>
                <a:cs typeface="Quicksand"/>
                <a:sym typeface="Quicksand"/>
              </a:rPr>
              <a:t>), she advocated for the </a:t>
            </a:r>
            <a:r>
              <a:rPr b="1" i="0" lang="de-AT" sz="3600" u="none" cap="none" strike="noStrike">
                <a:solidFill>
                  <a:schemeClr val="lt1"/>
                </a:solidFill>
                <a:latin typeface="Quicksand"/>
                <a:ea typeface="Quicksand"/>
                <a:cs typeface="Quicksand"/>
                <a:sym typeface="Quicksand"/>
              </a:rPr>
              <a:t>recognition of sign languages</a:t>
            </a:r>
            <a:r>
              <a:rPr b="0" i="0" lang="de-AT" sz="3600" u="none" cap="none" strike="noStrike">
                <a:solidFill>
                  <a:schemeClr val="lt1"/>
                </a:solidFill>
                <a:latin typeface="Quicksand"/>
                <a:ea typeface="Quicksand"/>
                <a:cs typeface="Quicksand"/>
                <a:sym typeface="Quicksand"/>
              </a:rPr>
              <a:t> and the </a:t>
            </a:r>
            <a:r>
              <a:rPr b="1" i="0" lang="de-AT" sz="3600" u="none" cap="none" strike="noStrike">
                <a:solidFill>
                  <a:schemeClr val="lt1"/>
                </a:solidFill>
                <a:latin typeface="Quicksand"/>
                <a:ea typeface="Quicksand"/>
                <a:cs typeface="Quicksand"/>
                <a:sym typeface="Quicksand"/>
              </a:rPr>
              <a:t>cultural identity </a:t>
            </a:r>
            <a:r>
              <a:rPr b="0" i="0" lang="de-AT" sz="3600" u="none" cap="none" strike="noStrike">
                <a:solidFill>
                  <a:schemeClr val="lt1"/>
                </a:solidFill>
                <a:latin typeface="Quicksand"/>
                <a:ea typeface="Quicksand"/>
                <a:cs typeface="Quicksand"/>
                <a:sym typeface="Quicksand"/>
              </a:rPr>
              <a:t>of Deaf people in the convention.</a:t>
            </a:r>
            <a:endParaRPr b="0" i="0" sz="3600" u="none" cap="none" strike="noStrike">
              <a:solidFill>
                <a:schemeClr val="lt1"/>
              </a:solidFill>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9" name="Shape 179"/>
        <p:cNvGrpSpPr/>
        <p:nvPr/>
      </p:nvGrpSpPr>
      <p:grpSpPr>
        <a:xfrm>
          <a:off x="0" y="0"/>
          <a:ext cx="0" cy="0"/>
          <a:chOff x="0" y="0"/>
          <a:chExt cx="0" cy="0"/>
        </a:xfrm>
      </p:grpSpPr>
      <p:sp>
        <p:nvSpPr>
          <p:cNvPr id="180" name="Google Shape;180;p9"/>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1" name="Google Shape;181;p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2" name="Google Shape;182;p9"/>
          <p:cNvSpPr txBox="1"/>
          <p:nvPr/>
        </p:nvSpPr>
        <p:spPr>
          <a:xfrm>
            <a:off x="482840" y="2600755"/>
            <a:ext cx="17579670" cy="7237838"/>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lt1"/>
              </a:buClr>
              <a:buSzPts val="2000"/>
              <a:buFont typeface="Arial"/>
              <a:buChar char="•"/>
            </a:pPr>
            <a:r>
              <a:rPr b="1" i="0" lang="de-AT" sz="2000" u="none" cap="none" strike="noStrike">
                <a:solidFill>
                  <a:schemeClr val="lt1"/>
                </a:solidFill>
                <a:latin typeface="Quicksand"/>
                <a:ea typeface="Quicksand"/>
                <a:cs typeface="Quicksand"/>
                <a:sym typeface="Quicksand"/>
              </a:rPr>
              <a:t>WFD</a:t>
            </a:r>
            <a:r>
              <a:rPr b="0" i="0" lang="de-AT" sz="2000" u="none" cap="none" strike="noStrike">
                <a:solidFill>
                  <a:schemeClr val="lt1"/>
                </a:solidFill>
                <a:latin typeface="Quicksand"/>
                <a:ea typeface="Quicksand"/>
                <a:cs typeface="Quicksand"/>
                <a:sym typeface="Quicksand"/>
              </a:rPr>
              <a:t> as one of the </a:t>
            </a:r>
            <a:r>
              <a:rPr b="1" i="0" lang="de-AT" sz="2000" u="none" cap="none" strike="noStrike">
                <a:solidFill>
                  <a:schemeClr val="lt1"/>
                </a:solidFill>
                <a:latin typeface="Quicksand"/>
                <a:ea typeface="Quicksand"/>
                <a:cs typeface="Quicksand"/>
                <a:sym typeface="Quicksand"/>
              </a:rPr>
              <a:t>eight largest organisations of persons with disabilities </a:t>
            </a:r>
            <a:r>
              <a:rPr b="0" i="0" lang="de-AT" sz="2000" u="none" cap="none" strike="noStrike">
                <a:solidFill>
                  <a:schemeClr val="lt1"/>
                </a:solidFill>
                <a:latin typeface="Quicksand"/>
                <a:ea typeface="Quicksand"/>
                <a:cs typeface="Quicksand"/>
                <a:sym typeface="Quicksand"/>
              </a:rPr>
              <a:t>invited to participate in the process of drafting the </a:t>
            </a:r>
            <a:r>
              <a:rPr b="1" i="0" lang="de-AT" sz="2000" u="none" cap="none" strike="noStrike">
                <a:solidFill>
                  <a:schemeClr val="lt1"/>
                </a:solidFill>
                <a:latin typeface="Quicksand"/>
                <a:ea typeface="Quicksand"/>
                <a:cs typeface="Quicksand"/>
                <a:sym typeface="Quicksand"/>
              </a:rPr>
              <a:t>CRPD</a:t>
            </a:r>
            <a:endParaRPr/>
          </a:p>
          <a:p>
            <a:pPr indent="-342900" lvl="0" marL="342900" marR="0" rtl="0" algn="l">
              <a:lnSpc>
                <a:spcPct val="115000"/>
              </a:lnSpc>
              <a:spcBef>
                <a:spcPts val="0"/>
              </a:spcBef>
              <a:spcAft>
                <a:spcPts val="0"/>
              </a:spcAft>
              <a:buClr>
                <a:schemeClr val="lt1"/>
              </a:buClr>
              <a:buSzPts val="2000"/>
              <a:buFont typeface="Arial"/>
              <a:buChar char="•"/>
            </a:pPr>
            <a:r>
              <a:rPr b="1" i="0" lang="de-AT" sz="2000" u="none" cap="none" strike="noStrike">
                <a:solidFill>
                  <a:schemeClr val="lt1"/>
                </a:solidFill>
                <a:latin typeface="Quicksand"/>
                <a:ea typeface="Quicksand"/>
                <a:cs typeface="Quicksand"/>
                <a:sym typeface="Quicksand"/>
              </a:rPr>
              <a:t>2002:</a:t>
            </a:r>
            <a:r>
              <a:rPr b="0" i="0" lang="de-AT" sz="2000" u="none" cap="none" strike="noStrike">
                <a:solidFill>
                  <a:schemeClr val="lt1"/>
                </a:solidFill>
                <a:latin typeface="Quicksand"/>
                <a:ea typeface="Quicksand"/>
                <a:cs typeface="Quicksand"/>
                <a:sym typeface="Quicksand"/>
              </a:rPr>
              <a:t> WFD forged a </a:t>
            </a:r>
            <a:r>
              <a:rPr b="1" i="0" lang="de-AT" sz="2000" u="none" cap="none" strike="noStrike">
                <a:solidFill>
                  <a:schemeClr val="lt1"/>
                </a:solidFill>
                <a:latin typeface="Quicksand"/>
                <a:ea typeface="Quicksand"/>
                <a:cs typeface="Quicksand"/>
                <a:sym typeface="Quicksand"/>
              </a:rPr>
              <a:t>partnership</a:t>
            </a:r>
            <a:r>
              <a:rPr b="0" i="0" lang="de-AT" sz="2000" u="none" cap="none" strike="noStrike">
                <a:solidFill>
                  <a:schemeClr val="lt1"/>
                </a:solidFill>
                <a:latin typeface="Quicksand"/>
                <a:ea typeface="Quicksand"/>
                <a:cs typeface="Quicksand"/>
                <a:sym typeface="Quicksand"/>
              </a:rPr>
              <a:t> with the UN, the International Disability Alliance and the WFD’s Country Members to lobby for the rights of deaf people within the CRPD. </a:t>
            </a:r>
            <a:endParaRPr/>
          </a:p>
          <a:p>
            <a:pPr indent="-342900" lvl="0" marL="342900" marR="0" rtl="0" algn="l">
              <a:lnSpc>
                <a:spcPct val="115000"/>
              </a:lnSpc>
              <a:spcBef>
                <a:spcPts val="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The WFD was instrumental in </a:t>
            </a:r>
            <a:r>
              <a:rPr b="1" i="0" lang="de-AT" sz="2000" u="none" cap="none" strike="noStrike">
                <a:solidFill>
                  <a:schemeClr val="lt1"/>
                </a:solidFill>
                <a:latin typeface="Quicksand"/>
                <a:ea typeface="Quicksand"/>
                <a:cs typeface="Quicksand"/>
                <a:sym typeface="Quicksand"/>
              </a:rPr>
              <a:t>providing comments, proposals and amendments</a:t>
            </a:r>
            <a:r>
              <a:rPr b="0" i="0" lang="de-AT" sz="2000" u="none" cap="none" strike="noStrike">
                <a:solidFill>
                  <a:schemeClr val="lt1"/>
                </a:solidFill>
                <a:latin typeface="Quicksand"/>
                <a:ea typeface="Quicksand"/>
                <a:cs typeface="Quicksand"/>
                <a:sym typeface="Quicksand"/>
              </a:rPr>
              <a:t>, to the articles of the CRPD. </a:t>
            </a:r>
            <a:endParaRPr/>
          </a:p>
          <a:p>
            <a:pPr indent="-342900" lvl="0" marL="342900" marR="0" rtl="0" algn="l">
              <a:lnSpc>
                <a:spcPct val="115000"/>
              </a:lnSpc>
              <a:spcBef>
                <a:spcPts val="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WFD‘s participation has been imperative in </a:t>
            </a:r>
            <a:r>
              <a:rPr b="1" i="0" lang="de-AT" sz="2000" u="none" cap="none" strike="noStrike">
                <a:solidFill>
                  <a:schemeClr val="lt1"/>
                </a:solidFill>
                <a:latin typeface="Quicksand"/>
                <a:ea typeface="Quicksand"/>
                <a:cs typeface="Quicksand"/>
                <a:sym typeface="Quicksand"/>
              </a:rPr>
              <a:t>furthering the promotion of sign language</a:t>
            </a:r>
            <a:r>
              <a:rPr b="0" i="0" lang="de-AT" sz="2000" u="none" cap="none" strike="noStrike">
                <a:solidFill>
                  <a:schemeClr val="lt1"/>
                </a:solidFill>
                <a:latin typeface="Quicksand"/>
                <a:ea typeface="Quicksand"/>
                <a:cs typeface="Quicksand"/>
                <a:sym typeface="Quicksand"/>
              </a:rPr>
              <a:t>, and </a:t>
            </a:r>
            <a:r>
              <a:rPr b="1" i="0" lang="de-AT" sz="2000" u="none" cap="none" strike="noStrike">
                <a:solidFill>
                  <a:schemeClr val="lt1"/>
                </a:solidFill>
                <a:latin typeface="Quicksand"/>
                <a:ea typeface="Quicksand"/>
                <a:cs typeface="Quicksand"/>
                <a:sym typeface="Quicksand"/>
              </a:rPr>
              <a:t>bilingual and bicultural educational approach</a:t>
            </a:r>
            <a:r>
              <a:rPr b="0" i="0" lang="de-AT" sz="2000" u="none" cap="none" strike="noStrike">
                <a:solidFill>
                  <a:schemeClr val="lt1"/>
                </a:solidFill>
                <a:latin typeface="Quicksand"/>
                <a:ea typeface="Quicksand"/>
                <a:cs typeface="Quicksand"/>
                <a:sym typeface="Quicksand"/>
              </a:rPr>
              <a:t>. </a:t>
            </a:r>
            <a:br>
              <a:rPr b="0" i="0" lang="de-AT" sz="2000" u="none" cap="none" strike="noStrike">
                <a:solidFill>
                  <a:schemeClr val="lt1"/>
                </a:solidFill>
                <a:latin typeface="Quicksand"/>
                <a:ea typeface="Quicksand"/>
                <a:cs typeface="Quicksand"/>
                <a:sym typeface="Quicksand"/>
              </a:rPr>
            </a:br>
            <a:r>
              <a:rPr b="0" i="0" lang="de-AT" sz="2000" u="none" cap="none" strike="noStrike">
                <a:solidFill>
                  <a:schemeClr val="lt1"/>
                </a:solidFill>
                <a:latin typeface="Quicksand"/>
                <a:ea typeface="Quicksand"/>
                <a:cs typeface="Quicksand"/>
                <a:sym typeface="Quicksand"/>
              </a:rPr>
              <a:t>-&gt; led to the development of five articles of the CRPD directly concerning deaf persons namely;</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Article 2 – Definition</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Article 9 – Accessibility</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Article 21 – Freedom of expression, opinion, and access to information</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Article 24 – Education</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Article 30 – Participation in cultural life, recreation leisure and sport</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rPr b="0" i="0" lang="de-AT" sz="2000" u="none" cap="none" strike="noStrike">
                <a:solidFill>
                  <a:schemeClr val="lt1"/>
                </a:solidFill>
                <a:latin typeface="Quicksand"/>
                <a:ea typeface="Quicksand"/>
                <a:cs typeface="Quicksand"/>
                <a:sym typeface="Quicksand"/>
              </a:rPr>
              <a:t>Our philosophy and approach are based on and driven by the CRPD.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000"/>
              <a:buFont typeface="Arial"/>
              <a:buNone/>
            </a:pPr>
            <a:r>
              <a:rPr b="0" i="0" lang="de-AT" sz="2000" u="none" cap="none" strike="noStrike">
                <a:solidFill>
                  <a:schemeClr val="lt1"/>
                </a:solidFill>
                <a:latin typeface="Quicksand"/>
                <a:ea typeface="Quicksand"/>
                <a:cs typeface="Quicksand"/>
                <a:sym typeface="Quicksand"/>
              </a:rPr>
              <a:t>Since the enforcement of the CRPD in 2008, the WFD continues to actively advocate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000"/>
              <a:buFont typeface="Arial"/>
              <a:buNone/>
            </a:pPr>
            <a:r>
              <a:rPr b="0" i="0" lang="de-AT" sz="2000" u="none" cap="none" strike="noStrike">
                <a:solidFill>
                  <a:schemeClr val="lt1"/>
                </a:solidFill>
                <a:latin typeface="Quicksand"/>
                <a:ea typeface="Quicksand"/>
                <a:cs typeface="Quicksand"/>
                <a:sym typeface="Quicksand"/>
              </a:rPr>
              <a:t>and promote deaf issues and perspectives in the various forums of the UN.</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p:txBody>
      </p:sp>
      <p:sp>
        <p:nvSpPr>
          <p:cNvPr id="183" name="Google Shape;183;p9"/>
          <p:cNvSpPr txBox="1"/>
          <p:nvPr/>
        </p:nvSpPr>
        <p:spPr>
          <a:xfrm>
            <a:off x="3537113" y="569956"/>
            <a:ext cx="14630400" cy="189381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UN Convention on the Rights of Persons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with Disabilities</a:t>
            </a:r>
            <a:endParaRPr b="1" i="0" sz="4800" u="none" cap="none" strike="noStrike">
              <a:solidFill>
                <a:schemeClr val="lt1"/>
              </a:solidFill>
              <a:latin typeface="Anton"/>
              <a:ea typeface="Anton"/>
              <a:cs typeface="Anton"/>
              <a:sym typeface="Anton"/>
            </a:endParaRPr>
          </a:p>
        </p:txBody>
      </p:sp>
      <p:sp>
        <p:nvSpPr>
          <p:cNvPr id="184" name="Google Shape;184;p9"/>
          <p:cNvSpPr txBox="1"/>
          <p:nvPr/>
        </p:nvSpPr>
        <p:spPr>
          <a:xfrm>
            <a:off x="482840" y="9360183"/>
            <a:ext cx="6835470" cy="41084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https://wfdeaf.org/our-work/crpd/</a:t>
            </a:r>
            <a:endParaRPr b="0" i="0" sz="1800" u="none" cap="none" strike="noStrike">
              <a:solidFill>
                <a:schemeClr val="lt1"/>
              </a:solidFill>
              <a:latin typeface="Quicksand"/>
              <a:ea typeface="Quicksand"/>
              <a:cs typeface="Quicksand"/>
              <a:sym typeface="Quicksand"/>
            </a:endParaRPr>
          </a:p>
        </p:txBody>
      </p:sp>
      <p:pic>
        <p:nvPicPr>
          <p:cNvPr descr="The Convention on the Rights of Persons with Disabilities (CRPD) - Citizens  Commission on Human Rights Ireland" id="185" name="Google Shape;185;p9"/>
          <p:cNvPicPr preferRelativeResize="0"/>
          <p:nvPr/>
        </p:nvPicPr>
        <p:blipFill rotWithShape="1">
          <a:blip r:embed="rId5">
            <a:alphaModFix/>
          </a:blip>
          <a:srcRect b="0" l="0" r="0" t="0"/>
          <a:stretch/>
        </p:blipFill>
        <p:spPr>
          <a:xfrm>
            <a:off x="11133208" y="5901865"/>
            <a:ext cx="6661066" cy="2120613"/>
          </a:xfrm>
          <a:prstGeom prst="rect">
            <a:avLst/>
          </a:prstGeom>
          <a:noFill/>
          <a:ln>
            <a:noFill/>
          </a:ln>
        </p:spPr>
      </p:pic>
      <p:sp>
        <p:nvSpPr>
          <p:cNvPr id="186" name="Google Shape;186;p9"/>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0" name="Shape 190"/>
        <p:cNvGrpSpPr/>
        <p:nvPr/>
      </p:nvGrpSpPr>
      <p:grpSpPr>
        <a:xfrm>
          <a:off x="0" y="0"/>
          <a:ext cx="0" cy="0"/>
          <a:chOff x="0" y="0"/>
          <a:chExt cx="0" cy="0"/>
        </a:xfrm>
      </p:grpSpPr>
      <p:sp>
        <p:nvSpPr>
          <p:cNvPr id="191" name="Google Shape;191;p37"/>
          <p:cNvSpPr txBox="1"/>
          <p:nvPr/>
        </p:nvSpPr>
        <p:spPr>
          <a:xfrm>
            <a:off x="3653332" y="3989339"/>
            <a:ext cx="11673387" cy="110799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de-AT" sz="6600" u="none" cap="none" strike="noStrike">
                <a:solidFill>
                  <a:schemeClr val="lt1"/>
                </a:solidFill>
                <a:latin typeface="Arial"/>
                <a:ea typeface="Arial"/>
                <a:cs typeface="Arial"/>
                <a:sym typeface="Arial"/>
              </a:rPr>
              <a:t>Gebärdensprache anerkannt</a:t>
            </a:r>
            <a:endParaRPr/>
          </a:p>
        </p:txBody>
      </p:sp>
      <p:pic>
        <p:nvPicPr>
          <p:cNvPr id="192" name="Google Shape;192;p37"/>
          <p:cNvPicPr preferRelativeResize="0"/>
          <p:nvPr/>
        </p:nvPicPr>
        <p:blipFill rotWithShape="1">
          <a:blip r:embed="rId3">
            <a:alphaModFix/>
          </a:blip>
          <a:srcRect b="0" l="0" r="0" t="0"/>
          <a:stretch/>
        </p:blipFill>
        <p:spPr>
          <a:xfrm>
            <a:off x="1294222" y="0"/>
            <a:ext cx="15453899" cy="10298477"/>
          </a:xfrm>
          <a:prstGeom prst="rect">
            <a:avLst/>
          </a:prstGeom>
          <a:noFill/>
          <a:ln>
            <a:noFill/>
          </a:ln>
        </p:spPr>
      </p:pic>
      <p:sp>
        <p:nvSpPr>
          <p:cNvPr id="193" name="Google Shape;193;p37"/>
          <p:cNvSpPr/>
          <p:nvPr/>
        </p:nvSpPr>
        <p:spPr>
          <a:xfrm>
            <a:off x="-135138" y="0"/>
            <a:ext cx="1760561" cy="1020865"/>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4" name="Google Shape;194;p37"/>
          <p:cNvSpPr/>
          <p:nvPr/>
        </p:nvSpPr>
        <p:spPr>
          <a:xfrm rot="-5400000">
            <a:off x="15998423" y="7953910"/>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8" name="Shape 198"/>
        <p:cNvGrpSpPr/>
        <p:nvPr/>
      </p:nvGrpSpPr>
      <p:grpSpPr>
        <a:xfrm>
          <a:off x="0" y="0"/>
          <a:ext cx="0" cy="0"/>
          <a:chOff x="0" y="0"/>
          <a:chExt cx="0" cy="0"/>
        </a:xfrm>
      </p:grpSpPr>
      <p:sp>
        <p:nvSpPr>
          <p:cNvPr id="199" name="Google Shape;199;p38"/>
          <p:cNvSpPr txBox="1"/>
          <p:nvPr/>
        </p:nvSpPr>
        <p:spPr>
          <a:xfrm>
            <a:off x="1445201" y="3989339"/>
            <a:ext cx="16089661" cy="267765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de-AT" sz="6600" u="none" cap="none" strike="noStrike">
                <a:solidFill>
                  <a:schemeClr val="lt1"/>
                </a:solidFill>
                <a:latin typeface="Quicksand"/>
                <a:ea typeface="Quicksand"/>
                <a:cs typeface="Quicksand"/>
                <a:sym typeface="Quicksand"/>
              </a:rPr>
              <a:t>Mehr infos: </a:t>
            </a:r>
            <a:endParaRPr/>
          </a:p>
          <a:p>
            <a:pPr indent="0" lvl="0" marL="0" marR="0" rtl="0" algn="ctr">
              <a:lnSpc>
                <a:spcPct val="100000"/>
              </a:lnSpc>
              <a:spcBef>
                <a:spcPts val="0"/>
              </a:spcBef>
              <a:spcAft>
                <a:spcPts val="0"/>
              </a:spcAft>
              <a:buNone/>
            </a:pPr>
            <a:r>
              <a:t/>
            </a:r>
            <a:endParaRPr b="1" i="0" sz="6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rPr b="1" i="0" lang="de-AT" sz="3600" u="none" cap="none" strike="noStrike">
                <a:solidFill>
                  <a:schemeClr val="lt1"/>
                </a:solidFill>
                <a:latin typeface="Quicksand"/>
                <a:ea typeface="Quicksand"/>
                <a:cs typeface="Quicksand"/>
                <a:sym typeface="Quicksand"/>
              </a:rPr>
              <a:t>https://wfdeaf.org/the-legal-recognition-of-national-sign-languages/</a:t>
            </a:r>
            <a:endParaRPr/>
          </a:p>
        </p:txBody>
      </p:sp>
      <p:pic>
        <p:nvPicPr>
          <p:cNvPr id="200" name="Google Shape;200;p38"/>
          <p:cNvPicPr preferRelativeResize="0"/>
          <p:nvPr/>
        </p:nvPicPr>
        <p:blipFill rotWithShape="1">
          <a:blip r:embed="rId3">
            <a:alphaModFix/>
          </a:blip>
          <a:srcRect b="0" l="0" r="0" t="0"/>
          <a:stretch/>
        </p:blipFill>
        <p:spPr>
          <a:xfrm>
            <a:off x="1493325" y="1723376"/>
            <a:ext cx="3915000" cy="32101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4" name="Shape 204"/>
        <p:cNvGrpSpPr/>
        <p:nvPr/>
      </p:nvGrpSpPr>
      <p:grpSpPr>
        <a:xfrm>
          <a:off x="0" y="0"/>
          <a:ext cx="0" cy="0"/>
          <a:chOff x="0" y="0"/>
          <a:chExt cx="0" cy="0"/>
        </a:xfrm>
      </p:grpSpPr>
      <p:sp>
        <p:nvSpPr>
          <p:cNvPr id="205" name="Google Shape;205;p10"/>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p10"/>
          <p:cNvSpPr/>
          <p:nvPr/>
        </p:nvSpPr>
        <p:spPr>
          <a:xfrm>
            <a:off x="-280220" y="-162232"/>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Bild" id="207" name="Google Shape;207;p10"/>
          <p:cNvPicPr preferRelativeResize="0"/>
          <p:nvPr/>
        </p:nvPicPr>
        <p:blipFill rotWithShape="1">
          <a:blip r:embed="rId5">
            <a:alphaModFix/>
          </a:blip>
          <a:srcRect b="0" l="0" r="0" t="0"/>
          <a:stretch/>
        </p:blipFill>
        <p:spPr>
          <a:xfrm>
            <a:off x="6172200" y="17884"/>
            <a:ext cx="6858000" cy="10287000"/>
          </a:xfrm>
          <a:prstGeom prst="rect">
            <a:avLst/>
          </a:prstGeom>
          <a:noFill/>
          <a:ln>
            <a:noFill/>
          </a:ln>
        </p:spPr>
      </p:pic>
      <p:sp>
        <p:nvSpPr>
          <p:cNvPr id="208" name="Google Shape;208;p1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2" name="Shape 212"/>
        <p:cNvGrpSpPr/>
        <p:nvPr/>
      </p:nvGrpSpPr>
      <p:grpSpPr>
        <a:xfrm>
          <a:off x="0" y="0"/>
          <a:ext cx="0" cy="0"/>
          <a:chOff x="0" y="0"/>
          <a:chExt cx="0" cy="0"/>
        </a:xfrm>
      </p:grpSpPr>
      <p:sp>
        <p:nvSpPr>
          <p:cNvPr id="213" name="Google Shape;213;p11"/>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4" name="Google Shape;214;p1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5" name="Google Shape;215;p11"/>
          <p:cNvSpPr txBox="1"/>
          <p:nvPr/>
        </p:nvSpPr>
        <p:spPr>
          <a:xfrm>
            <a:off x="838200" y="3145095"/>
            <a:ext cx="17730019" cy="1260305"/>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6600"/>
              <a:buFont typeface="Arial"/>
              <a:buNone/>
            </a:pPr>
            <a:r>
              <a:rPr b="0" i="0" lang="de-AT" sz="6600" u="none" cap="none" strike="noStrike">
                <a:solidFill>
                  <a:schemeClr val="lt1"/>
                </a:solidFill>
                <a:latin typeface="Anton"/>
                <a:ea typeface="Anton"/>
                <a:cs typeface="Anton"/>
                <a:sym typeface="Anton"/>
              </a:rPr>
              <a:t>Technological Innovations Supporting Deaf People</a:t>
            </a:r>
            <a:endParaRPr b="0" i="0" sz="6600" u="none" cap="none" strike="noStrike">
              <a:solidFill>
                <a:schemeClr val="lt1"/>
              </a:solidFill>
              <a:latin typeface="Anton"/>
              <a:ea typeface="Anton"/>
              <a:cs typeface="Anton"/>
              <a:sym typeface="Anton"/>
            </a:endParaRPr>
          </a:p>
        </p:txBody>
      </p:sp>
      <p:sp>
        <p:nvSpPr>
          <p:cNvPr id="216" name="Google Shape;216;p11"/>
          <p:cNvSpPr txBox="1"/>
          <p:nvPr/>
        </p:nvSpPr>
        <p:spPr>
          <a:xfrm>
            <a:off x="1133167" y="4341248"/>
            <a:ext cx="13878817" cy="507827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de-AT" sz="3600" u="none" cap="none" strike="noStrike">
                <a:solidFill>
                  <a:schemeClr val="lt1"/>
                </a:solidFill>
                <a:latin typeface="Quicksand"/>
                <a:ea typeface="Quicksand"/>
                <a:cs typeface="Quicksand"/>
                <a:sym typeface="Quicksand"/>
              </a:rPr>
              <a:t>Since the 2000s:</a:t>
            </a:r>
            <a:br>
              <a:rPr b="0" i="0" lang="de-AT" sz="3600" u="none" cap="none" strike="noStrike">
                <a:solidFill>
                  <a:schemeClr val="lt1"/>
                </a:solidFill>
                <a:latin typeface="Quicksand"/>
                <a:ea typeface="Quicksand"/>
                <a:cs typeface="Quicksand"/>
                <a:sym typeface="Quicksand"/>
              </a:rPr>
            </a:br>
            <a:r>
              <a:rPr b="0" i="0" lang="de-AT" sz="3600" u="none" cap="none" strike="noStrike">
                <a:solidFill>
                  <a:schemeClr val="lt1"/>
                </a:solidFill>
                <a:latin typeface="Quicksand"/>
                <a:ea typeface="Quicksand"/>
                <a:cs typeface="Quicksand"/>
                <a:sym typeface="Quicksand"/>
              </a:rPr>
              <a:t>- modern captioning services</a:t>
            </a:r>
            <a:br>
              <a:rPr b="0" i="0" lang="de-AT" sz="3600" u="none" cap="none" strike="noStrike">
                <a:solidFill>
                  <a:schemeClr val="lt1"/>
                </a:solidFill>
                <a:latin typeface="Quicksand"/>
                <a:ea typeface="Quicksand"/>
                <a:cs typeface="Quicksand"/>
                <a:sym typeface="Quicksand"/>
              </a:rPr>
            </a:br>
            <a:r>
              <a:rPr b="0" i="0" lang="de-AT" sz="3600" u="none" cap="none" strike="noStrike">
                <a:solidFill>
                  <a:schemeClr val="lt1"/>
                </a:solidFill>
                <a:latin typeface="Quicksand"/>
                <a:ea typeface="Quicksand"/>
                <a:cs typeface="Quicksand"/>
                <a:sym typeface="Quicksand"/>
              </a:rPr>
              <a:t>- smartphones</a:t>
            </a:r>
            <a:br>
              <a:rPr b="0" i="0" lang="de-AT" sz="3600" u="none" cap="none" strike="noStrike">
                <a:solidFill>
                  <a:schemeClr val="lt1"/>
                </a:solidFill>
                <a:latin typeface="Quicksand"/>
                <a:ea typeface="Quicksand"/>
                <a:cs typeface="Quicksand"/>
                <a:sym typeface="Quicksand"/>
              </a:rPr>
            </a:br>
            <a:r>
              <a:rPr b="0" i="0" lang="de-AT" sz="3600" u="none" cap="none" strike="noStrike">
                <a:solidFill>
                  <a:schemeClr val="lt1"/>
                </a:solidFill>
                <a:latin typeface="Quicksand"/>
                <a:ea typeface="Quicksand"/>
                <a:cs typeface="Quicksand"/>
                <a:sym typeface="Quicksand"/>
              </a:rPr>
              <a:t>- video calls</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600"/>
              <a:buFont typeface="Noto Sans Symbols"/>
              <a:buChar char="🡺"/>
            </a:pPr>
            <a:r>
              <a:rPr b="0" i="0" lang="de-AT" sz="3600" u="none" cap="none" strike="noStrike">
                <a:solidFill>
                  <a:schemeClr val="lt1"/>
                </a:solidFill>
                <a:latin typeface="Quicksand"/>
                <a:ea typeface="Quicksand"/>
                <a:cs typeface="Quicksand"/>
                <a:sym typeface="Quicksand"/>
              </a:rPr>
              <a:t>greatly facilitated Deaf people's </a:t>
            </a:r>
            <a:r>
              <a:rPr b="1" i="0" lang="de-AT" sz="3600" u="none" cap="none" strike="noStrike">
                <a:solidFill>
                  <a:schemeClr val="lt1"/>
                </a:solidFill>
                <a:latin typeface="Quicksand"/>
                <a:ea typeface="Quicksand"/>
                <a:cs typeface="Quicksand"/>
                <a:sym typeface="Quicksand"/>
              </a:rPr>
              <a:t>access to information and communication</a:t>
            </a:r>
            <a:r>
              <a:rPr b="0" i="0" lang="de-AT" sz="3600" u="none" cap="none" strike="noStrike">
                <a:solidFill>
                  <a:schemeClr val="lt1"/>
                </a:solidFill>
                <a:latin typeface="Quicksand"/>
                <a:ea typeface="Quicksand"/>
                <a:cs typeface="Quicksand"/>
                <a:sym typeface="Quicksand"/>
              </a:rPr>
              <a:t> with others. </a:t>
            </a:r>
            <a:endParaRPr/>
          </a:p>
          <a:p>
            <a:pPr indent="-457200" lvl="0" marL="457200" marR="0" rtl="0" algn="l">
              <a:lnSpc>
                <a:spcPct val="100000"/>
              </a:lnSpc>
              <a:spcBef>
                <a:spcPts val="0"/>
              </a:spcBef>
              <a:spcAft>
                <a:spcPts val="0"/>
              </a:spcAft>
              <a:buClr>
                <a:schemeClr val="lt1"/>
              </a:buClr>
              <a:buSzPts val="3600"/>
              <a:buFont typeface="Noto Sans Symbols"/>
              <a:buChar char="🡺"/>
            </a:pPr>
            <a:r>
              <a:rPr b="0" i="0" lang="de-AT" sz="3600" u="none" cap="none" strike="noStrike">
                <a:solidFill>
                  <a:schemeClr val="lt1"/>
                </a:solidFill>
                <a:latin typeface="Quicksand"/>
                <a:ea typeface="Quicksand"/>
                <a:cs typeface="Quicksand"/>
                <a:sym typeface="Quicksand"/>
              </a:rPr>
              <a:t>contributed to </a:t>
            </a:r>
            <a:r>
              <a:rPr b="1" i="0" lang="de-AT" sz="3600" u="none" cap="none" strike="noStrike">
                <a:solidFill>
                  <a:schemeClr val="lt1"/>
                </a:solidFill>
                <a:latin typeface="Quicksand"/>
                <a:ea typeface="Quicksand"/>
                <a:cs typeface="Quicksand"/>
                <a:sym typeface="Quicksand"/>
              </a:rPr>
              <a:t>better integration </a:t>
            </a:r>
            <a:r>
              <a:rPr b="0" i="0" lang="de-AT" sz="3600" u="none" cap="none" strike="noStrike">
                <a:solidFill>
                  <a:schemeClr val="lt1"/>
                </a:solidFill>
                <a:latin typeface="Quicksand"/>
                <a:ea typeface="Quicksand"/>
                <a:cs typeface="Quicksand"/>
                <a:sym typeface="Quicksand"/>
              </a:rPr>
              <a:t>of Deaf people in education, work, and daily life.</a:t>
            </a:r>
            <a:endParaRPr b="0" i="0" sz="3600" u="none" cap="none" strike="noStrike">
              <a:solidFill>
                <a:schemeClr val="lt1"/>
              </a:solidFill>
              <a:latin typeface="Quicksand"/>
              <a:ea typeface="Quicksand"/>
              <a:cs typeface="Quicksand"/>
              <a:sym typeface="Quicksand"/>
            </a:endParaRPr>
          </a:p>
        </p:txBody>
      </p:sp>
      <p:sp>
        <p:nvSpPr>
          <p:cNvPr id="217" name="Google Shape;217;p11"/>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Menschliche Hand und Roboterhand berühren sich fast" id="218" name="Google Shape;218;p11"/>
          <p:cNvPicPr preferRelativeResize="0"/>
          <p:nvPr/>
        </p:nvPicPr>
        <p:blipFill rotWithShape="1">
          <a:blip r:embed="rId6">
            <a:alphaModFix/>
          </a:blip>
          <a:srcRect b="17717" l="0" r="0" t="45323"/>
          <a:stretch/>
        </p:blipFill>
        <p:spPr>
          <a:xfrm>
            <a:off x="8684505" y="416642"/>
            <a:ext cx="8765295" cy="222700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2" name="Shape 222"/>
        <p:cNvGrpSpPr/>
        <p:nvPr/>
      </p:nvGrpSpPr>
      <p:grpSpPr>
        <a:xfrm>
          <a:off x="0" y="0"/>
          <a:ext cx="0" cy="0"/>
          <a:chOff x="0" y="0"/>
          <a:chExt cx="0" cy="0"/>
        </a:xfrm>
      </p:grpSpPr>
      <p:sp>
        <p:nvSpPr>
          <p:cNvPr id="223" name="Google Shape;223;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4" name="Google Shape;224;p12"/>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5" name="Google Shape;225;p12"/>
          <p:cNvSpPr txBox="1"/>
          <p:nvPr/>
        </p:nvSpPr>
        <p:spPr>
          <a:xfrm>
            <a:off x="609600" y="2813172"/>
            <a:ext cx="12280490" cy="5262939"/>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0" i="0" lang="de-AT" sz="2800" u="none" cap="none" strike="noStrike">
                <a:solidFill>
                  <a:schemeClr val="lt1"/>
                </a:solidFill>
                <a:latin typeface="Quicksand"/>
                <a:ea typeface="Quicksand"/>
                <a:cs typeface="Quicksand"/>
                <a:sym typeface="Quicksand"/>
              </a:rPr>
              <a:t>Deaf culture has increasingly established itself as an </a:t>
            </a:r>
            <a:r>
              <a:rPr b="1" i="0" lang="de-AT" sz="2800" u="none" cap="none" strike="noStrike">
                <a:solidFill>
                  <a:schemeClr val="lt1"/>
                </a:solidFill>
                <a:latin typeface="Quicksand"/>
                <a:ea typeface="Quicksand"/>
                <a:cs typeface="Quicksand"/>
                <a:sym typeface="Quicksand"/>
              </a:rPr>
              <a:t>independent culture with its own history, art, and traditions</a:t>
            </a:r>
            <a:endParaRPr b="1" i="0" sz="2800" u="none" cap="none" strike="noStrike">
              <a:solidFill>
                <a:schemeClr val="lt1"/>
              </a:solidFill>
              <a:latin typeface="Quicksand"/>
              <a:ea typeface="Quicksand"/>
              <a:cs typeface="Quicksand"/>
              <a:sym typeface="Quicksand"/>
            </a:endParaRPr>
          </a:p>
          <a:p>
            <a:pPr indent="-457200" lvl="0" marL="457200" marR="0" rtl="0" algn="l">
              <a:lnSpc>
                <a:spcPct val="200000"/>
              </a:lnSpc>
              <a:spcBef>
                <a:spcPts val="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emergence and recognition of </a:t>
            </a:r>
            <a:r>
              <a:rPr b="1" i="0" lang="de-AT" sz="2800" u="none" cap="none" strike="noStrike">
                <a:solidFill>
                  <a:schemeClr val="lt1"/>
                </a:solidFill>
                <a:latin typeface="Quicksand"/>
                <a:ea typeface="Quicksand"/>
                <a:cs typeface="Quicksand"/>
                <a:sym typeface="Quicksand"/>
              </a:rPr>
              <a:t>Deaf Arts, </a:t>
            </a:r>
            <a:r>
              <a:rPr b="0" i="0" lang="de-AT" sz="2800" u="none" cap="none" strike="noStrike">
                <a:solidFill>
                  <a:schemeClr val="lt1"/>
                </a:solidFill>
                <a:latin typeface="Quicksand"/>
                <a:ea typeface="Quicksand"/>
                <a:cs typeface="Quicksand"/>
                <a:sym typeface="Quicksand"/>
              </a:rPr>
              <a:t>which include sign language theater, literature, and music</a:t>
            </a:r>
            <a:endParaRPr b="0" i="0" sz="2800" u="none" cap="none" strike="noStrike">
              <a:solidFill>
                <a:schemeClr val="lt1"/>
              </a:solidFill>
              <a:latin typeface="Quicksand"/>
              <a:ea typeface="Quicksand"/>
              <a:cs typeface="Quicksand"/>
              <a:sym typeface="Quicksand"/>
            </a:endParaRPr>
          </a:p>
          <a:p>
            <a:pPr indent="-457200" lvl="0" marL="457200" marR="0" rtl="0" algn="l">
              <a:lnSpc>
                <a:spcPct val="200000"/>
              </a:lnSpc>
              <a:spcBef>
                <a:spcPts val="0"/>
              </a:spcBef>
              <a:spcAft>
                <a:spcPts val="0"/>
              </a:spcAft>
              <a:buClr>
                <a:schemeClr val="lt1"/>
              </a:buClr>
              <a:buSzPts val="2800"/>
              <a:buFont typeface="Arial"/>
              <a:buChar char="•"/>
            </a:pPr>
            <a:r>
              <a:rPr b="1" i="0" lang="de-AT" sz="2800" u="none" cap="none" strike="noStrike">
                <a:solidFill>
                  <a:schemeClr val="lt1"/>
                </a:solidFill>
                <a:latin typeface="Quicksand"/>
                <a:ea typeface="Quicksand"/>
                <a:cs typeface="Quicksand"/>
                <a:sym typeface="Quicksand"/>
              </a:rPr>
              <a:t>Deaf films</a:t>
            </a:r>
            <a:r>
              <a:rPr b="0" i="0" lang="de-AT" sz="2800" u="none" cap="none" strike="noStrike">
                <a:solidFill>
                  <a:schemeClr val="lt1"/>
                </a:solidFill>
                <a:latin typeface="Quicksand"/>
                <a:ea typeface="Quicksand"/>
                <a:cs typeface="Quicksand"/>
                <a:sym typeface="Quicksand"/>
              </a:rPr>
              <a:t>, which depict the world from the perspective of Deaf people -&gt; example of cultural enrichment offered by Deaf community</a:t>
            </a:r>
            <a:endParaRPr b="0" i="0" sz="2800" u="none" cap="none" strike="noStrike">
              <a:solidFill>
                <a:schemeClr val="lt1"/>
              </a:solidFill>
              <a:latin typeface="Quicksand"/>
              <a:ea typeface="Quicksand"/>
              <a:cs typeface="Quicksand"/>
              <a:sym typeface="Quicksand"/>
            </a:endParaRPr>
          </a:p>
        </p:txBody>
      </p:sp>
      <p:sp>
        <p:nvSpPr>
          <p:cNvPr id="226" name="Google Shape;226;p12"/>
          <p:cNvSpPr txBox="1"/>
          <p:nvPr/>
        </p:nvSpPr>
        <p:spPr>
          <a:xfrm>
            <a:off x="609600" y="1884300"/>
            <a:ext cx="15011400" cy="104793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5400"/>
              <a:buFont typeface="Arial"/>
              <a:buNone/>
            </a:pPr>
            <a:r>
              <a:rPr b="0" i="0" lang="de-AT" sz="5400" u="none" cap="none" strike="noStrike">
                <a:solidFill>
                  <a:schemeClr val="lt1"/>
                </a:solidFill>
                <a:latin typeface="Anton"/>
                <a:ea typeface="Anton"/>
                <a:cs typeface="Anton"/>
                <a:sym typeface="Anton"/>
              </a:rPr>
              <a:t>Promotion of Deaf Culture and Community</a:t>
            </a:r>
            <a:endParaRPr b="0" i="0" sz="5400" u="none" cap="none" strike="noStrike">
              <a:solidFill>
                <a:schemeClr val="lt1"/>
              </a:solidFill>
              <a:latin typeface="Anton"/>
              <a:ea typeface="Anton"/>
              <a:cs typeface="Anton"/>
              <a:sym typeface="Anton"/>
            </a:endParaRPr>
          </a:p>
        </p:txBody>
      </p:sp>
      <p:pic>
        <p:nvPicPr>
          <p:cNvPr id="227" name="Google Shape;227;p12"/>
          <p:cNvPicPr preferRelativeResize="0"/>
          <p:nvPr/>
        </p:nvPicPr>
        <p:blipFill rotWithShape="1">
          <a:blip r:embed="rId5">
            <a:alphaModFix/>
          </a:blip>
          <a:srcRect b="0" l="0" r="0" t="0"/>
          <a:stretch/>
        </p:blipFill>
        <p:spPr>
          <a:xfrm>
            <a:off x="13568495" y="263395"/>
            <a:ext cx="2941464" cy="3902651"/>
          </a:xfrm>
          <a:prstGeom prst="rect">
            <a:avLst/>
          </a:prstGeom>
          <a:noFill/>
          <a:ln>
            <a:noFill/>
          </a:ln>
        </p:spPr>
      </p:pic>
      <p:sp>
        <p:nvSpPr>
          <p:cNvPr id="228" name="Google Shape;228;p12"/>
          <p:cNvSpPr txBox="1"/>
          <p:nvPr/>
        </p:nvSpPr>
        <p:spPr>
          <a:xfrm>
            <a:off x="13365402" y="4319510"/>
            <a:ext cx="4444853"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Picture: Claire Bergman (https://deaf-art.org/profiles/claire-bergman/#</a:t>
            </a:r>
            <a:endParaRPr b="0" i="0" sz="1800" u="none" cap="none" strike="noStrike">
              <a:solidFill>
                <a:srgbClr val="000000"/>
              </a:solidFill>
              <a:latin typeface="Arial"/>
              <a:ea typeface="Arial"/>
              <a:cs typeface="Arial"/>
              <a:sym typeface="Arial"/>
            </a:endParaRPr>
          </a:p>
        </p:txBody>
      </p:sp>
      <p:pic>
        <p:nvPicPr>
          <p:cNvPr id="229" name="Google Shape;229;p12"/>
          <p:cNvPicPr preferRelativeResize="0"/>
          <p:nvPr/>
        </p:nvPicPr>
        <p:blipFill rotWithShape="1">
          <a:blip r:embed="rId6">
            <a:alphaModFix/>
          </a:blip>
          <a:srcRect b="0" l="0" r="0" t="0"/>
          <a:stretch/>
        </p:blipFill>
        <p:spPr>
          <a:xfrm>
            <a:off x="12933455" y="5444271"/>
            <a:ext cx="4876800" cy="3443456"/>
          </a:xfrm>
          <a:prstGeom prst="rect">
            <a:avLst/>
          </a:prstGeom>
          <a:noFill/>
          <a:ln>
            <a:noFill/>
          </a:ln>
        </p:spPr>
      </p:pic>
      <p:sp>
        <p:nvSpPr>
          <p:cNvPr id="230" name="Google Shape;230;p12"/>
          <p:cNvSpPr txBox="1"/>
          <p:nvPr/>
        </p:nvSpPr>
        <p:spPr>
          <a:xfrm>
            <a:off x="9821411" y="8925714"/>
            <a:ext cx="4876800" cy="1077178"/>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de-AT" sz="1600" u="none" cap="none" strike="noStrike">
                <a:solidFill>
                  <a:schemeClr val="lt1"/>
                </a:solidFill>
                <a:latin typeface="Quicksand"/>
                <a:ea typeface="Quicksand"/>
                <a:cs typeface="Quicksand"/>
                <a:sym typeface="Quicksand"/>
              </a:rPr>
              <a:t>Theater der Jungen Welt Leipzig. Photo: https://www.taubenschlag.de/2025/01/dinge-dingen-5-plus-performance-fuer-taube-und-hoerende-menschen/</a:t>
            </a:r>
            <a:endParaRPr b="0" i="0" sz="1600" u="none" cap="none" strike="noStrike">
              <a:solidFill>
                <a:srgbClr val="000000"/>
              </a:solidFill>
              <a:latin typeface="Arial"/>
              <a:ea typeface="Arial"/>
              <a:cs typeface="Arial"/>
              <a:sym typeface="Arial"/>
            </a:endParaRPr>
          </a:p>
        </p:txBody>
      </p:sp>
      <p:sp>
        <p:nvSpPr>
          <p:cNvPr id="231" name="Google Shape;231;p12"/>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5" name="Shape 235"/>
        <p:cNvGrpSpPr/>
        <p:nvPr/>
      </p:nvGrpSpPr>
      <p:grpSpPr>
        <a:xfrm>
          <a:off x="0" y="0"/>
          <a:ext cx="0" cy="0"/>
          <a:chOff x="0" y="0"/>
          <a:chExt cx="0" cy="0"/>
        </a:xfrm>
      </p:grpSpPr>
      <p:sp>
        <p:nvSpPr>
          <p:cNvPr id="236" name="Google Shape;236;p1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7" name="Google Shape;237;p13"/>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8" name="Google Shape;238;p13"/>
          <p:cNvSpPr txBox="1"/>
          <p:nvPr/>
        </p:nvSpPr>
        <p:spPr>
          <a:xfrm>
            <a:off x="8153400" y="4152900"/>
            <a:ext cx="9157854" cy="35393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AT" sz="2800" u="none" cap="none" strike="noStrike">
                <a:solidFill>
                  <a:schemeClr val="lt1"/>
                </a:solidFill>
                <a:latin typeface="Quicksand"/>
                <a:ea typeface="Quicksand"/>
                <a:cs typeface="Quicksand"/>
                <a:sym typeface="Quicksand"/>
              </a:rPr>
              <a:t>Deaf Pride </a:t>
            </a:r>
            <a:r>
              <a:rPr b="0" i="0" lang="de-AT" sz="2800" u="none" cap="none" strike="noStrike">
                <a:solidFill>
                  <a:schemeClr val="lt1"/>
                </a:solidFill>
                <a:latin typeface="Quicksand"/>
                <a:ea typeface="Quicksand"/>
                <a:cs typeface="Quicksand"/>
                <a:sym typeface="Quicksand"/>
              </a:rPr>
              <a:t>movement </a:t>
            </a:r>
            <a:endParaRPr/>
          </a:p>
          <a:p>
            <a:pPr indent="0" lvl="0" marL="0" marR="0" rtl="0" algn="l">
              <a:lnSpc>
                <a:spcPct val="100000"/>
              </a:lnSpc>
              <a:spcBef>
                <a:spcPts val="0"/>
              </a:spcBef>
              <a:spcAft>
                <a:spcPts val="0"/>
              </a:spcAft>
              <a:buNone/>
            </a:pPr>
            <a:r>
              <a:rPr b="0" i="0" lang="de-AT" sz="2800" u="none" cap="none" strike="noStrike">
                <a:solidFill>
                  <a:schemeClr val="lt1"/>
                </a:solidFill>
                <a:latin typeface="Quicksand"/>
                <a:ea typeface="Quicksand"/>
                <a:cs typeface="Quicksand"/>
                <a:sym typeface="Quicksand"/>
              </a:rPr>
              <a:t>-&gt; strengthens </a:t>
            </a:r>
            <a:r>
              <a:rPr b="1" i="0" lang="de-AT" sz="2800" u="none" cap="none" strike="noStrike">
                <a:solidFill>
                  <a:schemeClr val="lt1"/>
                </a:solidFill>
                <a:latin typeface="Quicksand"/>
                <a:ea typeface="Quicksand"/>
                <a:cs typeface="Quicksand"/>
                <a:sym typeface="Quicksand"/>
              </a:rPr>
              <a:t>awareness</a:t>
            </a:r>
            <a:r>
              <a:rPr b="0" i="0" lang="de-AT" sz="2800" u="none" cap="none" strike="noStrike">
                <a:solidFill>
                  <a:schemeClr val="lt1"/>
                </a:solidFill>
                <a:latin typeface="Quicksand"/>
                <a:ea typeface="Quicksand"/>
                <a:cs typeface="Quicksand"/>
                <a:sym typeface="Quicksand"/>
              </a:rPr>
              <a:t> of the identity and rights of Deaf people</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calls for </a:t>
            </a:r>
            <a:r>
              <a:rPr b="1" i="0" lang="de-AT" sz="2800" u="none" cap="none" strike="noStrike">
                <a:solidFill>
                  <a:schemeClr val="lt1"/>
                </a:solidFill>
                <a:latin typeface="Quicksand"/>
                <a:ea typeface="Quicksand"/>
                <a:cs typeface="Quicksand"/>
                <a:sym typeface="Quicksand"/>
              </a:rPr>
              <a:t>greater societal inclusion</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de-AT" sz="2800" u="none" cap="none" strike="noStrike">
                <a:solidFill>
                  <a:schemeClr val="lt1"/>
                </a:solidFill>
                <a:latin typeface="Quicksand"/>
                <a:ea typeface="Quicksand"/>
                <a:cs typeface="Quicksand"/>
                <a:sym typeface="Quicksand"/>
              </a:rPr>
              <a:t>The term </a:t>
            </a:r>
            <a:r>
              <a:rPr b="1" i="0" lang="de-AT" sz="2800" u="none" cap="none" strike="noStrike">
                <a:solidFill>
                  <a:schemeClr val="lt1"/>
                </a:solidFill>
                <a:latin typeface="Quicksand"/>
                <a:ea typeface="Quicksand"/>
                <a:cs typeface="Quicksand"/>
                <a:sym typeface="Quicksand"/>
              </a:rPr>
              <a:t>“Deaf Culture</a:t>
            </a:r>
            <a:r>
              <a:rPr b="0" i="0" lang="de-AT" sz="2800" u="none" cap="none" strike="noStrike">
                <a:solidFill>
                  <a:schemeClr val="lt1"/>
                </a:solidFill>
                <a:latin typeface="Quicksand"/>
                <a:ea typeface="Quicksand"/>
                <a:cs typeface="Quicksand"/>
                <a:sym typeface="Quicksand"/>
              </a:rPr>
              <a:t>” refers to the cultural identity of Deaf people, who proudly preserve their language, history, and values.</a:t>
            </a:r>
            <a:endParaRPr b="0" i="0" sz="2800" u="none" cap="none" strike="noStrike">
              <a:solidFill>
                <a:schemeClr val="lt1"/>
              </a:solidFill>
              <a:latin typeface="Quicksand"/>
              <a:ea typeface="Quicksand"/>
              <a:cs typeface="Quicksand"/>
              <a:sym typeface="Quicksand"/>
            </a:endParaRPr>
          </a:p>
        </p:txBody>
      </p:sp>
      <p:pic>
        <p:nvPicPr>
          <p:cNvPr id="239" name="Google Shape;239;p13"/>
          <p:cNvPicPr preferRelativeResize="0"/>
          <p:nvPr/>
        </p:nvPicPr>
        <p:blipFill rotWithShape="1">
          <a:blip r:embed="rId5">
            <a:alphaModFix/>
          </a:blip>
          <a:srcRect b="0" l="0" r="0" t="0"/>
          <a:stretch/>
        </p:blipFill>
        <p:spPr>
          <a:xfrm>
            <a:off x="609600" y="3529882"/>
            <a:ext cx="7046370" cy="3981933"/>
          </a:xfrm>
          <a:prstGeom prst="rect">
            <a:avLst/>
          </a:prstGeom>
          <a:noFill/>
          <a:ln>
            <a:noFill/>
          </a:ln>
        </p:spPr>
      </p:pic>
      <p:sp>
        <p:nvSpPr>
          <p:cNvPr id="240" name="Google Shape;240;p13"/>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Picture: https://en.wikipedia.org/wiki/Deaf_flag#/media/File:Sign_Union_flag.svg</a:t>
            </a:r>
            <a:endParaRPr b="0" i="0" sz="1400" u="none" cap="none" strike="noStrike">
              <a:solidFill>
                <a:srgbClr val="000000"/>
              </a:solidFill>
              <a:latin typeface="Arial"/>
              <a:ea typeface="Arial"/>
              <a:cs typeface="Arial"/>
              <a:sym typeface="Arial"/>
            </a:endParaRPr>
          </a:p>
        </p:txBody>
      </p:sp>
      <p:sp>
        <p:nvSpPr>
          <p:cNvPr id="241" name="Google Shape;241;p13"/>
          <p:cNvSpPr txBox="1"/>
          <p:nvPr/>
        </p:nvSpPr>
        <p:spPr>
          <a:xfrm>
            <a:off x="647700" y="1964685"/>
            <a:ext cx="15011400" cy="1154122"/>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6000"/>
              <a:buFont typeface="Arial"/>
              <a:buNone/>
            </a:pPr>
            <a:r>
              <a:rPr b="0" i="0" lang="de-AT" sz="6000" u="none" cap="none" strike="noStrike">
                <a:solidFill>
                  <a:schemeClr val="lt1"/>
                </a:solidFill>
                <a:latin typeface="Anton"/>
                <a:ea typeface="Anton"/>
                <a:cs typeface="Anton"/>
                <a:sym typeface="Anton"/>
              </a:rPr>
              <a:t>Promotion of Deaf Culture and Community</a:t>
            </a:r>
            <a:endParaRPr b="0" i="0" sz="6000" u="none" cap="none" strike="noStrike">
              <a:solidFill>
                <a:schemeClr val="lt1"/>
              </a:solidFill>
              <a:latin typeface="Anton"/>
              <a:ea typeface="Anton"/>
              <a:cs typeface="Anton"/>
              <a:sym typeface="Anton"/>
            </a:endParaRPr>
          </a:p>
        </p:txBody>
      </p:sp>
      <p:sp>
        <p:nvSpPr>
          <p:cNvPr id="242" name="Google Shape;242;p13"/>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6" name="Shape 246"/>
        <p:cNvGrpSpPr/>
        <p:nvPr/>
      </p:nvGrpSpPr>
      <p:grpSpPr>
        <a:xfrm>
          <a:off x="0" y="0"/>
          <a:ext cx="0" cy="0"/>
          <a:chOff x="0" y="0"/>
          <a:chExt cx="0" cy="0"/>
        </a:xfrm>
      </p:grpSpPr>
      <p:sp>
        <p:nvSpPr>
          <p:cNvPr id="247" name="Google Shape;247;p14"/>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8" name="Google Shape;248;p14"/>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9" name="Google Shape;249;p14"/>
          <p:cNvSpPr txBox="1"/>
          <p:nvPr/>
        </p:nvSpPr>
        <p:spPr>
          <a:xfrm>
            <a:off x="3595428" y="1095212"/>
            <a:ext cx="11506920" cy="830684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The Emergence of a Discipline: Deaf Studies</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Deaf Studies emerged from the </a:t>
            </a:r>
            <a:r>
              <a:rPr b="1" i="0" lang="de-AT" sz="2800" u="none" cap="none" strike="noStrike">
                <a:solidFill>
                  <a:schemeClr val="lt1"/>
                </a:solidFill>
                <a:latin typeface="Quicksand"/>
                <a:ea typeface="Quicksand"/>
                <a:cs typeface="Quicksand"/>
                <a:sym typeface="Quicksand"/>
              </a:rPr>
              <a:t>Deaf movement </a:t>
            </a:r>
            <a:r>
              <a:rPr b="0" i="0" lang="de-AT" sz="2800" u="none" cap="none" strike="noStrike">
                <a:solidFill>
                  <a:schemeClr val="lt1"/>
                </a:solidFill>
                <a:latin typeface="Quicksand"/>
                <a:ea typeface="Quicksand"/>
                <a:cs typeface="Quicksand"/>
                <a:sym typeface="Quicksand"/>
              </a:rPr>
              <a:t>of the </a:t>
            </a:r>
            <a:r>
              <a:rPr b="1" i="0" lang="de-AT" sz="2800" u="none" cap="none" strike="noStrike">
                <a:solidFill>
                  <a:schemeClr val="lt1"/>
                </a:solidFill>
                <a:latin typeface="Quicksand"/>
                <a:ea typeface="Quicksand"/>
                <a:cs typeface="Quicksand"/>
                <a:sym typeface="Quicksand"/>
              </a:rPr>
              <a:t>1970s</a:t>
            </a:r>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Initially consisted of a few seminars</a:t>
            </a:r>
            <a:endParaRPr b="0" i="0" sz="2800" u="none" cap="none" strike="noStrike">
              <a:solidFill>
                <a:schemeClr val="lt1"/>
              </a:solidFill>
              <a:latin typeface="Quicksand"/>
              <a:ea typeface="Quicksand"/>
              <a:cs typeface="Quicksand"/>
              <a:sym typeface="Quicksand"/>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by the </a:t>
            </a:r>
            <a:r>
              <a:rPr b="1" i="0" lang="de-AT" sz="2800" u="none" cap="none" strike="noStrike">
                <a:solidFill>
                  <a:schemeClr val="lt1"/>
                </a:solidFill>
                <a:latin typeface="Quicksand"/>
                <a:ea typeface="Quicksand"/>
                <a:cs typeface="Quicksand"/>
                <a:sym typeface="Quicksand"/>
              </a:rPr>
              <a:t>1980s</a:t>
            </a:r>
            <a:r>
              <a:rPr b="0" i="0" lang="de-AT" sz="2800" u="none" cap="none" strike="noStrike">
                <a:solidFill>
                  <a:schemeClr val="lt1"/>
                </a:solidFill>
                <a:latin typeface="Quicksand"/>
                <a:ea typeface="Quicksand"/>
                <a:cs typeface="Quicksand"/>
                <a:sym typeface="Quicksand"/>
              </a:rPr>
              <a:t> and </a:t>
            </a:r>
            <a:r>
              <a:rPr b="1" i="0" lang="de-AT" sz="2800" u="none" cap="none" strike="noStrike">
                <a:solidFill>
                  <a:schemeClr val="lt1"/>
                </a:solidFill>
                <a:latin typeface="Quicksand"/>
                <a:ea typeface="Quicksand"/>
                <a:cs typeface="Quicksand"/>
                <a:sym typeface="Quicksand"/>
              </a:rPr>
              <a:t>1990s:</a:t>
            </a:r>
            <a:r>
              <a:rPr b="0" i="0" lang="de-AT" sz="2800" u="none" cap="none" strike="noStrike">
                <a:solidFill>
                  <a:schemeClr val="lt1"/>
                </a:solidFill>
                <a:latin typeface="Quicksand"/>
                <a:ea typeface="Quicksand"/>
                <a:cs typeface="Quicksand"/>
                <a:sym typeface="Quicksand"/>
              </a:rPr>
              <a:t> became a distinct </a:t>
            </a:r>
            <a:r>
              <a:rPr b="1" i="0" lang="de-AT" sz="2800" u="none" cap="none" strike="noStrike">
                <a:solidFill>
                  <a:schemeClr val="lt1"/>
                </a:solidFill>
                <a:latin typeface="Quicksand"/>
                <a:ea typeface="Quicksand"/>
                <a:cs typeface="Quicksand"/>
                <a:sym typeface="Quicksand"/>
              </a:rPr>
              <a:t>Bachelor’s</a:t>
            </a:r>
            <a:r>
              <a:rPr b="0" i="0" lang="de-AT" sz="2800" u="none" cap="none" strike="noStrike">
                <a:solidFill>
                  <a:schemeClr val="lt1"/>
                </a:solidFill>
                <a:latin typeface="Quicksand"/>
                <a:ea typeface="Quicksand"/>
                <a:cs typeface="Quicksand"/>
                <a:sym typeface="Quicksand"/>
              </a:rPr>
              <a:t> and later </a:t>
            </a:r>
            <a:r>
              <a:rPr b="1" i="0" lang="de-AT" sz="2800" u="none" cap="none" strike="noStrike">
                <a:solidFill>
                  <a:schemeClr val="lt1"/>
                </a:solidFill>
                <a:latin typeface="Quicksand"/>
                <a:ea typeface="Quicksand"/>
                <a:cs typeface="Quicksand"/>
                <a:sym typeface="Quicksand"/>
              </a:rPr>
              <a:t>Master’s</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program</a:t>
            </a:r>
            <a:r>
              <a:rPr b="0" i="0" lang="de-AT" sz="2800" u="none" cap="none" strike="noStrike">
                <a:solidFill>
                  <a:schemeClr val="lt1"/>
                </a:solidFill>
                <a:latin typeface="Quicksand"/>
                <a:ea typeface="Quicksand"/>
                <a:cs typeface="Quicksand"/>
                <a:sym typeface="Quicksand"/>
              </a:rPr>
              <a:t> at Gallaudet University in Washington, D.C.</a:t>
            </a:r>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 Deaf Studies describe </a:t>
            </a:r>
            <a:r>
              <a:rPr b="1" i="0" lang="de-AT" sz="2800" u="none" cap="none" strike="noStrike">
                <a:solidFill>
                  <a:schemeClr val="lt1"/>
                </a:solidFill>
                <a:latin typeface="Quicksand"/>
                <a:ea typeface="Quicksand"/>
                <a:cs typeface="Quicksand"/>
                <a:sym typeface="Quicksand"/>
              </a:rPr>
              <a:t>Deaf identity as a cultural, </a:t>
            </a:r>
            <a:r>
              <a:rPr b="0" i="0" lang="de-AT" sz="2800" u="none" cap="none" strike="noStrike">
                <a:solidFill>
                  <a:schemeClr val="lt1"/>
                </a:solidFill>
                <a:latin typeface="Quicksand"/>
                <a:ea typeface="Quicksand"/>
                <a:cs typeface="Quicksand"/>
                <a:sym typeface="Quicksand"/>
              </a:rPr>
              <a:t>rather than pathological, phenomenon</a:t>
            </a:r>
            <a:endParaRPr b="0" i="0" sz="2800" u="none" cap="none" strike="noStrike">
              <a:solidFill>
                <a:schemeClr val="lt1"/>
              </a:solidFill>
              <a:latin typeface="Quicksand"/>
              <a:ea typeface="Quicksand"/>
              <a:cs typeface="Quicksand"/>
              <a:sym typeface="Quicksand"/>
            </a:endParaRPr>
          </a:p>
          <a:p>
            <a:pPr indent="-279400" lvl="0" marL="457200" marR="0" rtl="0" algn="l">
              <a:lnSpc>
                <a:spcPct val="115000"/>
              </a:lnSpc>
              <a:spcBef>
                <a:spcPts val="80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Focus in research:</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 Deafness as a self-determined, diverse way of being rather than as a deficiency or disability</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 Deaf Gain as the opposite of hearing loss → Positive view of Deafness, seeing it as an enrichment</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3" name="Shape 253"/>
        <p:cNvGrpSpPr/>
        <p:nvPr/>
      </p:nvGrpSpPr>
      <p:grpSpPr>
        <a:xfrm>
          <a:off x="0" y="0"/>
          <a:ext cx="0" cy="0"/>
          <a:chOff x="0" y="0"/>
          <a:chExt cx="0" cy="0"/>
        </a:xfrm>
      </p:grpSpPr>
      <p:sp>
        <p:nvSpPr>
          <p:cNvPr id="254" name="Google Shape;254;p20"/>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p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p20"/>
          <p:cNvSpPr txBox="1"/>
          <p:nvPr/>
        </p:nvSpPr>
        <p:spPr>
          <a:xfrm>
            <a:off x="1172376" y="1496586"/>
            <a:ext cx="14903365" cy="1936236"/>
          </a:xfrm>
          <a:prstGeom prst="rect">
            <a:avLst/>
          </a:prstGeom>
          <a:noFill/>
          <a:ln>
            <a:noFill/>
          </a:ln>
        </p:spPr>
        <p:txBody>
          <a:bodyPr anchorCtr="0" anchor="t" bIns="0" lIns="0" spcFirstLastPara="1" rIns="0" wrap="square" tIns="0">
            <a:spAutoFit/>
          </a:bodyPr>
          <a:lstStyle/>
          <a:p>
            <a:pPr indent="0" lvl="0" marL="0" marR="0" rtl="0" algn="l">
              <a:lnSpc>
                <a:spcPct val="233333"/>
              </a:lnSpc>
              <a:spcBef>
                <a:spcPts val="0"/>
              </a:spcBef>
              <a:spcAft>
                <a:spcPts val="0"/>
              </a:spcAft>
              <a:buClr>
                <a:srgbClr val="000000"/>
              </a:buClr>
              <a:buSzPts val="5400"/>
              <a:buFont typeface="Arial"/>
              <a:buNone/>
            </a:pPr>
            <a:r>
              <a:rPr b="0" i="0" lang="de-AT" sz="5400" u="none" cap="none" strike="noStrike">
                <a:solidFill>
                  <a:srgbClr val="FFFFFF"/>
                </a:solidFill>
                <a:latin typeface="Anton"/>
                <a:ea typeface="Anton"/>
                <a:cs typeface="Anton"/>
                <a:sym typeface="Anton"/>
              </a:rPr>
              <a:t>ÖGS Declared Intangible Cultural Heritage (2013)</a:t>
            </a:r>
            <a:endParaRPr b="0" i="0" sz="1600" u="none" cap="none" strike="noStrike">
              <a:solidFill>
                <a:srgbClr val="000000"/>
              </a:solidFill>
              <a:latin typeface="Arial"/>
              <a:ea typeface="Arial"/>
              <a:cs typeface="Arial"/>
              <a:sym typeface="Arial"/>
            </a:endParaRPr>
          </a:p>
        </p:txBody>
      </p:sp>
      <p:sp>
        <p:nvSpPr>
          <p:cNvPr id="257" name="Google Shape;257;p20"/>
          <p:cNvSpPr txBox="1"/>
          <p:nvPr/>
        </p:nvSpPr>
        <p:spPr>
          <a:xfrm>
            <a:off x="1143000" y="3804671"/>
            <a:ext cx="9144000"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In 2013, Austrian Sign Language (ÖGS) was recognized as an </a:t>
            </a:r>
            <a:r>
              <a:rPr b="1" i="0" lang="de-AT" sz="2800" u="none" cap="none" strike="noStrike">
                <a:solidFill>
                  <a:schemeClr val="lt1"/>
                </a:solidFill>
                <a:latin typeface="Quicksand"/>
                <a:ea typeface="Quicksand"/>
                <a:cs typeface="Quicksand"/>
                <a:sym typeface="Quicksand"/>
              </a:rPr>
              <a:t>intangible cultural heritage </a:t>
            </a:r>
            <a:r>
              <a:rPr b="0" i="0" lang="de-AT" sz="2800" u="none" cap="none" strike="noStrike">
                <a:solidFill>
                  <a:schemeClr val="lt1"/>
                </a:solidFill>
                <a:latin typeface="Quicksand"/>
                <a:ea typeface="Quicksand"/>
                <a:cs typeface="Quicksand"/>
                <a:sym typeface="Quicksand"/>
              </a:rPr>
              <a:t>by UNESCO.</a:t>
            </a:r>
            <a:endParaRPr b="0" i="0" sz="2800" u="none" cap="none" strike="noStrike">
              <a:solidFill>
                <a:schemeClr val="lt1"/>
              </a:solidFill>
              <a:latin typeface="Quicksand"/>
              <a:ea typeface="Quicksand"/>
              <a:cs typeface="Quicksand"/>
              <a:sym typeface="Quicksand"/>
            </a:endParaRPr>
          </a:p>
        </p:txBody>
      </p:sp>
      <p:sp>
        <p:nvSpPr>
          <p:cNvPr id="258" name="Google Shape;258;p20"/>
          <p:cNvSpPr txBox="1"/>
          <p:nvPr/>
        </p:nvSpPr>
        <p:spPr>
          <a:xfrm>
            <a:off x="10507477" y="5251783"/>
            <a:ext cx="6629400"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Logo: https://www.unesco.org/sites/default/files/medias/fichiers/2023/10/outside_toolkit_20221129_eng.pdf</a:t>
            </a:r>
            <a:endParaRPr b="0" i="0" sz="1400" u="none" cap="none" strike="noStrike">
              <a:solidFill>
                <a:srgbClr val="000000"/>
              </a:solidFill>
              <a:latin typeface="Arial"/>
              <a:ea typeface="Arial"/>
              <a:cs typeface="Arial"/>
              <a:sym typeface="Arial"/>
            </a:endParaRPr>
          </a:p>
        </p:txBody>
      </p:sp>
      <p:pic>
        <p:nvPicPr>
          <p:cNvPr id="259" name="Google Shape;259;p20"/>
          <p:cNvPicPr preferRelativeResize="0"/>
          <p:nvPr/>
        </p:nvPicPr>
        <p:blipFill rotWithShape="1">
          <a:blip r:embed="rId5">
            <a:alphaModFix/>
          </a:blip>
          <a:srcRect b="0" l="0" r="0" t="0"/>
          <a:stretch/>
        </p:blipFill>
        <p:spPr>
          <a:xfrm>
            <a:off x="10507477" y="3504643"/>
            <a:ext cx="7323323" cy="1554161"/>
          </a:xfrm>
          <a:prstGeom prst="rect">
            <a:avLst/>
          </a:prstGeom>
          <a:noFill/>
          <a:ln>
            <a:noFill/>
          </a:ln>
        </p:spPr>
      </p:pic>
      <p:sp>
        <p:nvSpPr>
          <p:cNvPr id="260" name="Google Shape;260;p2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64" name="Shape 264"/>
        <p:cNvGrpSpPr/>
        <p:nvPr/>
      </p:nvGrpSpPr>
      <p:grpSpPr>
        <a:xfrm>
          <a:off x="0" y="0"/>
          <a:ext cx="0" cy="0"/>
          <a:chOff x="0" y="0"/>
          <a:chExt cx="0" cy="0"/>
        </a:xfrm>
      </p:grpSpPr>
      <p:sp>
        <p:nvSpPr>
          <p:cNvPr id="265" name="Google Shape;265;p15"/>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6" name="Google Shape;266;p1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p15"/>
          <p:cNvSpPr txBox="1"/>
          <p:nvPr/>
        </p:nvSpPr>
        <p:spPr>
          <a:xfrm>
            <a:off x="1106095" y="2761329"/>
            <a:ext cx="13610922" cy="476434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8800"/>
              <a:buFont typeface="Arial"/>
              <a:buNone/>
            </a:pPr>
            <a:r>
              <a:rPr b="1" i="0" lang="de-AT" sz="8800" u="none" cap="none" strike="noStrike">
                <a:solidFill>
                  <a:schemeClr val="lt1"/>
                </a:solidFill>
                <a:latin typeface="Anton"/>
                <a:ea typeface="Anton"/>
                <a:cs typeface="Anton"/>
                <a:sym typeface="Anton"/>
              </a:rPr>
              <a:t>Workshop</a:t>
            </a:r>
            <a:endParaRPr/>
          </a:p>
          <a:p>
            <a:pPr indent="0" lvl="0" marL="0" marR="0" rtl="0" algn="l">
              <a:lnSpc>
                <a:spcPct val="115000"/>
              </a:lnSpc>
              <a:spcBef>
                <a:spcPts val="0"/>
              </a:spcBef>
              <a:spcAft>
                <a:spcPts val="0"/>
              </a:spcAft>
              <a:buClr>
                <a:srgbClr val="000000"/>
              </a:buClr>
              <a:buSzPts val="8800"/>
              <a:buFont typeface="Arial"/>
              <a:buNone/>
            </a:pPr>
            <a:r>
              <a:rPr b="1" i="0" lang="de-AT" sz="8800" u="none" cap="none" strike="noStrike">
                <a:solidFill>
                  <a:schemeClr val="lt1"/>
                </a:solidFill>
                <a:latin typeface="Anton"/>
                <a:ea typeface="Anton"/>
                <a:cs typeface="Anton"/>
                <a:sym typeface="Anton"/>
              </a:rPr>
              <a:t>Milestones in your Country </a:t>
            </a:r>
            <a:r>
              <a:rPr b="1" i="0" lang="de-AT" sz="8800" u="none" cap="none" strike="sngStrike">
                <a:solidFill>
                  <a:schemeClr val="accent2"/>
                </a:solidFill>
                <a:latin typeface="Anton"/>
                <a:ea typeface="Anton"/>
                <a:cs typeface="Anton"/>
                <a:sym typeface="Anton"/>
              </a:rPr>
              <a:t>Austria</a:t>
            </a:r>
            <a:endParaRPr b="0" i="0" sz="8800" u="none" cap="none" strike="sngStrike">
              <a:solidFill>
                <a:schemeClr val="accent2"/>
              </a:solidFill>
              <a:latin typeface="Anton"/>
              <a:ea typeface="Anton"/>
              <a:cs typeface="Anton"/>
              <a:sym typeface="Anton"/>
            </a:endParaRPr>
          </a:p>
        </p:txBody>
      </p:sp>
      <p:sp>
        <p:nvSpPr>
          <p:cNvPr id="268" name="Google Shape;268;p1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2" name="Shape 272"/>
        <p:cNvGrpSpPr/>
        <p:nvPr/>
      </p:nvGrpSpPr>
      <p:grpSpPr>
        <a:xfrm>
          <a:off x="0" y="0"/>
          <a:ext cx="0" cy="0"/>
          <a:chOff x="0" y="0"/>
          <a:chExt cx="0" cy="0"/>
        </a:xfrm>
      </p:grpSpPr>
      <p:sp>
        <p:nvSpPr>
          <p:cNvPr id="273" name="Google Shape;273;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4" name="Google Shape;274;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5" name="Google Shape;275;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6" name="Google Shape;276;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7" name="Google Shape;277;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78" name="Google Shape;278;p3"/>
          <p:cNvGrpSpPr/>
          <p:nvPr/>
        </p:nvGrpSpPr>
        <p:grpSpPr>
          <a:xfrm>
            <a:off x="-228300" y="6944209"/>
            <a:ext cx="18940740" cy="4430740"/>
            <a:chOff x="0" y="-57150"/>
            <a:chExt cx="4988508" cy="1166944"/>
          </a:xfrm>
        </p:grpSpPr>
        <p:sp>
          <p:nvSpPr>
            <p:cNvPr id="279" name="Google Shape;279;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0" name="Google Shape;280;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1" name="Google Shape;281;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2" name="Google Shape;282;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3" name="Google Shape;283;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p3"/>
          <p:cNvSpPr txBox="1"/>
          <p:nvPr/>
        </p:nvSpPr>
        <p:spPr>
          <a:xfrm>
            <a:off x="2157043" y="1867848"/>
            <a:ext cx="3102769"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87" name="Google Shape;287;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88" name="Google Shape;288;p3"/>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none" cap="none" strike="noStrike">
                <a:solidFill>
                  <a:srgbClr val="FFFFFF"/>
                </a:solidFill>
                <a:latin typeface="Arial"/>
                <a:ea typeface="Arial"/>
                <a:cs typeface="Arial"/>
                <a:sym typeface="Arial"/>
              </a:rPr>
              <a:t>Deaf Culture, Heritage and Diversity</a:t>
            </a:r>
            <a:endParaRPr b="0" i="0" sz="1400" u="none" cap="none" strike="noStrike">
              <a:solidFill>
                <a:srgbClr val="000000"/>
              </a:solidFill>
              <a:latin typeface="Arial"/>
              <a:ea typeface="Arial"/>
              <a:cs typeface="Arial"/>
              <a:sym typeface="Arial"/>
            </a:endParaRPr>
          </a:p>
        </p:txBody>
      </p:sp>
      <p:sp>
        <p:nvSpPr>
          <p:cNvPr id="289" name="Google Shape;289;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93" name="Shape 293"/>
        <p:cNvGrpSpPr/>
        <p:nvPr/>
      </p:nvGrpSpPr>
      <p:grpSpPr>
        <a:xfrm>
          <a:off x="0" y="0"/>
          <a:ext cx="0" cy="0"/>
          <a:chOff x="0" y="0"/>
          <a:chExt cx="0" cy="0"/>
        </a:xfrm>
      </p:grpSpPr>
      <p:sp>
        <p:nvSpPr>
          <p:cNvPr id="294" name="Google Shape;294;p21"/>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5" name="Google Shape;295;p2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p21"/>
          <p:cNvSpPr txBox="1"/>
          <p:nvPr/>
        </p:nvSpPr>
        <p:spPr>
          <a:xfrm>
            <a:off x="2133600" y="2476500"/>
            <a:ext cx="13156918"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Sources</a:t>
            </a:r>
            <a:endParaRPr b="0" i="0" sz="1400" u="none" cap="none" strike="noStrike">
              <a:solidFill>
                <a:schemeClr val="lt1"/>
              </a:solidFill>
              <a:latin typeface="Arial"/>
              <a:ea typeface="Arial"/>
              <a:cs typeface="Arial"/>
              <a:sym typeface="Arial"/>
            </a:endParaRPr>
          </a:p>
        </p:txBody>
      </p:sp>
      <p:sp>
        <p:nvSpPr>
          <p:cNvPr id="297" name="Google Shape;297;p21"/>
          <p:cNvSpPr txBox="1"/>
          <p:nvPr/>
        </p:nvSpPr>
        <p:spPr>
          <a:xfrm>
            <a:off x="2133599" y="4135880"/>
            <a:ext cx="15431729" cy="35393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Lindquist Bergey, J./Gannon, J.R. (2016): Deaf President Now Protest. In: Gertz, G./Boudreault, P. (Hg.): The Sage Deaf Studies Encyclopedia. Los Angeles: SAGE, S. 261-263.</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Moss, K. (2016): International Day of Sign Language. In: Gertz, G./Boudreault, P. (Hg.): The Sage Deaf Studies Encyclopedia. Los Angeles: SAGE, S. 484-485.</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Pabsch, A. (2016): UN Convention on the Rights of Persons with Disabilities. In: Gertz, G./Boudreault, P. (Hg.): The Sage Deaf Studies Encyclopedia. Los Angeles: SAGE, S. 985-990.</a:t>
            </a:r>
            <a:endParaRPr b="0" i="0" sz="1600" u="none" cap="none" strike="noStrike">
              <a:solidFill>
                <a:schemeClr val="lt1"/>
              </a:solidFill>
              <a:latin typeface="Quicksand"/>
              <a:ea typeface="Quicksand"/>
              <a:cs typeface="Quicksand"/>
              <a:sym typeface="Quicksand"/>
            </a:endParaRPr>
          </a:p>
        </p:txBody>
      </p:sp>
      <p:sp>
        <p:nvSpPr>
          <p:cNvPr id="298" name="Google Shape;298;p21"/>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