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8288000" cy="10287000"/>
  <p:notesSz cx="6858000" cy="9144000"/>
  <p:embeddedFontLst>
    <p:embeddedFont>
      <p:font typeface="Calibri" panose="020F0502020204030204" pitchFamily="34" charset="0"/>
      <p:regular r:id="rId28"/>
      <p:bold r:id="rId29"/>
      <p:italic r:id="rId30"/>
      <p:boldItalic r:id="rId31"/>
    </p:embeddedFont>
    <p:embeddedFont>
      <p:font typeface="Anton" panose="020B0604020202020204" charset="0"/>
      <p:regular r:id="rId32"/>
    </p:embeddedFont>
    <p:embeddedFont>
      <p:font typeface="Quicksand Medium" charset="0"/>
      <p:regular r:id="rId33"/>
      <p:bold r:id="rId34"/>
    </p:embeddedFont>
    <p:embeddedFont>
      <p:font typeface="Libre Franklin" panose="020B0604020202020204" charset="0"/>
      <p:regular r:id="rId35"/>
      <p:bold r:id="rId36"/>
      <p:italic r:id="rId37"/>
      <p:boldItalic r:id="rId38"/>
    </p:embeddedFont>
    <p:embeddedFont>
      <p:font typeface="Quicksand" charset="0"/>
      <p:regular r:id="rId39"/>
      <p:bold r:id="rId40"/>
    </p:embeddedFont>
    <p:embeddedFont>
      <p:font typeface="Open Sans" panose="020B060603050402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5" roundtripDataSignature="AMtx7mjMyLBPDbeuntmTPRlcXCH7U+T1R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af Studies Academy"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2" autoAdjust="0"/>
    <p:restoredTop sz="93645" autoAdjust="0"/>
  </p:normalViewPr>
  <p:slideViewPr>
    <p:cSldViewPr snapToGrid="0">
      <p:cViewPr varScale="1">
        <p:scale>
          <a:sx n="72" d="100"/>
          <a:sy n="72" d="100"/>
        </p:scale>
        <p:origin x="38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font" Target="fonts/font1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ah Lederwasch" userId="f52cdcff-d0cc-48b4-9e79-9b31897f1d96" providerId="ADAL" clId="{A62BA6DF-B407-44C5-9343-76466ECD2A2F}"/>
    <pc:docChg chg="modSld">
      <pc:chgData name="Noah Lederwasch" userId="f52cdcff-d0cc-48b4-9e79-9b31897f1d96" providerId="ADAL" clId="{A62BA6DF-B407-44C5-9343-76466ECD2A2F}" dt="2025-12-01T09:59:25.772" v="10" actId="20577"/>
      <pc:docMkLst>
        <pc:docMk/>
      </pc:docMkLst>
      <pc:sldChg chg="modNotesTx">
        <pc:chgData name="Noah Lederwasch" userId="f52cdcff-d0cc-48b4-9e79-9b31897f1d96" providerId="ADAL" clId="{A62BA6DF-B407-44C5-9343-76466ECD2A2F}" dt="2025-12-01T09:58:50.574" v="0" actId="20577"/>
        <pc:sldMkLst>
          <pc:docMk/>
          <pc:sldMk cId="0" sldId="258"/>
        </pc:sldMkLst>
      </pc:sldChg>
      <pc:sldChg chg="modNotesTx">
        <pc:chgData name="Noah Lederwasch" userId="f52cdcff-d0cc-48b4-9e79-9b31897f1d96" providerId="ADAL" clId="{A62BA6DF-B407-44C5-9343-76466ECD2A2F}" dt="2025-12-01T09:58:52.834" v="1" actId="20577"/>
        <pc:sldMkLst>
          <pc:docMk/>
          <pc:sldMk cId="0" sldId="259"/>
        </pc:sldMkLst>
      </pc:sldChg>
      <pc:sldChg chg="modNotesTx">
        <pc:chgData name="Noah Lederwasch" userId="f52cdcff-d0cc-48b4-9e79-9b31897f1d96" providerId="ADAL" clId="{A62BA6DF-B407-44C5-9343-76466ECD2A2F}" dt="2025-12-01T09:58:54.657" v="2" actId="20577"/>
        <pc:sldMkLst>
          <pc:docMk/>
          <pc:sldMk cId="0" sldId="260"/>
        </pc:sldMkLst>
      </pc:sldChg>
      <pc:sldChg chg="modNotesTx">
        <pc:chgData name="Noah Lederwasch" userId="f52cdcff-d0cc-48b4-9e79-9b31897f1d96" providerId="ADAL" clId="{A62BA6DF-B407-44C5-9343-76466ECD2A2F}" dt="2025-12-01T09:58:58.268" v="3" actId="20577"/>
        <pc:sldMkLst>
          <pc:docMk/>
          <pc:sldMk cId="0" sldId="261"/>
        </pc:sldMkLst>
      </pc:sldChg>
      <pc:sldChg chg="modNotesTx">
        <pc:chgData name="Noah Lederwasch" userId="f52cdcff-d0cc-48b4-9e79-9b31897f1d96" providerId="ADAL" clId="{A62BA6DF-B407-44C5-9343-76466ECD2A2F}" dt="2025-12-01T09:59:00.892" v="4" actId="20577"/>
        <pc:sldMkLst>
          <pc:docMk/>
          <pc:sldMk cId="0" sldId="262"/>
        </pc:sldMkLst>
      </pc:sldChg>
      <pc:sldChg chg="modNotesTx">
        <pc:chgData name="Noah Lederwasch" userId="f52cdcff-d0cc-48b4-9e79-9b31897f1d96" providerId="ADAL" clId="{A62BA6DF-B407-44C5-9343-76466ECD2A2F}" dt="2025-12-01T09:59:07.146" v="5" actId="20577"/>
        <pc:sldMkLst>
          <pc:docMk/>
          <pc:sldMk cId="0" sldId="266"/>
        </pc:sldMkLst>
      </pc:sldChg>
      <pc:sldChg chg="modNotesTx">
        <pc:chgData name="Noah Lederwasch" userId="f52cdcff-d0cc-48b4-9e79-9b31897f1d96" providerId="ADAL" clId="{A62BA6DF-B407-44C5-9343-76466ECD2A2F}" dt="2025-12-01T09:59:09.272" v="6" actId="20577"/>
        <pc:sldMkLst>
          <pc:docMk/>
          <pc:sldMk cId="0" sldId="267"/>
        </pc:sldMkLst>
      </pc:sldChg>
      <pc:sldChg chg="modNotesTx">
        <pc:chgData name="Noah Lederwasch" userId="f52cdcff-d0cc-48b4-9e79-9b31897f1d96" providerId="ADAL" clId="{A62BA6DF-B407-44C5-9343-76466ECD2A2F}" dt="2025-12-01T09:59:12.472" v="7" actId="20577"/>
        <pc:sldMkLst>
          <pc:docMk/>
          <pc:sldMk cId="0" sldId="268"/>
        </pc:sldMkLst>
      </pc:sldChg>
      <pc:sldChg chg="modNotesTx">
        <pc:chgData name="Noah Lederwasch" userId="f52cdcff-d0cc-48b4-9e79-9b31897f1d96" providerId="ADAL" clId="{A62BA6DF-B407-44C5-9343-76466ECD2A2F}" dt="2025-12-01T09:59:15.823" v="8" actId="20577"/>
        <pc:sldMkLst>
          <pc:docMk/>
          <pc:sldMk cId="0" sldId="269"/>
        </pc:sldMkLst>
      </pc:sldChg>
      <pc:sldChg chg="modNotesTx">
        <pc:chgData name="Noah Lederwasch" userId="f52cdcff-d0cc-48b4-9e79-9b31897f1d96" providerId="ADAL" clId="{A62BA6DF-B407-44C5-9343-76466ECD2A2F}" dt="2025-12-01T09:59:23.503" v="9" actId="20577"/>
        <pc:sldMkLst>
          <pc:docMk/>
          <pc:sldMk cId="0" sldId="276"/>
        </pc:sldMkLst>
      </pc:sldChg>
      <pc:sldChg chg="modNotesTx">
        <pc:chgData name="Noah Lederwasch" userId="f52cdcff-d0cc-48b4-9e79-9b31897f1d96" providerId="ADAL" clId="{A62BA6DF-B407-44C5-9343-76466ECD2A2F}" dt="2025-12-01T09:59:25.772" v="10" actId="20577"/>
        <pc:sldMkLst>
          <pc:docMk/>
          <pc:sldMk cId="0" sldId="2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e-AT" sz="1200" b="0" i="0" u="none" strike="noStrike" cap="none">
                <a:solidFill>
                  <a:schemeClr val="dk1"/>
                </a:solidFill>
                <a:latin typeface="Arial"/>
                <a:ea typeface="Arial"/>
                <a:cs typeface="Arial"/>
                <a:sym typeface="Arial"/>
              </a:rPr>
              <a:t>‹Nr.›</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1" name="Google Shape;11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0" name="Google Shape;12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0" name="Google Shape;13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0" name="Google Shape;14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de-AT"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0" name="Google Shape;15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0" name="Google Shape;16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2" name="Google Shape;1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1" name="Google Shape;20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0" name="Google Shape;210;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9" name="Google Shape;219;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5" name="Google Shape;255;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82" name="Google Shape;28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91" name="Google Shape;29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8" name="Google Shape;32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2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3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3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3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3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3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5"/>
          <p:cNvSpPr>
            <a:spLocks noGrp="1"/>
          </p:cNvSpPr>
          <p:nvPr>
            <p:ph type="pic" idx="2"/>
          </p:nvPr>
        </p:nvSpPr>
        <p:spPr>
          <a:xfrm>
            <a:off x="1792288" y="612775"/>
            <a:ext cx="5486400" cy="4114800"/>
          </a:xfrm>
          <a:prstGeom prst="rect">
            <a:avLst/>
          </a:prstGeom>
          <a:noFill/>
          <a:ln>
            <a:noFill/>
          </a:ln>
        </p:spPr>
      </p:sp>
      <p:sp>
        <p:nvSpPr>
          <p:cNvPr id="68" name="Google Shape;68;p3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AT"/>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www.gehoerlos-archiv.at/artikel/82"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www.gehoerlos-archiv.at/artikel/65"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1.svg"/><Relationship Id="rId4" Type="http://schemas.openxmlformats.org/officeDocument/2006/relationships/image" Target="../media/image6.png"/><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3.jp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5.jpe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7.jpe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8.jpe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19.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0.jp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png"/><Relationship Id="rId9"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87"/>
        <p:cNvGrpSpPr/>
        <p:nvPr/>
      </p:nvGrpSpPr>
      <p:grpSpPr>
        <a:xfrm>
          <a:off x="0" y="0"/>
          <a:ext cx="0" cy="0"/>
          <a:chOff x="0" y="0"/>
          <a:chExt cx="0" cy="0"/>
        </a:xfrm>
      </p:grpSpPr>
      <p:grpSp>
        <p:nvGrpSpPr>
          <p:cNvPr id="88" name="Google Shape;88;p1"/>
          <p:cNvGrpSpPr/>
          <p:nvPr/>
        </p:nvGrpSpPr>
        <p:grpSpPr>
          <a:xfrm>
            <a:off x="0" y="-216991"/>
            <a:ext cx="2922084" cy="10503991"/>
            <a:chOff x="0" y="-57150"/>
            <a:chExt cx="769602" cy="2766483"/>
          </a:xfrm>
        </p:grpSpPr>
        <p:sp>
          <p:nvSpPr>
            <p:cNvPr id="89" name="Google Shape;89;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 name="Google Shape;90;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1" name="Google Shape;91;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 name="Google Shape;92;p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 name="Google Shape;93;p1"/>
          <p:cNvSpPr txBox="1"/>
          <p:nvPr/>
        </p:nvSpPr>
        <p:spPr>
          <a:xfrm>
            <a:off x="3457353" y="3372202"/>
            <a:ext cx="14417692" cy="2843855"/>
          </a:xfrm>
          <a:prstGeom prst="rect">
            <a:avLst/>
          </a:prstGeom>
          <a:noFill/>
          <a:ln>
            <a:noFill/>
          </a:ln>
        </p:spPr>
        <p:txBody>
          <a:bodyPr spcFirstLastPara="1" wrap="square" lIns="0" tIns="0" rIns="0" bIns="0" anchor="t" anchorCtr="0">
            <a:spAutoFit/>
          </a:bodyPr>
          <a:lstStyle/>
          <a:p>
            <a:pPr lvl="0">
              <a:lnSpc>
                <a:spcPct val="140000"/>
              </a:lnSpc>
            </a:pPr>
            <a:r>
              <a:rPr lang="de-DE" sz="6600" dirty="0">
                <a:solidFill>
                  <a:srgbClr val="FFFFFF"/>
                </a:solidFill>
                <a:latin typeface="Anton"/>
                <a:ea typeface="Anton"/>
                <a:cs typeface="Anton"/>
                <a:sym typeface="Anton"/>
              </a:rPr>
              <a:t>Veranstaltungen und Organisationen innerhalb der Gehörlosen-Community</a:t>
            </a:r>
            <a:endParaRPr sz="1100" dirty="0"/>
          </a:p>
        </p:txBody>
      </p:sp>
      <p:sp>
        <p:nvSpPr>
          <p:cNvPr id="94" name="Google Shape;94;p1"/>
          <p:cNvSpPr txBox="1"/>
          <p:nvPr/>
        </p:nvSpPr>
        <p:spPr>
          <a:xfrm>
            <a:off x="3457353" y="2766670"/>
            <a:ext cx="8667899" cy="495328"/>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None/>
            </a:pPr>
            <a:r>
              <a:rPr lang="de-AT" sz="2299" dirty="0" err="1">
                <a:solidFill>
                  <a:srgbClr val="FFFFFF"/>
                </a:solidFill>
                <a:latin typeface="Quicksand"/>
                <a:ea typeface="Quicksand"/>
                <a:cs typeface="Quicksand"/>
                <a:sym typeface="Quicksand"/>
              </a:rPr>
              <a:t>Deaf</a:t>
            </a:r>
            <a:r>
              <a:rPr lang="de-AT" sz="2299" dirty="0">
                <a:solidFill>
                  <a:srgbClr val="FFFFFF"/>
                </a:solidFill>
                <a:latin typeface="Quicksand"/>
                <a:ea typeface="Quicksand"/>
                <a:cs typeface="Quicksand"/>
                <a:sym typeface="Quicksand"/>
              </a:rPr>
              <a:t> Studies </a:t>
            </a:r>
            <a:r>
              <a:rPr lang="de-AT" sz="2299" dirty="0" smtClean="0">
                <a:solidFill>
                  <a:srgbClr val="FFFFFF"/>
                </a:solidFill>
                <a:latin typeface="Quicksand"/>
                <a:ea typeface="Quicksand"/>
                <a:cs typeface="Quicksand"/>
                <a:sym typeface="Quicksand"/>
              </a:rPr>
              <a:t>| </a:t>
            </a:r>
            <a:r>
              <a:rPr lang="de-AT" sz="2299" dirty="0">
                <a:solidFill>
                  <a:srgbClr val="FFFFFF"/>
                </a:solidFill>
                <a:latin typeface="Quicksand"/>
                <a:ea typeface="Quicksand"/>
                <a:cs typeface="Quicksand"/>
                <a:sym typeface="Quicksand"/>
              </a:rPr>
              <a:t>W</a:t>
            </a:r>
            <a:r>
              <a:rPr lang="de-AT" sz="2299" dirty="0" smtClean="0">
                <a:solidFill>
                  <a:srgbClr val="FFFFFF"/>
                </a:solidFill>
                <a:latin typeface="Quicksand"/>
                <a:ea typeface="Quicksand"/>
                <a:cs typeface="Quicksand"/>
                <a:sym typeface="Quicksand"/>
              </a:rPr>
              <a:t>orkshop  </a:t>
            </a:r>
            <a:endParaRPr dirty="0"/>
          </a:p>
        </p:txBody>
      </p:sp>
      <p:sp>
        <p:nvSpPr>
          <p:cNvPr id="95" name="Google Shape;95;p1"/>
          <p:cNvSpPr txBox="1"/>
          <p:nvPr/>
        </p:nvSpPr>
        <p:spPr>
          <a:xfrm>
            <a:off x="3629631" y="7328882"/>
            <a:ext cx="12620846"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3600" dirty="0">
                <a:solidFill>
                  <a:schemeClr val="lt1"/>
                </a:solidFill>
                <a:latin typeface="Quicksand"/>
                <a:ea typeface="Quicksand"/>
                <a:cs typeface="Quicksand"/>
                <a:sym typeface="Quicksand"/>
              </a:rPr>
              <a:t>Die Rolle von </a:t>
            </a:r>
            <a:r>
              <a:rPr lang="de-AT" sz="3600" dirty="0" smtClean="0">
                <a:solidFill>
                  <a:schemeClr val="lt1"/>
                </a:solidFill>
                <a:latin typeface="Quicksand"/>
                <a:ea typeface="Quicksand"/>
                <a:cs typeface="Quicksand"/>
                <a:sym typeface="Quicksand"/>
              </a:rPr>
              <a:t>Gemeinschaft</a:t>
            </a:r>
            <a:r>
              <a:rPr lang="de-AT" sz="3600" dirty="0">
                <a:solidFill>
                  <a:schemeClr val="lt1"/>
                </a:solidFill>
                <a:latin typeface="Quicksand"/>
                <a:ea typeface="Quicksand"/>
                <a:cs typeface="Quicksand"/>
                <a:sym typeface="Quicksand"/>
              </a:rPr>
              <a:t>, Kultur und Verbindung</a:t>
            </a:r>
            <a:endParaRPr sz="3600" dirty="0">
              <a:solidFill>
                <a:schemeClr val="lt1"/>
              </a:solidFill>
              <a:latin typeface="Quicksand"/>
              <a:ea typeface="Quicksand"/>
              <a:cs typeface="Quicksand"/>
              <a:sym typeface="Quicksand"/>
            </a:endParaRPr>
          </a:p>
        </p:txBody>
      </p:sp>
      <p:sp>
        <p:nvSpPr>
          <p:cNvPr id="96" name="Google Shape;96;p1"/>
          <p:cNvSpPr txBox="1"/>
          <p:nvPr/>
        </p:nvSpPr>
        <p:spPr>
          <a:xfrm>
            <a:off x="3457353" y="6610897"/>
            <a:ext cx="9373743"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3600" dirty="0">
                <a:solidFill>
                  <a:schemeClr val="lt1"/>
                </a:solidFill>
                <a:latin typeface="Quicksand"/>
                <a:ea typeface="Quicksand"/>
                <a:cs typeface="Quicksand"/>
                <a:sym typeface="Quicksand"/>
              </a:rPr>
              <a:t>Gehörlosenklubs and soziale Treffen</a:t>
            </a:r>
            <a:endParaRPr sz="3600" dirty="0">
              <a:solidFill>
                <a:schemeClr val="lt1"/>
              </a:solidFill>
              <a:latin typeface="Quicksand"/>
              <a:ea typeface="Quicksand"/>
              <a:cs typeface="Quicksand"/>
              <a:sym typeface="Quicksan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00"/>
        <p:cNvGrpSpPr/>
        <p:nvPr/>
      </p:nvGrpSpPr>
      <p:grpSpPr>
        <a:xfrm>
          <a:off x="0" y="0"/>
          <a:ext cx="0" cy="0"/>
          <a:chOff x="0" y="0"/>
          <a:chExt cx="0" cy="0"/>
        </a:xfrm>
      </p:grpSpPr>
      <p:grpSp>
        <p:nvGrpSpPr>
          <p:cNvPr id="101" name="Google Shape;101;p2"/>
          <p:cNvGrpSpPr/>
          <p:nvPr/>
        </p:nvGrpSpPr>
        <p:grpSpPr>
          <a:xfrm>
            <a:off x="0" y="-212938"/>
            <a:ext cx="2922084" cy="10503991"/>
            <a:chOff x="0" y="-57150"/>
            <a:chExt cx="769602" cy="2766483"/>
          </a:xfrm>
        </p:grpSpPr>
        <p:sp>
          <p:nvSpPr>
            <p:cNvPr id="102" name="Google Shape;102;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04" name="Google Shape;104;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 name="Google Shape;105;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 name="Google Shape;106;p2"/>
          <p:cNvSpPr txBox="1"/>
          <p:nvPr/>
        </p:nvSpPr>
        <p:spPr>
          <a:xfrm>
            <a:off x="3961043" y="1627657"/>
            <a:ext cx="5275722"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smtClean="0">
                <a:solidFill>
                  <a:srgbClr val="FFFFFF"/>
                </a:solidFill>
                <a:latin typeface="Anton"/>
                <a:ea typeface="Anton"/>
                <a:cs typeface="Anton"/>
                <a:sym typeface="Anton"/>
              </a:rPr>
              <a:t>Übersicht</a:t>
            </a:r>
            <a:endParaRPr dirty="0"/>
          </a:p>
        </p:txBody>
      </p:sp>
      <p:sp>
        <p:nvSpPr>
          <p:cNvPr id="107" name="Google Shape;107;p2"/>
          <p:cNvSpPr txBox="1"/>
          <p:nvPr/>
        </p:nvSpPr>
        <p:spPr>
          <a:xfrm>
            <a:off x="3734115" y="3086100"/>
            <a:ext cx="14325600" cy="5816977"/>
          </a:xfrm>
          <a:prstGeom prst="rect">
            <a:avLst/>
          </a:prstGeom>
          <a:noFill/>
          <a:ln>
            <a:noFill/>
          </a:ln>
        </p:spPr>
        <p:txBody>
          <a:bodyPr spcFirstLastPara="1" wrap="square" lIns="0" tIns="0" rIns="0" bIns="0" anchor="t" anchorCtr="0">
            <a:spAutoFit/>
          </a:bodyPr>
          <a:lstStyle/>
          <a:p>
            <a:pPr marL="285750" marR="0" lvl="0" indent="-285750" algn="l" rtl="0">
              <a:lnSpc>
                <a:spcPct val="150000"/>
              </a:lnSpc>
              <a:spcBef>
                <a:spcPts val="0"/>
              </a:spcBef>
              <a:spcAft>
                <a:spcPts val="0"/>
              </a:spcAft>
              <a:buClr>
                <a:schemeClr val="lt1"/>
              </a:buClr>
              <a:buSzPts val="3600"/>
              <a:buFont typeface="Arial"/>
              <a:buChar char="•"/>
            </a:pPr>
            <a:r>
              <a:rPr lang="de-AT" sz="3600" dirty="0">
                <a:solidFill>
                  <a:schemeClr val="lt1"/>
                </a:solidFill>
                <a:latin typeface="Quicksand Medium"/>
                <a:ea typeface="Quicksand Medium"/>
                <a:cs typeface="Quicksand Medium"/>
                <a:sym typeface="Quicksand Medium"/>
              </a:rPr>
              <a:t>Was sind “Veranstaltungen and Organisationen” </a:t>
            </a:r>
            <a:r>
              <a:rPr lang="de-DE" sz="3600" dirty="0">
                <a:solidFill>
                  <a:schemeClr val="lt1"/>
                </a:solidFill>
                <a:latin typeface="Quicksand Medium"/>
                <a:ea typeface="Quicksand Medium"/>
                <a:cs typeface="Quicksand Medium"/>
                <a:sym typeface="Quicksand Medium"/>
              </a:rPr>
              <a:t>in der Gehörlosencommunity</a:t>
            </a:r>
            <a:endParaRPr dirty="0"/>
          </a:p>
          <a:p>
            <a:pPr marL="285750" marR="0" lvl="0" indent="-285750" algn="l" rtl="0">
              <a:lnSpc>
                <a:spcPct val="150000"/>
              </a:lnSpc>
              <a:spcBef>
                <a:spcPts val="0"/>
              </a:spcBef>
              <a:spcAft>
                <a:spcPts val="0"/>
              </a:spcAft>
              <a:buClr>
                <a:schemeClr val="lt1"/>
              </a:buClr>
              <a:buSzPts val="3600"/>
              <a:buFont typeface="Arial"/>
              <a:buChar char="•"/>
            </a:pPr>
            <a:r>
              <a:rPr lang="de-AT" sz="3600" dirty="0">
                <a:solidFill>
                  <a:schemeClr val="lt1"/>
                </a:solidFill>
                <a:latin typeface="Quicksand Medium"/>
                <a:ea typeface="Quicksand Medium"/>
                <a:cs typeface="Quicksand Medium"/>
                <a:sym typeface="Quicksand Medium"/>
              </a:rPr>
              <a:t>Beispiele für Veranstaltungen in der Gehörlosen-Community </a:t>
            </a:r>
            <a:endParaRPr dirty="0"/>
          </a:p>
          <a:p>
            <a:pPr marL="285750" marR="0" lvl="0" indent="-285750" algn="l" rtl="0">
              <a:lnSpc>
                <a:spcPct val="150000"/>
              </a:lnSpc>
              <a:spcBef>
                <a:spcPts val="0"/>
              </a:spcBef>
              <a:spcAft>
                <a:spcPts val="0"/>
              </a:spcAft>
              <a:buClr>
                <a:schemeClr val="lt1"/>
              </a:buClr>
              <a:buSzPts val="3600"/>
              <a:buFont typeface="Arial"/>
              <a:buChar char="•"/>
            </a:pPr>
            <a:r>
              <a:rPr lang="de-AT" sz="3600" dirty="0">
                <a:solidFill>
                  <a:schemeClr val="lt1"/>
                </a:solidFill>
                <a:latin typeface="Quicksand Medium"/>
                <a:ea typeface="Quicksand Medium"/>
                <a:cs typeface="Quicksand Medium"/>
                <a:sym typeface="Quicksand Medium"/>
              </a:rPr>
              <a:t>Warum sind diese Veranstaltungen wichtig? </a:t>
            </a:r>
            <a:endParaRPr dirty="0"/>
          </a:p>
          <a:p>
            <a:pPr marL="285750" marR="0" lvl="0" indent="-285750" algn="l" rtl="0">
              <a:lnSpc>
                <a:spcPct val="150000"/>
              </a:lnSpc>
              <a:spcBef>
                <a:spcPts val="0"/>
              </a:spcBef>
              <a:spcAft>
                <a:spcPts val="0"/>
              </a:spcAft>
              <a:buClr>
                <a:schemeClr val="lt1"/>
              </a:buClr>
              <a:buSzPts val="3600"/>
              <a:buFont typeface="Arial"/>
              <a:buChar char="•"/>
            </a:pPr>
            <a:r>
              <a:rPr lang="de-DE" sz="3600" dirty="0">
                <a:solidFill>
                  <a:schemeClr val="lt1"/>
                </a:solidFill>
                <a:latin typeface="Quicksand Medium"/>
                <a:ea typeface="Quicksand Medium"/>
                <a:cs typeface="Quicksand Medium"/>
                <a:sym typeface="Quicksand Medium"/>
              </a:rPr>
              <a:t>Der Zweck gehörloser Organisationen</a:t>
            </a:r>
            <a:endParaRPr dirty="0"/>
          </a:p>
          <a:p>
            <a:pPr marL="285750" marR="0" lvl="0" indent="-285750" algn="l" rtl="0">
              <a:lnSpc>
                <a:spcPct val="150000"/>
              </a:lnSpc>
              <a:spcBef>
                <a:spcPts val="0"/>
              </a:spcBef>
              <a:spcAft>
                <a:spcPts val="0"/>
              </a:spcAft>
              <a:buClr>
                <a:schemeClr val="lt1"/>
              </a:buClr>
              <a:buSzPts val="3600"/>
              <a:buFont typeface="Arial"/>
              <a:buChar char="•"/>
            </a:pPr>
            <a:r>
              <a:rPr lang="de-DE" sz="3600" dirty="0">
                <a:solidFill>
                  <a:schemeClr val="lt1"/>
                </a:solidFill>
                <a:latin typeface="Quicksand Medium"/>
                <a:ea typeface="Quicksand Medium"/>
                <a:cs typeface="Quicksand Medium"/>
                <a:sym typeface="Quicksand Medium"/>
              </a:rPr>
              <a:t>Gehörlosenklubs</a:t>
            </a:r>
            <a:endParaRPr dirty="0"/>
          </a:p>
          <a:p>
            <a:pPr marL="285750" marR="0" lvl="0" indent="-57150" algn="l" rtl="0">
              <a:lnSpc>
                <a:spcPct val="150000"/>
              </a:lnSpc>
              <a:spcBef>
                <a:spcPts val="0"/>
              </a:spcBef>
              <a:spcAft>
                <a:spcPts val="0"/>
              </a:spcAft>
              <a:buClr>
                <a:schemeClr val="dk1"/>
              </a:buClr>
              <a:buSzPts val="3600"/>
              <a:buFont typeface="Arial"/>
              <a:buNone/>
            </a:pPr>
            <a:endParaRPr sz="3600" dirty="0">
              <a:solidFill>
                <a:schemeClr val="lt1"/>
              </a:solidFill>
              <a:latin typeface="Quicksand Medium"/>
              <a:ea typeface="Quicksand Medium"/>
              <a:cs typeface="Quicksand Medium"/>
              <a:sym typeface="Quicksand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12"/>
        <p:cNvGrpSpPr/>
        <p:nvPr/>
      </p:nvGrpSpPr>
      <p:grpSpPr>
        <a:xfrm>
          <a:off x="0" y="0"/>
          <a:ext cx="0" cy="0"/>
          <a:chOff x="0" y="0"/>
          <a:chExt cx="0" cy="0"/>
        </a:xfrm>
      </p:grpSpPr>
      <p:sp>
        <p:nvSpPr>
          <p:cNvPr id="113" name="Google Shape;113;p3"/>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 name="Google Shape;114;p3"/>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115" name="Google Shape;115;p3"/>
          <p:cNvSpPr txBox="1"/>
          <p:nvPr/>
        </p:nvSpPr>
        <p:spPr>
          <a:xfrm>
            <a:off x="1797714" y="1443142"/>
            <a:ext cx="16154400" cy="1553952"/>
          </a:xfrm>
          <a:prstGeom prst="rect">
            <a:avLst/>
          </a:prstGeom>
          <a:noFill/>
          <a:ln>
            <a:noFill/>
          </a:ln>
        </p:spPr>
        <p:txBody>
          <a:bodyPr spcFirstLastPara="1" wrap="square" lIns="0" tIns="0" rIns="0" bIns="0" anchor="t" anchorCtr="0">
            <a:spAutoFit/>
          </a:bodyPr>
          <a:lstStyle/>
          <a:p>
            <a:pPr marL="0" marR="0" lvl="0" indent="0" algn="l" rtl="0">
              <a:lnSpc>
                <a:spcPct val="186666"/>
              </a:lnSpc>
              <a:spcBef>
                <a:spcPts val="0"/>
              </a:spcBef>
              <a:spcAft>
                <a:spcPts val="0"/>
              </a:spcAft>
              <a:buNone/>
            </a:pPr>
            <a:r>
              <a:rPr lang="de-AT" sz="5400" dirty="0">
                <a:solidFill>
                  <a:schemeClr val="bg1"/>
                </a:solidFill>
                <a:latin typeface="Anton" pitchFamily="2" charset="0"/>
                <a:ea typeface="Anton"/>
                <a:cs typeface="Anton"/>
                <a:sym typeface="Anton"/>
              </a:rPr>
              <a:t>Wie entstanden Gehörlosenklubs?</a:t>
            </a:r>
            <a:endParaRPr sz="5400" dirty="0">
              <a:solidFill>
                <a:schemeClr val="bg1"/>
              </a:solidFill>
              <a:latin typeface="Anton" pitchFamily="2" charset="0"/>
              <a:ea typeface="Anton"/>
              <a:cs typeface="Anton"/>
              <a:sym typeface="Anton"/>
            </a:endParaRPr>
          </a:p>
        </p:txBody>
      </p:sp>
      <p:sp>
        <p:nvSpPr>
          <p:cNvPr id="116" name="Google Shape;116;p3"/>
          <p:cNvSpPr txBox="1"/>
          <p:nvPr/>
        </p:nvSpPr>
        <p:spPr>
          <a:xfrm>
            <a:off x="1519274" y="2997946"/>
            <a:ext cx="8494882" cy="4308872"/>
          </a:xfrm>
          <a:prstGeom prst="rect">
            <a:avLst/>
          </a:prstGeom>
          <a:noFill/>
          <a:ln>
            <a:noFill/>
          </a:ln>
        </p:spPr>
        <p:txBody>
          <a:bodyPr spcFirstLastPara="1" wrap="square" lIns="0" tIns="0" rIns="0" bIns="0" anchor="t" anchorCtr="0">
            <a:spAutoFit/>
          </a:bodyPr>
          <a:lstStyle/>
          <a:p>
            <a:pPr marL="302255" marR="0" lvl="1" algn="l" rtl="0">
              <a:lnSpc>
                <a:spcPct val="139964"/>
              </a:lnSpc>
              <a:spcBef>
                <a:spcPts val="0"/>
              </a:spcBef>
              <a:spcAft>
                <a:spcPts val="0"/>
              </a:spcAft>
            </a:pPr>
            <a:r>
              <a:rPr lang="de-AT" sz="4000" b="1" i="0" u="none" strike="noStrike" cap="none" dirty="0">
                <a:solidFill>
                  <a:schemeClr val="bg1"/>
                </a:solidFill>
                <a:latin typeface="Quicksand"/>
                <a:ea typeface="Quicksand"/>
                <a:cs typeface="Quicksand"/>
                <a:sym typeface="Quicksand"/>
              </a:rPr>
              <a:t>Direkte Antwort auf</a:t>
            </a:r>
            <a:r>
              <a:rPr lang="de-AT" sz="4000" dirty="0">
                <a:solidFill>
                  <a:schemeClr val="bg1"/>
                </a:solidFill>
                <a:latin typeface="Quicksand"/>
                <a:ea typeface="Quicksand"/>
                <a:cs typeface="Quicksand"/>
                <a:sym typeface="Quicksand"/>
              </a:rPr>
              <a:t>: </a:t>
            </a:r>
            <a:br>
              <a:rPr lang="de-AT" sz="4000" dirty="0">
                <a:solidFill>
                  <a:schemeClr val="bg1"/>
                </a:solidFill>
                <a:latin typeface="Quicksand"/>
                <a:ea typeface="Quicksand"/>
                <a:cs typeface="Quicksand"/>
                <a:sym typeface="Quicksand"/>
              </a:rPr>
            </a:br>
            <a:r>
              <a:rPr lang="de-AT" sz="4000" dirty="0">
                <a:solidFill>
                  <a:schemeClr val="bg1"/>
                </a:solidFill>
                <a:latin typeface="Quicksand"/>
                <a:ea typeface="Quicksand"/>
                <a:cs typeface="Quicksand"/>
                <a:sym typeface="Quicksand"/>
              </a:rPr>
              <a:t>- soziale Exklusion</a:t>
            </a:r>
            <a:br>
              <a:rPr lang="de-AT" sz="4000" dirty="0">
                <a:solidFill>
                  <a:schemeClr val="bg1"/>
                </a:solidFill>
                <a:latin typeface="Quicksand"/>
                <a:ea typeface="Quicksand"/>
                <a:cs typeface="Quicksand"/>
                <a:sym typeface="Quicksand"/>
              </a:rPr>
            </a:br>
            <a:r>
              <a:rPr lang="de-AT" sz="4000" dirty="0">
                <a:solidFill>
                  <a:schemeClr val="bg1"/>
                </a:solidFill>
                <a:latin typeface="Quicksand"/>
                <a:ea typeface="Quicksand"/>
                <a:cs typeface="Quicksand"/>
                <a:sym typeface="Quicksand"/>
              </a:rPr>
              <a:t>- zu wenig staatliche Hilfen</a:t>
            </a:r>
            <a:br>
              <a:rPr lang="de-AT" sz="4000" dirty="0">
                <a:solidFill>
                  <a:schemeClr val="bg1"/>
                </a:solidFill>
                <a:latin typeface="Quicksand"/>
                <a:ea typeface="Quicksand"/>
                <a:cs typeface="Quicksand"/>
                <a:sym typeface="Quicksand"/>
              </a:rPr>
            </a:br>
            <a:r>
              <a:rPr lang="de-AT" sz="4000" dirty="0">
                <a:solidFill>
                  <a:schemeClr val="bg1"/>
                </a:solidFill>
                <a:latin typeface="Quicksand"/>
                <a:ea typeface="Quicksand"/>
                <a:cs typeface="Quicksand"/>
                <a:sym typeface="Quicksand"/>
              </a:rPr>
              <a:t>- Wunsch nach Selbstbestimmung in der Gehörlosen-Community</a:t>
            </a:r>
            <a:endParaRPr sz="3600" b="0" i="0" u="none" strike="noStrike" cap="none" dirty="0">
              <a:solidFill>
                <a:schemeClr val="bg1"/>
              </a:solidFill>
              <a:latin typeface="Quicksand"/>
              <a:ea typeface="Quicksand"/>
              <a:cs typeface="Quicksand"/>
              <a:sym typeface="Quicksand"/>
            </a:endParaRPr>
          </a:p>
        </p:txBody>
      </p:sp>
      <p:pic>
        <p:nvPicPr>
          <p:cNvPr id="2050" name="Picture 2">
            <a:extLst>
              <a:ext uri="{FF2B5EF4-FFF2-40B4-BE49-F238E27FC236}">
                <a16:creationId xmlns:a16="http://schemas.microsoft.com/office/drawing/2014/main" id="{53FB9537-44D3-D3CC-DA31-5947FB6EEE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85120" y="2997945"/>
            <a:ext cx="6938927" cy="5083867"/>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9675201F-6C3C-F5EE-2E23-BC1F2A19760F}"/>
              </a:ext>
            </a:extLst>
          </p:cNvPr>
          <p:cNvSpPr txBox="1"/>
          <p:nvPr/>
        </p:nvSpPr>
        <p:spPr>
          <a:xfrm>
            <a:off x="10485120" y="8238478"/>
            <a:ext cx="6370320" cy="933589"/>
          </a:xfrm>
          <a:prstGeom prst="rect">
            <a:avLst/>
          </a:prstGeom>
          <a:noFill/>
        </p:spPr>
        <p:txBody>
          <a:bodyPr wrap="square">
            <a:spAutoFit/>
          </a:bodyPr>
          <a:lstStyle/>
          <a:p>
            <a:pPr algn="l">
              <a:spcBef>
                <a:spcPts val="1500"/>
              </a:spcBef>
              <a:spcAft>
                <a:spcPts val="750"/>
              </a:spcAft>
              <a:buNone/>
            </a:pPr>
            <a:r>
              <a:rPr lang="de-DE" sz="2400" dirty="0">
                <a:solidFill>
                  <a:schemeClr val="bg1"/>
                </a:solidFill>
                <a:latin typeface="Quicksand"/>
                <a:hlinkClick r:id="rId6">
                  <a:extLst>
                    <a:ext uri="{A12FA001-AC4F-418D-AE19-62706E023703}">
                      <ahyp:hlinkClr xmlns:ahyp="http://schemas.microsoft.com/office/drawing/2018/hyperlinkcolor" xmlns="" val="tx"/>
                    </a:ext>
                  </a:extLst>
                </a:hlinkClick>
              </a:rPr>
              <a:t>Wiener Taubstummen Club "Glück auf"</a:t>
            </a:r>
            <a:endParaRPr lang="de-DE" sz="2400" dirty="0">
              <a:solidFill>
                <a:schemeClr val="bg1"/>
              </a:solidFill>
              <a:latin typeface="Quicksand"/>
            </a:endParaRPr>
          </a:p>
          <a:p>
            <a:pPr algn="l">
              <a:buNone/>
            </a:pPr>
            <a:r>
              <a:rPr lang="de-DE" sz="2400" dirty="0">
                <a:solidFill>
                  <a:schemeClr val="bg1"/>
                </a:solidFill>
                <a:latin typeface="Quicksand"/>
              </a:rPr>
              <a:t>1880 - 1900, 20-jährige Jubiläumsfeier</a:t>
            </a:r>
          </a:p>
        </p:txBody>
      </p:sp>
      <p:sp>
        <p:nvSpPr>
          <p:cNvPr id="2" name="Google Shape;219;p13">
            <a:extLst>
              <a:ext uri="{FF2B5EF4-FFF2-40B4-BE49-F238E27FC236}">
                <a16:creationId xmlns:a16="http://schemas.microsoft.com/office/drawing/2014/main" id="{88CFC3D4-BCE5-6B36-B83F-9D789DD8AB5F}"/>
              </a:ext>
            </a:extLst>
          </p:cNvPr>
          <p:cNvSpPr txBox="1"/>
          <p:nvPr/>
        </p:nvSpPr>
        <p:spPr>
          <a:xfrm>
            <a:off x="609600" y="9708932"/>
            <a:ext cx="91578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400" dirty="0" err="1">
                <a:solidFill>
                  <a:schemeClr val="lt1"/>
                </a:solidFill>
                <a:latin typeface="Quicksand"/>
                <a:ea typeface="Quicksand"/>
                <a:cs typeface="Quicksand"/>
                <a:sym typeface="Quicksand"/>
              </a:rPr>
              <a:t>Photo</a:t>
            </a:r>
            <a:r>
              <a:rPr lang="de-AT" sz="1400" dirty="0">
                <a:solidFill>
                  <a:schemeClr val="lt1"/>
                </a:solidFill>
                <a:latin typeface="Quicksand"/>
                <a:ea typeface="Quicksand"/>
                <a:cs typeface="Quicksand"/>
                <a:sym typeface="Quicksand"/>
              </a:rPr>
              <a:t>: WITAF, </a:t>
            </a:r>
            <a:r>
              <a:rPr lang="de-AT" sz="1400" dirty="0" err="1">
                <a:solidFill>
                  <a:schemeClr val="lt1"/>
                </a:solidFill>
                <a:latin typeface="Quicksand"/>
                <a:ea typeface="Quicksand"/>
                <a:cs typeface="Quicksand"/>
                <a:sym typeface="Quicksand"/>
              </a:rPr>
              <a:t>www.gehoerlos-archiv.at</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21"/>
        <p:cNvGrpSpPr/>
        <p:nvPr/>
      </p:nvGrpSpPr>
      <p:grpSpPr>
        <a:xfrm>
          <a:off x="0" y="0"/>
          <a:ext cx="0" cy="0"/>
          <a:chOff x="0" y="0"/>
          <a:chExt cx="0" cy="0"/>
        </a:xfrm>
      </p:grpSpPr>
      <p:sp>
        <p:nvSpPr>
          <p:cNvPr id="122" name="Google Shape;122;p4"/>
          <p:cNvSpPr txBox="1"/>
          <p:nvPr/>
        </p:nvSpPr>
        <p:spPr>
          <a:xfrm>
            <a:off x="950119" y="4959001"/>
            <a:ext cx="12156281" cy="1343027"/>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de-AT" sz="5400" b="1" dirty="0">
                <a:solidFill>
                  <a:schemeClr val="bg1"/>
                </a:solidFill>
                <a:latin typeface="Anton" pitchFamily="2" charset="0"/>
                <a:ea typeface="Quicksand"/>
                <a:cs typeface="Quicksand"/>
                <a:sym typeface="Quicksand"/>
              </a:rPr>
              <a:t>Soziale Isolation und Exklusion</a:t>
            </a:r>
            <a:endParaRPr sz="5400" b="1" dirty="0">
              <a:solidFill>
                <a:schemeClr val="bg1"/>
              </a:solidFill>
              <a:latin typeface="Anton" pitchFamily="2" charset="0"/>
              <a:ea typeface="Quicksand"/>
              <a:cs typeface="Quicksand"/>
              <a:sym typeface="Quicksand"/>
            </a:endParaRPr>
          </a:p>
        </p:txBody>
      </p:sp>
      <p:pic>
        <p:nvPicPr>
          <p:cNvPr id="123" name="Google Shape;123;p4"/>
          <p:cNvPicPr preferRelativeResize="0"/>
          <p:nvPr/>
        </p:nvPicPr>
        <p:blipFill rotWithShape="1">
          <a:blip r:embed="rId3">
            <a:alphaModFix/>
          </a:blip>
          <a:srcRect t="31790" b="22614"/>
          <a:stretch/>
        </p:blipFill>
        <p:spPr>
          <a:xfrm>
            <a:off x="0" y="-606908"/>
            <a:ext cx="18287980" cy="5565909"/>
          </a:xfrm>
          <a:custGeom>
            <a:avLst/>
            <a:gdLst/>
            <a:ahLst/>
            <a:cxnLst/>
            <a:rect l="l" t="t" r="r" b="b"/>
            <a:pathLst>
              <a:path w="12192000" h="3692092" extrusionOk="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124" name="Google Shape;124;p4"/>
          <p:cNvSpPr txBox="1"/>
          <p:nvPr/>
        </p:nvSpPr>
        <p:spPr>
          <a:xfrm>
            <a:off x="721519" y="6061075"/>
            <a:ext cx="13451681" cy="3679030"/>
          </a:xfrm>
          <a:prstGeom prst="rect">
            <a:avLst/>
          </a:prstGeom>
          <a:noFill/>
          <a:ln>
            <a:noFill/>
          </a:ln>
        </p:spPr>
        <p:txBody>
          <a:bodyPr spcFirstLastPara="1" wrap="square" lIns="91425" tIns="45700" rIns="91425" bIns="45700" anchor="ctr" anchorCtr="0">
            <a:normAutofit/>
          </a:bodyPr>
          <a:lstStyle/>
          <a:p>
            <a:pPr marL="457200" marR="0" lvl="0" indent="-457200" algn="just" rtl="0">
              <a:lnSpc>
                <a:spcPct val="90000"/>
              </a:lnSpc>
              <a:spcBef>
                <a:spcPts val="0"/>
              </a:spcBef>
              <a:spcAft>
                <a:spcPts val="0"/>
              </a:spcAft>
              <a:buClr>
                <a:schemeClr val="bg1"/>
              </a:buClr>
              <a:buFont typeface="Arial" panose="020B0604020202020204" pitchFamily="34" charset="0"/>
              <a:buChar char="•"/>
            </a:pPr>
            <a:r>
              <a:rPr lang="de-AT" sz="3200" dirty="0">
                <a:solidFill>
                  <a:schemeClr val="bg1"/>
                </a:solidFill>
                <a:latin typeface="Quicksand"/>
                <a:ea typeface="Quicksand"/>
                <a:cs typeface="Quicksand"/>
                <a:sym typeface="Quicksand"/>
              </a:rPr>
              <a:t>Viele gehörlose Personen waren </a:t>
            </a:r>
            <a:r>
              <a:rPr lang="de-AT" sz="3200" b="1" dirty="0">
                <a:solidFill>
                  <a:schemeClr val="bg1"/>
                </a:solidFill>
                <a:latin typeface="Quicksand"/>
                <a:ea typeface="Quicksand"/>
                <a:cs typeface="Quicksand"/>
                <a:sym typeface="Quicksand"/>
              </a:rPr>
              <a:t>sozial isoliert.</a:t>
            </a:r>
          </a:p>
          <a:p>
            <a:pPr marR="0" lvl="0" algn="just" rtl="0">
              <a:lnSpc>
                <a:spcPct val="90000"/>
              </a:lnSpc>
              <a:spcBef>
                <a:spcPts val="0"/>
              </a:spcBef>
              <a:spcAft>
                <a:spcPts val="0"/>
              </a:spcAft>
            </a:pPr>
            <a:endParaRPr lang="de-AT" sz="3200" dirty="0">
              <a:solidFill>
                <a:schemeClr val="bg1"/>
              </a:solidFill>
              <a:latin typeface="Quicksand"/>
              <a:ea typeface="Quicksand"/>
              <a:cs typeface="Quicksand"/>
              <a:sym typeface="Quicksand"/>
            </a:endParaRPr>
          </a:p>
          <a:p>
            <a:pPr marL="457200" marR="0" lvl="0" indent="-457200" algn="just" rtl="0">
              <a:lnSpc>
                <a:spcPct val="90000"/>
              </a:lnSpc>
              <a:spcBef>
                <a:spcPts val="0"/>
              </a:spcBef>
              <a:spcAft>
                <a:spcPts val="0"/>
              </a:spcAft>
              <a:buClr>
                <a:schemeClr val="bg1"/>
              </a:buClr>
              <a:buFont typeface="Arial" panose="020B0604020202020204" pitchFamily="34" charset="0"/>
              <a:buChar char="•"/>
            </a:pPr>
            <a:r>
              <a:rPr lang="de-AT" sz="3200" b="1" dirty="0">
                <a:solidFill>
                  <a:schemeClr val="bg1"/>
                </a:solidFill>
                <a:latin typeface="Quicksand"/>
                <a:ea typeface="Quicksand"/>
                <a:cs typeface="Quicksand"/>
                <a:sym typeface="Quicksand"/>
              </a:rPr>
              <a:t>Wenige Möglichkeiten </a:t>
            </a:r>
            <a:r>
              <a:rPr lang="de-AT" sz="3200" dirty="0">
                <a:solidFill>
                  <a:schemeClr val="bg1"/>
                </a:solidFill>
                <a:latin typeface="Quicksand"/>
                <a:ea typeface="Quicksand"/>
                <a:cs typeface="Quicksand"/>
                <a:sym typeface="Quicksand"/>
              </a:rPr>
              <a:t>für Bildung oder Anstellung </a:t>
            </a:r>
          </a:p>
          <a:p>
            <a:pPr marR="0" lvl="0" algn="just" rtl="0">
              <a:lnSpc>
                <a:spcPct val="90000"/>
              </a:lnSpc>
              <a:spcBef>
                <a:spcPts val="0"/>
              </a:spcBef>
              <a:spcAft>
                <a:spcPts val="0"/>
              </a:spcAft>
              <a:buClr>
                <a:schemeClr val="bg1"/>
              </a:buClr>
            </a:pPr>
            <a:endParaRPr lang="de-AT" sz="3200" dirty="0">
              <a:solidFill>
                <a:schemeClr val="bg1"/>
              </a:solidFill>
              <a:latin typeface="Quicksand"/>
              <a:ea typeface="Quicksand"/>
              <a:cs typeface="Quicksand"/>
              <a:sym typeface="Quicksand"/>
            </a:endParaRPr>
          </a:p>
          <a:p>
            <a:pPr marL="457200" marR="0" lvl="0" indent="-457200" algn="just" rtl="0">
              <a:lnSpc>
                <a:spcPct val="150000"/>
              </a:lnSpc>
              <a:spcBef>
                <a:spcPts val="0"/>
              </a:spcBef>
              <a:spcAft>
                <a:spcPts val="0"/>
              </a:spcAft>
              <a:buClr>
                <a:schemeClr val="bg1"/>
              </a:buClr>
              <a:buFont typeface="Arial" panose="020B0604020202020204" pitchFamily="34" charset="0"/>
              <a:buChar char="•"/>
            </a:pPr>
            <a:r>
              <a:rPr lang="de-AT" sz="3200" dirty="0">
                <a:solidFill>
                  <a:schemeClr val="bg1"/>
                </a:solidFill>
                <a:latin typeface="Quicksand"/>
                <a:ea typeface="Quicksand"/>
                <a:cs typeface="Quicksand"/>
                <a:sym typeface="Quicksand"/>
              </a:rPr>
              <a:t> Sie wurden oft als </a:t>
            </a:r>
            <a:r>
              <a:rPr lang="de-AT" sz="3200" b="1" dirty="0">
                <a:solidFill>
                  <a:schemeClr val="bg1"/>
                </a:solidFill>
                <a:latin typeface="Quicksand"/>
                <a:ea typeface="Quicksand"/>
                <a:cs typeface="Quicksand"/>
                <a:sym typeface="Quicksand"/>
              </a:rPr>
              <a:t>nicht „</a:t>
            </a:r>
            <a:r>
              <a:rPr lang="de-AT" sz="3200" b="1" dirty="0" err="1">
                <a:solidFill>
                  <a:schemeClr val="bg1"/>
                </a:solidFill>
                <a:latin typeface="Quicksand"/>
                <a:ea typeface="Quicksand"/>
                <a:cs typeface="Quicksand"/>
                <a:sym typeface="Quicksand"/>
              </a:rPr>
              <a:t>pädagogisierbar</a:t>
            </a:r>
            <a:r>
              <a:rPr lang="de-AT" sz="3200" dirty="0">
                <a:solidFill>
                  <a:schemeClr val="bg1"/>
                </a:solidFill>
                <a:latin typeface="Quicksand"/>
                <a:ea typeface="Quicksand"/>
                <a:cs typeface="Quicksand"/>
                <a:sym typeface="Quicksand"/>
              </a:rPr>
              <a:t>“ gesehen.</a:t>
            </a:r>
          </a:p>
          <a:p>
            <a:pPr marR="0" lvl="0" algn="just" rtl="0">
              <a:lnSpc>
                <a:spcPct val="150000"/>
              </a:lnSpc>
              <a:spcBef>
                <a:spcPts val="0"/>
              </a:spcBef>
              <a:spcAft>
                <a:spcPts val="0"/>
              </a:spcAft>
            </a:pPr>
            <a:r>
              <a:rPr lang="de-AT" sz="3200" dirty="0">
                <a:solidFill>
                  <a:schemeClr val="bg1"/>
                </a:solidFill>
                <a:latin typeface="Quicksand"/>
                <a:ea typeface="Quicksand"/>
                <a:cs typeface="Quicksand"/>
                <a:sym typeface="Quicksand"/>
              </a:rPr>
              <a:t>	-&gt; Bedürfnis nach </a:t>
            </a:r>
            <a:r>
              <a:rPr lang="de-AT" sz="3200" b="1" dirty="0">
                <a:solidFill>
                  <a:schemeClr val="bg1"/>
                </a:solidFill>
                <a:latin typeface="Quicksand"/>
                <a:ea typeface="Quicksand"/>
                <a:cs typeface="Quicksand"/>
                <a:sym typeface="Quicksand"/>
              </a:rPr>
              <a:t>Kontakt mit Gleichgesinnten </a:t>
            </a:r>
            <a:r>
              <a:rPr lang="de-AT" sz="3200" dirty="0">
                <a:solidFill>
                  <a:schemeClr val="bg1"/>
                </a:solidFill>
                <a:latin typeface="Quicksand"/>
                <a:ea typeface="Quicksand"/>
                <a:cs typeface="Quicksand"/>
                <a:sym typeface="Quicksand"/>
              </a:rPr>
              <a:t>war stark.</a:t>
            </a:r>
            <a:endParaRPr sz="3200" dirty="0">
              <a:solidFill>
                <a:schemeClr val="bg1"/>
              </a:solidFill>
              <a:latin typeface="Quicksand"/>
              <a:ea typeface="Quicksand"/>
              <a:cs typeface="Quicksand"/>
              <a:sym typeface="Quicksand"/>
            </a:endParaRPr>
          </a:p>
        </p:txBody>
      </p:sp>
      <p:sp>
        <p:nvSpPr>
          <p:cNvPr id="125" name="Google Shape;125;p4"/>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 name="Google Shape;126;p4"/>
          <p:cNvSpPr/>
          <p:nvPr/>
        </p:nvSpPr>
        <p:spPr>
          <a:xfrm>
            <a:off x="-486697" y="-294967"/>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2" name="Google Shape;105;p2">
            <a:extLst>
              <a:ext uri="{FF2B5EF4-FFF2-40B4-BE49-F238E27FC236}">
                <a16:creationId xmlns:a16="http://schemas.microsoft.com/office/drawing/2014/main" id="{2468B376-469F-B2A4-BEA9-B4EF203B2DFF}"/>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219;p13">
            <a:extLst>
              <a:ext uri="{FF2B5EF4-FFF2-40B4-BE49-F238E27FC236}">
                <a16:creationId xmlns:a16="http://schemas.microsoft.com/office/drawing/2014/main" id="{4ADA8803-CE3A-DCDE-D195-012FD6629D9F}"/>
              </a:ext>
            </a:extLst>
          </p:cNvPr>
          <p:cNvSpPr txBox="1"/>
          <p:nvPr/>
        </p:nvSpPr>
        <p:spPr>
          <a:xfrm>
            <a:off x="609600" y="9708932"/>
            <a:ext cx="91578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400" dirty="0" err="1">
                <a:solidFill>
                  <a:schemeClr val="lt1"/>
                </a:solidFill>
                <a:latin typeface="Quicksand"/>
                <a:ea typeface="Quicksand"/>
                <a:cs typeface="Quicksand"/>
                <a:sym typeface="Quicksand"/>
              </a:rPr>
              <a:t>Photo</a:t>
            </a:r>
            <a:r>
              <a:rPr lang="de-AT" sz="1400" dirty="0">
                <a:solidFill>
                  <a:schemeClr val="lt1"/>
                </a:solidFill>
                <a:latin typeface="Quicksand"/>
                <a:ea typeface="Quicksand"/>
                <a:cs typeface="Quicksand"/>
                <a:sym typeface="Quicksand"/>
              </a:rPr>
              <a:t>: WITAF, </a:t>
            </a:r>
            <a:r>
              <a:rPr lang="de-AT" sz="1400" dirty="0" err="1">
                <a:solidFill>
                  <a:schemeClr val="lt1"/>
                </a:solidFill>
                <a:latin typeface="Quicksand"/>
                <a:ea typeface="Quicksand"/>
                <a:cs typeface="Quicksand"/>
                <a:sym typeface="Quicksand"/>
              </a:rPr>
              <a:t>deafclub</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31"/>
        <p:cNvGrpSpPr/>
        <p:nvPr/>
      </p:nvGrpSpPr>
      <p:grpSpPr>
        <a:xfrm>
          <a:off x="0" y="0"/>
          <a:ext cx="0" cy="0"/>
          <a:chOff x="0" y="0"/>
          <a:chExt cx="0" cy="0"/>
        </a:xfrm>
      </p:grpSpPr>
      <p:sp>
        <p:nvSpPr>
          <p:cNvPr id="132" name="Google Shape;132;p5"/>
          <p:cNvSpPr txBox="1"/>
          <p:nvPr/>
        </p:nvSpPr>
        <p:spPr>
          <a:xfrm>
            <a:off x="2257663" y="4846712"/>
            <a:ext cx="12156281" cy="1343027"/>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de-AT" sz="5400" b="1" dirty="0">
                <a:solidFill>
                  <a:schemeClr val="bg1"/>
                </a:solidFill>
                <a:latin typeface="Anton" pitchFamily="2" charset="0"/>
                <a:ea typeface="Quicksand"/>
                <a:cs typeface="Quicksand"/>
                <a:sym typeface="Quicksand"/>
              </a:rPr>
              <a:t>Schulen als Treffpunkte</a:t>
            </a:r>
            <a:endParaRPr sz="5400" b="1" dirty="0">
              <a:solidFill>
                <a:schemeClr val="bg1"/>
              </a:solidFill>
              <a:latin typeface="Anton" pitchFamily="2" charset="0"/>
              <a:ea typeface="Quicksand"/>
              <a:cs typeface="Quicksand"/>
              <a:sym typeface="Quicksand"/>
            </a:endParaRPr>
          </a:p>
        </p:txBody>
      </p:sp>
      <p:sp>
        <p:nvSpPr>
          <p:cNvPr id="134" name="Google Shape;134;p5"/>
          <p:cNvSpPr txBox="1"/>
          <p:nvPr/>
        </p:nvSpPr>
        <p:spPr>
          <a:xfrm>
            <a:off x="1797714" y="5906737"/>
            <a:ext cx="15575449" cy="3679030"/>
          </a:xfrm>
          <a:prstGeom prst="rect">
            <a:avLst/>
          </a:prstGeom>
          <a:noFill/>
          <a:ln>
            <a:noFill/>
          </a:ln>
        </p:spPr>
        <p:txBody>
          <a:bodyPr spcFirstLastPara="1" wrap="square" lIns="91425" tIns="45700" rIns="91425" bIns="45700" anchor="ctr" anchorCtr="0">
            <a:normAutofit lnSpcReduction="10000"/>
          </a:bodyPr>
          <a:lstStyle/>
          <a:p>
            <a:pPr marL="457200" lvl="0" indent="-457200" algn="just">
              <a:lnSpc>
                <a:spcPct val="90000"/>
              </a:lnSpc>
              <a:buClr>
                <a:schemeClr val="bg1"/>
              </a:buClr>
              <a:buFont typeface="Arial" panose="020B0604020202020204" pitchFamily="34" charset="0"/>
              <a:buChar char="•"/>
            </a:pPr>
            <a:r>
              <a:rPr lang="de-DE" sz="3600" dirty="0">
                <a:solidFill>
                  <a:schemeClr val="bg1"/>
                </a:solidFill>
                <a:latin typeface="Quicksand"/>
                <a:ea typeface="Quicksand"/>
                <a:cs typeface="Quicksand"/>
                <a:sym typeface="Quicksand"/>
              </a:rPr>
              <a:t>Oft entstanden die </a:t>
            </a:r>
            <a:r>
              <a:rPr lang="de-DE" sz="3600" b="1" dirty="0">
                <a:solidFill>
                  <a:schemeClr val="bg1"/>
                </a:solidFill>
                <a:latin typeface="Quicksand"/>
                <a:ea typeface="Quicksand"/>
                <a:cs typeface="Quicksand"/>
                <a:sym typeface="Quicksand"/>
              </a:rPr>
              <a:t>ersten Gemeinschaften </a:t>
            </a:r>
            <a:r>
              <a:rPr lang="de-DE" sz="3600" dirty="0">
                <a:solidFill>
                  <a:schemeClr val="bg1"/>
                </a:solidFill>
                <a:latin typeface="Quicksand"/>
                <a:ea typeface="Quicksand"/>
                <a:cs typeface="Quicksand"/>
                <a:sym typeface="Quicksand"/>
              </a:rPr>
              <a:t>in oder um Gehörlosenschulen herum.</a:t>
            </a:r>
            <a:r>
              <a:rPr lang="de-AT" sz="3600" b="1" dirty="0">
                <a:solidFill>
                  <a:schemeClr val="bg1"/>
                </a:solidFill>
                <a:latin typeface="Quicksand"/>
                <a:ea typeface="Quicksand"/>
                <a:cs typeface="Quicksand"/>
                <a:sym typeface="Quicksand"/>
              </a:rPr>
              <a:t>.</a:t>
            </a:r>
          </a:p>
          <a:p>
            <a:pPr marR="0" lvl="0" algn="just" rtl="0">
              <a:lnSpc>
                <a:spcPct val="90000"/>
              </a:lnSpc>
              <a:spcBef>
                <a:spcPts val="0"/>
              </a:spcBef>
              <a:spcAft>
                <a:spcPts val="0"/>
              </a:spcAft>
            </a:pPr>
            <a:endParaRPr lang="de-AT" sz="3600" dirty="0">
              <a:solidFill>
                <a:schemeClr val="bg1"/>
              </a:solidFill>
              <a:latin typeface="Quicksand"/>
              <a:ea typeface="Quicksand"/>
              <a:cs typeface="Quicksand"/>
              <a:sym typeface="Quicksand"/>
            </a:endParaRPr>
          </a:p>
          <a:p>
            <a:pPr marL="457200" lvl="0" indent="-457200" algn="just">
              <a:lnSpc>
                <a:spcPct val="90000"/>
              </a:lnSpc>
              <a:buClr>
                <a:schemeClr val="bg1"/>
              </a:buClr>
              <a:buFont typeface="Arial" panose="020B0604020202020204" pitchFamily="34" charset="0"/>
              <a:buChar char="•"/>
            </a:pPr>
            <a:r>
              <a:rPr lang="de-DE" sz="3600" dirty="0">
                <a:solidFill>
                  <a:schemeClr val="bg1"/>
                </a:solidFill>
                <a:latin typeface="Quicksand"/>
                <a:ea typeface="Quicksand"/>
                <a:cs typeface="Quicksand"/>
                <a:sym typeface="Quicksand"/>
              </a:rPr>
              <a:t>Ehemalige Schüler blieben in Kontakt und organisierten </a:t>
            </a:r>
            <a:r>
              <a:rPr lang="de-DE" sz="3600" b="1" dirty="0">
                <a:solidFill>
                  <a:schemeClr val="bg1"/>
                </a:solidFill>
                <a:latin typeface="Quicksand"/>
                <a:ea typeface="Quicksand"/>
                <a:cs typeface="Quicksand"/>
                <a:sym typeface="Quicksand"/>
              </a:rPr>
              <a:t>regelmäßige Treffen.</a:t>
            </a:r>
            <a:endParaRPr lang="de-AT" sz="3600" b="1" dirty="0">
              <a:solidFill>
                <a:schemeClr val="bg1"/>
              </a:solidFill>
              <a:latin typeface="Quicksand"/>
              <a:ea typeface="Quicksand"/>
              <a:cs typeface="Quicksand"/>
              <a:sym typeface="Quicksand"/>
            </a:endParaRPr>
          </a:p>
          <a:p>
            <a:pPr marL="457200" marR="0" lvl="0" indent="-457200" algn="just" rtl="0">
              <a:lnSpc>
                <a:spcPct val="90000"/>
              </a:lnSpc>
              <a:spcBef>
                <a:spcPts val="0"/>
              </a:spcBef>
              <a:spcAft>
                <a:spcPts val="0"/>
              </a:spcAft>
              <a:buClr>
                <a:schemeClr val="bg1"/>
              </a:buClr>
              <a:buFont typeface="Arial" panose="020B0604020202020204" pitchFamily="34" charset="0"/>
              <a:buChar char="•"/>
            </a:pPr>
            <a:endParaRPr lang="de-AT" sz="3600" dirty="0">
              <a:solidFill>
                <a:schemeClr val="bg1"/>
              </a:solidFill>
              <a:latin typeface="Quicksand"/>
              <a:ea typeface="Quicksand"/>
              <a:cs typeface="Quicksand"/>
              <a:sym typeface="Quicksand"/>
            </a:endParaRPr>
          </a:p>
          <a:p>
            <a:pPr marL="457200" lvl="0" indent="-457200" algn="just">
              <a:lnSpc>
                <a:spcPct val="90000"/>
              </a:lnSpc>
              <a:buClr>
                <a:schemeClr val="bg1"/>
              </a:buClr>
              <a:buFont typeface="Arial" panose="020B0604020202020204" pitchFamily="34" charset="0"/>
              <a:buChar char="•"/>
            </a:pPr>
            <a:r>
              <a:rPr lang="de-DE" sz="3600" dirty="0">
                <a:solidFill>
                  <a:schemeClr val="bg1"/>
                </a:solidFill>
                <a:latin typeface="Quicksand"/>
                <a:ea typeface="Quicksand"/>
                <a:cs typeface="Quicksand"/>
                <a:sym typeface="Quicksand"/>
              </a:rPr>
              <a:t>Diese Zusammenkünfte -&gt; wurden zum organisatorischen Kern von Gehörlosenvereinen.</a:t>
            </a:r>
            <a:endParaRPr sz="3600" dirty="0">
              <a:solidFill>
                <a:schemeClr val="bg1"/>
              </a:solidFill>
              <a:latin typeface="Quicksand"/>
              <a:ea typeface="Quicksand"/>
              <a:cs typeface="Quicksand"/>
              <a:sym typeface="Quicksand"/>
            </a:endParaRPr>
          </a:p>
        </p:txBody>
      </p:sp>
      <p:sp>
        <p:nvSpPr>
          <p:cNvPr id="135" name="Google Shape;135;p5"/>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136" name="Google Shape;136;p5"/>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 name="Rectangle 5">
            <a:extLst>
              <a:ext uri="{FF2B5EF4-FFF2-40B4-BE49-F238E27FC236}">
                <a16:creationId xmlns:a16="http://schemas.microsoft.com/office/drawing/2014/main" id="{9193C25F-535F-D731-D0F7-3078A5DE96F5}"/>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7" name="Rectangle 6">
            <a:extLst>
              <a:ext uri="{FF2B5EF4-FFF2-40B4-BE49-F238E27FC236}">
                <a16:creationId xmlns:a16="http://schemas.microsoft.com/office/drawing/2014/main" id="{7C4142D4-C7CB-6958-086C-11D7444F3165}"/>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pic>
        <p:nvPicPr>
          <p:cNvPr id="3084" name="Picture 12">
            <a:extLst>
              <a:ext uri="{FF2B5EF4-FFF2-40B4-BE49-F238E27FC236}">
                <a16:creationId xmlns:a16="http://schemas.microsoft.com/office/drawing/2014/main" id="{7287A3C3-451A-840F-F435-8577D55DBF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9669" y="300538"/>
            <a:ext cx="11344275" cy="4829175"/>
          </a:xfrm>
          <a:prstGeom prst="rect">
            <a:avLst/>
          </a:prstGeom>
          <a:noFill/>
          <a:effectLst>
            <a:softEdge rad="406400"/>
          </a:effectLst>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85D76B4D-9E6B-EAFB-8BBC-9B5778B92CD9}"/>
              </a:ext>
            </a:extLst>
          </p:cNvPr>
          <p:cNvSpPr txBox="1"/>
          <p:nvPr/>
        </p:nvSpPr>
        <p:spPr>
          <a:xfrm>
            <a:off x="14413944" y="635698"/>
            <a:ext cx="3645771" cy="2041585"/>
          </a:xfrm>
          <a:prstGeom prst="rect">
            <a:avLst/>
          </a:prstGeom>
          <a:noFill/>
        </p:spPr>
        <p:txBody>
          <a:bodyPr wrap="square">
            <a:spAutoFit/>
          </a:bodyPr>
          <a:lstStyle/>
          <a:p>
            <a:pPr algn="l">
              <a:spcBef>
                <a:spcPts val="1500"/>
              </a:spcBef>
              <a:spcAft>
                <a:spcPts val="750"/>
              </a:spcAft>
              <a:buNone/>
            </a:pPr>
            <a:r>
              <a:rPr lang="de-DE" sz="2400" dirty="0">
                <a:solidFill>
                  <a:schemeClr val="bg1"/>
                </a:solidFill>
                <a:latin typeface="Quicksand"/>
                <a:hlinkClick r:id="rId6">
                  <a:extLst>
                    <a:ext uri="{A12FA001-AC4F-418D-AE19-62706E023703}">
                      <ahyp:hlinkClr xmlns:ahyp="http://schemas.microsoft.com/office/drawing/2018/hyperlinkcolor" xmlns="" val="tx"/>
                    </a:ext>
                  </a:extLst>
                </a:hlinkClick>
              </a:rPr>
              <a:t>Zur Erinnerung</a:t>
            </a:r>
            <a:r>
              <a:rPr lang="de-DE" sz="2400" dirty="0">
                <a:solidFill>
                  <a:schemeClr val="bg1"/>
                </a:solidFill>
                <a:latin typeface="Quicksand"/>
              </a:rPr>
              <a:t> (1879)</a:t>
            </a:r>
          </a:p>
          <a:p>
            <a:r>
              <a:rPr lang="en-US" sz="2400" dirty="0">
                <a:solidFill>
                  <a:schemeClr val="bg1"/>
                </a:solidFill>
                <a:latin typeface="Quicksand"/>
              </a:rPr>
              <a:t>In </a:t>
            </a:r>
            <a:r>
              <a:rPr lang="en-US" sz="2400" dirty="0" err="1">
                <a:solidFill>
                  <a:schemeClr val="bg1"/>
                </a:solidFill>
                <a:latin typeface="Quicksand"/>
              </a:rPr>
              <a:t>memorium</a:t>
            </a:r>
            <a:r>
              <a:rPr lang="en-US" sz="2400" dirty="0">
                <a:solidFill>
                  <a:schemeClr val="bg1"/>
                </a:solidFill>
                <a:latin typeface="Quicksand"/>
              </a:rPr>
              <a:t> 100. </a:t>
            </a:r>
            <a:r>
              <a:rPr lang="en-US" sz="2400" dirty="0" err="1">
                <a:solidFill>
                  <a:schemeClr val="bg1"/>
                </a:solidFill>
                <a:latin typeface="Quicksand"/>
              </a:rPr>
              <a:t>Geburtstag</a:t>
            </a:r>
            <a:r>
              <a:rPr lang="en-US" sz="2400" dirty="0">
                <a:solidFill>
                  <a:schemeClr val="bg1"/>
                </a:solidFill>
                <a:latin typeface="Quicksand"/>
              </a:rPr>
              <a:t> des </a:t>
            </a:r>
            <a:r>
              <a:rPr lang="en-US" sz="2400" dirty="0" err="1">
                <a:solidFill>
                  <a:schemeClr val="bg1"/>
                </a:solidFill>
                <a:latin typeface="Quicksand"/>
              </a:rPr>
              <a:t>K.k.</a:t>
            </a:r>
            <a:r>
              <a:rPr lang="en-US" sz="2400" dirty="0">
                <a:solidFill>
                  <a:schemeClr val="bg1"/>
                </a:solidFill>
                <a:latin typeface="Quicksand"/>
              </a:rPr>
              <a:t> </a:t>
            </a:r>
            <a:r>
              <a:rPr lang="en-US" sz="2400" dirty="0" err="1">
                <a:solidFill>
                  <a:schemeClr val="bg1"/>
                </a:solidFill>
                <a:latin typeface="Quicksand"/>
              </a:rPr>
              <a:t>Instituts</a:t>
            </a:r>
            <a:r>
              <a:rPr lang="en-US" sz="2400" dirty="0">
                <a:solidFill>
                  <a:schemeClr val="bg1"/>
                </a:solidFill>
                <a:latin typeface="Quicksand"/>
              </a:rPr>
              <a:t> für </a:t>
            </a:r>
            <a:r>
              <a:rPr lang="en-US" sz="2400" dirty="0" err="1">
                <a:solidFill>
                  <a:schemeClr val="bg1"/>
                </a:solidFill>
                <a:latin typeface="Quicksand"/>
              </a:rPr>
              <a:t>Gehörlose</a:t>
            </a:r>
            <a:r>
              <a:rPr lang="en-US" sz="2400" dirty="0">
                <a:solidFill>
                  <a:schemeClr val="bg1"/>
                </a:solidFill>
                <a:latin typeface="Quicksand"/>
              </a:rPr>
              <a:t> in Wien</a:t>
            </a:r>
            <a:endParaRPr lang="de-DE" sz="2400" dirty="0">
              <a:solidFill>
                <a:schemeClr val="bg1"/>
              </a:solidFill>
              <a:latin typeface="Quicksand"/>
            </a:endParaRPr>
          </a:p>
        </p:txBody>
      </p:sp>
      <p:sp>
        <p:nvSpPr>
          <p:cNvPr id="2" name="Google Shape;105;p2">
            <a:extLst>
              <a:ext uri="{FF2B5EF4-FFF2-40B4-BE49-F238E27FC236}">
                <a16:creationId xmlns:a16="http://schemas.microsoft.com/office/drawing/2014/main" id="{4F021652-26F2-473F-D19C-9FB7F6F6859E}"/>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3;p3">
            <a:extLst>
              <a:ext uri="{FF2B5EF4-FFF2-40B4-BE49-F238E27FC236}">
                <a16:creationId xmlns:a16="http://schemas.microsoft.com/office/drawing/2014/main" id="{4CE00213-951A-7529-D7FA-BA3A53A73EF5}"/>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219;p13">
            <a:extLst>
              <a:ext uri="{FF2B5EF4-FFF2-40B4-BE49-F238E27FC236}">
                <a16:creationId xmlns:a16="http://schemas.microsoft.com/office/drawing/2014/main" id="{AACAA25A-4A1D-85B8-9B8A-AA38371E30C4}"/>
              </a:ext>
            </a:extLst>
          </p:cNvPr>
          <p:cNvSpPr txBox="1"/>
          <p:nvPr/>
        </p:nvSpPr>
        <p:spPr>
          <a:xfrm>
            <a:off x="609600" y="9708932"/>
            <a:ext cx="91578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400" dirty="0" err="1">
                <a:solidFill>
                  <a:schemeClr val="lt1"/>
                </a:solidFill>
                <a:latin typeface="Quicksand"/>
                <a:ea typeface="Quicksand"/>
                <a:cs typeface="Quicksand"/>
                <a:sym typeface="Quicksand"/>
              </a:rPr>
              <a:t>Photo</a:t>
            </a:r>
            <a:r>
              <a:rPr lang="de-AT" sz="1400" dirty="0">
                <a:solidFill>
                  <a:schemeClr val="lt1"/>
                </a:solidFill>
                <a:latin typeface="Quicksand"/>
                <a:ea typeface="Quicksand"/>
                <a:cs typeface="Quicksand"/>
                <a:sym typeface="Quicksand"/>
              </a:rPr>
              <a:t>: WITAF, </a:t>
            </a:r>
            <a:r>
              <a:rPr lang="de-AT" sz="1400" dirty="0" err="1">
                <a:solidFill>
                  <a:schemeClr val="lt1"/>
                </a:solidFill>
                <a:latin typeface="Quicksand"/>
                <a:ea typeface="Quicksand"/>
                <a:cs typeface="Quicksand"/>
                <a:sym typeface="Quicksand"/>
              </a:rPr>
              <a:t>www.gehoerlos-archiv.at</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41"/>
        <p:cNvGrpSpPr/>
        <p:nvPr/>
      </p:nvGrpSpPr>
      <p:grpSpPr>
        <a:xfrm>
          <a:off x="0" y="0"/>
          <a:ext cx="0" cy="0"/>
          <a:chOff x="0" y="0"/>
          <a:chExt cx="0" cy="0"/>
        </a:xfrm>
      </p:grpSpPr>
      <p:sp>
        <p:nvSpPr>
          <p:cNvPr id="142" name="Google Shape;142;p6"/>
          <p:cNvSpPr txBox="1"/>
          <p:nvPr/>
        </p:nvSpPr>
        <p:spPr>
          <a:xfrm>
            <a:off x="1822885" y="2598031"/>
            <a:ext cx="12156281" cy="1343027"/>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de-AT" sz="5400" b="1" i="0" u="none" strike="noStrike" kern="0" cap="none" spc="0" normalizeH="0" baseline="0" noProof="0" dirty="0">
                <a:ln>
                  <a:noFill/>
                </a:ln>
                <a:solidFill>
                  <a:schemeClr val="bg1"/>
                </a:solidFill>
                <a:effectLst/>
                <a:uLnTx/>
                <a:uFillTx/>
                <a:latin typeface="Anton" pitchFamily="2" charset="0"/>
                <a:ea typeface="Quicksand"/>
                <a:cs typeface="Quicksand"/>
                <a:sym typeface="Quicksand"/>
              </a:rPr>
              <a:t>Einfluss der Gebärdensprache</a:t>
            </a:r>
            <a:endParaRPr kumimoji="0" sz="5400" b="0" i="0" u="none" strike="noStrike" kern="0" cap="none" spc="0" normalizeH="0" baseline="0" noProof="0" dirty="0">
              <a:ln>
                <a:noFill/>
              </a:ln>
              <a:solidFill>
                <a:schemeClr val="bg1"/>
              </a:solidFill>
              <a:effectLst/>
              <a:uLnTx/>
              <a:uFillTx/>
              <a:latin typeface="Anton" pitchFamily="2" charset="0"/>
              <a:ea typeface="Quicksand"/>
              <a:cs typeface="Quicksand"/>
              <a:sym typeface="Quicksand"/>
            </a:endParaRPr>
          </a:p>
        </p:txBody>
      </p:sp>
      <p:sp>
        <p:nvSpPr>
          <p:cNvPr id="144" name="Google Shape;144;p6"/>
          <p:cNvSpPr txBox="1"/>
          <p:nvPr/>
        </p:nvSpPr>
        <p:spPr>
          <a:xfrm>
            <a:off x="1797714" y="4158688"/>
            <a:ext cx="8417988" cy="3679030"/>
          </a:xfrm>
          <a:prstGeom prst="rect">
            <a:avLst/>
          </a:prstGeom>
          <a:noFill/>
          <a:ln>
            <a:noFill/>
          </a:ln>
        </p:spPr>
        <p:txBody>
          <a:bodyPr spcFirstLastPara="1" wrap="square" lIns="91425" tIns="45700" rIns="91425" bIns="45700" anchor="ctr" anchorCtr="0">
            <a:normAutofit lnSpcReduction="10000"/>
          </a:bodyPr>
          <a:lstStyle/>
          <a:p>
            <a:pPr marL="457200" marR="0" lvl="0" indent="-457200" algn="just" defTabSz="914400" rtl="0" eaLnBrk="1" fontAlgn="auto" latinLnBrk="0" hangingPunct="1">
              <a:lnSpc>
                <a:spcPct val="90000"/>
              </a:lnSpc>
              <a:spcBef>
                <a:spcPts val="0"/>
              </a:spcBef>
              <a:spcAft>
                <a:spcPts val="0"/>
              </a:spcAft>
              <a:buClr>
                <a:schemeClr val="bg1"/>
              </a:buClr>
              <a:buSzTx/>
              <a:buFont typeface="Courier New" panose="02070309020205020404" pitchFamily="49" charset="0"/>
              <a:buChar char="o"/>
              <a:tabLst/>
              <a:defRPr/>
            </a:pPr>
            <a:r>
              <a:rPr lang="de-AT" sz="3200" dirty="0">
                <a:solidFill>
                  <a:schemeClr val="bg1"/>
                </a:solidFill>
                <a:latin typeface="Quicksand"/>
                <a:ea typeface="Quicksand"/>
                <a:cs typeface="Quicksand"/>
                <a:sym typeface="Quicksand"/>
              </a:rPr>
              <a:t>ermöglichte</a:t>
            </a:r>
            <a:r>
              <a:rPr kumimoji="0" lang="de-AT" sz="3200" b="0" i="0" u="none" strike="noStrike" kern="0" cap="none" spc="0" normalizeH="0" baseline="0" noProof="0" dirty="0">
                <a:ln>
                  <a:noFill/>
                </a:ln>
                <a:solidFill>
                  <a:schemeClr val="bg1"/>
                </a:solidFill>
                <a:effectLst/>
                <a:uLnTx/>
                <a:uFillTx/>
                <a:latin typeface="Quicksand"/>
                <a:ea typeface="Quicksand"/>
                <a:cs typeface="Quicksand"/>
                <a:sym typeface="Quicksand"/>
              </a:rPr>
              <a:t> </a:t>
            </a:r>
            <a:r>
              <a:rPr kumimoji="0" lang="de-AT" sz="3200" b="1" i="0" u="none" strike="noStrike" kern="0" cap="none" spc="0" normalizeH="0" baseline="0" noProof="0" dirty="0">
                <a:ln>
                  <a:noFill/>
                </a:ln>
                <a:solidFill>
                  <a:schemeClr val="bg1"/>
                </a:solidFill>
                <a:effectLst/>
                <a:uLnTx/>
                <a:uFillTx/>
                <a:latin typeface="Quicksand"/>
                <a:ea typeface="Quicksand"/>
                <a:cs typeface="Quicksand"/>
                <a:sym typeface="Quicksand"/>
              </a:rPr>
              <a:t>natürliche Kommunikation </a:t>
            </a:r>
            <a:r>
              <a:rPr kumimoji="0" lang="de-AT" sz="3200" b="0" i="0" u="none" strike="noStrike" kern="0" cap="none" spc="0" normalizeH="0" baseline="0" noProof="0" dirty="0">
                <a:ln>
                  <a:noFill/>
                </a:ln>
                <a:solidFill>
                  <a:schemeClr val="bg1"/>
                </a:solidFill>
                <a:effectLst/>
                <a:uLnTx/>
                <a:uFillTx/>
                <a:latin typeface="Quicksand"/>
                <a:ea typeface="Quicksand"/>
                <a:cs typeface="Quicksand"/>
                <a:sym typeface="Quicksand"/>
              </a:rPr>
              <a:t>unter Gehörlosen</a:t>
            </a:r>
          </a:p>
          <a:p>
            <a:pPr marL="457200" marR="0" lvl="0" indent="-457200" algn="just" defTabSz="914400" rtl="0" eaLnBrk="1" fontAlgn="auto" latinLnBrk="0" hangingPunct="1">
              <a:lnSpc>
                <a:spcPct val="90000"/>
              </a:lnSpc>
              <a:spcBef>
                <a:spcPts val="0"/>
              </a:spcBef>
              <a:spcAft>
                <a:spcPts val="0"/>
              </a:spcAft>
              <a:buClr>
                <a:schemeClr val="bg1"/>
              </a:buClr>
              <a:buSzTx/>
              <a:buFont typeface="Courier New" panose="02070309020205020404" pitchFamily="49" charset="0"/>
              <a:buChar char="o"/>
              <a:tabLst/>
              <a:defRPr/>
            </a:pPr>
            <a:endParaRPr kumimoji="0" lang="de-AT" sz="3200" b="0" i="0" u="none" strike="noStrike" kern="0" cap="none" spc="0" normalizeH="0" baseline="0" noProof="0" dirty="0">
              <a:ln>
                <a:noFill/>
              </a:ln>
              <a:solidFill>
                <a:schemeClr val="bg1"/>
              </a:solidFill>
              <a:effectLst/>
              <a:uLnTx/>
              <a:uFillTx/>
              <a:latin typeface="Quicksand"/>
              <a:ea typeface="Quicksand"/>
              <a:cs typeface="Quicksand"/>
              <a:sym typeface="Quicksand"/>
            </a:endParaRPr>
          </a:p>
          <a:p>
            <a:pPr marL="457200" marR="0" lvl="0" indent="-457200" algn="just" defTabSz="914400" rtl="0" eaLnBrk="1" fontAlgn="auto" latinLnBrk="0" hangingPunct="1">
              <a:lnSpc>
                <a:spcPct val="90000"/>
              </a:lnSpc>
              <a:spcBef>
                <a:spcPts val="0"/>
              </a:spcBef>
              <a:spcAft>
                <a:spcPts val="0"/>
              </a:spcAft>
              <a:buClr>
                <a:schemeClr val="bg1"/>
              </a:buClr>
              <a:buSzTx/>
              <a:buFont typeface="Courier New" panose="02070309020205020404" pitchFamily="49" charset="0"/>
              <a:buChar char="o"/>
              <a:tabLst/>
              <a:defRPr/>
            </a:pPr>
            <a:r>
              <a:rPr kumimoji="0" lang="de-AT" sz="3200" b="0" i="0" u="none" strike="noStrike" kern="0" cap="none" spc="0" normalizeH="0" baseline="0" noProof="0" dirty="0">
                <a:ln>
                  <a:noFill/>
                </a:ln>
                <a:solidFill>
                  <a:schemeClr val="bg1"/>
                </a:solidFill>
                <a:effectLst/>
                <a:uLnTx/>
                <a:uFillTx/>
                <a:latin typeface="Quicksand"/>
                <a:ea typeface="Quicksand"/>
                <a:cs typeface="Quicksand"/>
                <a:sym typeface="Quicksand"/>
              </a:rPr>
              <a:t>Förderte die Entwicklung einer </a:t>
            </a:r>
            <a:r>
              <a:rPr kumimoji="0" lang="de-AT" sz="3200" b="1" i="0" u="none" strike="noStrike" kern="0" cap="none" spc="0" normalizeH="0" baseline="0" noProof="0" dirty="0">
                <a:ln>
                  <a:noFill/>
                </a:ln>
                <a:solidFill>
                  <a:schemeClr val="bg1"/>
                </a:solidFill>
                <a:effectLst/>
                <a:uLnTx/>
                <a:uFillTx/>
                <a:latin typeface="Quicksand"/>
                <a:ea typeface="Quicksand"/>
                <a:cs typeface="Quicksand"/>
                <a:sym typeface="Quicksand"/>
              </a:rPr>
              <a:t>einzigartigen Gehörlosenkultur</a:t>
            </a:r>
            <a:endParaRPr lang="de-AT" sz="3200" b="1" noProof="0" dirty="0">
              <a:solidFill>
                <a:schemeClr val="bg1"/>
              </a:solidFill>
              <a:latin typeface="Quicksand"/>
              <a:ea typeface="Quicksand"/>
              <a:cs typeface="Quicksand"/>
              <a:sym typeface="Quicksand"/>
            </a:endParaRPr>
          </a:p>
          <a:p>
            <a:pPr marL="457200" marR="0" lvl="0" indent="-457200" algn="just" defTabSz="914400" rtl="0" eaLnBrk="1" fontAlgn="auto" latinLnBrk="0" hangingPunct="1">
              <a:lnSpc>
                <a:spcPct val="90000"/>
              </a:lnSpc>
              <a:spcBef>
                <a:spcPts val="0"/>
              </a:spcBef>
              <a:spcAft>
                <a:spcPts val="0"/>
              </a:spcAft>
              <a:buClr>
                <a:schemeClr val="bg1"/>
              </a:buClr>
              <a:buSzTx/>
              <a:buFont typeface="Courier New" panose="02070309020205020404" pitchFamily="49" charset="0"/>
              <a:buChar char="o"/>
              <a:tabLst/>
              <a:defRPr/>
            </a:pPr>
            <a:endParaRPr kumimoji="0" lang="de-AT" sz="3200" b="0" i="0" u="none" strike="noStrike" kern="0" cap="none" spc="0" normalizeH="0" baseline="0" dirty="0">
              <a:ln>
                <a:noFill/>
              </a:ln>
              <a:solidFill>
                <a:schemeClr val="bg1"/>
              </a:solidFill>
              <a:effectLst/>
              <a:uLnTx/>
              <a:uFillTx/>
              <a:latin typeface="Quicksand"/>
              <a:ea typeface="Quicksand"/>
              <a:cs typeface="Quicksand"/>
              <a:sym typeface="Quicksand"/>
            </a:endParaRPr>
          </a:p>
          <a:p>
            <a:pPr marL="457200" marR="0" lvl="0" indent="-457200" algn="just" defTabSz="914400" rtl="0" eaLnBrk="1" fontAlgn="auto" latinLnBrk="0" hangingPunct="1">
              <a:lnSpc>
                <a:spcPct val="90000"/>
              </a:lnSpc>
              <a:spcBef>
                <a:spcPts val="0"/>
              </a:spcBef>
              <a:spcAft>
                <a:spcPts val="0"/>
              </a:spcAft>
              <a:buClr>
                <a:schemeClr val="bg1"/>
              </a:buClr>
              <a:buSzTx/>
              <a:buFont typeface="Courier New" panose="02070309020205020404" pitchFamily="49" charset="0"/>
              <a:buChar char="o"/>
              <a:tabLst/>
              <a:defRPr/>
            </a:pPr>
            <a:r>
              <a:rPr kumimoji="0" lang="de-AT" sz="3200" b="1" i="0" u="none" strike="noStrike" kern="0" cap="none" spc="0" normalizeH="0" baseline="0" noProof="0" dirty="0">
                <a:ln>
                  <a:noFill/>
                </a:ln>
                <a:solidFill>
                  <a:schemeClr val="bg1"/>
                </a:solidFill>
                <a:effectLst/>
                <a:uLnTx/>
                <a:uFillTx/>
                <a:latin typeface="Quicksand"/>
                <a:ea typeface="Quicksand"/>
                <a:cs typeface="Quicksand"/>
                <a:sym typeface="Quicksand"/>
              </a:rPr>
              <a:t>Wunsch nach Erhaltung &amp; Förderung dieser Sprache und Kultur </a:t>
            </a:r>
            <a:r>
              <a:rPr kumimoji="0" lang="de-AT" sz="3200" b="0" i="0" u="none" strike="noStrike" kern="0" cap="none" spc="0" normalizeH="0" baseline="0" noProof="0" dirty="0">
                <a:ln>
                  <a:noFill/>
                </a:ln>
                <a:solidFill>
                  <a:schemeClr val="bg1"/>
                </a:solidFill>
                <a:effectLst/>
                <a:uLnTx/>
                <a:uFillTx/>
                <a:latin typeface="Quicksand"/>
                <a:ea typeface="Quicksand"/>
                <a:cs typeface="Quicksand"/>
                <a:sym typeface="Quicksand"/>
              </a:rPr>
              <a:t>-&gt; Gründung von Klubs</a:t>
            </a:r>
            <a:endParaRPr kumimoji="0" sz="3200" b="0" i="0" u="none" strike="noStrike" kern="0" cap="none" spc="0" normalizeH="0" baseline="0" noProof="0" dirty="0">
              <a:ln>
                <a:noFill/>
              </a:ln>
              <a:solidFill>
                <a:schemeClr val="bg1"/>
              </a:solidFill>
              <a:effectLst/>
              <a:uLnTx/>
              <a:uFillTx/>
              <a:latin typeface="Quicksand"/>
              <a:ea typeface="Quicksand"/>
              <a:cs typeface="Quicksand"/>
              <a:sym typeface="Quicksand"/>
            </a:endParaRPr>
          </a:p>
        </p:txBody>
      </p:sp>
      <p:sp>
        <p:nvSpPr>
          <p:cNvPr id="145" name="Google Shape;145;p6"/>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6" name="Google Shape;146;p6"/>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 name="Grafik 2" descr="Zeichensprache mit einfarbiger Füllung">
            <a:extLst>
              <a:ext uri="{FF2B5EF4-FFF2-40B4-BE49-F238E27FC236}">
                <a16:creationId xmlns:a16="http://schemas.microsoft.com/office/drawing/2014/main" id="{9046723E-131B-2D15-E8B6-41B4869E6A8E}"/>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4448297" y="5382705"/>
            <a:ext cx="3118184" cy="3118184"/>
          </a:xfrm>
          <a:prstGeom prst="rect">
            <a:avLst/>
          </a:prstGeom>
        </p:spPr>
      </p:pic>
      <p:sp>
        <p:nvSpPr>
          <p:cNvPr id="2" name="Google Shape;114;p3">
            <a:extLst>
              <a:ext uri="{FF2B5EF4-FFF2-40B4-BE49-F238E27FC236}">
                <a16:creationId xmlns:a16="http://schemas.microsoft.com/office/drawing/2014/main" id="{0C996D21-DE62-01E3-12A5-3FAB9BB99A21}"/>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4" name="Google Shape;113;p3">
            <a:extLst>
              <a:ext uri="{FF2B5EF4-FFF2-40B4-BE49-F238E27FC236}">
                <a16:creationId xmlns:a16="http://schemas.microsoft.com/office/drawing/2014/main" id="{D59EF305-2408-9290-FF4F-1F13A854FFDC}"/>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 name="Grafik 7">
            <a:extLst>
              <a:ext uri="{FF2B5EF4-FFF2-40B4-BE49-F238E27FC236}">
                <a16:creationId xmlns:a16="http://schemas.microsoft.com/office/drawing/2014/main" id="{033ADE35-89FD-FF96-598B-259664BD1549}"/>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11471564" y="787419"/>
            <a:ext cx="5408780" cy="594102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51"/>
        <p:cNvGrpSpPr/>
        <p:nvPr/>
      </p:nvGrpSpPr>
      <p:grpSpPr>
        <a:xfrm>
          <a:off x="0" y="0"/>
          <a:ext cx="0" cy="0"/>
          <a:chOff x="0" y="0"/>
          <a:chExt cx="0" cy="0"/>
        </a:xfrm>
      </p:grpSpPr>
      <p:sp>
        <p:nvSpPr>
          <p:cNvPr id="152" name="Google Shape;152;p7"/>
          <p:cNvSpPr txBox="1"/>
          <p:nvPr/>
        </p:nvSpPr>
        <p:spPr>
          <a:xfrm>
            <a:off x="246385" y="5143500"/>
            <a:ext cx="4867193" cy="3525366"/>
          </a:xfrm>
          <a:prstGeom prst="rect">
            <a:avLst/>
          </a:prstGeom>
        </p:spPr>
        <p:txBody>
          <a:bodyPr spcFirstLastPara="1" vert="horz" lIns="91440" tIns="45720" rIns="91440" bIns="45720" rtlCol="0" anchor="ctr" anchorCtr="0">
            <a:normAutofit/>
          </a:bodyPr>
          <a:lstStyle/>
          <a:p>
            <a:pPr marL="0" marR="0" lvl="0" indent="0">
              <a:lnSpc>
                <a:spcPct val="90000"/>
              </a:lnSpc>
              <a:spcBef>
                <a:spcPct val="0"/>
              </a:spcBef>
              <a:spcAft>
                <a:spcPts val="600"/>
              </a:spcAft>
            </a:pPr>
            <a:r>
              <a:rPr lang="en-US" sz="6000" b="1" dirty="0">
                <a:solidFill>
                  <a:schemeClr val="bg1"/>
                </a:solidFill>
                <a:latin typeface="Anton" pitchFamily="2" charset="0"/>
                <a:sym typeface="Quicksand"/>
              </a:rPr>
              <a:t>Organisation</a:t>
            </a:r>
          </a:p>
          <a:p>
            <a:pPr marL="0" marR="0" lvl="0" indent="0">
              <a:lnSpc>
                <a:spcPct val="90000"/>
              </a:lnSpc>
              <a:spcBef>
                <a:spcPct val="0"/>
              </a:spcBef>
              <a:spcAft>
                <a:spcPts val="600"/>
              </a:spcAft>
            </a:pPr>
            <a:r>
              <a:rPr lang="en-US" sz="6000" b="1" dirty="0">
                <a:solidFill>
                  <a:schemeClr val="bg1"/>
                </a:solidFill>
                <a:latin typeface="Anton" pitchFamily="2" charset="0"/>
                <a:sym typeface="Quicksand"/>
              </a:rPr>
              <a:t>&amp; </a:t>
            </a:r>
            <a:r>
              <a:rPr lang="en-US" sz="6000" b="1" dirty="0" err="1">
                <a:solidFill>
                  <a:schemeClr val="bg1"/>
                </a:solidFill>
                <a:latin typeface="Anton" pitchFamily="2" charset="0"/>
                <a:sym typeface="Quicksand"/>
              </a:rPr>
              <a:t>Struktur</a:t>
            </a:r>
            <a:endParaRPr lang="en-US" sz="6000" b="1" dirty="0">
              <a:solidFill>
                <a:schemeClr val="bg1"/>
              </a:solidFill>
              <a:latin typeface="Anton" pitchFamily="2" charset="0"/>
              <a:sym typeface="Quicksand"/>
            </a:endParaRPr>
          </a:p>
        </p:txBody>
      </p:sp>
      <p:pic>
        <p:nvPicPr>
          <p:cNvPr id="2052" name="Picture 4">
            <a:extLst>
              <a:ext uri="{FF2B5EF4-FFF2-40B4-BE49-F238E27FC236}">
                <a16:creationId xmlns:a16="http://schemas.microsoft.com/office/drawing/2014/main" id="{008F251C-A8A0-C0A7-CE2E-8911340DF0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9595" b="13583"/>
          <a:stretch>
            <a:fillRect/>
          </a:stretch>
        </p:blipFill>
        <p:spPr bwMode="auto">
          <a:xfrm>
            <a:off x="0" y="-20616"/>
            <a:ext cx="18287980" cy="5477744"/>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154" name="Google Shape;154;p7"/>
          <p:cNvSpPr txBox="1"/>
          <p:nvPr/>
        </p:nvSpPr>
        <p:spPr>
          <a:xfrm>
            <a:off x="4361410" y="5829699"/>
            <a:ext cx="13271161" cy="3679030"/>
          </a:xfrm>
          <a:prstGeom prst="rect">
            <a:avLst/>
          </a:prstGeom>
        </p:spPr>
        <p:txBody>
          <a:bodyPr spcFirstLastPara="1" vert="horz" lIns="91440" tIns="45720" rIns="91440" bIns="45720" rtlCol="0" anchor="ctr" anchorCtr="0">
            <a:normAutofit lnSpcReduction="10000"/>
          </a:bodyPr>
          <a:lstStyle/>
          <a:p>
            <a:pPr marR="0" lvl="0">
              <a:lnSpc>
                <a:spcPct val="90000"/>
              </a:lnSpc>
              <a:spcBef>
                <a:spcPts val="0"/>
              </a:spcBef>
              <a:spcAft>
                <a:spcPts val="600"/>
              </a:spcAft>
            </a:pPr>
            <a:r>
              <a:rPr lang="en-US" sz="3200" u="sng" dirty="0">
                <a:solidFill>
                  <a:schemeClr val="bg1"/>
                </a:solidFill>
                <a:latin typeface="Quicksand"/>
                <a:sym typeface="Quicksand"/>
              </a:rPr>
              <a:t>Erste Treffen: </a:t>
            </a:r>
          </a:p>
          <a:p>
            <a:pPr marL="457200" marR="0" lvl="0" indent="-228600">
              <a:lnSpc>
                <a:spcPct val="90000"/>
              </a:lnSpc>
              <a:spcBef>
                <a:spcPts val="0"/>
              </a:spcBef>
              <a:spcAft>
                <a:spcPts val="600"/>
              </a:spcAft>
              <a:buClr>
                <a:schemeClr val="bg1"/>
              </a:buClr>
              <a:buFont typeface="Arial" panose="020B0604020202020204" pitchFamily="34" charset="0"/>
              <a:buChar char="•"/>
            </a:pPr>
            <a:r>
              <a:rPr lang="en-US" sz="3200" dirty="0" err="1">
                <a:solidFill>
                  <a:schemeClr val="bg1"/>
                </a:solidFill>
                <a:latin typeface="Quicksand"/>
                <a:sym typeface="Quicksand"/>
              </a:rPr>
              <a:t>Organisiert</a:t>
            </a:r>
            <a:r>
              <a:rPr lang="en-US" sz="3200" dirty="0">
                <a:solidFill>
                  <a:schemeClr val="bg1"/>
                </a:solidFill>
                <a:latin typeface="Quicksand"/>
                <a:sym typeface="Quicksand"/>
              </a:rPr>
              <a:t> von </a:t>
            </a:r>
            <a:r>
              <a:rPr lang="en-US" sz="3200" dirty="0" err="1">
                <a:solidFill>
                  <a:schemeClr val="bg1"/>
                </a:solidFill>
                <a:latin typeface="Quicksand"/>
                <a:sym typeface="Quicksand"/>
              </a:rPr>
              <a:t>individuellen</a:t>
            </a:r>
            <a:r>
              <a:rPr lang="en-US" sz="3200" dirty="0">
                <a:solidFill>
                  <a:schemeClr val="bg1"/>
                </a:solidFill>
                <a:latin typeface="Quicksand"/>
                <a:sym typeface="Quicksand"/>
              </a:rPr>
              <a:t> </a:t>
            </a:r>
            <a:r>
              <a:rPr lang="en-US" sz="3200" dirty="0" err="1">
                <a:solidFill>
                  <a:schemeClr val="bg1"/>
                </a:solidFill>
                <a:latin typeface="Quicksand"/>
                <a:sym typeface="Quicksand"/>
              </a:rPr>
              <a:t>Gehörlosen</a:t>
            </a:r>
            <a:r>
              <a:rPr lang="en-US" sz="3200" dirty="0">
                <a:solidFill>
                  <a:schemeClr val="bg1"/>
                </a:solidFill>
                <a:latin typeface="Quicksand"/>
                <a:sym typeface="Quicksand"/>
              </a:rPr>
              <a:t>—oft </a:t>
            </a:r>
            <a:r>
              <a:rPr lang="en-US" sz="3200" b="1" dirty="0">
                <a:solidFill>
                  <a:schemeClr val="bg1"/>
                </a:solidFill>
                <a:latin typeface="Quicksand"/>
                <a:sym typeface="Quicksand"/>
              </a:rPr>
              <a:t>gut </a:t>
            </a:r>
            <a:r>
              <a:rPr lang="en-US" sz="3200" b="1" dirty="0" err="1">
                <a:solidFill>
                  <a:schemeClr val="bg1"/>
                </a:solidFill>
                <a:latin typeface="Quicksand"/>
                <a:sym typeface="Quicksand"/>
              </a:rPr>
              <a:t>verbunden</a:t>
            </a:r>
            <a:r>
              <a:rPr lang="en-US" sz="3200" dirty="0">
                <a:solidFill>
                  <a:schemeClr val="bg1"/>
                </a:solidFill>
                <a:latin typeface="Quicksand"/>
                <a:sym typeface="Quicksand"/>
              </a:rPr>
              <a:t> and </a:t>
            </a:r>
            <a:r>
              <a:rPr lang="en-US" sz="3200" b="1" dirty="0" err="1">
                <a:solidFill>
                  <a:schemeClr val="bg1"/>
                </a:solidFill>
                <a:latin typeface="Quicksand"/>
                <a:sym typeface="Quicksand"/>
              </a:rPr>
              <a:t>engagiert</a:t>
            </a:r>
            <a:endParaRPr lang="en-US" sz="3200" b="1" dirty="0">
              <a:solidFill>
                <a:schemeClr val="bg1"/>
              </a:solidFill>
              <a:latin typeface="Quicksand"/>
              <a:sym typeface="Quicksand"/>
            </a:endParaRPr>
          </a:p>
          <a:p>
            <a:pPr marL="457200" marR="0" lvl="0" indent="-228600">
              <a:lnSpc>
                <a:spcPct val="90000"/>
              </a:lnSpc>
              <a:spcBef>
                <a:spcPts val="0"/>
              </a:spcBef>
              <a:spcAft>
                <a:spcPts val="600"/>
              </a:spcAft>
              <a:buClr>
                <a:schemeClr val="bg1"/>
              </a:buClr>
              <a:buFont typeface="Arial" panose="020B0604020202020204" pitchFamily="34" charset="0"/>
              <a:buChar char="•"/>
            </a:pPr>
            <a:r>
              <a:rPr lang="en-US" sz="3200" dirty="0" err="1">
                <a:solidFill>
                  <a:schemeClr val="bg1"/>
                </a:solidFill>
                <a:latin typeface="Quicksand"/>
                <a:sym typeface="Quicksand"/>
              </a:rPr>
              <a:t>Fanden</a:t>
            </a:r>
            <a:r>
              <a:rPr lang="en-US" sz="3200" dirty="0">
                <a:solidFill>
                  <a:schemeClr val="bg1"/>
                </a:solidFill>
                <a:latin typeface="Quicksand"/>
                <a:sym typeface="Quicksand"/>
              </a:rPr>
              <a:t> </a:t>
            </a:r>
            <a:r>
              <a:rPr lang="en-US" sz="3200" dirty="0" err="1">
                <a:solidFill>
                  <a:schemeClr val="bg1"/>
                </a:solidFill>
                <a:latin typeface="Quicksand"/>
                <a:sym typeface="Quicksand"/>
              </a:rPr>
              <a:t>statt</a:t>
            </a:r>
            <a:r>
              <a:rPr lang="en-US" sz="3200" dirty="0">
                <a:solidFill>
                  <a:schemeClr val="bg1"/>
                </a:solidFill>
                <a:latin typeface="Quicksand"/>
                <a:sym typeface="Quicksand"/>
              </a:rPr>
              <a:t> in </a:t>
            </a:r>
            <a:r>
              <a:rPr lang="en-US" sz="3200" b="1" dirty="0" err="1">
                <a:solidFill>
                  <a:schemeClr val="bg1"/>
                </a:solidFill>
                <a:latin typeface="Quicksand"/>
                <a:sym typeface="Quicksand"/>
              </a:rPr>
              <a:t>Lokalen</a:t>
            </a:r>
            <a:r>
              <a:rPr lang="en-US" sz="3200" b="1" dirty="0">
                <a:solidFill>
                  <a:schemeClr val="bg1"/>
                </a:solidFill>
                <a:latin typeface="Quicksand"/>
                <a:sym typeface="Quicksand"/>
              </a:rPr>
              <a:t>, </a:t>
            </a:r>
            <a:r>
              <a:rPr lang="en-US" sz="3200" b="1" dirty="0" err="1">
                <a:solidFill>
                  <a:schemeClr val="bg1"/>
                </a:solidFill>
                <a:latin typeface="Quicksand"/>
                <a:sym typeface="Quicksand"/>
              </a:rPr>
              <a:t>Gemeinschaftsräumen</a:t>
            </a:r>
            <a:r>
              <a:rPr lang="en-US" sz="3200" b="1" dirty="0">
                <a:solidFill>
                  <a:schemeClr val="bg1"/>
                </a:solidFill>
                <a:latin typeface="Quicksand"/>
                <a:sym typeface="Quicksand"/>
              </a:rPr>
              <a:t>, </a:t>
            </a:r>
            <a:r>
              <a:rPr lang="en-US" sz="3200" b="1" dirty="0" err="1">
                <a:solidFill>
                  <a:schemeClr val="bg1"/>
                </a:solidFill>
                <a:latin typeface="Quicksand"/>
                <a:sym typeface="Quicksand"/>
              </a:rPr>
              <a:t>oder</a:t>
            </a:r>
            <a:r>
              <a:rPr lang="en-US" sz="3200" b="1" dirty="0">
                <a:solidFill>
                  <a:schemeClr val="bg1"/>
                </a:solidFill>
                <a:latin typeface="Quicksand"/>
                <a:sym typeface="Quicksand"/>
              </a:rPr>
              <a:t> </a:t>
            </a:r>
            <a:r>
              <a:rPr lang="en-US" sz="3200" b="1" dirty="0" err="1">
                <a:solidFill>
                  <a:schemeClr val="bg1"/>
                </a:solidFill>
                <a:latin typeface="Quicksand"/>
                <a:sym typeface="Quicksand"/>
              </a:rPr>
              <a:t>privaten</a:t>
            </a:r>
            <a:r>
              <a:rPr lang="en-US" sz="3200" b="1" dirty="0">
                <a:solidFill>
                  <a:schemeClr val="bg1"/>
                </a:solidFill>
                <a:latin typeface="Quicksand"/>
                <a:sym typeface="Quicksand"/>
              </a:rPr>
              <a:t> </a:t>
            </a:r>
            <a:r>
              <a:rPr lang="en-US" sz="3200" b="1" dirty="0" err="1">
                <a:solidFill>
                  <a:schemeClr val="bg1"/>
                </a:solidFill>
                <a:latin typeface="Quicksand"/>
                <a:sym typeface="Quicksand"/>
              </a:rPr>
              <a:t>Wohnräumen</a:t>
            </a:r>
            <a:endParaRPr lang="en-US" sz="3200" b="1" dirty="0">
              <a:solidFill>
                <a:schemeClr val="bg1"/>
              </a:solidFill>
              <a:latin typeface="Quicksand"/>
              <a:sym typeface="Quicksand"/>
            </a:endParaRPr>
          </a:p>
          <a:p>
            <a:pPr marL="457200" marR="0" lvl="0" indent="-228600">
              <a:lnSpc>
                <a:spcPct val="90000"/>
              </a:lnSpc>
              <a:spcBef>
                <a:spcPts val="0"/>
              </a:spcBef>
              <a:spcAft>
                <a:spcPts val="600"/>
              </a:spcAft>
              <a:buFont typeface="Arial" panose="020B0604020202020204" pitchFamily="34" charset="0"/>
              <a:buChar char="•"/>
            </a:pPr>
            <a:endParaRPr lang="en-US" sz="3200" dirty="0">
              <a:solidFill>
                <a:schemeClr val="bg1"/>
              </a:solidFill>
              <a:latin typeface="Quicksand"/>
              <a:sym typeface="Quicksand"/>
            </a:endParaRPr>
          </a:p>
          <a:p>
            <a:pPr lvl="0" indent="-228600">
              <a:lnSpc>
                <a:spcPct val="90000"/>
              </a:lnSpc>
              <a:spcAft>
                <a:spcPts val="600"/>
              </a:spcAft>
              <a:buClr>
                <a:schemeClr val="bg1"/>
              </a:buClr>
              <a:buFont typeface="Arial" panose="020B0604020202020204" pitchFamily="34" charset="0"/>
              <a:buChar char="•"/>
            </a:pPr>
            <a:r>
              <a:rPr lang="en-US" sz="3200" dirty="0">
                <a:solidFill>
                  <a:schemeClr val="bg1"/>
                </a:solidFill>
                <a:latin typeface="Quicksand"/>
                <a:sym typeface="Quicksand"/>
              </a:rPr>
              <a:t> </a:t>
            </a:r>
            <a:r>
              <a:rPr lang="en-US" sz="3200" dirty="0" err="1">
                <a:solidFill>
                  <a:schemeClr val="bg1"/>
                </a:solidFill>
                <a:latin typeface="Quicksand"/>
                <a:sym typeface="Quicksand"/>
              </a:rPr>
              <a:t>Über</a:t>
            </a:r>
            <a:r>
              <a:rPr lang="en-US" sz="3200" dirty="0">
                <a:solidFill>
                  <a:schemeClr val="bg1"/>
                </a:solidFill>
                <a:latin typeface="Quicksand"/>
                <a:sym typeface="Quicksand"/>
              </a:rPr>
              <a:t> die Zeit -&gt; </a:t>
            </a:r>
            <a:r>
              <a:rPr lang="en-US" sz="3200" dirty="0" err="1">
                <a:solidFill>
                  <a:schemeClr val="bg1"/>
                </a:solidFill>
                <a:latin typeface="Quicksand"/>
                <a:sym typeface="Quicksand"/>
              </a:rPr>
              <a:t>Entwicklung</a:t>
            </a:r>
            <a:r>
              <a:rPr lang="en-US" sz="3200" dirty="0">
                <a:solidFill>
                  <a:schemeClr val="bg1"/>
                </a:solidFill>
                <a:latin typeface="Quicksand"/>
                <a:sym typeface="Quicksand"/>
              </a:rPr>
              <a:t> </a:t>
            </a:r>
            <a:r>
              <a:rPr lang="en-US" sz="3200" b="1" dirty="0" err="1">
                <a:solidFill>
                  <a:schemeClr val="bg1"/>
                </a:solidFill>
                <a:latin typeface="Quicksand"/>
                <a:sym typeface="Quicksand"/>
              </a:rPr>
              <a:t>formeller</a:t>
            </a:r>
            <a:r>
              <a:rPr lang="en-US" sz="3200" b="1" dirty="0">
                <a:solidFill>
                  <a:schemeClr val="bg1"/>
                </a:solidFill>
                <a:latin typeface="Quicksand"/>
                <a:sym typeface="Quicksand"/>
              </a:rPr>
              <a:t> </a:t>
            </a:r>
            <a:r>
              <a:rPr lang="en-US" sz="3200" b="1" dirty="0" err="1">
                <a:solidFill>
                  <a:schemeClr val="bg1"/>
                </a:solidFill>
                <a:latin typeface="Quicksand"/>
                <a:sym typeface="Quicksand"/>
              </a:rPr>
              <a:t>Strukturen</a:t>
            </a:r>
            <a:r>
              <a:rPr lang="en-US" sz="3200" dirty="0">
                <a:solidFill>
                  <a:schemeClr val="bg1"/>
                </a:solidFill>
                <a:latin typeface="Quicksand"/>
                <a:sym typeface="Quicksand"/>
              </a:rPr>
              <a:t>, </a:t>
            </a:r>
            <a:r>
              <a:rPr lang="de-DE" sz="3200" dirty="0">
                <a:solidFill>
                  <a:schemeClr val="bg1"/>
                </a:solidFill>
                <a:latin typeface="Quicksand"/>
                <a:sym typeface="Quicksand"/>
              </a:rPr>
              <a:t>mit Satzungen, gewählten Vorständen und regelmäßigen Sitzungen</a:t>
            </a:r>
            <a:endParaRPr lang="en-US" sz="3200" dirty="0">
              <a:solidFill>
                <a:schemeClr val="bg1"/>
              </a:solidFill>
              <a:latin typeface="Quicksand"/>
              <a:sym typeface="Quicksand"/>
            </a:endParaRPr>
          </a:p>
        </p:txBody>
      </p:sp>
      <p:sp>
        <p:nvSpPr>
          <p:cNvPr id="155" name="Google Shape;155;p7"/>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Google Shape;114;p3">
            <a:extLst>
              <a:ext uri="{FF2B5EF4-FFF2-40B4-BE49-F238E27FC236}">
                <a16:creationId xmlns:a16="http://schemas.microsoft.com/office/drawing/2014/main" id="{C8C29DBA-D626-7531-DF84-9D9C78F77E99}"/>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8" name="Google Shape;113;p3">
            <a:extLst>
              <a:ext uri="{FF2B5EF4-FFF2-40B4-BE49-F238E27FC236}">
                <a16:creationId xmlns:a16="http://schemas.microsoft.com/office/drawing/2014/main" id="{2C8E56C4-57FF-9717-8ADC-4E6E512E3021}"/>
              </a:ext>
            </a:extLst>
          </p:cNvPr>
          <p:cNvSpPr/>
          <p:nvPr/>
        </p:nvSpPr>
        <p:spPr>
          <a:xfrm>
            <a:off x="-432635" y="-393187"/>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Textfeld 8">
            <a:extLst>
              <a:ext uri="{FF2B5EF4-FFF2-40B4-BE49-F238E27FC236}">
                <a16:creationId xmlns:a16="http://schemas.microsoft.com/office/drawing/2014/main" id="{2D0C4EA5-5739-11AD-54E8-E6539C2352FB}"/>
              </a:ext>
            </a:extLst>
          </p:cNvPr>
          <p:cNvSpPr txBox="1"/>
          <p:nvPr/>
        </p:nvSpPr>
        <p:spPr>
          <a:xfrm>
            <a:off x="11652419" y="5297165"/>
            <a:ext cx="6952536" cy="461665"/>
          </a:xfrm>
          <a:prstGeom prst="rect">
            <a:avLst/>
          </a:prstGeom>
          <a:noFill/>
        </p:spPr>
        <p:txBody>
          <a:bodyPr wrap="square">
            <a:spAutoFit/>
          </a:bodyPr>
          <a:lstStyle/>
          <a:p>
            <a:pPr algn="l">
              <a:spcBef>
                <a:spcPts val="1500"/>
              </a:spcBef>
              <a:spcAft>
                <a:spcPts val="750"/>
              </a:spcAft>
              <a:buNone/>
            </a:pPr>
            <a:r>
              <a:rPr lang="de-DE" sz="2400" dirty="0">
                <a:solidFill>
                  <a:schemeClr val="bg1"/>
                </a:solidFill>
                <a:latin typeface="Quicksand"/>
              </a:rPr>
              <a:t>Wiener</a:t>
            </a:r>
            <a:r>
              <a:rPr lang="de-DE" sz="1600" b="1" i="0" u="none" strike="noStrike" dirty="0">
                <a:solidFill>
                  <a:schemeClr val="bg1"/>
                </a:solidFill>
                <a:effectLst/>
                <a:latin typeface="Open Sans" panose="020B0606030504020204" pitchFamily="34" charset="0"/>
              </a:rPr>
              <a:t> </a:t>
            </a:r>
            <a:r>
              <a:rPr lang="de-DE" sz="2400" dirty="0">
                <a:solidFill>
                  <a:schemeClr val="bg1"/>
                </a:solidFill>
                <a:latin typeface="Quicksand"/>
              </a:rPr>
              <a:t>Taubstummen Frauen – Verein (1890)</a:t>
            </a:r>
          </a:p>
        </p:txBody>
      </p:sp>
      <p:sp>
        <p:nvSpPr>
          <p:cNvPr id="3" name="Google Shape;219;p13">
            <a:extLst>
              <a:ext uri="{FF2B5EF4-FFF2-40B4-BE49-F238E27FC236}">
                <a16:creationId xmlns:a16="http://schemas.microsoft.com/office/drawing/2014/main" id="{F5ECBC82-9AF6-323F-56D2-9C32EE82C94C}"/>
              </a:ext>
            </a:extLst>
          </p:cNvPr>
          <p:cNvSpPr txBox="1"/>
          <p:nvPr/>
        </p:nvSpPr>
        <p:spPr>
          <a:xfrm>
            <a:off x="609600" y="9708932"/>
            <a:ext cx="91578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400" dirty="0" err="1">
                <a:solidFill>
                  <a:schemeClr val="lt1"/>
                </a:solidFill>
                <a:latin typeface="Quicksand"/>
                <a:ea typeface="Quicksand"/>
                <a:cs typeface="Quicksand"/>
                <a:sym typeface="Quicksand"/>
              </a:rPr>
              <a:t>Photo</a:t>
            </a:r>
            <a:r>
              <a:rPr lang="de-AT" sz="1400" dirty="0">
                <a:solidFill>
                  <a:schemeClr val="lt1"/>
                </a:solidFill>
                <a:latin typeface="Quicksand"/>
                <a:ea typeface="Quicksand"/>
                <a:cs typeface="Quicksand"/>
                <a:sym typeface="Quicksand"/>
              </a:rPr>
              <a:t>: WITAF, </a:t>
            </a:r>
            <a:r>
              <a:rPr lang="de-AT" sz="1400" dirty="0" err="1">
                <a:solidFill>
                  <a:schemeClr val="lt1"/>
                </a:solidFill>
                <a:latin typeface="Quicksand"/>
                <a:ea typeface="Quicksand"/>
                <a:cs typeface="Quicksand"/>
                <a:sym typeface="Quicksand"/>
              </a:rPr>
              <a:t>www.gehoerlos-archiv.at</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61"/>
        <p:cNvGrpSpPr/>
        <p:nvPr/>
      </p:nvGrpSpPr>
      <p:grpSpPr>
        <a:xfrm>
          <a:off x="0" y="0"/>
          <a:ext cx="0" cy="0"/>
          <a:chOff x="0" y="0"/>
          <a:chExt cx="0" cy="0"/>
        </a:xfrm>
      </p:grpSpPr>
      <p:sp>
        <p:nvSpPr>
          <p:cNvPr id="162" name="Google Shape;162;p8"/>
          <p:cNvSpPr/>
          <p:nvPr/>
        </p:nvSpPr>
        <p:spPr>
          <a:xfrm>
            <a:off x="0" y="0"/>
            <a:ext cx="18283428" cy="10287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3" name="Google Shape;163;p8"/>
          <p:cNvSpPr txBox="1"/>
          <p:nvPr/>
        </p:nvSpPr>
        <p:spPr>
          <a:xfrm>
            <a:off x="457200" y="1562901"/>
            <a:ext cx="9601200" cy="129027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None/>
            </a:pPr>
            <a:r>
              <a:rPr lang="de-AT" sz="6600" dirty="0">
                <a:solidFill>
                  <a:schemeClr val="bg1"/>
                </a:solidFill>
                <a:latin typeface="Anton" pitchFamily="2" charset="0"/>
                <a:ea typeface="Anton"/>
                <a:cs typeface="Anton"/>
                <a:sym typeface="Anton"/>
              </a:rPr>
              <a:t>Ziele des Gehörlosenklubs</a:t>
            </a:r>
            <a:endParaRPr sz="6600" dirty="0">
              <a:solidFill>
                <a:schemeClr val="bg1"/>
              </a:solidFill>
              <a:latin typeface="Anton" pitchFamily="2" charset="0"/>
              <a:ea typeface="Anton"/>
              <a:cs typeface="Anton"/>
              <a:sym typeface="Anton"/>
            </a:endParaRPr>
          </a:p>
        </p:txBody>
      </p:sp>
      <p:sp>
        <p:nvSpPr>
          <p:cNvPr id="164" name="Google Shape;164;p8"/>
          <p:cNvSpPr/>
          <p:nvPr/>
        </p:nvSpPr>
        <p:spPr>
          <a:xfrm>
            <a:off x="1039731" y="3138899"/>
            <a:ext cx="5212080" cy="27432"/>
          </a:xfrm>
          <a:custGeom>
            <a:avLst/>
            <a:gdLst/>
            <a:ahLst/>
            <a:cxnLst/>
            <a:rect l="l" t="t" r="r" b="b"/>
            <a:pathLst>
              <a:path w="5212080" h="27432" fill="none" extrusionOk="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w="5212080" h="27432" extrusionOk="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5" name="Google Shape;165;p8"/>
          <p:cNvSpPr txBox="1"/>
          <p:nvPr/>
        </p:nvSpPr>
        <p:spPr>
          <a:xfrm>
            <a:off x="457200" y="3406335"/>
            <a:ext cx="9114503" cy="4981002"/>
          </a:xfrm>
          <a:prstGeom prst="rect">
            <a:avLst/>
          </a:prstGeom>
          <a:noFill/>
          <a:ln>
            <a:noFill/>
          </a:ln>
        </p:spPr>
        <p:txBody>
          <a:bodyPr spcFirstLastPara="1" wrap="square" lIns="91425" tIns="45700" rIns="91425" bIns="45700" anchor="t" anchorCtr="0">
            <a:normAutofit fontScale="92500" lnSpcReduction="20000"/>
          </a:bodyPr>
          <a:lstStyle/>
          <a:p>
            <a:pPr marL="571500" lvl="0" indent="-571500">
              <a:lnSpc>
                <a:spcPct val="150000"/>
              </a:lnSpc>
              <a:buClr>
                <a:schemeClr val="bg1"/>
              </a:buClr>
              <a:buSzPts val="3200"/>
              <a:buFont typeface="Arial"/>
              <a:buChar char="•"/>
            </a:pPr>
            <a:r>
              <a:rPr lang="de-DE" sz="3200" dirty="0">
                <a:solidFill>
                  <a:schemeClr val="bg1"/>
                </a:solidFill>
                <a:latin typeface="Quicksand" charset="0"/>
                <a:ea typeface="Calibri"/>
                <a:cs typeface="Calibri"/>
                <a:sym typeface="Calibri"/>
              </a:rPr>
              <a:t>Förderung der Bildung (z. B. durch Vorträge, Workshops)</a:t>
            </a:r>
          </a:p>
          <a:p>
            <a:pPr marL="571500" lvl="0" indent="-571500">
              <a:lnSpc>
                <a:spcPct val="150000"/>
              </a:lnSpc>
              <a:buClr>
                <a:schemeClr val="bg1"/>
              </a:buClr>
              <a:buSzPts val="3200"/>
              <a:buFont typeface="Arial"/>
              <a:buChar char="•"/>
            </a:pPr>
            <a:r>
              <a:rPr lang="de-DE" sz="3200" dirty="0">
                <a:solidFill>
                  <a:schemeClr val="bg1"/>
                </a:solidFill>
                <a:latin typeface="Quicksand" charset="0"/>
                <a:ea typeface="Calibri"/>
                <a:cs typeface="Calibri"/>
                <a:sym typeface="Calibri"/>
              </a:rPr>
              <a:t>Geselliges Beisammensein und gegenseitige Unterstützung</a:t>
            </a:r>
          </a:p>
          <a:p>
            <a:pPr marL="571500" lvl="0" indent="-571500">
              <a:lnSpc>
                <a:spcPct val="150000"/>
              </a:lnSpc>
              <a:buClr>
                <a:schemeClr val="bg1"/>
              </a:buClr>
              <a:buSzPts val="3200"/>
              <a:buFont typeface="Arial"/>
              <a:buChar char="•"/>
            </a:pPr>
            <a:r>
              <a:rPr lang="de-DE" sz="3200" dirty="0">
                <a:solidFill>
                  <a:schemeClr val="bg1"/>
                </a:solidFill>
                <a:latin typeface="Quicksand" charset="0"/>
                <a:ea typeface="Calibri"/>
                <a:cs typeface="Calibri"/>
                <a:sym typeface="Calibri"/>
              </a:rPr>
              <a:t>Eintreten für die Rechte gehörloser Menschen</a:t>
            </a:r>
          </a:p>
          <a:p>
            <a:pPr marL="571500" lvl="0" indent="-571500">
              <a:lnSpc>
                <a:spcPct val="150000"/>
              </a:lnSpc>
              <a:buClr>
                <a:schemeClr val="bg1"/>
              </a:buClr>
              <a:buSzPts val="3200"/>
              <a:buFont typeface="Arial"/>
              <a:buChar char="•"/>
            </a:pPr>
            <a:r>
              <a:rPr lang="de-DE" sz="3200" dirty="0">
                <a:solidFill>
                  <a:schemeClr val="bg1"/>
                </a:solidFill>
                <a:latin typeface="Quicksand" charset="0"/>
                <a:ea typeface="Calibri"/>
                <a:cs typeface="Calibri"/>
                <a:sym typeface="Calibri"/>
              </a:rPr>
              <a:t>Erhaltung der Gebärdensprache#</a:t>
            </a:r>
          </a:p>
          <a:p>
            <a:pPr marL="571500" lvl="0" indent="-571500">
              <a:lnSpc>
                <a:spcPct val="150000"/>
              </a:lnSpc>
              <a:buClr>
                <a:schemeClr val="bg1"/>
              </a:buClr>
              <a:buSzPts val="3200"/>
              <a:buFont typeface="Arial"/>
              <a:buChar char="•"/>
            </a:pPr>
            <a:r>
              <a:rPr lang="de-DE" sz="3200" dirty="0">
                <a:solidFill>
                  <a:schemeClr val="bg1"/>
                </a:solidFill>
                <a:latin typeface="Quicksand" charset="0"/>
                <a:ea typeface="Calibri"/>
                <a:cs typeface="Calibri"/>
                <a:sym typeface="Calibri"/>
              </a:rPr>
              <a:t>Gründung von Sport-, Theater- oder Kulturvereinen</a:t>
            </a:r>
            <a:endParaRPr sz="3200" dirty="0">
              <a:solidFill>
                <a:schemeClr val="bg1"/>
              </a:solidFill>
              <a:latin typeface="Quicksand" charset="0"/>
              <a:ea typeface="Calibri"/>
              <a:cs typeface="Calibri"/>
              <a:sym typeface="Calibri"/>
            </a:endParaRPr>
          </a:p>
        </p:txBody>
      </p:sp>
      <p:sp>
        <p:nvSpPr>
          <p:cNvPr id="167" name="Google Shape;167;p8"/>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 name="Google Shape;168;p8"/>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Google Shape;113;p3">
            <a:extLst>
              <a:ext uri="{FF2B5EF4-FFF2-40B4-BE49-F238E27FC236}">
                <a16:creationId xmlns:a16="http://schemas.microsoft.com/office/drawing/2014/main" id="{7D802FBF-EDB3-AFC1-9F8A-FA3A9D253190}"/>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114;p3">
            <a:extLst>
              <a:ext uri="{FF2B5EF4-FFF2-40B4-BE49-F238E27FC236}">
                <a16:creationId xmlns:a16="http://schemas.microsoft.com/office/drawing/2014/main" id="{BEED6D71-04F0-2FE9-F1F1-B108BBA99337}"/>
              </a:ext>
            </a:extLst>
          </p:cNvPr>
          <p:cNvSpPr/>
          <p:nvPr/>
        </p:nvSpPr>
        <p:spPr>
          <a:xfrm>
            <a:off x="19078032" y="8643996"/>
            <a:ext cx="4165516" cy="724079"/>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pic>
        <p:nvPicPr>
          <p:cNvPr id="3074" name="Picture 2">
            <a:extLst>
              <a:ext uri="{FF2B5EF4-FFF2-40B4-BE49-F238E27FC236}">
                <a16:creationId xmlns:a16="http://schemas.microsoft.com/office/drawing/2014/main" id="{F4073B20-363E-9162-A573-F8AC508011D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61245" y="1562901"/>
            <a:ext cx="7869555" cy="6017895"/>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7304B437-4168-2C85-9032-0277151CE23C}"/>
              </a:ext>
            </a:extLst>
          </p:cNvPr>
          <p:cNvSpPr txBox="1"/>
          <p:nvPr/>
        </p:nvSpPr>
        <p:spPr>
          <a:xfrm>
            <a:off x="13896022" y="7580796"/>
            <a:ext cx="6952536" cy="1200329"/>
          </a:xfrm>
          <a:prstGeom prst="rect">
            <a:avLst/>
          </a:prstGeom>
          <a:noFill/>
        </p:spPr>
        <p:txBody>
          <a:bodyPr wrap="square">
            <a:spAutoFit/>
          </a:bodyPr>
          <a:lstStyle/>
          <a:p>
            <a:pPr algn="l">
              <a:spcBef>
                <a:spcPts val="1500"/>
              </a:spcBef>
              <a:spcAft>
                <a:spcPts val="750"/>
              </a:spcAft>
              <a:buNone/>
            </a:pPr>
            <a:r>
              <a:rPr lang="de-DE" sz="2400" u="sng" dirty="0">
                <a:solidFill>
                  <a:schemeClr val="bg1"/>
                </a:solidFill>
                <a:latin typeface="Quicksand" charset="0"/>
              </a:rPr>
              <a:t>Taubstummengesellschaft</a:t>
            </a:r>
            <a:r>
              <a:rPr lang="de-DE" sz="2400" dirty="0">
                <a:solidFill>
                  <a:schemeClr val="bg1"/>
                </a:solidFill>
                <a:latin typeface="Quicksand" charset="0"/>
              </a:rPr>
              <a:t/>
            </a:r>
            <a:br>
              <a:rPr lang="de-DE" sz="2400" dirty="0">
                <a:solidFill>
                  <a:schemeClr val="bg1"/>
                </a:solidFill>
                <a:latin typeface="Quicksand" charset="0"/>
              </a:rPr>
            </a:br>
            <a:r>
              <a:rPr lang="de-DE" sz="2400" dirty="0">
                <a:solidFill>
                  <a:schemeClr val="bg1"/>
                </a:solidFill>
                <a:latin typeface="Quicksand" charset="0"/>
              </a:rPr>
              <a:t>bei Dreher Bierhalle (1896)</a:t>
            </a:r>
            <a:br>
              <a:rPr lang="de-DE" sz="2400" dirty="0">
                <a:solidFill>
                  <a:schemeClr val="bg1"/>
                </a:solidFill>
                <a:latin typeface="Quicksand" charset="0"/>
              </a:rPr>
            </a:br>
            <a:r>
              <a:rPr lang="de-DE" sz="2400" dirty="0">
                <a:solidFill>
                  <a:schemeClr val="bg1"/>
                </a:solidFill>
                <a:latin typeface="Quicksand" charset="0"/>
              </a:rPr>
              <a:t>© Ludwig Pollak</a:t>
            </a:r>
          </a:p>
        </p:txBody>
      </p:sp>
      <p:sp>
        <p:nvSpPr>
          <p:cNvPr id="3" name="Google Shape;219;p13">
            <a:extLst>
              <a:ext uri="{FF2B5EF4-FFF2-40B4-BE49-F238E27FC236}">
                <a16:creationId xmlns:a16="http://schemas.microsoft.com/office/drawing/2014/main" id="{6947DA34-818F-253B-5DB6-DB9A0E7E700B}"/>
              </a:ext>
            </a:extLst>
          </p:cNvPr>
          <p:cNvSpPr txBox="1"/>
          <p:nvPr/>
        </p:nvSpPr>
        <p:spPr>
          <a:xfrm>
            <a:off x="609600" y="9708932"/>
            <a:ext cx="91578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400" dirty="0" err="1">
                <a:solidFill>
                  <a:schemeClr val="lt1"/>
                </a:solidFill>
                <a:latin typeface="Quicksand"/>
                <a:ea typeface="Quicksand"/>
                <a:cs typeface="Quicksand"/>
                <a:sym typeface="Quicksand"/>
              </a:rPr>
              <a:t>Photo</a:t>
            </a:r>
            <a:r>
              <a:rPr lang="de-AT" sz="1400" dirty="0">
                <a:solidFill>
                  <a:schemeClr val="lt1"/>
                </a:solidFill>
                <a:latin typeface="Quicksand"/>
                <a:ea typeface="Quicksand"/>
                <a:cs typeface="Quicksand"/>
                <a:sym typeface="Quicksand"/>
              </a:rPr>
              <a:t>: WITAF, </a:t>
            </a:r>
            <a:r>
              <a:rPr lang="de-AT" sz="1400" dirty="0" err="1">
                <a:solidFill>
                  <a:schemeClr val="lt1"/>
                </a:solidFill>
                <a:latin typeface="Quicksand"/>
                <a:ea typeface="Quicksand"/>
                <a:cs typeface="Quicksand"/>
                <a:sym typeface="Quicksand"/>
              </a:rPr>
              <a:t>www.gehoerlos-archiv.at</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3"/>
        <p:cNvGrpSpPr/>
        <p:nvPr/>
      </p:nvGrpSpPr>
      <p:grpSpPr>
        <a:xfrm>
          <a:off x="0" y="0"/>
          <a:ext cx="0" cy="0"/>
          <a:chOff x="0" y="0"/>
          <a:chExt cx="0" cy="0"/>
        </a:xfrm>
      </p:grpSpPr>
      <p:sp>
        <p:nvSpPr>
          <p:cNvPr id="175" name="Google Shape;175;p9"/>
          <p:cNvSpPr txBox="1"/>
          <p:nvPr/>
        </p:nvSpPr>
        <p:spPr>
          <a:xfrm>
            <a:off x="960120" y="2392669"/>
            <a:ext cx="9601200" cy="1290274"/>
          </a:xfrm>
          <a:prstGeom prst="rect">
            <a:avLst/>
          </a:prstGeom>
          <a:noFill/>
          <a:ln>
            <a:noFill/>
          </a:ln>
        </p:spPr>
        <p:txBody>
          <a:bodyPr spcFirstLastPara="1" wrap="square" lIns="91425" tIns="45700" rIns="91425" bIns="45700" anchor="b" anchorCtr="0">
            <a:normAutofit fontScale="92500"/>
          </a:bodyPr>
          <a:lstStyle/>
          <a:p>
            <a:pPr marL="0" marR="0" lvl="0" indent="0" algn="l" rtl="0">
              <a:lnSpc>
                <a:spcPct val="90000"/>
              </a:lnSpc>
              <a:spcBef>
                <a:spcPts val="0"/>
              </a:spcBef>
              <a:spcAft>
                <a:spcPts val="0"/>
              </a:spcAft>
              <a:buNone/>
            </a:pPr>
            <a:r>
              <a:rPr lang="de-AT" sz="6600" dirty="0">
                <a:solidFill>
                  <a:schemeClr val="bg1"/>
                </a:solidFill>
                <a:latin typeface="Anton" pitchFamily="2" charset="0"/>
                <a:ea typeface="Anton"/>
                <a:cs typeface="Anton"/>
                <a:sym typeface="Anton"/>
              </a:rPr>
              <a:t>Legale Rahmenbedingungen</a:t>
            </a:r>
            <a:endParaRPr sz="6600" dirty="0">
              <a:solidFill>
                <a:schemeClr val="bg1"/>
              </a:solidFill>
              <a:latin typeface="Anton" pitchFamily="2" charset="0"/>
              <a:ea typeface="Anton"/>
              <a:cs typeface="Anton"/>
              <a:sym typeface="Anton"/>
            </a:endParaRPr>
          </a:p>
        </p:txBody>
      </p:sp>
      <p:sp>
        <p:nvSpPr>
          <p:cNvPr id="176" name="Google Shape;176;p9"/>
          <p:cNvSpPr/>
          <p:nvPr/>
        </p:nvSpPr>
        <p:spPr>
          <a:xfrm>
            <a:off x="960120" y="3880491"/>
            <a:ext cx="5212080" cy="27432"/>
          </a:xfrm>
          <a:custGeom>
            <a:avLst/>
            <a:gdLst/>
            <a:ahLst/>
            <a:cxnLst/>
            <a:rect l="l" t="t" r="r" b="b"/>
            <a:pathLst>
              <a:path w="5212080" h="27432" fill="none" extrusionOk="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w="5212080" h="27432" extrusionOk="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bg1"/>
              </a:solidFill>
              <a:latin typeface="Calibri"/>
              <a:ea typeface="Calibri"/>
              <a:cs typeface="Calibri"/>
              <a:sym typeface="Calibri"/>
            </a:endParaRPr>
          </a:p>
        </p:txBody>
      </p:sp>
      <p:sp>
        <p:nvSpPr>
          <p:cNvPr id="177" name="Google Shape;177;p9"/>
          <p:cNvSpPr txBox="1"/>
          <p:nvPr/>
        </p:nvSpPr>
        <p:spPr>
          <a:xfrm>
            <a:off x="960120" y="4189525"/>
            <a:ext cx="16501970" cy="4981002"/>
          </a:xfrm>
          <a:prstGeom prst="rect">
            <a:avLst/>
          </a:prstGeom>
          <a:noFill/>
          <a:ln>
            <a:noFill/>
          </a:ln>
        </p:spPr>
        <p:txBody>
          <a:bodyPr spcFirstLastPara="1" wrap="square" lIns="91425" tIns="45700" rIns="91425" bIns="45700" anchor="t" anchorCtr="0">
            <a:normAutofit lnSpcReduction="10000"/>
          </a:bodyPr>
          <a:lstStyle/>
          <a:p>
            <a:pPr lvl="0">
              <a:lnSpc>
                <a:spcPct val="150000"/>
              </a:lnSpc>
            </a:pPr>
            <a:r>
              <a:rPr lang="de-DE" sz="3200" dirty="0">
                <a:solidFill>
                  <a:schemeClr val="bg1"/>
                </a:solidFill>
                <a:latin typeface="Quicksand" charset="0"/>
                <a:ea typeface="Quicksand"/>
                <a:cs typeface="Quicksand"/>
                <a:sym typeface="Quicksand"/>
              </a:rPr>
              <a:t>Schließlich wurden viele Vereinigungen offiziell registriert (z. B. als gemeinnützige Organisationen/NGOs).</a:t>
            </a:r>
          </a:p>
          <a:p>
            <a:pPr lvl="0">
              <a:lnSpc>
                <a:spcPct val="150000"/>
              </a:lnSpc>
            </a:pPr>
            <a:endParaRPr lang="de-DE" sz="3200" dirty="0">
              <a:solidFill>
                <a:schemeClr val="bg1"/>
              </a:solidFill>
              <a:latin typeface="Quicksand" charset="0"/>
              <a:ea typeface="Quicksand"/>
              <a:cs typeface="Quicksand"/>
              <a:sym typeface="Quicksand"/>
            </a:endParaRPr>
          </a:p>
          <a:p>
            <a:pPr lvl="0">
              <a:lnSpc>
                <a:spcPct val="150000"/>
              </a:lnSpc>
            </a:pPr>
            <a:r>
              <a:rPr lang="de-DE" sz="3200" dirty="0">
                <a:solidFill>
                  <a:schemeClr val="bg1"/>
                </a:solidFill>
                <a:latin typeface="Quicksand" charset="0"/>
                <a:ea typeface="Quicksand"/>
                <a:cs typeface="Quicksand"/>
                <a:sym typeface="Quicksand"/>
              </a:rPr>
              <a:t>Dies ermöglichte ihnen:</a:t>
            </a:r>
          </a:p>
          <a:p>
            <a:pPr lvl="0">
              <a:lnSpc>
                <a:spcPct val="150000"/>
              </a:lnSpc>
            </a:pPr>
            <a:r>
              <a:rPr lang="de-DE" sz="3200" dirty="0">
                <a:solidFill>
                  <a:schemeClr val="bg1"/>
                </a:solidFill>
                <a:latin typeface="Quicksand" charset="0"/>
                <a:ea typeface="Quicksand"/>
                <a:cs typeface="Quicksand"/>
                <a:sym typeface="Quicksand"/>
              </a:rPr>
              <a:t>Spenden zu sammeln</a:t>
            </a:r>
          </a:p>
          <a:p>
            <a:pPr lvl="0">
              <a:lnSpc>
                <a:spcPct val="150000"/>
              </a:lnSpc>
            </a:pPr>
            <a:r>
              <a:rPr lang="de-DE" sz="3200" dirty="0">
                <a:solidFill>
                  <a:schemeClr val="bg1"/>
                </a:solidFill>
                <a:latin typeface="Quicksand" charset="0"/>
                <a:ea typeface="Quicksand"/>
                <a:cs typeface="Quicksand"/>
                <a:sym typeface="Quicksand"/>
              </a:rPr>
              <a:t>öffentliche Veranstaltungen abzuhalten</a:t>
            </a:r>
          </a:p>
          <a:p>
            <a:pPr lvl="0">
              <a:lnSpc>
                <a:spcPct val="150000"/>
              </a:lnSpc>
            </a:pPr>
            <a:r>
              <a:rPr lang="de-DE" sz="3200" dirty="0">
                <a:solidFill>
                  <a:schemeClr val="bg1"/>
                </a:solidFill>
                <a:latin typeface="Quicksand" charset="0"/>
                <a:ea typeface="Quicksand"/>
                <a:cs typeface="Quicksand"/>
                <a:sym typeface="Quicksand"/>
              </a:rPr>
              <a:t>eine breitere Anerkennung zu erlangen</a:t>
            </a:r>
            <a:endParaRPr dirty="0">
              <a:solidFill>
                <a:schemeClr val="bg1"/>
              </a:solidFill>
              <a:latin typeface="Quicksand" charset="0"/>
            </a:endParaRPr>
          </a:p>
        </p:txBody>
      </p:sp>
      <p:sp>
        <p:nvSpPr>
          <p:cNvPr id="178" name="Google Shape;178;p9"/>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p9"/>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122" name="Picture 2" descr="Waage, Balance, Symbol, Gerechtigkeit">
            <a:extLst>
              <a:ext uri="{FF2B5EF4-FFF2-40B4-BE49-F238E27FC236}">
                <a16:creationId xmlns:a16="http://schemas.microsoft.com/office/drawing/2014/main" id="{7E93BE96-FD41-ACA6-7E39-7293639D4B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55425" y="748807"/>
            <a:ext cx="3243170" cy="324317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13;p3">
            <a:extLst>
              <a:ext uri="{FF2B5EF4-FFF2-40B4-BE49-F238E27FC236}">
                <a16:creationId xmlns:a16="http://schemas.microsoft.com/office/drawing/2014/main" id="{6F43FEDD-F06C-527F-C729-13D1FEC2EB39}"/>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CFBC42EC-2584-EDEA-7EFC-66B6A3E722B8}"/>
              </a:ext>
            </a:extLst>
          </p:cNvPr>
          <p:cNvSpPr/>
          <p:nvPr/>
        </p:nvSpPr>
        <p:spPr>
          <a:xfrm>
            <a:off x="14447194" y="9304537"/>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83"/>
        <p:cNvGrpSpPr/>
        <p:nvPr/>
      </p:nvGrpSpPr>
      <p:grpSpPr>
        <a:xfrm>
          <a:off x="0" y="0"/>
          <a:ext cx="0" cy="0"/>
          <a:chOff x="0" y="0"/>
          <a:chExt cx="0" cy="0"/>
        </a:xfrm>
      </p:grpSpPr>
      <p:sp>
        <p:nvSpPr>
          <p:cNvPr id="184" name="Google Shape;184;p10"/>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5" name="Google Shape;185;p1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10"/>
          <p:cNvSpPr txBox="1"/>
          <p:nvPr/>
        </p:nvSpPr>
        <p:spPr>
          <a:xfrm>
            <a:off x="2084475" y="732819"/>
            <a:ext cx="14138751" cy="172354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de-AT" sz="8000" dirty="0">
                <a:solidFill>
                  <a:srgbClr val="FFFFFF"/>
                </a:solidFill>
                <a:latin typeface="Anton" pitchFamily="2" charset="0"/>
                <a:ea typeface="Anton"/>
                <a:cs typeface="Anton"/>
                <a:sym typeface="Anton"/>
              </a:rPr>
              <a:t>Geschichte der Gehörlosenklubs</a:t>
            </a:r>
            <a:endParaRPr dirty="0">
              <a:latin typeface="Anton" pitchFamily="2" charset="0"/>
            </a:endParaRPr>
          </a:p>
        </p:txBody>
      </p:sp>
      <p:sp>
        <p:nvSpPr>
          <p:cNvPr id="187" name="Google Shape;187;p10"/>
          <p:cNvSpPr txBox="1"/>
          <p:nvPr/>
        </p:nvSpPr>
        <p:spPr>
          <a:xfrm>
            <a:off x="3356360" y="3035507"/>
            <a:ext cx="3899846" cy="517064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chemeClr val="lt1"/>
              </a:buClr>
              <a:buSzPts val="2800"/>
              <a:buFont typeface="Quicksand"/>
              <a:buNone/>
            </a:pPr>
            <a:r>
              <a:rPr lang="de-AT" sz="2800" b="1" dirty="0">
                <a:solidFill>
                  <a:schemeClr val="lt1"/>
                </a:solidFill>
                <a:latin typeface="Quicksand"/>
                <a:ea typeface="Quicksand"/>
                <a:cs typeface="Quicksand"/>
                <a:sym typeface="Quicksand"/>
              </a:rPr>
              <a:t>1900: </a:t>
            </a:r>
            <a:r>
              <a:rPr lang="de-AT" sz="2800" dirty="0">
                <a:solidFill>
                  <a:schemeClr val="lt1"/>
                </a:solidFill>
                <a:latin typeface="Quicksand"/>
                <a:ea typeface="Quicksand"/>
                <a:cs typeface="Quicksand"/>
                <a:sym typeface="Quicksand"/>
              </a:rPr>
              <a:t/>
            </a:r>
            <a:br>
              <a:rPr lang="de-AT" sz="2800" dirty="0">
                <a:solidFill>
                  <a:schemeClr val="lt1"/>
                </a:solidFill>
                <a:latin typeface="Quicksand"/>
                <a:ea typeface="Quicksand"/>
                <a:cs typeface="Quicksand"/>
                <a:sym typeface="Quicksand"/>
              </a:rPr>
            </a:br>
            <a:endParaRPr sz="2800" dirty="0">
              <a:solidFill>
                <a:schemeClr val="lt1"/>
              </a:solidFill>
              <a:latin typeface="Quicksand"/>
              <a:ea typeface="Quicksand"/>
              <a:cs typeface="Quicksand"/>
              <a:sym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1. Paris 1838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2. Berlin 1848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3. Berlin 1849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4. Leipzig 1864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5. Lüttich 1864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6. Wien 1865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7. Dresden 1866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8. Kopenhagen 1866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9. Stockholm 1868 </a:t>
            </a:r>
            <a:endParaRPr dirty="0"/>
          </a:p>
          <a:p>
            <a:pPr marL="0" marR="0" lvl="0" indent="0" algn="l" rtl="0">
              <a:spcBef>
                <a:spcPts val="0"/>
              </a:spcBef>
              <a:spcAft>
                <a:spcPts val="0"/>
              </a:spcAft>
              <a:buNone/>
            </a:pPr>
            <a:r>
              <a:rPr lang="de-AT" sz="2800" dirty="0">
                <a:solidFill>
                  <a:schemeClr val="lt1"/>
                </a:solidFill>
                <a:latin typeface="Quicksand"/>
                <a:ea typeface="Quicksand"/>
                <a:cs typeface="Quicksand"/>
                <a:sym typeface="Quicksand"/>
              </a:rPr>
              <a:t>10. Prag 1868</a:t>
            </a:r>
            <a:endParaRPr sz="2799" dirty="0">
              <a:solidFill>
                <a:schemeClr val="lt1"/>
              </a:solidFill>
              <a:latin typeface="Quicksand"/>
              <a:ea typeface="Quicksand"/>
              <a:cs typeface="Quicksand"/>
              <a:sym typeface="Quicksand"/>
            </a:endParaRPr>
          </a:p>
        </p:txBody>
      </p:sp>
      <p:sp>
        <p:nvSpPr>
          <p:cNvPr id="188" name="Google Shape;188;p10"/>
          <p:cNvSpPr txBox="1"/>
          <p:nvPr/>
        </p:nvSpPr>
        <p:spPr>
          <a:xfrm>
            <a:off x="3356360" y="9364430"/>
            <a:ext cx="5105400" cy="3738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800" dirty="0">
                <a:solidFill>
                  <a:schemeClr val="lt1"/>
                </a:solidFill>
                <a:latin typeface="Calibri"/>
                <a:ea typeface="Calibri"/>
                <a:cs typeface="Calibri"/>
                <a:sym typeface="Calibri"/>
              </a:rPr>
              <a:t>Source: Peter </a:t>
            </a:r>
            <a:r>
              <a:rPr lang="de-AT" sz="1800" dirty="0" err="1">
                <a:solidFill>
                  <a:schemeClr val="lt1"/>
                </a:solidFill>
                <a:latin typeface="Calibri"/>
                <a:ea typeface="Calibri"/>
                <a:cs typeface="Calibri"/>
                <a:sym typeface="Calibri"/>
              </a:rPr>
              <a:t>Niemelä</a:t>
            </a:r>
            <a:r>
              <a:rPr lang="de-AT" sz="1800" dirty="0">
                <a:solidFill>
                  <a:schemeClr val="lt1"/>
                </a:solidFill>
                <a:latin typeface="Calibri"/>
                <a:ea typeface="Calibri"/>
                <a:cs typeface="Calibri"/>
                <a:sym typeface="Calibri"/>
              </a:rPr>
              <a:t>, Dänemark/</a:t>
            </a:r>
            <a:r>
              <a:rPr lang="de-AT" sz="1800" dirty="0" err="1">
                <a:solidFill>
                  <a:schemeClr val="lt1"/>
                </a:solidFill>
                <a:latin typeface="Calibri"/>
                <a:ea typeface="Calibri"/>
                <a:cs typeface="Calibri"/>
                <a:sym typeface="Calibri"/>
              </a:rPr>
              <a:t>Finland</a:t>
            </a:r>
            <a:endParaRPr sz="1800" dirty="0">
              <a:solidFill>
                <a:schemeClr val="lt1"/>
              </a:solidFill>
              <a:latin typeface="Calibri"/>
              <a:ea typeface="Calibri"/>
              <a:cs typeface="Calibri"/>
              <a:sym typeface="Calibri"/>
            </a:endParaRPr>
          </a:p>
        </p:txBody>
      </p:sp>
      <p:sp>
        <p:nvSpPr>
          <p:cNvPr id="3" name="Textfeld 2">
            <a:extLst>
              <a:ext uri="{FF2B5EF4-FFF2-40B4-BE49-F238E27FC236}">
                <a16:creationId xmlns:a16="http://schemas.microsoft.com/office/drawing/2014/main" id="{A02718B2-C53B-7720-0F43-F39959B28170}"/>
              </a:ext>
            </a:extLst>
          </p:cNvPr>
          <p:cNvSpPr txBox="1"/>
          <p:nvPr/>
        </p:nvSpPr>
        <p:spPr>
          <a:xfrm>
            <a:off x="10121041" y="3035507"/>
            <a:ext cx="4881716" cy="5262979"/>
          </a:xfrm>
          <a:prstGeom prst="rect">
            <a:avLst/>
          </a:prstGeom>
          <a:noFill/>
        </p:spPr>
        <p:txBody>
          <a:bodyPr wrap="square">
            <a:spAutoFit/>
          </a:bodyPr>
          <a:lstStyle/>
          <a:p>
            <a:pPr marL="0" marR="0" lvl="0" indent="0" algn="l" rtl="0">
              <a:spcBef>
                <a:spcPts val="0"/>
              </a:spcBef>
              <a:spcAft>
                <a:spcPts val="0"/>
              </a:spcAft>
              <a:buClr>
                <a:schemeClr val="lt1"/>
              </a:buClr>
              <a:buSzPts val="2800"/>
              <a:buFont typeface="Quicksand"/>
              <a:buNone/>
            </a:pPr>
            <a:r>
              <a:rPr lang="de-AT" sz="2800" b="1" dirty="0">
                <a:solidFill>
                  <a:schemeClr val="lt1"/>
                </a:solidFill>
                <a:latin typeface="Quicksand"/>
                <a:sym typeface="Quicksand"/>
              </a:rPr>
              <a:t>2024: </a:t>
            </a:r>
            <a:r>
              <a:rPr lang="de-AT" sz="2800" dirty="0">
                <a:solidFill>
                  <a:schemeClr val="lt1"/>
                </a:solidFill>
                <a:latin typeface="Quicksand"/>
                <a:sym typeface="Quicksand"/>
              </a:rPr>
              <a:t/>
            </a:r>
            <a:br>
              <a:rPr lang="de-AT" sz="2800" dirty="0">
                <a:solidFill>
                  <a:schemeClr val="lt1"/>
                </a:solidFill>
                <a:latin typeface="Quicksand"/>
                <a:sym typeface="Quicksand"/>
              </a:rPr>
            </a:br>
            <a:endParaRPr lang="de-AT" sz="2800" dirty="0">
              <a:solidFill>
                <a:schemeClr val="lt1"/>
              </a:solidFill>
              <a:latin typeface="Quicksand"/>
              <a:sym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1. Berlin 1848 </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2. Leipzig  1864 </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3. Wien 1865 </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4. Dresden  1866</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5. Kopenhagen 1866  </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6. Stockholm  1868</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7. Prag 1868</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8. Hannover 1872 </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9. Milano 1874 </a:t>
            </a:r>
            <a:endParaRPr lang="de-AT" sz="2800" dirty="0">
              <a:solidFill>
                <a:schemeClr val="lt1"/>
              </a:solidFill>
              <a:latin typeface="Quicksand"/>
            </a:endParaRPr>
          </a:p>
          <a:p>
            <a:pPr marL="0" marR="0" lvl="0" indent="0" algn="l" rtl="0">
              <a:spcBef>
                <a:spcPts val="0"/>
              </a:spcBef>
              <a:spcAft>
                <a:spcPts val="0"/>
              </a:spcAft>
              <a:buNone/>
            </a:pPr>
            <a:r>
              <a:rPr lang="de-AT" sz="2800" dirty="0">
                <a:solidFill>
                  <a:schemeClr val="lt1"/>
                </a:solidFill>
                <a:latin typeface="Quicksand"/>
                <a:sym typeface="Quicksand"/>
              </a:rPr>
              <a:t>10. Oslo 1878 </a:t>
            </a:r>
            <a:endParaRPr lang="de-AT" sz="2800" dirty="0">
              <a:solidFill>
                <a:schemeClr val="lt1"/>
              </a:solidFill>
              <a:latin typeface="Quicksand"/>
            </a:endParaRPr>
          </a:p>
        </p:txBody>
      </p:sp>
      <p:cxnSp>
        <p:nvCxnSpPr>
          <p:cNvPr id="5" name="Gerader Verbinder 4">
            <a:extLst>
              <a:ext uri="{FF2B5EF4-FFF2-40B4-BE49-F238E27FC236}">
                <a16:creationId xmlns:a16="http://schemas.microsoft.com/office/drawing/2014/main" id="{1C301DD1-4F7C-E973-D03E-24242C5EA214}"/>
              </a:ext>
            </a:extLst>
          </p:cNvPr>
          <p:cNvCxnSpPr>
            <a:cxnSpLocks/>
          </p:cNvCxnSpPr>
          <p:nvPr/>
        </p:nvCxnSpPr>
        <p:spPr>
          <a:xfrm>
            <a:off x="8151971" y="2923082"/>
            <a:ext cx="0" cy="5375404"/>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sp>
        <p:nvSpPr>
          <p:cNvPr id="2" name="Google Shape;114;p3">
            <a:extLst>
              <a:ext uri="{FF2B5EF4-FFF2-40B4-BE49-F238E27FC236}">
                <a16:creationId xmlns:a16="http://schemas.microsoft.com/office/drawing/2014/main" id="{C0D8BDE7-95C3-FCA9-8367-D7D897105670}"/>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93"/>
        <p:cNvGrpSpPr/>
        <p:nvPr/>
      </p:nvGrpSpPr>
      <p:grpSpPr>
        <a:xfrm>
          <a:off x="0" y="0"/>
          <a:ext cx="0" cy="0"/>
          <a:chOff x="0" y="0"/>
          <a:chExt cx="0" cy="0"/>
        </a:xfrm>
      </p:grpSpPr>
      <p:sp>
        <p:nvSpPr>
          <p:cNvPr id="194" name="Google Shape;194;p11"/>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p11"/>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6" name="Google Shape;196;p11"/>
          <p:cNvSpPr txBox="1"/>
          <p:nvPr/>
        </p:nvSpPr>
        <p:spPr>
          <a:xfrm>
            <a:off x="1447800" y="1534517"/>
            <a:ext cx="15773400"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Anton"/>
                <a:cs typeface="Anton"/>
                <a:sym typeface="Anton"/>
              </a:rPr>
              <a:t>Entwicklung der Mitgliedsdynamiken</a:t>
            </a:r>
            <a:endParaRPr sz="8000" dirty="0">
              <a:solidFill>
                <a:schemeClr val="bg1"/>
              </a:solidFill>
              <a:latin typeface="Anton"/>
              <a:ea typeface="Anton"/>
              <a:cs typeface="Anton"/>
              <a:sym typeface="Anton"/>
            </a:endParaRPr>
          </a:p>
        </p:txBody>
      </p:sp>
      <p:sp>
        <p:nvSpPr>
          <p:cNvPr id="197" name="Google Shape;197;p11"/>
          <p:cNvSpPr txBox="1"/>
          <p:nvPr/>
        </p:nvSpPr>
        <p:spPr>
          <a:xfrm>
            <a:off x="636639" y="2976519"/>
            <a:ext cx="12592664" cy="6204776"/>
          </a:xfrm>
          <a:prstGeom prst="rect">
            <a:avLst/>
          </a:prstGeom>
          <a:noFill/>
          <a:ln>
            <a:noFill/>
          </a:ln>
        </p:spPr>
        <p:txBody>
          <a:bodyPr spcFirstLastPara="1" wrap="square" lIns="0" tIns="0" rIns="0" bIns="0" anchor="t" anchorCtr="0">
            <a:spAutoFit/>
          </a:bodyPr>
          <a:lstStyle/>
          <a:p>
            <a:pPr marL="302255" marR="0" lvl="1" indent="0" algn="l" rtl="0">
              <a:lnSpc>
                <a:spcPct val="140014"/>
              </a:lnSpc>
              <a:spcBef>
                <a:spcPts val="0"/>
              </a:spcBef>
              <a:spcAft>
                <a:spcPts val="0"/>
              </a:spcAft>
              <a:buNone/>
            </a:pPr>
            <a:r>
              <a:rPr lang="de-AT" sz="3200" b="0" i="0" u="sng" strike="noStrike" cap="none" dirty="0">
                <a:solidFill>
                  <a:schemeClr val="bg1"/>
                </a:solidFill>
                <a:latin typeface="Quicksand"/>
                <a:ea typeface="Quicksand"/>
                <a:cs typeface="Quicksand"/>
                <a:sym typeface="Quicksand"/>
              </a:rPr>
              <a:t>Traditionell</a:t>
            </a:r>
            <a:r>
              <a:rPr lang="de-AT" sz="3200" u="sng" dirty="0">
                <a:solidFill>
                  <a:schemeClr val="bg1"/>
                </a:solidFill>
                <a:latin typeface="Quicksand"/>
                <a:ea typeface="Quicksand"/>
                <a:cs typeface="Quicksand"/>
                <a:sym typeface="Quicksand"/>
              </a:rPr>
              <a:t>:</a:t>
            </a:r>
          </a:p>
          <a:p>
            <a:pPr marL="759455" marR="0" lvl="1" indent="-457200" algn="l" rtl="0">
              <a:lnSpc>
                <a:spcPct val="140014"/>
              </a:lnSpc>
              <a:spcBef>
                <a:spcPts val="0"/>
              </a:spcBef>
              <a:spcAft>
                <a:spcPts val="0"/>
              </a:spcAft>
              <a:buClr>
                <a:schemeClr val="bg1"/>
              </a:buClr>
              <a:buFont typeface="Arial" panose="020B0604020202020204" pitchFamily="34" charset="0"/>
              <a:buChar char="•"/>
            </a:pPr>
            <a:r>
              <a:rPr lang="de-AT" sz="3200" b="0" i="0" u="none" strike="noStrike" cap="none" dirty="0">
                <a:solidFill>
                  <a:schemeClr val="bg1"/>
                </a:solidFill>
                <a:latin typeface="Quicksand"/>
                <a:ea typeface="Quicksand"/>
                <a:cs typeface="Quicksand"/>
                <a:sym typeface="Quicksand"/>
              </a:rPr>
              <a:t>Strenge Mitgliedschaft Kriterien</a:t>
            </a:r>
          </a:p>
          <a:p>
            <a:pPr marL="759455" lvl="1" indent="-457200">
              <a:lnSpc>
                <a:spcPct val="140014"/>
              </a:lnSpc>
              <a:buClr>
                <a:schemeClr val="bg1"/>
              </a:buClr>
              <a:buFont typeface="Arial" panose="020B0604020202020204" pitchFamily="34" charset="0"/>
              <a:buChar char="•"/>
            </a:pPr>
            <a:r>
              <a:rPr lang="de-DE" sz="3200" dirty="0">
                <a:solidFill>
                  <a:schemeClr val="bg1"/>
                </a:solidFill>
                <a:latin typeface="Quicksand"/>
                <a:ea typeface="Quicksand"/>
                <a:cs typeface="Quicksand"/>
                <a:sym typeface="Quicksand"/>
              </a:rPr>
              <a:t>Mitglieder oft nach Arbeit, Ethnie oder Sportarten unterteilt</a:t>
            </a:r>
          </a:p>
          <a:p>
            <a:pPr marL="302255" lvl="1">
              <a:lnSpc>
                <a:spcPct val="140014"/>
              </a:lnSpc>
              <a:buClr>
                <a:schemeClr val="bg1"/>
              </a:buClr>
            </a:pPr>
            <a:endParaRPr lang="de-AT" sz="3200" b="0" i="0" u="none" strike="noStrike" cap="none" dirty="0">
              <a:solidFill>
                <a:schemeClr val="bg1"/>
              </a:solidFill>
              <a:latin typeface="Quicksand"/>
              <a:ea typeface="Quicksand"/>
              <a:cs typeface="Quicksand"/>
              <a:sym typeface="Quicksand"/>
            </a:endParaRPr>
          </a:p>
          <a:p>
            <a:pPr marL="302255" marR="0" lvl="1" indent="0" algn="l" rtl="0">
              <a:lnSpc>
                <a:spcPct val="140014"/>
              </a:lnSpc>
              <a:spcBef>
                <a:spcPts val="0"/>
              </a:spcBef>
              <a:spcAft>
                <a:spcPts val="0"/>
              </a:spcAft>
              <a:buNone/>
            </a:pPr>
            <a:r>
              <a:rPr lang="de-AT" sz="3200" b="0" i="0" u="sng" strike="noStrike" cap="none" dirty="0">
                <a:solidFill>
                  <a:schemeClr val="bg1"/>
                </a:solidFill>
                <a:latin typeface="Quicksand"/>
                <a:ea typeface="Quicksand"/>
                <a:cs typeface="Quicksand"/>
                <a:sym typeface="Quicksand"/>
              </a:rPr>
              <a:t>Heute</a:t>
            </a:r>
            <a:r>
              <a:rPr lang="de-AT" sz="3200" u="sng" dirty="0">
                <a:solidFill>
                  <a:schemeClr val="bg1"/>
                </a:solidFill>
                <a:latin typeface="Quicksand"/>
                <a:ea typeface="Quicksand"/>
                <a:cs typeface="Quicksand"/>
                <a:sym typeface="Quicksand"/>
              </a:rPr>
              <a:t>:</a:t>
            </a:r>
            <a:r>
              <a:rPr lang="de-AT" sz="3200" b="0" i="0" u="sng" strike="noStrike" cap="none" dirty="0">
                <a:solidFill>
                  <a:schemeClr val="bg1"/>
                </a:solidFill>
                <a:latin typeface="Quicksand"/>
                <a:ea typeface="Quicksand"/>
                <a:cs typeface="Quicksand"/>
                <a:sym typeface="Quicksand"/>
              </a:rPr>
              <a:t> </a:t>
            </a:r>
          </a:p>
          <a:p>
            <a:pPr marL="759455" lvl="1" indent="-457200">
              <a:lnSpc>
                <a:spcPct val="140014"/>
              </a:lnSpc>
              <a:buClr>
                <a:schemeClr val="bg1"/>
              </a:buClr>
              <a:buFont typeface="Arial" panose="020B0604020202020204" pitchFamily="34" charset="0"/>
              <a:buChar char="•"/>
            </a:pPr>
            <a:r>
              <a:rPr lang="de-DE" sz="3200" dirty="0">
                <a:solidFill>
                  <a:schemeClr val="bg1"/>
                </a:solidFill>
                <a:latin typeface="Quicksand"/>
                <a:ea typeface="Quicksand"/>
                <a:cs typeface="Quicksand"/>
                <a:sym typeface="Quicksand"/>
              </a:rPr>
              <a:t>Der Fokus hat sich auf Inklusivität verlagert,</a:t>
            </a:r>
          </a:p>
          <a:p>
            <a:pPr marL="759455" lvl="1" indent="-457200">
              <a:lnSpc>
                <a:spcPct val="140014"/>
              </a:lnSpc>
              <a:buClr>
                <a:schemeClr val="bg1"/>
              </a:buClr>
              <a:buFont typeface="Arial" panose="020B0604020202020204" pitchFamily="34" charset="0"/>
              <a:buChar char="•"/>
            </a:pPr>
            <a:r>
              <a:rPr lang="de-DE" sz="3200" dirty="0">
                <a:solidFill>
                  <a:schemeClr val="bg1"/>
                </a:solidFill>
                <a:latin typeface="Quicksand"/>
                <a:ea typeface="Quicksand"/>
                <a:cs typeface="Quicksand"/>
                <a:sym typeface="Quicksand"/>
              </a:rPr>
              <a:t>wodurch Einzelpersonen sich entsprechend ihren persönlichen Interessen und Bedürfnissen engagieren können,</a:t>
            </a:r>
          </a:p>
          <a:p>
            <a:pPr marL="759455" lvl="1" indent="-457200">
              <a:lnSpc>
                <a:spcPct val="140014"/>
              </a:lnSpc>
              <a:buClr>
                <a:schemeClr val="bg1"/>
              </a:buClr>
              <a:buFont typeface="Arial" panose="020B0604020202020204" pitchFamily="34" charset="0"/>
              <a:buChar char="•"/>
            </a:pPr>
            <a:r>
              <a:rPr lang="de-DE" sz="3200" dirty="0">
                <a:solidFill>
                  <a:schemeClr val="bg1"/>
                </a:solidFill>
                <a:latin typeface="Quicksand"/>
                <a:ea typeface="Quicksand"/>
                <a:cs typeface="Quicksand"/>
                <a:sym typeface="Quicksand"/>
              </a:rPr>
              <a:t>was </a:t>
            </a:r>
            <a:r>
              <a:rPr lang="de-DE" sz="3200" b="1" dirty="0">
                <a:solidFill>
                  <a:schemeClr val="bg1"/>
                </a:solidFill>
                <a:latin typeface="Quicksand"/>
                <a:ea typeface="Quicksand"/>
                <a:cs typeface="Quicksand"/>
                <a:sym typeface="Quicksand"/>
              </a:rPr>
              <a:t>einen breiteren gesellschaftlichen Wandel </a:t>
            </a:r>
            <a:r>
              <a:rPr lang="de-DE" sz="3200" dirty="0">
                <a:solidFill>
                  <a:schemeClr val="bg1"/>
                </a:solidFill>
                <a:latin typeface="Quicksand"/>
                <a:ea typeface="Quicksand"/>
                <a:cs typeface="Quicksand"/>
                <a:sym typeface="Quicksand"/>
              </a:rPr>
              <a:t>widerspiegelt.</a:t>
            </a:r>
            <a:endParaRPr sz="3200" b="0" i="0" u="none" strike="noStrike" cap="none" dirty="0">
              <a:solidFill>
                <a:schemeClr val="bg1"/>
              </a:solidFill>
              <a:latin typeface="Quicksand"/>
              <a:ea typeface="Quicksand"/>
              <a:cs typeface="Quicksand"/>
              <a:sym typeface="Quicksand"/>
            </a:endParaRPr>
          </a:p>
        </p:txBody>
      </p:sp>
      <p:pic>
        <p:nvPicPr>
          <p:cNvPr id="3" name="Grafik 2" descr="Kolleg*innen, die einen Kreis bilden, um den Zusammenhalt zu stärken">
            <a:extLst>
              <a:ext uri="{FF2B5EF4-FFF2-40B4-BE49-F238E27FC236}">
                <a16:creationId xmlns:a16="http://schemas.microsoft.com/office/drawing/2014/main" id="{08DCF375-276F-F446-E79F-69850DCFAEA2}"/>
              </a:ext>
            </a:extLst>
          </p:cNvPr>
          <p:cNvPicPr>
            <a:picLocks noChangeAspect="1"/>
          </p:cNvPicPr>
          <p:nvPr/>
        </p:nvPicPr>
        <p:blipFill>
          <a:blip r:embed="rId5"/>
          <a:stretch>
            <a:fillRect/>
          </a:stretch>
        </p:blipFill>
        <p:spPr>
          <a:xfrm>
            <a:off x="12994106" y="3555805"/>
            <a:ext cx="4763084" cy="3175389"/>
          </a:xfrm>
          <a:prstGeom prst="rect">
            <a:avLst/>
          </a:prstGeom>
        </p:spPr>
      </p:pic>
      <p:sp>
        <p:nvSpPr>
          <p:cNvPr id="2" name="Google Shape;113;p3">
            <a:extLst>
              <a:ext uri="{FF2B5EF4-FFF2-40B4-BE49-F238E27FC236}">
                <a16:creationId xmlns:a16="http://schemas.microsoft.com/office/drawing/2014/main" id="{A236A65D-1DEF-5825-AA42-2C5EF5004F68}"/>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114;p3">
            <a:extLst>
              <a:ext uri="{FF2B5EF4-FFF2-40B4-BE49-F238E27FC236}">
                <a16:creationId xmlns:a16="http://schemas.microsoft.com/office/drawing/2014/main" id="{548357FC-A302-0645-1A92-0E71B2F703CA}"/>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02"/>
        <p:cNvGrpSpPr/>
        <p:nvPr/>
      </p:nvGrpSpPr>
      <p:grpSpPr>
        <a:xfrm>
          <a:off x="0" y="0"/>
          <a:ext cx="0" cy="0"/>
          <a:chOff x="0" y="0"/>
          <a:chExt cx="0" cy="0"/>
        </a:xfrm>
      </p:grpSpPr>
      <p:sp>
        <p:nvSpPr>
          <p:cNvPr id="203" name="Google Shape;203;p12"/>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 name="Google Shape;204;p12"/>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 name="Google Shape;205;p12"/>
          <p:cNvSpPr txBox="1"/>
          <p:nvPr/>
        </p:nvSpPr>
        <p:spPr>
          <a:xfrm>
            <a:off x="1676400" y="2944025"/>
            <a:ext cx="14935200" cy="1553952"/>
          </a:xfrm>
          <a:prstGeom prst="rect">
            <a:avLst/>
          </a:prstGeom>
          <a:noFill/>
          <a:ln>
            <a:noFill/>
          </a:ln>
        </p:spPr>
        <p:txBody>
          <a:bodyPr spcFirstLastPara="1" wrap="square" lIns="0" tIns="0" rIns="0" bIns="0" anchor="t" anchorCtr="0">
            <a:spAutoFit/>
          </a:bodyPr>
          <a:lstStyle/>
          <a:p>
            <a:pPr marL="0" marR="0" lvl="0" indent="0" algn="l" rtl="0">
              <a:lnSpc>
                <a:spcPct val="186666"/>
              </a:lnSpc>
              <a:spcBef>
                <a:spcPts val="0"/>
              </a:spcBef>
              <a:spcAft>
                <a:spcPts val="0"/>
              </a:spcAft>
              <a:buNone/>
            </a:pPr>
            <a:r>
              <a:rPr lang="de-AT" sz="5400" dirty="0">
                <a:solidFill>
                  <a:srgbClr val="FFFFFF"/>
                </a:solidFill>
                <a:latin typeface="Anton"/>
                <a:ea typeface="Anton"/>
                <a:cs typeface="Anton"/>
                <a:sym typeface="Anton"/>
              </a:rPr>
              <a:t>Dimensionen moderner Gehörlosenorganisationen</a:t>
            </a:r>
            <a:endParaRPr sz="5400" dirty="0">
              <a:solidFill>
                <a:srgbClr val="FFFFFF"/>
              </a:solidFill>
              <a:latin typeface="Anton"/>
              <a:ea typeface="Anton"/>
              <a:cs typeface="Anton"/>
              <a:sym typeface="Anton"/>
            </a:endParaRPr>
          </a:p>
        </p:txBody>
      </p:sp>
      <p:sp>
        <p:nvSpPr>
          <p:cNvPr id="206" name="Google Shape;206;p12"/>
          <p:cNvSpPr txBox="1"/>
          <p:nvPr/>
        </p:nvSpPr>
        <p:spPr>
          <a:xfrm>
            <a:off x="1428361" y="4438702"/>
            <a:ext cx="16859639" cy="3102388"/>
          </a:xfrm>
          <a:prstGeom prst="rect">
            <a:avLst/>
          </a:prstGeom>
          <a:noFill/>
          <a:ln>
            <a:noFill/>
          </a:ln>
        </p:spPr>
        <p:txBody>
          <a:bodyPr spcFirstLastPara="1" wrap="square" lIns="0" tIns="0" rIns="0" bIns="0" anchor="t" anchorCtr="0">
            <a:spAutoFit/>
          </a:bodyPr>
          <a:lstStyle/>
          <a:p>
            <a:pPr marL="759455" lvl="1" indent="-457200">
              <a:lnSpc>
                <a:spcPct val="140014"/>
              </a:lnSpc>
              <a:buClr>
                <a:schemeClr val="bg1"/>
              </a:buClr>
              <a:buFont typeface="Arial" panose="020B0604020202020204" pitchFamily="34" charset="0"/>
              <a:buChar char="•"/>
            </a:pPr>
            <a:r>
              <a:rPr lang="de-DE" sz="3600" dirty="0">
                <a:solidFill>
                  <a:srgbClr val="FFFFFF"/>
                </a:solidFill>
                <a:latin typeface="Quicksand"/>
                <a:ea typeface="Quicksand"/>
                <a:cs typeface="Quicksand"/>
                <a:sym typeface="Quicksand"/>
              </a:rPr>
              <a:t>umfassen </a:t>
            </a:r>
            <a:r>
              <a:rPr lang="de-DE" sz="3600" b="1" dirty="0">
                <a:solidFill>
                  <a:srgbClr val="FFFFFF"/>
                </a:solidFill>
                <a:latin typeface="Quicksand"/>
                <a:ea typeface="Quicksand"/>
                <a:cs typeface="Quicksand"/>
                <a:sym typeface="Quicksand"/>
              </a:rPr>
              <a:t>verschiedene Dimensionen</a:t>
            </a:r>
            <a:r>
              <a:rPr lang="de-DE" sz="3600" dirty="0">
                <a:solidFill>
                  <a:srgbClr val="FFFFFF"/>
                </a:solidFill>
                <a:latin typeface="Quicksand"/>
                <a:ea typeface="Quicksand"/>
                <a:cs typeface="Quicksand"/>
                <a:sym typeface="Quicksand"/>
              </a:rPr>
              <a:t>,</a:t>
            </a:r>
          </a:p>
          <a:p>
            <a:pPr marL="759455" lvl="1" indent="-457200">
              <a:lnSpc>
                <a:spcPct val="140014"/>
              </a:lnSpc>
              <a:buClr>
                <a:schemeClr val="bg1"/>
              </a:buClr>
              <a:buFont typeface="Arial" panose="020B0604020202020204" pitchFamily="34" charset="0"/>
              <a:buChar char="•"/>
            </a:pPr>
            <a:r>
              <a:rPr lang="de-DE" sz="3600" dirty="0">
                <a:solidFill>
                  <a:srgbClr val="FFFFFF"/>
                </a:solidFill>
                <a:latin typeface="Quicksand"/>
                <a:ea typeface="Quicksand"/>
                <a:cs typeface="Quicksand"/>
                <a:sym typeface="Quicksand"/>
              </a:rPr>
              <a:t>darunter Bürgerrechte, Staatsbürgerschaft und eine Vielzahl von Themen, die die Entwicklung der Rolle der Gehörlosen-Community innerhalb der Gesellschaft widerspiegeln.</a:t>
            </a:r>
            <a:endParaRPr sz="3600" b="0" i="0" u="none" strike="noStrike" cap="none" dirty="0">
              <a:solidFill>
                <a:srgbClr val="FFFFFF"/>
              </a:solidFill>
              <a:latin typeface="Quicksand"/>
              <a:ea typeface="Quicksand"/>
              <a:cs typeface="Quicksand"/>
              <a:sym typeface="Quicksand"/>
            </a:endParaRPr>
          </a:p>
        </p:txBody>
      </p:sp>
      <p:pic>
        <p:nvPicPr>
          <p:cNvPr id="6" name="Grafik 5" descr="Spiralförmige Treppe in Schwarzweiß">
            <a:extLst>
              <a:ext uri="{FF2B5EF4-FFF2-40B4-BE49-F238E27FC236}">
                <a16:creationId xmlns:a16="http://schemas.microsoft.com/office/drawing/2014/main" id="{5D7972A5-99E8-0557-E071-99330A6D38C5}"/>
              </a:ext>
            </a:extLst>
          </p:cNvPr>
          <p:cNvPicPr>
            <a:picLocks noChangeAspect="1"/>
          </p:cNvPicPr>
          <p:nvPr/>
        </p:nvPicPr>
        <p:blipFill>
          <a:blip r:embed="rId5"/>
          <a:stretch>
            <a:fillRect/>
          </a:stretch>
        </p:blipFill>
        <p:spPr>
          <a:xfrm>
            <a:off x="13436799" y="342485"/>
            <a:ext cx="3974523" cy="264968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11"/>
        <p:cNvGrpSpPr/>
        <p:nvPr/>
      </p:nvGrpSpPr>
      <p:grpSpPr>
        <a:xfrm>
          <a:off x="0" y="0"/>
          <a:ext cx="0" cy="0"/>
          <a:chOff x="0" y="0"/>
          <a:chExt cx="0" cy="0"/>
        </a:xfrm>
      </p:grpSpPr>
      <p:sp>
        <p:nvSpPr>
          <p:cNvPr id="212" name="Google Shape;212;p13"/>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3" name="Google Shape;213;p13"/>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4" name="Google Shape;214;p13"/>
          <p:cNvSpPr txBox="1"/>
          <p:nvPr/>
        </p:nvSpPr>
        <p:spPr>
          <a:xfrm>
            <a:off x="4047530" y="2704312"/>
            <a:ext cx="13156918"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Anton"/>
                <a:cs typeface="Anton"/>
                <a:sym typeface="Anton"/>
              </a:rPr>
              <a:t>Gehörlosenklub = </a:t>
            </a:r>
            <a:r>
              <a:rPr lang="de-AT" sz="8000" dirty="0" err="1">
                <a:solidFill>
                  <a:schemeClr val="bg1"/>
                </a:solidFill>
                <a:latin typeface="Anton"/>
                <a:ea typeface="Anton"/>
                <a:cs typeface="Anton"/>
                <a:sym typeface="Anton"/>
              </a:rPr>
              <a:t>deaf</a:t>
            </a:r>
            <a:r>
              <a:rPr lang="de-AT" sz="8000" dirty="0">
                <a:solidFill>
                  <a:schemeClr val="bg1"/>
                </a:solidFill>
                <a:latin typeface="Anton"/>
                <a:ea typeface="Anton"/>
                <a:cs typeface="Anton"/>
                <a:sym typeface="Anton"/>
              </a:rPr>
              <a:t> </a:t>
            </a:r>
            <a:r>
              <a:rPr lang="de-AT" sz="8000" dirty="0" err="1">
                <a:solidFill>
                  <a:schemeClr val="bg1"/>
                </a:solidFill>
                <a:latin typeface="Anton"/>
                <a:ea typeface="Anton"/>
                <a:cs typeface="Anton"/>
                <a:sym typeface="Anton"/>
              </a:rPr>
              <a:t>space</a:t>
            </a:r>
            <a:endParaRPr dirty="0">
              <a:solidFill>
                <a:schemeClr val="bg1"/>
              </a:solidFill>
            </a:endParaRPr>
          </a:p>
        </p:txBody>
      </p:sp>
      <p:sp>
        <p:nvSpPr>
          <p:cNvPr id="215" name="Google Shape;215;p13"/>
          <p:cNvSpPr txBox="1"/>
          <p:nvPr/>
        </p:nvSpPr>
        <p:spPr>
          <a:xfrm>
            <a:off x="3595428" y="4566478"/>
            <a:ext cx="14854084" cy="3447098"/>
          </a:xfrm>
          <a:prstGeom prst="rect">
            <a:avLst/>
          </a:prstGeom>
          <a:noFill/>
          <a:ln>
            <a:noFill/>
          </a:ln>
        </p:spPr>
        <p:txBody>
          <a:bodyPr spcFirstLastPara="1" wrap="square" lIns="0" tIns="0" rIns="0" bIns="0" anchor="t" anchorCtr="0">
            <a:spAutoFit/>
          </a:bodyPr>
          <a:lstStyle/>
          <a:p>
            <a:pPr marL="759455" marR="0" lvl="1" indent="-457200" algn="l" rtl="0">
              <a:lnSpc>
                <a:spcPct val="139964"/>
              </a:lnSpc>
              <a:spcBef>
                <a:spcPts val="0"/>
              </a:spcBef>
              <a:spcAft>
                <a:spcPts val="0"/>
              </a:spcAft>
              <a:buClr>
                <a:schemeClr val="bg1"/>
              </a:buClr>
              <a:buFont typeface="Arial" panose="020B0604020202020204" pitchFamily="34" charset="0"/>
              <a:buChar char="•"/>
            </a:pPr>
            <a:r>
              <a:rPr lang="de-AT" sz="4000" b="0" i="0" u="none" strike="noStrike" cap="none" dirty="0">
                <a:solidFill>
                  <a:schemeClr val="bg1"/>
                </a:solidFill>
                <a:latin typeface="Calibri"/>
                <a:ea typeface="Calibri"/>
                <a:cs typeface="Calibri"/>
                <a:sym typeface="Calibri"/>
              </a:rPr>
              <a:t>Umgebungen wo </a:t>
            </a:r>
            <a:r>
              <a:rPr lang="de-AT" sz="4000" b="1" i="0" u="none" strike="noStrike" cap="none" dirty="0">
                <a:solidFill>
                  <a:schemeClr val="bg1"/>
                </a:solidFill>
                <a:latin typeface="Calibri"/>
                <a:ea typeface="Calibri"/>
                <a:cs typeface="Calibri"/>
                <a:sym typeface="Calibri"/>
              </a:rPr>
              <a:t>visuelle Kommunikation </a:t>
            </a:r>
            <a:r>
              <a:rPr lang="de-AT" sz="4000" b="0" i="0" u="none" strike="noStrike" cap="none" dirty="0">
                <a:solidFill>
                  <a:schemeClr val="bg1"/>
                </a:solidFill>
                <a:latin typeface="Calibri"/>
                <a:ea typeface="Calibri"/>
                <a:cs typeface="Calibri"/>
                <a:sym typeface="Calibri"/>
              </a:rPr>
              <a:t>zentral ist</a:t>
            </a:r>
          </a:p>
          <a:p>
            <a:pPr marL="759455" marR="0" lvl="1" indent="-457200" algn="l" rtl="0">
              <a:lnSpc>
                <a:spcPct val="139964"/>
              </a:lnSpc>
              <a:spcBef>
                <a:spcPts val="0"/>
              </a:spcBef>
              <a:spcAft>
                <a:spcPts val="0"/>
              </a:spcAft>
              <a:buClr>
                <a:schemeClr val="bg1"/>
              </a:buClr>
              <a:buFont typeface="Arial" panose="020B0604020202020204" pitchFamily="34" charset="0"/>
              <a:buChar char="•"/>
            </a:pPr>
            <a:endParaRPr lang="de-AT" sz="4000" dirty="0">
              <a:solidFill>
                <a:schemeClr val="bg1"/>
              </a:solidFill>
              <a:latin typeface="Calibri"/>
              <a:ea typeface="Calibri"/>
              <a:cs typeface="Calibri"/>
              <a:sym typeface="Calibri"/>
            </a:endParaRPr>
          </a:p>
          <a:p>
            <a:pPr marL="759455" lvl="1" indent="-457200">
              <a:lnSpc>
                <a:spcPct val="139964"/>
              </a:lnSpc>
              <a:buClr>
                <a:schemeClr val="bg1"/>
              </a:buClr>
              <a:buFont typeface="Arial" panose="020B0604020202020204" pitchFamily="34" charset="0"/>
              <a:buChar char="•"/>
            </a:pPr>
            <a:r>
              <a:rPr lang="de-DE" sz="4000" dirty="0">
                <a:solidFill>
                  <a:schemeClr val="bg1"/>
                </a:solidFill>
                <a:latin typeface="Calibri"/>
                <a:ea typeface="Calibri"/>
                <a:cs typeface="Calibri"/>
                <a:sym typeface="Calibri"/>
              </a:rPr>
              <a:t>hilft Menschen, ohne Barrieren zu sehen, zu kommunizieren und auf natürliche Weise zu interagieren</a:t>
            </a:r>
            <a:endParaRPr sz="3600" i="0" u="none" strike="noStrike" cap="none" dirty="0">
              <a:solidFill>
                <a:schemeClr val="bg1"/>
              </a:solidFill>
              <a:latin typeface="Quicksand"/>
              <a:ea typeface="Quicksand"/>
              <a:cs typeface="Quicksand"/>
              <a:sym typeface="Quicksand"/>
            </a:endParaRPr>
          </a:p>
        </p:txBody>
      </p:sp>
      <p:pic>
        <p:nvPicPr>
          <p:cNvPr id="6148" name="Picture 4" descr="Calm young caucasian lady puts finger to lips, making shh sign, isolated on yellow studio background, profile Calm young caucasian lady puts finger to lips, making shh sign, isolated on yellow studio background, profile, close up. Secret gesture, gossip, good news, ad and offer, human emotions Finger on Lips Stock Photo">
            <a:extLst>
              <a:ext uri="{FF2B5EF4-FFF2-40B4-BE49-F238E27FC236}">
                <a16:creationId xmlns:a16="http://schemas.microsoft.com/office/drawing/2014/main" id="{9D5E64FF-7982-CE72-1B0B-D572715F4F4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214" r="42599" b="25783"/>
          <a:stretch>
            <a:fillRect/>
          </a:stretch>
        </p:blipFill>
        <p:spPr bwMode="auto">
          <a:xfrm>
            <a:off x="736688" y="2239202"/>
            <a:ext cx="2779202" cy="218841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13;p3">
            <a:extLst>
              <a:ext uri="{FF2B5EF4-FFF2-40B4-BE49-F238E27FC236}">
                <a16:creationId xmlns:a16="http://schemas.microsoft.com/office/drawing/2014/main" id="{327E0206-F554-FEB5-14CF-969F1E75E95C}"/>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794582C6-94FF-9BA3-7DAE-9CA45DCCCBC7}"/>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20"/>
        <p:cNvGrpSpPr/>
        <p:nvPr/>
      </p:nvGrpSpPr>
      <p:grpSpPr>
        <a:xfrm>
          <a:off x="0" y="0"/>
          <a:ext cx="0" cy="0"/>
          <a:chOff x="0" y="0"/>
          <a:chExt cx="0" cy="0"/>
        </a:xfrm>
      </p:grpSpPr>
      <p:sp>
        <p:nvSpPr>
          <p:cNvPr id="221" name="Google Shape;221;p14"/>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 name="Google Shape;222;p14"/>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 name="Google Shape;223;p14"/>
          <p:cNvSpPr txBox="1"/>
          <p:nvPr/>
        </p:nvSpPr>
        <p:spPr>
          <a:xfrm>
            <a:off x="2230317" y="1850388"/>
            <a:ext cx="16454284"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Anton"/>
                <a:cs typeface="Anton"/>
                <a:sym typeface="Anton"/>
              </a:rPr>
              <a:t>Gemischte Partizipation</a:t>
            </a:r>
            <a:endParaRPr sz="8000" dirty="0">
              <a:solidFill>
                <a:schemeClr val="bg1"/>
              </a:solidFill>
              <a:latin typeface="Anton"/>
              <a:ea typeface="Anton"/>
              <a:cs typeface="Anton"/>
              <a:sym typeface="Anton"/>
            </a:endParaRPr>
          </a:p>
        </p:txBody>
      </p:sp>
      <p:sp>
        <p:nvSpPr>
          <p:cNvPr id="224" name="Google Shape;224;p14"/>
          <p:cNvSpPr txBox="1"/>
          <p:nvPr/>
        </p:nvSpPr>
        <p:spPr>
          <a:xfrm>
            <a:off x="1699375" y="3575255"/>
            <a:ext cx="12060870" cy="2462213"/>
          </a:xfrm>
          <a:prstGeom prst="rect">
            <a:avLst/>
          </a:prstGeom>
          <a:noFill/>
          <a:ln>
            <a:noFill/>
          </a:ln>
        </p:spPr>
        <p:txBody>
          <a:bodyPr spcFirstLastPara="1" wrap="square" lIns="0" tIns="0" rIns="0" bIns="0" anchor="t" anchorCtr="0">
            <a:spAutoFit/>
          </a:bodyPr>
          <a:lstStyle/>
          <a:p>
            <a:pPr marL="571500" lvl="0" indent="-571500">
              <a:buClr>
                <a:schemeClr val="bg1"/>
              </a:buClr>
              <a:buFont typeface="Arial" panose="020B0604020202020204" pitchFamily="34" charset="0"/>
              <a:buChar char="•"/>
            </a:pPr>
            <a:r>
              <a:rPr lang="de-DE" sz="4000" dirty="0">
                <a:solidFill>
                  <a:schemeClr val="bg1"/>
                </a:solidFill>
                <a:latin typeface="Calibri"/>
                <a:ea typeface="Calibri"/>
                <a:cs typeface="Calibri"/>
                <a:sym typeface="Calibri"/>
              </a:rPr>
              <a:t>vor allem für gehörlose und schwerhörige Menschen</a:t>
            </a:r>
          </a:p>
          <a:p>
            <a:pPr marL="571500" lvl="0" indent="-571500">
              <a:buClr>
                <a:schemeClr val="bg1"/>
              </a:buClr>
              <a:buFont typeface="Arial" panose="020B0604020202020204" pitchFamily="34" charset="0"/>
              <a:buChar char="•"/>
            </a:pPr>
            <a:r>
              <a:rPr lang="de-DE" sz="4000" dirty="0">
                <a:solidFill>
                  <a:schemeClr val="bg1"/>
                </a:solidFill>
                <a:latin typeface="Calibri"/>
                <a:ea typeface="Calibri"/>
                <a:cs typeface="Calibri"/>
                <a:sym typeface="Calibri"/>
              </a:rPr>
              <a:t>oft auch für Gebärdensprachlernende,</a:t>
            </a:r>
          </a:p>
          <a:p>
            <a:pPr marL="571500" lvl="0" indent="-571500">
              <a:buClr>
                <a:schemeClr val="bg1"/>
              </a:buClr>
              <a:buFont typeface="Arial" panose="020B0604020202020204" pitchFamily="34" charset="0"/>
              <a:buChar char="•"/>
            </a:pPr>
            <a:r>
              <a:rPr lang="de-DE" sz="4000" dirty="0">
                <a:solidFill>
                  <a:schemeClr val="bg1"/>
                </a:solidFill>
                <a:latin typeface="Calibri"/>
                <a:ea typeface="Calibri"/>
                <a:cs typeface="Calibri"/>
                <a:sym typeface="Calibri"/>
              </a:rPr>
              <a:t>Dolmetscher und hörende Verbündete „Allys“, die die Gehörlosenkultur respektieren</a:t>
            </a:r>
            <a:endParaRPr sz="4000" dirty="0">
              <a:solidFill>
                <a:schemeClr val="bg1"/>
              </a:solidFill>
              <a:latin typeface="Quicksand Medium"/>
              <a:ea typeface="Quicksand Medium"/>
              <a:cs typeface="Quicksand Medium"/>
              <a:sym typeface="Quicksand Medium"/>
            </a:endParaRPr>
          </a:p>
        </p:txBody>
      </p:sp>
      <p:sp>
        <p:nvSpPr>
          <p:cNvPr id="2" name="Google Shape;113;p3">
            <a:extLst>
              <a:ext uri="{FF2B5EF4-FFF2-40B4-BE49-F238E27FC236}">
                <a16:creationId xmlns:a16="http://schemas.microsoft.com/office/drawing/2014/main" id="{027F916E-79E4-D294-1B13-CC6FD54996D3}"/>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FD3C66D8-244D-FDC8-747A-52E02FA10D48}"/>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pic>
        <p:nvPicPr>
          <p:cNvPr id="5" name="Grafik 4" descr="Viele Hände halten den Daumen hoch">
            <a:extLst>
              <a:ext uri="{FF2B5EF4-FFF2-40B4-BE49-F238E27FC236}">
                <a16:creationId xmlns:a16="http://schemas.microsoft.com/office/drawing/2014/main" id="{5B464922-B319-CDCA-4F0F-99F2D5B3797D}"/>
              </a:ext>
            </a:extLst>
          </p:cNvPr>
          <p:cNvPicPr>
            <a:picLocks noChangeAspect="1"/>
          </p:cNvPicPr>
          <p:nvPr/>
        </p:nvPicPr>
        <p:blipFill>
          <a:blip r:embed="rId7"/>
          <a:srcRect t="34924" b="18358"/>
          <a:stretch>
            <a:fillRect/>
          </a:stretch>
        </p:blipFill>
        <p:spPr>
          <a:xfrm>
            <a:off x="2230317" y="6633556"/>
            <a:ext cx="10851648" cy="2973003"/>
          </a:xfrm>
          <a:prstGeom prst="rect">
            <a:avLst/>
          </a:prstGeom>
          <a:effectLst>
            <a:softEdge rad="17780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29"/>
        <p:cNvGrpSpPr/>
        <p:nvPr/>
      </p:nvGrpSpPr>
      <p:grpSpPr>
        <a:xfrm>
          <a:off x="0" y="0"/>
          <a:ext cx="0" cy="0"/>
          <a:chOff x="0" y="0"/>
          <a:chExt cx="0" cy="0"/>
        </a:xfrm>
      </p:grpSpPr>
      <p:sp>
        <p:nvSpPr>
          <p:cNvPr id="230" name="Google Shape;230;p15"/>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 name="Google Shape;231;p15"/>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p15"/>
          <p:cNvSpPr txBox="1"/>
          <p:nvPr/>
        </p:nvSpPr>
        <p:spPr>
          <a:xfrm>
            <a:off x="1699375" y="1835640"/>
            <a:ext cx="15293225" cy="2585323"/>
          </a:xfrm>
          <a:prstGeom prst="rect">
            <a:avLst/>
          </a:prstGeom>
          <a:noFill/>
          <a:ln>
            <a:noFill/>
          </a:ln>
        </p:spPr>
        <p:txBody>
          <a:bodyPr spcFirstLastPara="1" wrap="square" lIns="0" tIns="0" rIns="0" bIns="0" anchor="t" anchorCtr="0">
            <a:spAutoFit/>
          </a:bodyPr>
          <a:lstStyle/>
          <a:p>
            <a:pPr lvl="0">
              <a:lnSpc>
                <a:spcPct val="140000"/>
              </a:lnSpc>
            </a:pPr>
            <a:r>
              <a:rPr lang="de-DE" sz="6000" dirty="0">
                <a:solidFill>
                  <a:schemeClr val="bg1"/>
                </a:solidFill>
                <a:latin typeface="Anton"/>
                <a:ea typeface="Anton"/>
                <a:cs typeface="Anton"/>
                <a:sym typeface="Anton"/>
              </a:rPr>
              <a:t>Was sind „Veranstaltungen und Organisationen“ in der Gehörlosen-Community?</a:t>
            </a:r>
            <a:endParaRPr sz="6000" dirty="0">
              <a:solidFill>
                <a:schemeClr val="bg1"/>
              </a:solidFill>
              <a:latin typeface="Anton"/>
              <a:ea typeface="Anton"/>
              <a:cs typeface="Anton"/>
              <a:sym typeface="Anton"/>
            </a:endParaRPr>
          </a:p>
        </p:txBody>
      </p:sp>
      <p:sp>
        <p:nvSpPr>
          <p:cNvPr id="233" name="Google Shape;233;p15"/>
          <p:cNvSpPr txBox="1"/>
          <p:nvPr/>
        </p:nvSpPr>
        <p:spPr>
          <a:xfrm>
            <a:off x="1699375" y="4481043"/>
            <a:ext cx="14325600" cy="3693319"/>
          </a:xfrm>
          <a:prstGeom prst="rect">
            <a:avLst/>
          </a:prstGeom>
          <a:noFill/>
          <a:ln>
            <a:noFill/>
          </a:ln>
        </p:spPr>
        <p:txBody>
          <a:bodyPr spcFirstLastPara="1" wrap="square" lIns="0" tIns="0" rIns="0" bIns="0" anchor="t" anchorCtr="0">
            <a:spAutoFit/>
          </a:bodyPr>
          <a:lstStyle/>
          <a:p>
            <a:pPr lvl="0">
              <a:lnSpc>
                <a:spcPct val="150000"/>
              </a:lnSpc>
              <a:buClr>
                <a:schemeClr val="dk1"/>
              </a:buClr>
              <a:buSzPts val="4000"/>
            </a:pPr>
            <a:r>
              <a:rPr lang="de-DE" sz="4000" dirty="0">
                <a:solidFill>
                  <a:schemeClr val="bg1"/>
                </a:solidFill>
                <a:latin typeface="Quicksand Medium"/>
                <a:ea typeface="Quicksand Medium"/>
                <a:cs typeface="Quicksand Medium"/>
                <a:sym typeface="Quicksand Medium"/>
              </a:rPr>
              <a:t>Aktivitäten und Gruppen, die von und für gehörlose Menschen ins Leben gerufen wurden</a:t>
            </a:r>
          </a:p>
          <a:p>
            <a:pPr marL="571500" lvl="0" indent="-571500">
              <a:lnSpc>
                <a:spcPct val="150000"/>
              </a:lnSpc>
              <a:buClr>
                <a:schemeClr val="bg1"/>
              </a:buClr>
              <a:buSzPts val="4000"/>
              <a:buFontTx/>
              <a:buChar char="-"/>
            </a:pPr>
            <a:r>
              <a:rPr lang="de-DE" sz="4000" dirty="0">
                <a:solidFill>
                  <a:schemeClr val="bg1"/>
                </a:solidFill>
                <a:latin typeface="Quicksand Medium"/>
                <a:ea typeface="Quicksand Medium"/>
                <a:cs typeface="Quicksand Medium"/>
                <a:sym typeface="Quicksand Medium"/>
              </a:rPr>
              <a:t>fördern Kultur, Sprache, Sport, soziales Leben und Rechte</a:t>
            </a:r>
          </a:p>
          <a:p>
            <a:pPr marL="571500" lvl="0" indent="-571500">
              <a:lnSpc>
                <a:spcPct val="150000"/>
              </a:lnSpc>
              <a:buClr>
                <a:schemeClr val="bg1"/>
              </a:buClr>
              <a:buSzPts val="4000"/>
              <a:buFontTx/>
              <a:buChar char="-"/>
            </a:pPr>
            <a:r>
              <a:rPr lang="de-DE" sz="4000" dirty="0">
                <a:solidFill>
                  <a:schemeClr val="bg1"/>
                </a:solidFill>
                <a:latin typeface="Quicksand Medium"/>
                <a:ea typeface="Quicksand Medium"/>
                <a:cs typeface="Quicksand Medium"/>
                <a:sym typeface="Quicksand Medium"/>
              </a:rPr>
              <a:t>bieten Unterstützung, Bildung und Gemeinschaft</a:t>
            </a:r>
            <a:endParaRPr sz="4000" b="1" dirty="0">
              <a:solidFill>
                <a:schemeClr val="bg1"/>
              </a:solidFill>
              <a:latin typeface="Quicksand Medium"/>
              <a:ea typeface="Quicksand Medium"/>
              <a:cs typeface="Quicksand Medium"/>
              <a:sym typeface="Quicksand Medium"/>
            </a:endParaRPr>
          </a:p>
        </p:txBody>
      </p:sp>
      <p:sp>
        <p:nvSpPr>
          <p:cNvPr id="2" name="Google Shape;113;p3">
            <a:extLst>
              <a:ext uri="{FF2B5EF4-FFF2-40B4-BE49-F238E27FC236}">
                <a16:creationId xmlns:a16="http://schemas.microsoft.com/office/drawing/2014/main" id="{B64F4070-91F3-F46B-0E2D-EFAB8AC9F1A5}"/>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1982A525-2A0E-DF87-9ACD-96621A1A4CA2}"/>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38"/>
        <p:cNvGrpSpPr/>
        <p:nvPr/>
      </p:nvGrpSpPr>
      <p:grpSpPr>
        <a:xfrm>
          <a:off x="0" y="0"/>
          <a:ext cx="0" cy="0"/>
          <a:chOff x="0" y="0"/>
          <a:chExt cx="0" cy="0"/>
        </a:xfrm>
      </p:grpSpPr>
      <p:sp>
        <p:nvSpPr>
          <p:cNvPr id="239" name="Google Shape;239;p16"/>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 name="Google Shape;240;p16"/>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16"/>
          <p:cNvSpPr txBox="1"/>
          <p:nvPr/>
        </p:nvSpPr>
        <p:spPr>
          <a:xfrm>
            <a:off x="849130" y="1718348"/>
            <a:ext cx="17198225" cy="142192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6600" dirty="0">
                <a:solidFill>
                  <a:schemeClr val="bg1"/>
                </a:solidFill>
                <a:latin typeface="Anton"/>
                <a:ea typeface="Anton"/>
                <a:cs typeface="Anton"/>
                <a:sym typeface="Anton"/>
              </a:rPr>
              <a:t>Beispiele für Events der Gehörlosen-Community</a:t>
            </a:r>
            <a:endParaRPr sz="6600" dirty="0">
              <a:solidFill>
                <a:schemeClr val="bg1"/>
              </a:solidFill>
              <a:latin typeface="Anton"/>
              <a:ea typeface="Anton"/>
              <a:cs typeface="Anton"/>
              <a:sym typeface="Anton"/>
            </a:endParaRPr>
          </a:p>
        </p:txBody>
      </p:sp>
      <p:sp>
        <p:nvSpPr>
          <p:cNvPr id="242" name="Google Shape;242;p16"/>
          <p:cNvSpPr txBox="1"/>
          <p:nvPr/>
        </p:nvSpPr>
        <p:spPr>
          <a:xfrm>
            <a:off x="1041914" y="3140276"/>
            <a:ext cx="11348205" cy="5816977"/>
          </a:xfrm>
          <a:prstGeom prst="rect">
            <a:avLst/>
          </a:prstGeom>
          <a:noFill/>
          <a:ln>
            <a:noFill/>
          </a:ln>
        </p:spPr>
        <p:txBody>
          <a:bodyPr spcFirstLastPara="1" wrap="square" lIns="0" tIns="0" rIns="0" bIns="0" anchor="t" anchorCtr="0">
            <a:spAutoFit/>
          </a:bodyPr>
          <a:lstStyle/>
          <a:p>
            <a:pPr marL="285750" lvl="0" indent="-285750">
              <a:lnSpc>
                <a:spcPct val="150000"/>
              </a:lnSpc>
              <a:buClr>
                <a:schemeClr val="bg1"/>
              </a:buClr>
              <a:buSzPts val="4000"/>
              <a:buFont typeface="Arial"/>
              <a:buChar char="•"/>
            </a:pPr>
            <a:r>
              <a:rPr lang="de-DE" sz="3600" dirty="0">
                <a:solidFill>
                  <a:schemeClr val="bg1"/>
                </a:solidFill>
                <a:latin typeface="Quicksand Medium"/>
                <a:ea typeface="Quicksand Medium"/>
                <a:cs typeface="Quicksand Medium"/>
                <a:sym typeface="Quicksand Medium"/>
              </a:rPr>
              <a:t>Gehörlosenfestivals und kulturelle Feierlichkeiten</a:t>
            </a:r>
          </a:p>
          <a:p>
            <a:pPr marL="285750" lvl="0" indent="-285750">
              <a:lnSpc>
                <a:spcPct val="150000"/>
              </a:lnSpc>
              <a:buClr>
                <a:schemeClr val="bg1"/>
              </a:buClr>
              <a:buSzPts val="4000"/>
              <a:buFont typeface="Arial"/>
              <a:buChar char="•"/>
            </a:pPr>
            <a:r>
              <a:rPr lang="de-DE" sz="3600" dirty="0">
                <a:solidFill>
                  <a:schemeClr val="bg1"/>
                </a:solidFill>
                <a:latin typeface="Quicksand Medium"/>
                <a:ea typeface="Quicksand Medium"/>
                <a:cs typeface="Quicksand Medium"/>
                <a:sym typeface="Quicksand Medium"/>
              </a:rPr>
              <a:t>Gebärdensprache-Theater und Poesie</a:t>
            </a:r>
          </a:p>
          <a:p>
            <a:pPr marL="285750" lvl="0" indent="-285750">
              <a:lnSpc>
                <a:spcPct val="150000"/>
              </a:lnSpc>
              <a:buClr>
                <a:schemeClr val="bg1"/>
              </a:buClr>
              <a:buSzPts val="4000"/>
              <a:buFont typeface="Arial"/>
              <a:buChar char="•"/>
            </a:pPr>
            <a:r>
              <a:rPr lang="de-DE" sz="3600" dirty="0">
                <a:solidFill>
                  <a:schemeClr val="bg1"/>
                </a:solidFill>
                <a:latin typeface="Quicksand Medium"/>
                <a:ea typeface="Quicksand Medium"/>
                <a:cs typeface="Quicksand Medium"/>
                <a:sym typeface="Quicksand Medium"/>
              </a:rPr>
              <a:t>Bildungsworkshops und Seminare</a:t>
            </a:r>
          </a:p>
          <a:p>
            <a:pPr marL="285750" lvl="0" indent="-285750">
              <a:lnSpc>
                <a:spcPct val="150000"/>
              </a:lnSpc>
              <a:buClr>
                <a:schemeClr val="bg1"/>
              </a:buClr>
              <a:buSzPts val="4000"/>
              <a:buFont typeface="Arial"/>
              <a:buChar char="•"/>
            </a:pPr>
            <a:r>
              <a:rPr lang="de-DE" sz="3600" dirty="0">
                <a:solidFill>
                  <a:schemeClr val="bg1"/>
                </a:solidFill>
                <a:latin typeface="Quicksand Medium"/>
                <a:ea typeface="Quicksand Medium"/>
                <a:cs typeface="Quicksand Medium"/>
                <a:sym typeface="Quicksand Medium"/>
              </a:rPr>
              <a:t>Gesellige Treffen Gehörlosenkonferenzen und öffentliche Vorträge</a:t>
            </a:r>
          </a:p>
          <a:p>
            <a:pPr marL="285750" lvl="0" indent="-285750">
              <a:lnSpc>
                <a:spcPct val="150000"/>
              </a:lnSpc>
              <a:buClr>
                <a:schemeClr val="bg1"/>
              </a:buClr>
              <a:buSzPts val="4000"/>
              <a:buFont typeface="Arial"/>
              <a:buChar char="•"/>
            </a:pPr>
            <a:r>
              <a:rPr lang="de-DE" sz="3600" dirty="0">
                <a:solidFill>
                  <a:schemeClr val="bg1"/>
                </a:solidFill>
                <a:latin typeface="Quicksand Medium"/>
                <a:ea typeface="Quicksand Medium"/>
                <a:cs typeface="Quicksand Medium"/>
                <a:sym typeface="Quicksand Medium"/>
              </a:rPr>
              <a:t>Sportveranstaltungen (</a:t>
            </a:r>
            <a:r>
              <a:rPr lang="de-DE" sz="3600" dirty="0" err="1">
                <a:solidFill>
                  <a:schemeClr val="bg1"/>
                </a:solidFill>
                <a:latin typeface="Quicksand Medium"/>
                <a:ea typeface="Quicksand Medium"/>
                <a:cs typeface="Quicksand Medium"/>
                <a:sym typeface="Quicksand Medium"/>
              </a:rPr>
              <a:t>Deaflympics</a:t>
            </a:r>
            <a:r>
              <a:rPr lang="de-DE" sz="3600" dirty="0">
                <a:solidFill>
                  <a:schemeClr val="bg1"/>
                </a:solidFill>
                <a:latin typeface="Quicksand Medium"/>
                <a:ea typeface="Quicksand Medium"/>
                <a:cs typeface="Quicksand Medium"/>
                <a:sym typeface="Quicksand Medium"/>
              </a:rPr>
              <a:t>, Weltmeisterschaften, Freundschaftsturniere)</a:t>
            </a:r>
            <a:endParaRPr sz="1200" dirty="0">
              <a:solidFill>
                <a:schemeClr val="bg1"/>
              </a:solidFill>
            </a:endParaRPr>
          </a:p>
        </p:txBody>
      </p:sp>
      <p:pic>
        <p:nvPicPr>
          <p:cNvPr id="8194" name="Picture 2">
            <a:extLst>
              <a:ext uri="{FF2B5EF4-FFF2-40B4-BE49-F238E27FC236}">
                <a16:creationId xmlns:a16="http://schemas.microsoft.com/office/drawing/2014/main" id="{DFEA3900-8045-F4A1-845D-530D0013335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2556" t="40593" r="-1" b="10518"/>
          <a:stretch>
            <a:fillRect/>
          </a:stretch>
        </p:blipFill>
        <p:spPr bwMode="auto">
          <a:xfrm>
            <a:off x="12390120" y="3383279"/>
            <a:ext cx="5334000" cy="3404681"/>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F53D8B00-A00D-61D3-C5E5-1925F3A13EB6}"/>
              </a:ext>
            </a:extLst>
          </p:cNvPr>
          <p:cNvSpPr txBox="1"/>
          <p:nvPr/>
        </p:nvSpPr>
        <p:spPr>
          <a:xfrm>
            <a:off x="12390120" y="6849507"/>
            <a:ext cx="5657235" cy="830997"/>
          </a:xfrm>
          <a:prstGeom prst="rect">
            <a:avLst/>
          </a:prstGeom>
          <a:noFill/>
        </p:spPr>
        <p:txBody>
          <a:bodyPr wrap="square">
            <a:spAutoFit/>
          </a:bodyPr>
          <a:lstStyle/>
          <a:p>
            <a:r>
              <a:rPr lang="de-DE" sz="2400" b="1" i="0" dirty="0">
                <a:solidFill>
                  <a:schemeClr val="bg1"/>
                </a:solidFill>
                <a:effectLst/>
                <a:latin typeface="Libre Franklin" pitchFamily="2" charset="0"/>
              </a:rPr>
              <a:t>Bildungskongress 2025 des Österreichischen Gehörlosenbunds</a:t>
            </a:r>
            <a:endParaRPr lang="de-DE" sz="2400" dirty="0">
              <a:solidFill>
                <a:schemeClr val="bg1"/>
              </a:solidFill>
            </a:endParaRPr>
          </a:p>
        </p:txBody>
      </p:sp>
      <p:sp>
        <p:nvSpPr>
          <p:cNvPr id="2" name="Google Shape;113;p3">
            <a:extLst>
              <a:ext uri="{FF2B5EF4-FFF2-40B4-BE49-F238E27FC236}">
                <a16:creationId xmlns:a16="http://schemas.microsoft.com/office/drawing/2014/main" id="{656794C7-A125-8629-822D-308F141AE4D4}"/>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114;p3">
            <a:extLst>
              <a:ext uri="{FF2B5EF4-FFF2-40B4-BE49-F238E27FC236}">
                <a16:creationId xmlns:a16="http://schemas.microsoft.com/office/drawing/2014/main" id="{9A515A89-B867-9603-7A32-72C5038D21AB}"/>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47"/>
        <p:cNvGrpSpPr/>
        <p:nvPr/>
      </p:nvGrpSpPr>
      <p:grpSpPr>
        <a:xfrm>
          <a:off x="0" y="0"/>
          <a:ext cx="0" cy="0"/>
          <a:chOff x="0" y="0"/>
          <a:chExt cx="0" cy="0"/>
        </a:xfrm>
      </p:grpSpPr>
      <p:sp>
        <p:nvSpPr>
          <p:cNvPr id="248" name="Google Shape;248;p17"/>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 name="Google Shape;249;p17"/>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 name="Google Shape;250;p17"/>
          <p:cNvSpPr txBox="1"/>
          <p:nvPr/>
        </p:nvSpPr>
        <p:spPr>
          <a:xfrm>
            <a:off x="754494" y="1812818"/>
            <a:ext cx="16454284" cy="1551194"/>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7200" dirty="0">
                <a:solidFill>
                  <a:schemeClr val="bg1"/>
                </a:solidFill>
                <a:latin typeface="Anton"/>
                <a:ea typeface="Anton"/>
                <a:cs typeface="Anton"/>
                <a:sym typeface="Anton"/>
              </a:rPr>
              <a:t>Warum sind diese Veranstaltungen wichtig?</a:t>
            </a:r>
            <a:endParaRPr sz="1200" dirty="0">
              <a:solidFill>
                <a:schemeClr val="bg1"/>
              </a:solidFill>
            </a:endParaRPr>
          </a:p>
        </p:txBody>
      </p:sp>
      <p:sp>
        <p:nvSpPr>
          <p:cNvPr id="251" name="Google Shape;251;p17"/>
          <p:cNvSpPr txBox="1"/>
          <p:nvPr/>
        </p:nvSpPr>
        <p:spPr>
          <a:xfrm>
            <a:off x="1167712" y="3364012"/>
            <a:ext cx="13428538" cy="4924425"/>
          </a:xfrm>
          <a:prstGeom prst="rect">
            <a:avLst/>
          </a:prstGeom>
          <a:noFill/>
          <a:ln>
            <a:noFill/>
          </a:ln>
        </p:spPr>
        <p:txBody>
          <a:bodyPr spcFirstLastPara="1" wrap="square" lIns="0" tIns="0" rIns="0" bIns="0" anchor="t" anchorCtr="0">
            <a:spAutoFit/>
          </a:bodyPr>
          <a:lstStyle/>
          <a:p>
            <a:pPr marL="285750" lvl="0" indent="-285750">
              <a:lnSpc>
                <a:spcPct val="20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Gebärdensprache als Hauptkommunikationsmittel</a:t>
            </a:r>
          </a:p>
          <a:p>
            <a:pPr marL="285750" lvl="0" indent="-285750">
              <a:lnSpc>
                <a:spcPct val="20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Gemeinschaftsgefühl und Zugehörigkeit</a:t>
            </a:r>
          </a:p>
          <a:p>
            <a:pPr marL="285750" lvl="0" indent="-285750">
              <a:lnSpc>
                <a:spcPct val="20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Wissen und Erfahrungen von Gehörlosen</a:t>
            </a:r>
          </a:p>
          <a:p>
            <a:pPr marL="285750" lvl="0" indent="-285750">
              <a:lnSpc>
                <a:spcPct val="200000"/>
              </a:lnSpc>
              <a:buClr>
                <a:schemeClr val="bg1"/>
              </a:buClr>
              <a:buSzPts val="4000"/>
              <a:buFont typeface="Arial"/>
              <a:buChar char="•"/>
            </a:pPr>
            <a:r>
              <a:rPr lang="de-DE" sz="4000" b="1" dirty="0">
                <a:solidFill>
                  <a:schemeClr val="bg1"/>
                </a:solidFill>
                <a:latin typeface="Quicksand Medium"/>
                <a:ea typeface="Quicksand Medium"/>
                <a:cs typeface="Quicksand Medium"/>
                <a:sym typeface="Quicksand Medium"/>
              </a:rPr>
              <a:t>Gehörlosenkultur feiern und bewahren</a:t>
            </a:r>
            <a:endParaRPr sz="4000" b="1" dirty="0">
              <a:solidFill>
                <a:schemeClr val="bg1"/>
              </a:solidFill>
              <a:latin typeface="Quicksand Medium"/>
              <a:ea typeface="Quicksand Medium"/>
              <a:cs typeface="Quicksand Medium"/>
              <a:sym typeface="Quicksand Medium"/>
            </a:endParaRPr>
          </a:p>
        </p:txBody>
      </p:sp>
      <p:pic>
        <p:nvPicPr>
          <p:cNvPr id="2" name="Picture 4">
            <a:extLst>
              <a:ext uri="{FF2B5EF4-FFF2-40B4-BE49-F238E27FC236}">
                <a16:creationId xmlns:a16="http://schemas.microsoft.com/office/drawing/2014/main" id="{075C02F1-690D-3D01-16FA-6F5BF39BADF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23498"/>
          <a:stretch>
            <a:fillRect/>
          </a:stretch>
        </p:blipFill>
        <p:spPr bwMode="auto">
          <a:xfrm>
            <a:off x="11714403" y="5912895"/>
            <a:ext cx="6230545" cy="3179223"/>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8E914360-975D-26C3-F206-5D52B374BF95}"/>
              </a:ext>
            </a:extLst>
          </p:cNvPr>
          <p:cNvSpPr txBox="1"/>
          <p:nvPr/>
        </p:nvSpPr>
        <p:spPr>
          <a:xfrm>
            <a:off x="13700760" y="5564907"/>
            <a:ext cx="4271095" cy="369332"/>
          </a:xfrm>
          <a:prstGeom prst="rect">
            <a:avLst/>
          </a:prstGeom>
          <a:noFill/>
        </p:spPr>
        <p:txBody>
          <a:bodyPr wrap="square">
            <a:spAutoFit/>
          </a:bodyPr>
          <a:lstStyle/>
          <a:p>
            <a:pPr algn="l" fontAlgn="base">
              <a:buNone/>
            </a:pPr>
            <a:r>
              <a:rPr lang="de-DE" sz="1800" b="1" i="0" dirty="0">
                <a:solidFill>
                  <a:srgbClr val="E41B20"/>
                </a:solidFill>
                <a:effectLst/>
                <a:latin typeface="Libre Franklin" pitchFamily="2" charset="0"/>
              </a:rPr>
              <a:t>Kultursommer Wien x WITAF 2025</a:t>
            </a:r>
          </a:p>
        </p:txBody>
      </p:sp>
      <p:sp>
        <p:nvSpPr>
          <p:cNvPr id="3" name="Google Shape;113;p3">
            <a:extLst>
              <a:ext uri="{FF2B5EF4-FFF2-40B4-BE49-F238E27FC236}">
                <a16:creationId xmlns:a16="http://schemas.microsoft.com/office/drawing/2014/main" id="{B2C2211B-943A-5072-A73A-47EE9CBB2775}"/>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 name="Google Shape;114;p3">
            <a:extLst>
              <a:ext uri="{FF2B5EF4-FFF2-40B4-BE49-F238E27FC236}">
                <a16:creationId xmlns:a16="http://schemas.microsoft.com/office/drawing/2014/main" id="{3F366A84-3F6C-C7D0-63AB-34744D6BFFDE}"/>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56"/>
        <p:cNvGrpSpPr/>
        <p:nvPr/>
      </p:nvGrpSpPr>
      <p:grpSpPr>
        <a:xfrm>
          <a:off x="0" y="0"/>
          <a:ext cx="0" cy="0"/>
          <a:chOff x="0" y="0"/>
          <a:chExt cx="0" cy="0"/>
        </a:xfrm>
      </p:grpSpPr>
      <p:sp>
        <p:nvSpPr>
          <p:cNvPr id="257" name="Google Shape;257;p18"/>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8" name="Google Shape;258;p18"/>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9" name="Google Shape;259;p18"/>
          <p:cNvSpPr txBox="1"/>
          <p:nvPr/>
        </p:nvSpPr>
        <p:spPr>
          <a:xfrm>
            <a:off x="1605431" y="1327942"/>
            <a:ext cx="16454284"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Anton"/>
                <a:cs typeface="Anton"/>
                <a:sym typeface="Anton"/>
              </a:rPr>
              <a:t>Welche Organisationen existieren ?</a:t>
            </a:r>
            <a:endParaRPr sz="8000" dirty="0">
              <a:solidFill>
                <a:schemeClr val="bg1"/>
              </a:solidFill>
              <a:latin typeface="Anton"/>
              <a:ea typeface="Anton"/>
              <a:cs typeface="Anton"/>
              <a:sym typeface="Anton"/>
            </a:endParaRPr>
          </a:p>
        </p:txBody>
      </p:sp>
      <p:sp>
        <p:nvSpPr>
          <p:cNvPr id="260" name="Google Shape;260;p18"/>
          <p:cNvSpPr txBox="1"/>
          <p:nvPr/>
        </p:nvSpPr>
        <p:spPr>
          <a:xfrm>
            <a:off x="1566639" y="2877202"/>
            <a:ext cx="15629980" cy="5539978"/>
          </a:xfrm>
          <a:prstGeom prst="rect">
            <a:avLst/>
          </a:prstGeom>
          <a:noFill/>
          <a:ln>
            <a:noFill/>
          </a:ln>
        </p:spPr>
        <p:txBody>
          <a:bodyPr spcFirstLastPara="1" wrap="square" lIns="0" tIns="0" rIns="0" bIns="0" anchor="t" anchorCtr="0">
            <a:spAutoFit/>
          </a:bodyPr>
          <a:lstStyle/>
          <a:p>
            <a:pPr marL="285750" lvl="0" indent="-285750">
              <a:lnSpc>
                <a:spcPct val="150000"/>
              </a:lnSpc>
              <a:buClr>
                <a:schemeClr val="bg1"/>
              </a:buClr>
              <a:buSzPts val="4000"/>
              <a:buFont typeface="Arial"/>
              <a:buChar char="•"/>
            </a:pPr>
            <a:r>
              <a:rPr lang="de-AT" sz="4000" dirty="0">
                <a:solidFill>
                  <a:schemeClr val="bg1"/>
                </a:solidFill>
                <a:latin typeface="Quicksand Medium"/>
                <a:ea typeface="Quicksand Medium"/>
                <a:cs typeface="Quicksand Medium"/>
                <a:sym typeface="Quicksand Medium"/>
              </a:rPr>
              <a:t>Gehörlosenvereine und Gemeindezentren</a:t>
            </a:r>
          </a:p>
          <a:p>
            <a:pPr marL="285750" lvl="0" indent="-285750">
              <a:lnSpc>
                <a:spcPct val="150000"/>
              </a:lnSpc>
              <a:buClr>
                <a:schemeClr val="bg1"/>
              </a:buClr>
              <a:buSzPts val="4000"/>
              <a:buFont typeface="Arial"/>
              <a:buChar char="•"/>
            </a:pPr>
            <a:r>
              <a:rPr lang="de-AT" sz="4000" dirty="0">
                <a:solidFill>
                  <a:schemeClr val="bg1"/>
                </a:solidFill>
                <a:latin typeface="Quicksand Medium"/>
                <a:ea typeface="Quicksand Medium"/>
                <a:cs typeface="Quicksand Medium"/>
                <a:sym typeface="Quicksand Medium"/>
              </a:rPr>
              <a:t>Nationale Verbände (z. B. National </a:t>
            </a:r>
            <a:r>
              <a:rPr lang="de-AT" sz="4000" dirty="0" err="1">
                <a:solidFill>
                  <a:schemeClr val="bg1"/>
                </a:solidFill>
                <a:latin typeface="Quicksand Medium"/>
                <a:ea typeface="Quicksand Medium"/>
                <a:cs typeface="Quicksand Medium"/>
                <a:sym typeface="Quicksand Medium"/>
              </a:rPr>
              <a:t>Association</a:t>
            </a:r>
            <a:r>
              <a:rPr lang="de-AT" sz="4000" dirty="0">
                <a:solidFill>
                  <a:schemeClr val="bg1"/>
                </a:solidFill>
                <a:latin typeface="Quicksand Medium"/>
                <a:ea typeface="Quicksand Medium"/>
                <a:cs typeface="Quicksand Medium"/>
                <a:sym typeface="Quicksand Medium"/>
              </a:rPr>
              <a:t> </a:t>
            </a:r>
            <a:r>
              <a:rPr lang="de-AT" sz="4000" dirty="0" err="1">
                <a:solidFill>
                  <a:schemeClr val="bg1"/>
                </a:solidFill>
                <a:latin typeface="Quicksand Medium"/>
                <a:ea typeface="Quicksand Medium"/>
                <a:cs typeface="Quicksand Medium"/>
                <a:sym typeface="Quicksand Medium"/>
              </a:rPr>
              <a:t>of</a:t>
            </a:r>
            <a:r>
              <a:rPr lang="de-AT" sz="4000" dirty="0">
                <a:solidFill>
                  <a:schemeClr val="bg1"/>
                </a:solidFill>
                <a:latin typeface="Quicksand Medium"/>
                <a:ea typeface="Quicksand Medium"/>
                <a:cs typeface="Quicksand Medium"/>
                <a:sym typeface="Quicksand Medium"/>
              </a:rPr>
              <a:t> </a:t>
            </a:r>
            <a:r>
              <a:rPr lang="de-AT" sz="4000" dirty="0" err="1">
                <a:solidFill>
                  <a:schemeClr val="bg1"/>
                </a:solidFill>
                <a:latin typeface="Quicksand Medium"/>
                <a:ea typeface="Quicksand Medium"/>
                <a:cs typeface="Quicksand Medium"/>
                <a:sym typeface="Quicksand Medium"/>
              </a:rPr>
              <a:t>the</a:t>
            </a:r>
            <a:r>
              <a:rPr lang="de-AT" sz="4000" dirty="0">
                <a:solidFill>
                  <a:schemeClr val="bg1"/>
                </a:solidFill>
                <a:latin typeface="Quicksand Medium"/>
                <a:ea typeface="Quicksand Medium"/>
                <a:cs typeface="Quicksand Medium"/>
                <a:sym typeface="Quicksand Medium"/>
              </a:rPr>
              <a:t> </a:t>
            </a:r>
            <a:r>
              <a:rPr lang="de-AT" sz="4000" dirty="0" err="1">
                <a:solidFill>
                  <a:schemeClr val="bg1"/>
                </a:solidFill>
                <a:latin typeface="Quicksand Medium"/>
                <a:ea typeface="Quicksand Medium"/>
                <a:cs typeface="Quicksand Medium"/>
                <a:sym typeface="Quicksand Medium"/>
              </a:rPr>
              <a:t>Deaf</a:t>
            </a:r>
            <a:r>
              <a:rPr lang="de-AT" sz="4000" dirty="0">
                <a:solidFill>
                  <a:schemeClr val="bg1"/>
                </a:solidFill>
                <a:latin typeface="Quicksand Medium"/>
                <a:ea typeface="Quicksand Medium"/>
                <a:cs typeface="Quicksand Medium"/>
                <a:sym typeface="Quicksand Medium"/>
              </a:rPr>
              <a:t>)</a:t>
            </a:r>
          </a:p>
          <a:p>
            <a:pPr marL="285750" lvl="0" indent="-285750">
              <a:lnSpc>
                <a:spcPct val="150000"/>
              </a:lnSpc>
              <a:buClr>
                <a:schemeClr val="bg1"/>
              </a:buClr>
              <a:buSzPts val="4000"/>
              <a:buFont typeface="Arial"/>
              <a:buChar char="•"/>
            </a:pPr>
            <a:r>
              <a:rPr lang="de-AT" sz="4000" dirty="0">
                <a:solidFill>
                  <a:schemeClr val="bg1"/>
                </a:solidFill>
                <a:latin typeface="Quicksand Medium"/>
                <a:ea typeface="Quicksand Medium"/>
                <a:cs typeface="Quicksand Medium"/>
                <a:sym typeface="Quicksand Medium"/>
              </a:rPr>
              <a:t>Bildungseinrichtungen für Gehörlose</a:t>
            </a:r>
          </a:p>
          <a:p>
            <a:pPr marL="285750" lvl="0" indent="-285750">
              <a:lnSpc>
                <a:spcPct val="150000"/>
              </a:lnSpc>
              <a:buClr>
                <a:schemeClr val="bg1"/>
              </a:buClr>
              <a:buSzPts val="4000"/>
              <a:buFont typeface="Arial"/>
              <a:buChar char="•"/>
            </a:pPr>
            <a:r>
              <a:rPr lang="de-AT" sz="4000" dirty="0">
                <a:solidFill>
                  <a:schemeClr val="bg1"/>
                </a:solidFill>
                <a:latin typeface="Quicksand Medium"/>
                <a:ea typeface="Quicksand Medium"/>
                <a:cs typeface="Quicksand Medium"/>
                <a:sym typeface="Quicksand Medium"/>
              </a:rPr>
              <a:t>Gehörlosensportmannschaften und </a:t>
            </a:r>
            <a:r>
              <a:rPr lang="de-AT" sz="4000" dirty="0" err="1">
                <a:solidFill>
                  <a:schemeClr val="bg1"/>
                </a:solidFill>
                <a:latin typeface="Quicksand Medium"/>
                <a:ea typeface="Quicksand Medium"/>
                <a:cs typeface="Quicksand Medium"/>
                <a:sym typeface="Quicksand Medium"/>
              </a:rPr>
              <a:t>Deaflympics</a:t>
            </a:r>
            <a:r>
              <a:rPr lang="de-AT" sz="4000" dirty="0">
                <a:solidFill>
                  <a:schemeClr val="bg1"/>
                </a:solidFill>
                <a:latin typeface="Quicksand Medium"/>
                <a:ea typeface="Quicksand Medium"/>
                <a:cs typeface="Quicksand Medium"/>
                <a:sym typeface="Quicksand Medium"/>
              </a:rPr>
              <a:t>-Komitees (Europa: EDSO)</a:t>
            </a:r>
          </a:p>
          <a:p>
            <a:pPr marL="285750" lvl="0" indent="-285750">
              <a:lnSpc>
                <a:spcPct val="150000"/>
              </a:lnSpc>
              <a:buClr>
                <a:schemeClr val="bg1"/>
              </a:buClr>
              <a:buSzPts val="4000"/>
              <a:buFont typeface="Arial"/>
              <a:buChar char="•"/>
            </a:pPr>
            <a:r>
              <a:rPr lang="de-AT" sz="4000" dirty="0">
                <a:solidFill>
                  <a:schemeClr val="bg1"/>
                </a:solidFill>
                <a:latin typeface="Quicksand Medium"/>
                <a:ea typeface="Quicksand Medium"/>
                <a:cs typeface="Quicksand Medium"/>
                <a:sym typeface="Quicksand Medium"/>
              </a:rPr>
              <a:t>Jugend-, Frauen- und Interessenvertretungsgruppen</a:t>
            </a:r>
            <a:endParaRPr sz="4000" dirty="0">
              <a:solidFill>
                <a:schemeClr val="bg1"/>
              </a:solidFill>
              <a:latin typeface="Quicksand Medium"/>
              <a:ea typeface="Quicksand Medium"/>
              <a:cs typeface="Quicksand Medium"/>
              <a:sym typeface="Quicksand Medium"/>
            </a:endParaRPr>
          </a:p>
        </p:txBody>
      </p:sp>
      <p:pic>
        <p:nvPicPr>
          <p:cNvPr id="5" name="Grafik 4" descr="Soziales Netzwerk Silhouette">
            <a:extLst>
              <a:ext uri="{FF2B5EF4-FFF2-40B4-BE49-F238E27FC236}">
                <a16:creationId xmlns:a16="http://schemas.microsoft.com/office/drawing/2014/main" id="{176140D3-9B16-2242-74B3-6151BF796C2E}"/>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5663281" y="1461502"/>
            <a:ext cx="2185968" cy="2185968"/>
          </a:xfrm>
          <a:prstGeom prst="rect">
            <a:avLst/>
          </a:prstGeom>
        </p:spPr>
      </p:pic>
      <p:sp>
        <p:nvSpPr>
          <p:cNvPr id="2" name="Google Shape;113;p3">
            <a:extLst>
              <a:ext uri="{FF2B5EF4-FFF2-40B4-BE49-F238E27FC236}">
                <a16:creationId xmlns:a16="http://schemas.microsoft.com/office/drawing/2014/main" id="{719D4B8F-1216-69BF-BB54-711C5A04DC37}"/>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9AA32967-33F4-F3D4-31AB-99672C9A2D53}"/>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65"/>
        <p:cNvGrpSpPr/>
        <p:nvPr/>
      </p:nvGrpSpPr>
      <p:grpSpPr>
        <a:xfrm>
          <a:off x="0" y="0"/>
          <a:ext cx="0" cy="0"/>
          <a:chOff x="0" y="0"/>
          <a:chExt cx="0" cy="0"/>
        </a:xfrm>
      </p:grpSpPr>
      <p:sp>
        <p:nvSpPr>
          <p:cNvPr id="266" name="Google Shape;266;p19"/>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7" name="Google Shape;267;p19"/>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p19"/>
          <p:cNvSpPr txBox="1"/>
          <p:nvPr/>
        </p:nvSpPr>
        <p:spPr>
          <a:xfrm>
            <a:off x="1999370" y="1854430"/>
            <a:ext cx="16454284"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Calibri"/>
                <a:cs typeface="Calibri"/>
                <a:sym typeface="Anton"/>
              </a:rPr>
              <a:t>Zweck</a:t>
            </a:r>
            <a:r>
              <a:rPr lang="de-AT" sz="8000" dirty="0">
                <a:solidFill>
                  <a:schemeClr val="bg1"/>
                </a:solidFill>
                <a:latin typeface="Calibri"/>
                <a:ea typeface="Calibri"/>
                <a:cs typeface="Calibri"/>
                <a:sym typeface="Calibri"/>
              </a:rPr>
              <a:t> </a:t>
            </a:r>
            <a:r>
              <a:rPr lang="de-AT" sz="8000" dirty="0">
                <a:solidFill>
                  <a:schemeClr val="bg1"/>
                </a:solidFill>
                <a:latin typeface="Anton"/>
                <a:ea typeface="Anton"/>
                <a:cs typeface="Anton"/>
                <a:sym typeface="Anton"/>
              </a:rPr>
              <a:t>gehörloser Organisationen</a:t>
            </a:r>
            <a:endParaRPr sz="8000" dirty="0">
              <a:solidFill>
                <a:schemeClr val="bg1"/>
              </a:solidFill>
              <a:latin typeface="Anton"/>
              <a:ea typeface="Anton"/>
              <a:cs typeface="Anton"/>
              <a:sym typeface="Anton"/>
            </a:endParaRPr>
          </a:p>
        </p:txBody>
      </p:sp>
      <p:sp>
        <p:nvSpPr>
          <p:cNvPr id="269" name="Google Shape;269;p19"/>
          <p:cNvSpPr txBox="1"/>
          <p:nvPr/>
        </p:nvSpPr>
        <p:spPr>
          <a:xfrm>
            <a:off x="1822885" y="3515591"/>
            <a:ext cx="15948921" cy="4616648"/>
          </a:xfrm>
          <a:prstGeom prst="rect">
            <a:avLst/>
          </a:prstGeom>
          <a:noFill/>
          <a:ln>
            <a:noFill/>
          </a:ln>
        </p:spPr>
        <p:txBody>
          <a:bodyPr spcFirstLastPara="1" wrap="square" lIns="0" tIns="0" rIns="0" bIns="0" anchor="t" anchorCtr="0">
            <a:spAutoFit/>
          </a:bodyPr>
          <a:lstStyle/>
          <a:p>
            <a:pPr marL="285750" lvl="0" indent="-285750">
              <a:lnSpc>
                <a:spcPct val="15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Eintreten für die </a:t>
            </a:r>
            <a:r>
              <a:rPr lang="de-DE" sz="4000" b="1" dirty="0">
                <a:solidFill>
                  <a:schemeClr val="bg1"/>
                </a:solidFill>
                <a:latin typeface="Quicksand Medium"/>
                <a:ea typeface="Quicksand Medium"/>
                <a:cs typeface="Quicksand Medium"/>
                <a:sym typeface="Quicksand Medium"/>
              </a:rPr>
              <a:t>Rechte und Barrierefreiheit</a:t>
            </a:r>
            <a:r>
              <a:rPr lang="de-DE" sz="4000" dirty="0">
                <a:solidFill>
                  <a:schemeClr val="bg1"/>
                </a:solidFill>
                <a:latin typeface="Quicksand Medium"/>
                <a:ea typeface="Quicksand Medium"/>
                <a:cs typeface="Quicksand Medium"/>
                <a:sym typeface="Quicksand Medium"/>
              </a:rPr>
              <a:t> von Gehörlosen</a:t>
            </a:r>
          </a:p>
          <a:p>
            <a:pPr marL="285750" lvl="0" indent="-285750">
              <a:lnSpc>
                <a:spcPct val="15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Unterstützung von </a:t>
            </a:r>
            <a:r>
              <a:rPr lang="de-DE" sz="4000" b="1" dirty="0">
                <a:solidFill>
                  <a:schemeClr val="bg1"/>
                </a:solidFill>
                <a:latin typeface="Quicksand Medium"/>
                <a:ea typeface="Quicksand Medium"/>
                <a:cs typeface="Quicksand Medium"/>
                <a:sym typeface="Quicksand Medium"/>
              </a:rPr>
              <a:t>Gebärdensprache und kultureller Identität</a:t>
            </a:r>
          </a:p>
          <a:p>
            <a:pPr marL="285750" lvl="0" indent="-285750">
              <a:lnSpc>
                <a:spcPct val="15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Angebot von </a:t>
            </a:r>
            <a:r>
              <a:rPr lang="de-DE" sz="4000" b="1" dirty="0">
                <a:solidFill>
                  <a:schemeClr val="bg1"/>
                </a:solidFill>
                <a:latin typeface="Quicksand Medium"/>
                <a:ea typeface="Quicksand Medium"/>
                <a:cs typeface="Quicksand Medium"/>
                <a:sym typeface="Quicksand Medium"/>
              </a:rPr>
              <a:t>Dienstleistungen</a:t>
            </a:r>
            <a:r>
              <a:rPr lang="de-DE" sz="4000" dirty="0">
                <a:solidFill>
                  <a:schemeClr val="bg1"/>
                </a:solidFill>
                <a:latin typeface="Quicksand Medium"/>
                <a:ea typeface="Quicksand Medium"/>
                <a:cs typeface="Quicksand Medium"/>
                <a:sym typeface="Quicksand Medium"/>
              </a:rPr>
              <a:t>: Dolmetschen, Beratung, Bildung</a:t>
            </a:r>
          </a:p>
          <a:p>
            <a:pPr marL="285750" lvl="0" indent="-285750">
              <a:lnSpc>
                <a:spcPct val="15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Bekräftigung der Gehörlosengemeinschaft, eine Führungsrolle zu übernehmen und zu wachsen</a:t>
            </a:r>
            <a:endParaRPr sz="4000" dirty="0">
              <a:solidFill>
                <a:schemeClr val="bg1"/>
              </a:solidFill>
              <a:latin typeface="Quicksand Medium"/>
              <a:ea typeface="Quicksand Medium"/>
              <a:cs typeface="Quicksand Medium"/>
              <a:sym typeface="Quicksand Medium"/>
            </a:endParaRPr>
          </a:p>
        </p:txBody>
      </p:sp>
      <p:pic>
        <p:nvPicPr>
          <p:cNvPr id="3" name="Grafik 2" descr="Hände, die sich ausstrecken">
            <a:extLst>
              <a:ext uri="{FF2B5EF4-FFF2-40B4-BE49-F238E27FC236}">
                <a16:creationId xmlns:a16="http://schemas.microsoft.com/office/drawing/2014/main" id="{5EC35033-45B7-9930-E25F-A5E7B60CB313}"/>
              </a:ext>
            </a:extLst>
          </p:cNvPr>
          <p:cNvPicPr>
            <a:picLocks noChangeAspect="1"/>
          </p:cNvPicPr>
          <p:nvPr/>
        </p:nvPicPr>
        <p:blipFill>
          <a:blip r:embed="rId5">
            <a:alphaModFix/>
          </a:blip>
          <a:srcRect t="35611" b="40193"/>
          <a:stretch>
            <a:fillRect/>
          </a:stretch>
        </p:blipFill>
        <p:spPr>
          <a:xfrm>
            <a:off x="3267973" y="297068"/>
            <a:ext cx="9113048" cy="1661161"/>
          </a:xfrm>
          <a:prstGeom prst="rect">
            <a:avLst/>
          </a:prstGeom>
          <a:effectLst>
            <a:softEdge rad="228600"/>
          </a:effectLst>
        </p:spPr>
      </p:pic>
      <p:sp>
        <p:nvSpPr>
          <p:cNvPr id="2" name="Google Shape;113;p3">
            <a:extLst>
              <a:ext uri="{FF2B5EF4-FFF2-40B4-BE49-F238E27FC236}">
                <a16:creationId xmlns:a16="http://schemas.microsoft.com/office/drawing/2014/main" id="{03159EB5-B38D-F268-F439-338DD6110A80}"/>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114;p3">
            <a:extLst>
              <a:ext uri="{FF2B5EF4-FFF2-40B4-BE49-F238E27FC236}">
                <a16:creationId xmlns:a16="http://schemas.microsoft.com/office/drawing/2014/main" id="{58EA8A48-A25E-3E5C-8569-C7755AA66759}"/>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74"/>
        <p:cNvGrpSpPr/>
        <p:nvPr/>
      </p:nvGrpSpPr>
      <p:grpSpPr>
        <a:xfrm>
          <a:off x="0" y="0"/>
          <a:ext cx="0" cy="0"/>
          <a:chOff x="0" y="0"/>
          <a:chExt cx="0" cy="0"/>
        </a:xfrm>
      </p:grpSpPr>
      <p:sp>
        <p:nvSpPr>
          <p:cNvPr id="275" name="Google Shape;275;p20"/>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6" name="Google Shape;276;p20"/>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7" name="Google Shape;277;p20"/>
          <p:cNvSpPr txBox="1"/>
          <p:nvPr/>
        </p:nvSpPr>
        <p:spPr>
          <a:xfrm>
            <a:off x="1094691" y="1754102"/>
            <a:ext cx="16454284"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Anton"/>
                <a:cs typeface="Anton"/>
                <a:sym typeface="Anton"/>
              </a:rPr>
              <a:t>Zusammenfassung</a:t>
            </a:r>
            <a:endParaRPr sz="8000" dirty="0">
              <a:solidFill>
                <a:schemeClr val="bg1"/>
              </a:solidFill>
              <a:latin typeface="Anton"/>
              <a:ea typeface="Anton"/>
              <a:cs typeface="Anton"/>
              <a:sym typeface="Anton"/>
            </a:endParaRPr>
          </a:p>
        </p:txBody>
      </p:sp>
      <p:sp>
        <p:nvSpPr>
          <p:cNvPr id="278" name="Google Shape;278;p20"/>
          <p:cNvSpPr txBox="1"/>
          <p:nvPr/>
        </p:nvSpPr>
        <p:spPr>
          <a:xfrm>
            <a:off x="916858" y="3280288"/>
            <a:ext cx="16454284" cy="5539978"/>
          </a:xfrm>
          <a:prstGeom prst="rect">
            <a:avLst/>
          </a:prstGeom>
          <a:noFill/>
          <a:ln>
            <a:noFill/>
          </a:ln>
        </p:spPr>
        <p:txBody>
          <a:bodyPr spcFirstLastPara="1" wrap="square" lIns="0" tIns="0" rIns="0" bIns="0" anchor="t" anchorCtr="0">
            <a:spAutoFit/>
          </a:bodyPr>
          <a:lstStyle/>
          <a:p>
            <a:pPr marL="285750" lvl="0" indent="-285750">
              <a:lnSpc>
                <a:spcPct val="15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Veranstaltungen und Organisationen helfen gehörlosen Menschen, </a:t>
            </a:r>
            <a:r>
              <a:rPr lang="de-DE" sz="4000" b="1" dirty="0">
                <a:solidFill>
                  <a:schemeClr val="bg1"/>
                </a:solidFill>
                <a:latin typeface="Quicksand Medium"/>
                <a:ea typeface="Quicksand Medium"/>
                <a:cs typeface="Quicksand Medium"/>
                <a:sym typeface="Quicksand Medium"/>
              </a:rPr>
              <a:t>Kontakte</a:t>
            </a:r>
            <a:r>
              <a:rPr lang="de-DE" sz="4000" dirty="0">
                <a:solidFill>
                  <a:schemeClr val="bg1"/>
                </a:solidFill>
                <a:latin typeface="Quicksand Medium"/>
                <a:ea typeface="Quicksand Medium"/>
                <a:cs typeface="Quicksand Medium"/>
                <a:sym typeface="Quicksand Medium"/>
              </a:rPr>
              <a:t> zu knüpfen, sich </a:t>
            </a:r>
            <a:r>
              <a:rPr lang="de-DE" sz="4000" b="1" dirty="0">
                <a:solidFill>
                  <a:schemeClr val="bg1"/>
                </a:solidFill>
                <a:latin typeface="Quicksand Medium"/>
                <a:ea typeface="Quicksand Medium"/>
                <a:cs typeface="Quicksand Medium"/>
                <a:sym typeface="Quicksand Medium"/>
              </a:rPr>
              <a:t>auszudrücken</a:t>
            </a:r>
            <a:r>
              <a:rPr lang="de-DE" sz="4000" dirty="0">
                <a:solidFill>
                  <a:schemeClr val="bg1"/>
                </a:solidFill>
                <a:latin typeface="Quicksand Medium"/>
                <a:ea typeface="Quicksand Medium"/>
                <a:cs typeface="Quicksand Medium"/>
                <a:sym typeface="Quicksand Medium"/>
              </a:rPr>
              <a:t> und sich zu </a:t>
            </a:r>
            <a:r>
              <a:rPr lang="de-DE" sz="4000" b="1" dirty="0">
                <a:solidFill>
                  <a:schemeClr val="bg1"/>
                </a:solidFill>
                <a:latin typeface="Quicksand Medium"/>
                <a:ea typeface="Quicksand Medium"/>
                <a:cs typeface="Quicksand Medium"/>
                <a:sym typeface="Quicksand Medium"/>
              </a:rPr>
              <a:t>entfalten</a:t>
            </a:r>
            <a:r>
              <a:rPr lang="de-DE" sz="4000" dirty="0">
                <a:solidFill>
                  <a:schemeClr val="bg1"/>
                </a:solidFill>
                <a:latin typeface="Quicksand Medium"/>
                <a:ea typeface="Quicksand Medium"/>
                <a:cs typeface="Quicksand Medium"/>
                <a:sym typeface="Quicksand Medium"/>
              </a:rPr>
              <a:t>.</a:t>
            </a:r>
          </a:p>
          <a:p>
            <a:pPr marL="285750" lvl="0" indent="-285750">
              <a:lnSpc>
                <a:spcPct val="15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Sie bauen eine </a:t>
            </a:r>
            <a:r>
              <a:rPr lang="de-DE" sz="4000" b="1" dirty="0">
                <a:solidFill>
                  <a:schemeClr val="bg1"/>
                </a:solidFill>
                <a:latin typeface="Quicksand Medium"/>
                <a:ea typeface="Quicksand Medium"/>
                <a:cs typeface="Quicksand Medium"/>
                <a:sym typeface="Quicksand Medium"/>
              </a:rPr>
              <a:t>starke, integrative und selbstbewusste Gehörlosen-Community</a:t>
            </a:r>
            <a:r>
              <a:rPr lang="de-DE" sz="4000" dirty="0">
                <a:solidFill>
                  <a:schemeClr val="bg1"/>
                </a:solidFill>
                <a:latin typeface="Quicksand Medium"/>
                <a:ea typeface="Quicksand Medium"/>
                <a:cs typeface="Quicksand Medium"/>
                <a:sym typeface="Quicksand Medium"/>
              </a:rPr>
              <a:t> auf.</a:t>
            </a:r>
          </a:p>
          <a:p>
            <a:pPr marL="285750" lvl="0" indent="-285750">
              <a:lnSpc>
                <a:spcPct val="15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Sie spielen eine wichtige Rolle bei der </a:t>
            </a:r>
            <a:r>
              <a:rPr lang="de-DE" sz="4000" b="1" dirty="0">
                <a:solidFill>
                  <a:schemeClr val="bg1"/>
                </a:solidFill>
                <a:latin typeface="Quicksand Medium"/>
                <a:ea typeface="Quicksand Medium"/>
                <a:cs typeface="Quicksand Medium"/>
                <a:sym typeface="Quicksand Medium"/>
              </a:rPr>
              <a:t>Bewahrung der Kultur und der Förderung der Gleichberechtigung.</a:t>
            </a:r>
            <a:endParaRPr sz="4000" b="1" dirty="0">
              <a:solidFill>
                <a:schemeClr val="bg1"/>
              </a:solidFill>
              <a:latin typeface="Quicksand Medium"/>
              <a:ea typeface="Quicksand Medium"/>
              <a:cs typeface="Quicksand Medium"/>
              <a:sym typeface="Quicksand Medium"/>
            </a:endParaRPr>
          </a:p>
        </p:txBody>
      </p:sp>
      <p:sp>
        <p:nvSpPr>
          <p:cNvPr id="2" name="Google Shape;113;p3">
            <a:extLst>
              <a:ext uri="{FF2B5EF4-FFF2-40B4-BE49-F238E27FC236}">
                <a16:creationId xmlns:a16="http://schemas.microsoft.com/office/drawing/2014/main" id="{C669B066-7EF2-0BB0-92FB-9457D54D440B}"/>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471F43B4-181B-5642-B37C-070A2D67518B}"/>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83"/>
        <p:cNvGrpSpPr/>
        <p:nvPr/>
      </p:nvGrpSpPr>
      <p:grpSpPr>
        <a:xfrm>
          <a:off x="0" y="0"/>
          <a:ext cx="0" cy="0"/>
          <a:chOff x="0" y="0"/>
          <a:chExt cx="0" cy="0"/>
        </a:xfrm>
      </p:grpSpPr>
      <p:sp>
        <p:nvSpPr>
          <p:cNvPr id="284" name="Google Shape;284;p21"/>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5" name="Google Shape;285;p21"/>
          <p:cNvSpPr/>
          <p:nvPr/>
        </p:nvSpPr>
        <p:spPr>
          <a:xfrm>
            <a:off x="14712066" y="9365888"/>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6" name="Google Shape;286;p21"/>
          <p:cNvSpPr txBox="1"/>
          <p:nvPr/>
        </p:nvSpPr>
        <p:spPr>
          <a:xfrm>
            <a:off x="3442943" y="174865"/>
            <a:ext cx="13156918"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rgbClr val="FFFFFF"/>
                </a:solidFill>
                <a:latin typeface="Anton"/>
                <a:ea typeface="Anton"/>
                <a:cs typeface="Anton"/>
                <a:sym typeface="Anton"/>
              </a:rPr>
              <a:t>Bedeutung von Gehörlosenklubs</a:t>
            </a:r>
            <a:endParaRPr dirty="0"/>
          </a:p>
        </p:txBody>
      </p:sp>
      <p:sp>
        <p:nvSpPr>
          <p:cNvPr id="287" name="Google Shape;287;p21"/>
          <p:cNvSpPr txBox="1"/>
          <p:nvPr/>
        </p:nvSpPr>
        <p:spPr>
          <a:xfrm>
            <a:off x="383458" y="1898414"/>
            <a:ext cx="17676257" cy="6894195"/>
          </a:xfrm>
          <a:prstGeom prst="rect">
            <a:avLst/>
          </a:prstGeom>
          <a:noFill/>
          <a:ln>
            <a:noFill/>
          </a:ln>
        </p:spPr>
        <p:txBody>
          <a:bodyPr spcFirstLastPara="1" wrap="square" lIns="0" tIns="0" rIns="0" bIns="0" anchor="t" anchorCtr="0">
            <a:spAutoFit/>
          </a:bodyPr>
          <a:lstStyle/>
          <a:p>
            <a:pPr marL="604511" lvl="1" indent="-302256">
              <a:lnSpc>
                <a:spcPct val="200000"/>
              </a:lnSpc>
              <a:buClr>
                <a:srgbClr val="FFFFFF"/>
              </a:buClr>
              <a:buSzPts val="2799"/>
              <a:buFont typeface="Arial"/>
              <a:buChar char="•"/>
            </a:pPr>
            <a:r>
              <a:rPr lang="de-DE" sz="3200" dirty="0">
                <a:solidFill>
                  <a:srgbClr val="FFFFFF"/>
                </a:solidFill>
                <a:latin typeface="Quicksand"/>
                <a:ea typeface="Quicksand"/>
                <a:cs typeface="Quicksand"/>
                <a:sym typeface="Quicksand"/>
              </a:rPr>
              <a:t>wichtigste soziale Einrichtung für Gehörlose nach dem Verlassen der Gehörlosenschulen</a:t>
            </a:r>
          </a:p>
          <a:p>
            <a:pPr marL="604511" lvl="1" indent="-302256">
              <a:lnSpc>
                <a:spcPct val="200000"/>
              </a:lnSpc>
              <a:buClr>
                <a:srgbClr val="FFFFFF"/>
              </a:buClr>
              <a:buSzPts val="2799"/>
              <a:buFont typeface="Arial"/>
              <a:buChar char="•"/>
            </a:pPr>
            <a:r>
              <a:rPr lang="de-DE" sz="3200" dirty="0">
                <a:solidFill>
                  <a:srgbClr val="FFFFFF"/>
                </a:solidFill>
                <a:latin typeface="Quicksand"/>
                <a:ea typeface="Quicksand"/>
                <a:cs typeface="Quicksand"/>
                <a:sym typeface="Quicksand"/>
              </a:rPr>
              <a:t>zog Gehörlose aus Oralschulen an, die Kontakt zu anderen Gehörlosen suchten</a:t>
            </a:r>
          </a:p>
          <a:p>
            <a:pPr marL="604511" lvl="1" indent="-302256">
              <a:lnSpc>
                <a:spcPct val="200000"/>
              </a:lnSpc>
              <a:buClr>
                <a:srgbClr val="FFFFFF"/>
              </a:buClr>
              <a:buSzPts val="2799"/>
              <a:buFont typeface="Arial"/>
              <a:buChar char="•"/>
            </a:pPr>
            <a:r>
              <a:rPr lang="de-DE" sz="3200" dirty="0">
                <a:solidFill>
                  <a:srgbClr val="FFFFFF"/>
                </a:solidFill>
                <a:latin typeface="Quicksand"/>
                <a:ea typeface="Quicksand"/>
                <a:cs typeface="Quicksand"/>
                <a:sym typeface="Quicksand"/>
              </a:rPr>
              <a:t>es gab auch Clubs, die ausschließlich oral kommunizierten, aber </a:t>
            </a:r>
          </a:p>
          <a:p>
            <a:pPr marL="604511" lvl="1" indent="-302256">
              <a:lnSpc>
                <a:spcPct val="200000"/>
              </a:lnSpc>
              <a:buClr>
                <a:srgbClr val="FFFFFF"/>
              </a:buClr>
              <a:buSzPts val="2799"/>
              <a:buFont typeface="Arial"/>
              <a:buChar char="•"/>
            </a:pPr>
            <a:r>
              <a:rPr lang="de-DE" sz="3200" dirty="0">
                <a:solidFill>
                  <a:srgbClr val="FFFFFF"/>
                </a:solidFill>
                <a:latin typeface="Quicksand"/>
                <a:ea typeface="Quicksand"/>
                <a:cs typeface="Quicksand"/>
                <a:sym typeface="Quicksand"/>
              </a:rPr>
              <a:t>viele engagierten sich sozial in der Gebärdensprachgemeinschaft</a:t>
            </a:r>
          </a:p>
          <a:p>
            <a:pPr marL="302255" lvl="1">
              <a:lnSpc>
                <a:spcPct val="200000"/>
              </a:lnSpc>
              <a:buClr>
                <a:srgbClr val="FFFFFF"/>
              </a:buClr>
              <a:buSzPts val="2799"/>
            </a:pPr>
            <a:endParaRPr lang="de-DE" sz="3200" dirty="0">
              <a:solidFill>
                <a:srgbClr val="FFFFFF"/>
              </a:solidFill>
              <a:latin typeface="Quicksand"/>
              <a:ea typeface="Quicksand"/>
              <a:cs typeface="Quicksand"/>
              <a:sym typeface="Quicksand"/>
            </a:endParaRPr>
          </a:p>
          <a:p>
            <a:pPr marL="302255" lvl="1">
              <a:lnSpc>
                <a:spcPct val="200000"/>
              </a:lnSpc>
              <a:buClr>
                <a:srgbClr val="FFFFFF"/>
              </a:buClr>
              <a:buSzPts val="2799"/>
            </a:pPr>
            <a:r>
              <a:rPr lang="de-DE" sz="3200" b="1" dirty="0">
                <a:solidFill>
                  <a:srgbClr val="FFFFFF"/>
                </a:solidFill>
                <a:latin typeface="Quicksand"/>
                <a:ea typeface="Quicksand"/>
                <a:cs typeface="Quicksand"/>
                <a:sym typeface="Quicksand"/>
              </a:rPr>
              <a:t>„Lernen, gehörlos zu sein”:</a:t>
            </a:r>
            <a:r>
              <a:rPr lang="de-DE" sz="3200" dirty="0">
                <a:solidFill>
                  <a:srgbClr val="FFFFFF"/>
                </a:solidFill>
                <a:latin typeface="Quicksand"/>
                <a:ea typeface="Quicksand"/>
                <a:cs typeface="Quicksand"/>
                <a:sym typeface="Quicksand"/>
              </a:rPr>
              <a:t/>
            </a:r>
            <a:br>
              <a:rPr lang="de-DE" sz="3200" dirty="0">
                <a:solidFill>
                  <a:srgbClr val="FFFFFF"/>
                </a:solidFill>
                <a:latin typeface="Quicksand"/>
                <a:ea typeface="Quicksand"/>
                <a:cs typeface="Quicksand"/>
                <a:sym typeface="Quicksand"/>
              </a:rPr>
            </a:br>
            <a:r>
              <a:rPr lang="de-DE" sz="3200" dirty="0">
                <a:solidFill>
                  <a:srgbClr val="FFFFFF"/>
                </a:solidFill>
                <a:latin typeface="Quicksand"/>
                <a:ea typeface="Quicksand"/>
                <a:cs typeface="Quicksand"/>
                <a:sym typeface="Quicksand"/>
              </a:rPr>
              <a:t>für viele Menschen war es das erste Mal, dass sie mit anderen Gehörlosen in Kontakt kamen</a:t>
            </a:r>
            <a:endParaRPr sz="3200" b="1" i="0" u="none" strike="noStrike" cap="none" dirty="0">
              <a:solidFill>
                <a:srgbClr val="FFFFFF"/>
              </a:solidFill>
              <a:latin typeface="Quicksand"/>
              <a:ea typeface="Quicksand"/>
              <a:cs typeface="Quicksand"/>
              <a:sym typeface="Quicksan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92"/>
        <p:cNvGrpSpPr/>
        <p:nvPr/>
      </p:nvGrpSpPr>
      <p:grpSpPr>
        <a:xfrm>
          <a:off x="0" y="0"/>
          <a:ext cx="0" cy="0"/>
          <a:chOff x="0" y="0"/>
          <a:chExt cx="0" cy="0"/>
        </a:xfrm>
      </p:grpSpPr>
      <p:sp>
        <p:nvSpPr>
          <p:cNvPr id="293" name="Google Shape;293;p22"/>
          <p:cNvSpPr txBox="1"/>
          <p:nvPr/>
        </p:nvSpPr>
        <p:spPr>
          <a:xfrm>
            <a:off x="267970" y="5619996"/>
            <a:ext cx="6077317" cy="3679031"/>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de-AT" sz="4800" dirty="0">
                <a:solidFill>
                  <a:schemeClr val="bg1"/>
                </a:solidFill>
                <a:latin typeface="Anton" pitchFamily="2" charset="0"/>
                <a:ea typeface="Quicksand"/>
                <a:cs typeface="Quicksand"/>
                <a:sym typeface="Quicksand"/>
              </a:rPr>
              <a:t>Soziale Gemeinschaft und Zugehörigkeitsgefühl</a:t>
            </a:r>
            <a:endParaRPr sz="4800" dirty="0">
              <a:solidFill>
                <a:schemeClr val="bg1"/>
              </a:solidFill>
              <a:latin typeface="Anton" pitchFamily="2" charset="0"/>
              <a:ea typeface="Quicksand"/>
              <a:cs typeface="Quicksand"/>
              <a:sym typeface="Quicksand"/>
            </a:endParaRPr>
          </a:p>
        </p:txBody>
      </p:sp>
      <p:pic>
        <p:nvPicPr>
          <p:cNvPr id="294" name="Google Shape;294;p22"/>
          <p:cNvPicPr preferRelativeResize="0"/>
          <p:nvPr/>
        </p:nvPicPr>
        <p:blipFill rotWithShape="1">
          <a:blip r:embed="rId3">
            <a:alphaModFix/>
          </a:blip>
          <a:srcRect t="31790" b="22614"/>
          <a:stretch/>
        </p:blipFill>
        <p:spPr>
          <a:xfrm>
            <a:off x="20" y="10"/>
            <a:ext cx="18287980" cy="5565909"/>
          </a:xfrm>
          <a:custGeom>
            <a:avLst/>
            <a:gdLst/>
            <a:ahLst/>
            <a:cxnLst/>
            <a:rect l="l" t="t" r="r" b="b"/>
            <a:pathLst>
              <a:path w="12192000" h="3692092" extrusionOk="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295" name="Google Shape;295;p22"/>
          <p:cNvSpPr txBox="1"/>
          <p:nvPr/>
        </p:nvSpPr>
        <p:spPr>
          <a:xfrm>
            <a:off x="5864014" y="5968339"/>
            <a:ext cx="11878286" cy="3679030"/>
          </a:xfrm>
          <a:prstGeom prst="rect">
            <a:avLst/>
          </a:prstGeom>
          <a:noFill/>
          <a:ln>
            <a:noFill/>
          </a:ln>
        </p:spPr>
        <p:txBody>
          <a:bodyPr spcFirstLastPara="1" wrap="square" lIns="91425" tIns="45700" rIns="91425" bIns="45700" anchor="ctr" anchorCtr="0">
            <a:normAutofit lnSpcReduction="10000"/>
          </a:bodyPr>
          <a:lstStyle/>
          <a:p>
            <a:pPr lvl="0" algn="just">
              <a:lnSpc>
                <a:spcPct val="90000"/>
              </a:lnSpc>
            </a:pPr>
            <a:r>
              <a:rPr lang="de-DE" sz="2800" dirty="0">
                <a:solidFill>
                  <a:schemeClr val="bg1"/>
                </a:solidFill>
                <a:latin typeface="Quicksand"/>
                <a:ea typeface="Quicksand"/>
                <a:cs typeface="Quicksand"/>
                <a:sym typeface="Quicksand"/>
              </a:rPr>
              <a:t>Gehörlose Menschen erleben im Alltag oft </a:t>
            </a:r>
            <a:r>
              <a:rPr lang="de-DE" sz="2800" b="1" dirty="0">
                <a:solidFill>
                  <a:schemeClr val="bg1"/>
                </a:solidFill>
                <a:latin typeface="Quicksand"/>
                <a:ea typeface="Quicksand"/>
                <a:cs typeface="Quicksand"/>
                <a:sym typeface="Quicksand"/>
              </a:rPr>
              <a:t>soziale Isolation</a:t>
            </a:r>
            <a:r>
              <a:rPr lang="de-DE" sz="2800" dirty="0">
                <a:solidFill>
                  <a:schemeClr val="bg1"/>
                </a:solidFill>
                <a:latin typeface="Quicksand"/>
                <a:ea typeface="Quicksand"/>
                <a:cs typeface="Quicksand"/>
                <a:sym typeface="Quicksand"/>
              </a:rPr>
              <a:t>, da die Kommunikation mit hörenden Menschen aufgrund von Sprachbarrieren eine Herausforderung darstellen kann.</a:t>
            </a:r>
          </a:p>
          <a:p>
            <a:pPr lvl="0" algn="just">
              <a:lnSpc>
                <a:spcPct val="90000"/>
              </a:lnSpc>
            </a:pPr>
            <a:endParaRPr lang="de-DE" sz="2800" dirty="0">
              <a:solidFill>
                <a:schemeClr val="bg1"/>
              </a:solidFill>
              <a:latin typeface="Quicksand"/>
              <a:ea typeface="Quicksand"/>
              <a:cs typeface="Quicksand"/>
              <a:sym typeface="Quicksand"/>
            </a:endParaRPr>
          </a:p>
          <a:p>
            <a:pPr lvl="0" algn="just">
              <a:lnSpc>
                <a:spcPct val="90000"/>
              </a:lnSpc>
            </a:pPr>
            <a:r>
              <a:rPr lang="de-DE" sz="2800" dirty="0">
                <a:solidFill>
                  <a:schemeClr val="bg1"/>
                </a:solidFill>
                <a:latin typeface="Quicksand"/>
                <a:ea typeface="Quicksand"/>
                <a:cs typeface="Quicksand"/>
                <a:sym typeface="Quicksand"/>
              </a:rPr>
              <a:t>Ein Gehörlosenclub bietet einen Raum, in dem gehörlose Menschen miteinander in ihrer </a:t>
            </a:r>
            <a:r>
              <a:rPr lang="de-DE" sz="2800" b="1" dirty="0">
                <a:solidFill>
                  <a:schemeClr val="bg1"/>
                </a:solidFill>
                <a:latin typeface="Quicksand"/>
                <a:ea typeface="Quicksand"/>
                <a:cs typeface="Quicksand"/>
                <a:sym typeface="Quicksand"/>
              </a:rPr>
              <a:t>natürlichen Sprache </a:t>
            </a:r>
            <a:r>
              <a:rPr lang="de-DE" sz="2800" dirty="0">
                <a:solidFill>
                  <a:schemeClr val="bg1"/>
                </a:solidFill>
                <a:latin typeface="Quicksand"/>
                <a:ea typeface="Quicksand"/>
                <a:cs typeface="Quicksand"/>
                <a:sym typeface="Quicksand"/>
              </a:rPr>
              <a:t>– der </a:t>
            </a:r>
            <a:r>
              <a:rPr lang="de-DE" sz="2800" b="1" dirty="0">
                <a:solidFill>
                  <a:schemeClr val="bg1"/>
                </a:solidFill>
                <a:latin typeface="Quicksand"/>
                <a:ea typeface="Quicksand"/>
                <a:cs typeface="Quicksand"/>
                <a:sym typeface="Quicksand"/>
              </a:rPr>
              <a:t>Gebärdensprache</a:t>
            </a:r>
            <a:r>
              <a:rPr lang="de-DE" sz="2800" dirty="0">
                <a:solidFill>
                  <a:schemeClr val="bg1"/>
                </a:solidFill>
                <a:latin typeface="Quicksand"/>
                <a:ea typeface="Quicksand"/>
                <a:cs typeface="Quicksand"/>
                <a:sym typeface="Quicksand"/>
              </a:rPr>
              <a:t> – kommunizieren können.</a:t>
            </a:r>
          </a:p>
          <a:p>
            <a:pPr lvl="0" algn="just">
              <a:lnSpc>
                <a:spcPct val="90000"/>
              </a:lnSpc>
            </a:pPr>
            <a:endParaRPr lang="de-DE" sz="2800" dirty="0">
              <a:solidFill>
                <a:schemeClr val="bg1"/>
              </a:solidFill>
              <a:latin typeface="Quicksand"/>
              <a:ea typeface="Quicksand"/>
              <a:cs typeface="Quicksand"/>
              <a:sym typeface="Quicksand"/>
            </a:endParaRPr>
          </a:p>
          <a:p>
            <a:pPr lvl="0" algn="just">
              <a:lnSpc>
                <a:spcPct val="90000"/>
              </a:lnSpc>
            </a:pPr>
            <a:r>
              <a:rPr lang="de-DE" sz="2800" dirty="0">
                <a:solidFill>
                  <a:schemeClr val="bg1"/>
                </a:solidFill>
                <a:latin typeface="Quicksand"/>
                <a:ea typeface="Quicksand"/>
                <a:cs typeface="Quicksand"/>
                <a:sym typeface="Quicksand"/>
              </a:rPr>
              <a:t>Dadurch entsteht ein </a:t>
            </a:r>
            <a:r>
              <a:rPr lang="de-DE" sz="2800" b="1" dirty="0">
                <a:solidFill>
                  <a:schemeClr val="bg1"/>
                </a:solidFill>
                <a:latin typeface="Quicksand"/>
                <a:ea typeface="Quicksand"/>
                <a:cs typeface="Quicksand"/>
                <a:sym typeface="Quicksand"/>
              </a:rPr>
              <a:t>Gefühl der Gemeinschaft, des Verständnisses und der Zugehörigkeit.</a:t>
            </a:r>
            <a:endParaRPr b="1" dirty="0">
              <a:solidFill>
                <a:schemeClr val="bg1"/>
              </a:solidFill>
            </a:endParaRPr>
          </a:p>
        </p:txBody>
      </p:sp>
      <p:sp>
        <p:nvSpPr>
          <p:cNvPr id="296" name="Google Shape;296;p22"/>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7" name="Google Shape;297;p22"/>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Google Shape;114;p3">
            <a:extLst>
              <a:ext uri="{FF2B5EF4-FFF2-40B4-BE49-F238E27FC236}">
                <a16:creationId xmlns:a16="http://schemas.microsoft.com/office/drawing/2014/main" id="{2060A2C1-964F-2D66-C0C3-783A27F4CD82}"/>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3" name="Google Shape;219;p13">
            <a:extLst>
              <a:ext uri="{FF2B5EF4-FFF2-40B4-BE49-F238E27FC236}">
                <a16:creationId xmlns:a16="http://schemas.microsoft.com/office/drawing/2014/main" id="{5168B769-A0CD-7A75-BD78-1ECE0FC4CE9F}"/>
              </a:ext>
            </a:extLst>
          </p:cNvPr>
          <p:cNvSpPr txBox="1"/>
          <p:nvPr/>
        </p:nvSpPr>
        <p:spPr>
          <a:xfrm>
            <a:off x="609600" y="9708932"/>
            <a:ext cx="91578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400" dirty="0" err="1">
                <a:solidFill>
                  <a:schemeClr val="lt1"/>
                </a:solidFill>
                <a:latin typeface="Quicksand"/>
                <a:ea typeface="Quicksand"/>
                <a:cs typeface="Quicksand"/>
                <a:sym typeface="Quicksand"/>
              </a:rPr>
              <a:t>Photo</a:t>
            </a:r>
            <a:r>
              <a:rPr lang="de-AT" sz="1400" dirty="0">
                <a:solidFill>
                  <a:schemeClr val="lt1"/>
                </a:solidFill>
                <a:latin typeface="Quicksand"/>
                <a:ea typeface="Quicksand"/>
                <a:cs typeface="Quicksand"/>
                <a:sym typeface="Quicksand"/>
              </a:rPr>
              <a:t>: WITAF, </a:t>
            </a:r>
            <a:r>
              <a:rPr lang="de-AT" sz="1400" dirty="0" err="1">
                <a:solidFill>
                  <a:schemeClr val="lt1"/>
                </a:solidFill>
                <a:latin typeface="Quicksand"/>
                <a:ea typeface="Quicksand"/>
                <a:cs typeface="Quicksand"/>
                <a:sym typeface="Quicksand"/>
              </a:rPr>
              <a:t>deafclub</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01"/>
        <p:cNvGrpSpPr/>
        <p:nvPr/>
      </p:nvGrpSpPr>
      <p:grpSpPr>
        <a:xfrm>
          <a:off x="0" y="0"/>
          <a:ext cx="0" cy="0"/>
          <a:chOff x="0" y="0"/>
          <a:chExt cx="0" cy="0"/>
        </a:xfrm>
      </p:grpSpPr>
      <p:sp>
        <p:nvSpPr>
          <p:cNvPr id="302" name="Google Shape;302;p2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3" name="Google Shape;303;p2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4" name="Google Shape;304;p2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5" name="Google Shape;305;p2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6" name="Google Shape;306;p2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07" name="Google Shape;307;p23"/>
          <p:cNvGrpSpPr/>
          <p:nvPr/>
        </p:nvGrpSpPr>
        <p:grpSpPr>
          <a:xfrm>
            <a:off x="-228300" y="6944209"/>
            <a:ext cx="18940740" cy="4430740"/>
            <a:chOff x="0" y="-57150"/>
            <a:chExt cx="4988508" cy="1166944"/>
          </a:xfrm>
        </p:grpSpPr>
        <p:sp>
          <p:nvSpPr>
            <p:cNvPr id="308" name="Google Shape;308;p2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9" name="Google Shape;309;p2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10" name="Google Shape;310;p2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1" name="Google Shape;311;p2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2" name="Google Shape;312;p2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3" name="Google Shape;313;p2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4" name="Google Shape;314;p2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5" name="Google Shape;315;p23"/>
          <p:cNvSpPr txBox="1"/>
          <p:nvPr/>
        </p:nvSpPr>
        <p:spPr>
          <a:xfrm>
            <a:off x="2157043" y="1867848"/>
            <a:ext cx="3102769"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rgbClr val="FFFFFF"/>
                </a:solidFill>
                <a:latin typeface="Anton"/>
                <a:ea typeface="Anton"/>
                <a:cs typeface="Anton"/>
                <a:sym typeface="Anton"/>
              </a:rPr>
              <a:t>Kontakt</a:t>
            </a:r>
            <a:endParaRPr dirty="0"/>
          </a:p>
        </p:txBody>
      </p:sp>
      <p:sp>
        <p:nvSpPr>
          <p:cNvPr id="316" name="Google Shape;316;p2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de-AT" sz="2461" u="sng">
                <a:solidFill>
                  <a:srgbClr val="FFFFFF"/>
                </a:solidFill>
                <a:latin typeface="Arial"/>
                <a:ea typeface="Arial"/>
                <a:cs typeface="Arial"/>
                <a:sym typeface="Arial"/>
                <a:hlinkClick r:id="rId13">
                  <a:extLst>
                    <a:ext uri="{A12FA001-AC4F-418D-AE19-62706E023703}">
                      <ahyp:hlinkClr xmlns:ahyp="http://schemas.microsoft.com/office/drawing/2018/hyperlinkcolor" xmlns="" val="tx"/>
                    </a:ext>
                  </a:extLst>
                </a:hlinkClick>
              </a:rPr>
              <a:t>https://deafstudies.eu/</a:t>
            </a:r>
            <a:endParaRPr/>
          </a:p>
        </p:txBody>
      </p:sp>
      <p:sp>
        <p:nvSpPr>
          <p:cNvPr id="317" name="Google Shape;317;p2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de-AT" sz="2461">
                <a:solidFill>
                  <a:srgbClr val="FFFFFF"/>
                </a:solidFill>
                <a:latin typeface="Arial"/>
                <a:ea typeface="Arial"/>
                <a:cs typeface="Arial"/>
                <a:sym typeface="Arial"/>
              </a:rPr>
              <a:t>Deaf Culture, Heritage and Diversity</a:t>
            </a:r>
            <a:endParaRPr/>
          </a:p>
        </p:txBody>
      </p:sp>
      <p:sp>
        <p:nvSpPr>
          <p:cNvPr id="318" name="Google Shape;318;p2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de-AT" sz="2461">
                <a:solidFill>
                  <a:srgbClr val="FFFFFF"/>
                </a:solidFill>
                <a:latin typeface="Arial"/>
                <a:ea typeface="Arial"/>
                <a:cs typeface="Arial"/>
                <a:sym typeface="Arial"/>
              </a:rPr>
              <a:t>@deafstudies.eu</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22"/>
        <p:cNvGrpSpPr/>
        <p:nvPr/>
      </p:nvGrpSpPr>
      <p:grpSpPr>
        <a:xfrm>
          <a:off x="0" y="0"/>
          <a:ext cx="0" cy="0"/>
          <a:chOff x="0" y="0"/>
          <a:chExt cx="0" cy="0"/>
        </a:xfrm>
      </p:grpSpPr>
      <p:sp>
        <p:nvSpPr>
          <p:cNvPr id="323" name="Google Shape;323;p24"/>
          <p:cNvSpPr/>
          <p:nvPr/>
        </p:nvSpPr>
        <p:spPr>
          <a:xfrm>
            <a:off x="14798745" y="9361180"/>
            <a:ext cx="3368769" cy="750955"/>
          </a:xfrm>
          <a:custGeom>
            <a:avLst/>
            <a:gdLst/>
            <a:ahLst/>
            <a:cxnLst/>
            <a:rect l="l" t="t" r="r" b="b"/>
            <a:pathLst>
              <a:path w="3368769" h="750955" extrusionOk="0">
                <a:moveTo>
                  <a:pt x="0" y="0"/>
                </a:moveTo>
                <a:lnTo>
                  <a:pt x="3368769" y="0"/>
                </a:lnTo>
                <a:lnTo>
                  <a:pt x="3368769" y="750955"/>
                </a:lnTo>
                <a:lnTo>
                  <a:pt x="0" y="75095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4" name="Google Shape;324;p24"/>
          <p:cNvSpPr/>
          <p:nvPr/>
        </p:nvSpPr>
        <p:spPr>
          <a:xfrm>
            <a:off x="0"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5" name="Google Shape;325;p24"/>
          <p:cNvSpPr txBox="1"/>
          <p:nvPr/>
        </p:nvSpPr>
        <p:spPr>
          <a:xfrm>
            <a:off x="2565541" y="2628900"/>
            <a:ext cx="13156918"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Anton"/>
                <a:cs typeface="Anton"/>
                <a:sym typeface="Anton"/>
              </a:rPr>
              <a:t>Danke!</a:t>
            </a:r>
            <a:endParaRPr dirty="0">
              <a:solidFill>
                <a:schemeClr val="bg1"/>
              </a:solidFill>
            </a:endParaRPr>
          </a:p>
        </p:txBody>
      </p:sp>
      <p:sp>
        <p:nvSpPr>
          <p:cNvPr id="2" name="Google Shape;113;p3">
            <a:extLst>
              <a:ext uri="{FF2B5EF4-FFF2-40B4-BE49-F238E27FC236}">
                <a16:creationId xmlns:a16="http://schemas.microsoft.com/office/drawing/2014/main" id="{5CC0EF61-DD26-477E-17F0-8371169ED545}"/>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44F25546-2C7F-D789-C036-953AA231CC6C}"/>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29"/>
        <p:cNvGrpSpPr/>
        <p:nvPr/>
      </p:nvGrpSpPr>
      <p:grpSpPr>
        <a:xfrm>
          <a:off x="0" y="0"/>
          <a:ext cx="0" cy="0"/>
          <a:chOff x="0" y="0"/>
          <a:chExt cx="0" cy="0"/>
        </a:xfrm>
      </p:grpSpPr>
      <p:sp>
        <p:nvSpPr>
          <p:cNvPr id="330" name="Google Shape;330;p25"/>
          <p:cNvSpPr/>
          <p:nvPr/>
        </p:nvSpPr>
        <p:spPr>
          <a:xfrm>
            <a:off x="14798745" y="9361180"/>
            <a:ext cx="3368769" cy="750955"/>
          </a:xfrm>
          <a:custGeom>
            <a:avLst/>
            <a:gdLst/>
            <a:ahLst/>
            <a:cxnLst/>
            <a:rect l="l" t="t" r="r" b="b"/>
            <a:pathLst>
              <a:path w="3368769" h="750955" extrusionOk="0">
                <a:moveTo>
                  <a:pt x="0" y="0"/>
                </a:moveTo>
                <a:lnTo>
                  <a:pt x="3368769" y="0"/>
                </a:lnTo>
                <a:lnTo>
                  <a:pt x="3368769" y="750955"/>
                </a:lnTo>
                <a:lnTo>
                  <a:pt x="0" y="75095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1" name="Google Shape;331;p25"/>
          <p:cNvSpPr/>
          <p:nvPr/>
        </p:nvSpPr>
        <p:spPr>
          <a:xfrm>
            <a:off x="0"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2" name="Google Shape;332;p25"/>
          <p:cNvSpPr txBox="1"/>
          <p:nvPr/>
        </p:nvSpPr>
        <p:spPr>
          <a:xfrm>
            <a:off x="2133600" y="2476500"/>
            <a:ext cx="13156918"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Anton"/>
                <a:cs typeface="Anton"/>
                <a:sym typeface="Anton"/>
              </a:rPr>
              <a:t>Referenzen</a:t>
            </a:r>
            <a:endParaRPr dirty="0">
              <a:solidFill>
                <a:schemeClr val="bg1"/>
              </a:solidFill>
            </a:endParaRPr>
          </a:p>
        </p:txBody>
      </p:sp>
      <p:sp>
        <p:nvSpPr>
          <p:cNvPr id="333" name="Google Shape;333;p25"/>
          <p:cNvSpPr txBox="1"/>
          <p:nvPr/>
        </p:nvSpPr>
        <p:spPr>
          <a:xfrm>
            <a:off x="2133600" y="4135880"/>
            <a:ext cx="147828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2400" dirty="0">
                <a:solidFill>
                  <a:schemeClr val="bg1"/>
                </a:solidFill>
                <a:latin typeface="Calibri"/>
                <a:ea typeface="Calibri"/>
                <a:cs typeface="Calibri"/>
                <a:sym typeface="Calibri"/>
              </a:rPr>
              <a:t>Padden, C./Humphries, T. (2005): Inside </a:t>
            </a:r>
            <a:r>
              <a:rPr lang="de-AT" sz="2400" dirty="0" err="1">
                <a:solidFill>
                  <a:schemeClr val="bg1"/>
                </a:solidFill>
                <a:latin typeface="Calibri"/>
                <a:ea typeface="Calibri"/>
                <a:cs typeface="Calibri"/>
                <a:sym typeface="Calibri"/>
              </a:rPr>
              <a:t>Deaf</a:t>
            </a:r>
            <a:r>
              <a:rPr lang="de-AT" sz="2400" dirty="0">
                <a:solidFill>
                  <a:schemeClr val="bg1"/>
                </a:solidFill>
                <a:latin typeface="Calibri"/>
                <a:ea typeface="Calibri"/>
                <a:cs typeface="Calibri"/>
                <a:sym typeface="Calibri"/>
              </a:rPr>
              <a:t> Culture. Cambridge/London: Harvard University Press. </a:t>
            </a:r>
            <a:endParaRPr dirty="0">
              <a:solidFill>
                <a:schemeClr val="bg1"/>
              </a:solidFill>
            </a:endParaRPr>
          </a:p>
        </p:txBody>
      </p:sp>
      <p:sp>
        <p:nvSpPr>
          <p:cNvPr id="2" name="Google Shape;113;p3">
            <a:extLst>
              <a:ext uri="{FF2B5EF4-FFF2-40B4-BE49-F238E27FC236}">
                <a16:creationId xmlns:a16="http://schemas.microsoft.com/office/drawing/2014/main" id="{F481FDF7-38DE-1556-5CD0-0EF56682B2AC}"/>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F4A3FEB7-9936-09C4-97F7-BDFC6052AC7C}"/>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1020</Words>
  <Application>Microsoft Office PowerPoint</Application>
  <PresentationFormat>Benutzerdefiniert</PresentationFormat>
  <Paragraphs>178</Paragraphs>
  <Slides>25</Slides>
  <Notes>25</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25</vt:i4>
      </vt:variant>
    </vt:vector>
  </HeadingPairs>
  <TitlesOfParts>
    <vt:vector size="34" baseType="lpstr">
      <vt:lpstr>Arial</vt:lpstr>
      <vt:lpstr>Calibri</vt:lpstr>
      <vt:lpstr>Anton</vt:lpstr>
      <vt:lpstr>Quicksand Medium</vt:lpstr>
      <vt:lpstr>Libre Franklin</vt:lpstr>
      <vt:lpstr>Quicksand</vt:lpstr>
      <vt:lpstr>Open Sans</vt:lpstr>
      <vt:lpstr>Courier New</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6</cp:revision>
  <dcterms:created xsi:type="dcterms:W3CDTF">2006-08-16T00:00:00Z</dcterms:created>
  <dcterms:modified xsi:type="dcterms:W3CDTF">2026-03-31T14:04:53Z</dcterms:modified>
</cp:coreProperties>
</file>