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</p:sldIdLst>
  <p:sldSz cy="10287000" cx="18288000"/>
  <p:notesSz cx="6858000" cy="9144000"/>
  <p:embeddedFontLst>
    <p:embeddedFont>
      <p:font typeface="Anton"/>
      <p:regular r:id="rId23"/>
    </p:embeddedFont>
    <p:embeddedFont>
      <p:font typeface="Quicksand"/>
      <p:regular r:id="rId24"/>
      <p:bold r:id="rId2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26" roundtripDataSignature="AMtx7miA5hO10Dws4m/YnoLiUUzPrLiO2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font" Target="fonts/Quicksand-regular.fntdata"/><Relationship Id="rId23" Type="http://schemas.openxmlformats.org/officeDocument/2006/relationships/font" Target="fonts/Anton-regular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customschemas.google.com/relationships/presentationmetadata" Target="metadata"/><Relationship Id="rId25" Type="http://schemas.openxmlformats.org/officeDocument/2006/relationships/font" Target="fonts/Quicksand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4" name="Google Shape;94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5" name="Google Shape;105;p1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6" name="Google Shape;116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7" name="Google Shape;127;p1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8" name="Google Shape;138;p1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9" name="Google Shape;149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0" name="Google Shape;160;p2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1" name="Google Shape;171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2" name="Google Shape;182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3" name="Google Shape;193;p1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4" name="Google Shape;204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37cfd09208e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5" name="Google Shape;215;g37cfd09208e_0_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26" name="Google Shape;226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37" name="Google Shape;237;p2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g37cf28894ad_0_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48" name="Google Shape;248;g37cf28894ad_0_7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59" name="Google Shape;259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4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4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2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25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2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2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2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6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26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2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2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2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7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27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2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8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28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28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28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2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0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30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30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3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3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3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1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31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1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3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3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3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32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3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3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3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3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33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3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3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3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22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2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2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2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png"/><Relationship Id="rId4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7.png"/><Relationship Id="rId4" Type="http://schemas.openxmlformats.org/officeDocument/2006/relationships/image" Target="../media/image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7.png"/><Relationship Id="rId4" Type="http://schemas.openxmlformats.org/officeDocument/2006/relationships/image" Target="../media/image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7.png"/><Relationship Id="rId4" Type="http://schemas.openxmlformats.org/officeDocument/2006/relationships/image" Target="../media/image2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4.png"/><Relationship Id="rId4" Type="http://schemas.openxmlformats.org/officeDocument/2006/relationships/image" Target="../media/image8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7.png"/><Relationship Id="rId4" Type="http://schemas.openxmlformats.org/officeDocument/2006/relationships/image" Target="../media/image2.png"/></Relationships>
</file>

<file path=ppt/slides/_rels/slide17.xml.rels><?xml version="1.0" encoding="UTF-8" standalone="yes"?><Relationships xmlns="http://schemas.openxmlformats.org/package/2006/relationships"><Relationship Id="rId11" Type="http://schemas.openxmlformats.org/officeDocument/2006/relationships/image" Target="../media/image17.png"/><Relationship Id="rId10" Type="http://schemas.openxmlformats.org/officeDocument/2006/relationships/image" Target="../media/image15.png"/><Relationship Id="rId13" Type="http://schemas.openxmlformats.org/officeDocument/2006/relationships/hyperlink" Target="https://deafstudies.eu" TargetMode="External"/><Relationship Id="rId1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7.png"/><Relationship Id="rId4" Type="http://schemas.openxmlformats.org/officeDocument/2006/relationships/image" Target="../media/image4.png"/><Relationship Id="rId9" Type="http://schemas.openxmlformats.org/officeDocument/2006/relationships/image" Target="../media/image10.png"/><Relationship Id="rId5" Type="http://schemas.openxmlformats.org/officeDocument/2006/relationships/image" Target="../media/image12.png"/><Relationship Id="rId6" Type="http://schemas.openxmlformats.org/officeDocument/2006/relationships/image" Target="../media/image9.png"/><Relationship Id="rId7" Type="http://schemas.openxmlformats.org/officeDocument/2006/relationships/image" Target="../media/image11.png"/><Relationship Id="rId8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39796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" name="Google Shape;84;p1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85" name="Google Shape;85;p1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" name="Google Shape;86;p1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7" name="Google Shape;87;p1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1"/>
          <p:cNvSpPr txBox="1"/>
          <p:nvPr/>
        </p:nvSpPr>
        <p:spPr>
          <a:xfrm>
            <a:off x="3457350" y="3904550"/>
            <a:ext cx="14209800" cy="109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100"/>
              <a:buFont typeface="Arial"/>
              <a:buNone/>
            </a:pPr>
            <a:r>
              <a:rPr lang="en-US" sz="710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Interpreting services and technologies</a:t>
            </a:r>
            <a:endParaRPr b="0" i="0" sz="7100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90" name="Google Shape;90;p1"/>
          <p:cNvSpPr txBox="1"/>
          <p:nvPr/>
        </p:nvSpPr>
        <p:spPr>
          <a:xfrm>
            <a:off x="3457354" y="5450055"/>
            <a:ext cx="114015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US" sz="32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Accessibility technology for the deaf</a:t>
            </a:r>
            <a:endParaRPr b="0" i="0" sz="3200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91" name="Google Shape;91;p1"/>
          <p:cNvSpPr txBox="1"/>
          <p:nvPr/>
        </p:nvSpPr>
        <p:spPr>
          <a:xfrm>
            <a:off x="3457354" y="3428788"/>
            <a:ext cx="86679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99"/>
              <a:buFont typeface="Arial"/>
              <a:buNone/>
            </a:pPr>
            <a:r>
              <a:rPr b="0" i="0" lang="en-US" sz="22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Deaf Studies workshop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" name="Google Shape;96;p2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97" name="Google Shape;97;p2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" name="Google Shape;98;p2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9" name="Google Shape;99;p2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2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2"/>
          <p:cNvSpPr txBox="1"/>
          <p:nvPr/>
        </p:nvSpPr>
        <p:spPr>
          <a:xfrm>
            <a:off x="4571988" y="3137625"/>
            <a:ext cx="12632100" cy="5106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499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Understand Service Types</a:t>
            </a:r>
            <a:endParaRPr sz="3499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45720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799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Learn about different interpreting service providers and technologies</a:t>
            </a:r>
            <a:endParaRPr sz="2799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45720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799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499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Know Your Rights</a:t>
            </a:r>
            <a:endParaRPr sz="3499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45720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799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Discover your control over interpreter situations</a:t>
            </a:r>
            <a:endParaRPr sz="2799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45720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799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499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Master European Resources</a:t>
            </a:r>
            <a:endParaRPr sz="3499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45720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799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Navigate interpreting services across Europe effectively</a:t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02" name="Google Shape;102;p2"/>
          <p:cNvSpPr txBox="1"/>
          <p:nvPr/>
        </p:nvSpPr>
        <p:spPr>
          <a:xfrm>
            <a:off x="4064252" y="1534525"/>
            <a:ext cx="13103100" cy="1215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900"/>
              <a:buFont typeface="Arial"/>
              <a:buNone/>
            </a:pPr>
            <a:r>
              <a:rPr b="0" i="0" lang="en-US" sz="79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Why Are We Here?</a:t>
            </a:r>
            <a:endParaRPr b="0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7F1D5"/>
        </a:solidFill>
      </p:bgPr>
    </p:bg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7" name="Google Shape;107;p16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108" name="Google Shape;108;p16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" name="Google Shape;109;p16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0" name="Google Shape;110;p16"/>
          <p:cNvSpPr/>
          <p:nvPr/>
        </p:nvSpPr>
        <p:spPr>
          <a:xfrm>
            <a:off x="-331548" y="0"/>
            <a:ext cx="3598334" cy="2022564"/>
          </a:xfrm>
          <a:custGeom>
            <a:rect b="b" l="l" r="r" t="t"/>
            <a:pathLst>
              <a:path extrusionOk="0" h="2022564" w="3598334">
                <a:moveTo>
                  <a:pt x="0" y="0"/>
                </a:moveTo>
                <a:lnTo>
                  <a:pt x="3598335" y="0"/>
                </a:lnTo>
                <a:lnTo>
                  <a:pt x="3598335" y="2022564"/>
                </a:lnTo>
                <a:lnTo>
                  <a:pt x="0" y="202256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16"/>
          <p:cNvSpPr txBox="1"/>
          <p:nvPr/>
        </p:nvSpPr>
        <p:spPr>
          <a:xfrm>
            <a:off x="4571988" y="3137625"/>
            <a:ext cx="12632100" cy="631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499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Professional Support</a:t>
            </a:r>
            <a:endParaRPr sz="3499">
              <a:solidFill>
                <a:srgbClr val="161140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799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  <a:t>Qualified interpreters help communication between deaf and hearing people</a:t>
            </a:r>
            <a:endParaRPr sz="2799">
              <a:solidFill>
                <a:srgbClr val="16114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799">
              <a:solidFill>
                <a:srgbClr val="16114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499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Different Providers</a:t>
            </a:r>
            <a:endParaRPr sz="3499">
              <a:solidFill>
                <a:srgbClr val="161140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799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  <a:t>Companies, organizations, government services offer interpreting support</a:t>
            </a:r>
            <a:endParaRPr sz="2799">
              <a:solidFill>
                <a:srgbClr val="16114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799">
              <a:solidFill>
                <a:srgbClr val="16114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499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Technology Solutions</a:t>
            </a:r>
            <a:endParaRPr sz="3499">
              <a:solidFill>
                <a:srgbClr val="161140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799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  <a:t>Apps, video platforms, and digital tools assist communication</a:t>
            </a:r>
            <a:endParaRPr sz="2799">
              <a:solidFill>
                <a:srgbClr val="16114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t/>
            </a:r>
            <a:endParaRPr sz="2799">
              <a:solidFill>
                <a:srgbClr val="16114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12" name="Google Shape;112;p16"/>
          <p:cNvSpPr txBox="1"/>
          <p:nvPr/>
        </p:nvSpPr>
        <p:spPr>
          <a:xfrm>
            <a:off x="4064252" y="1534525"/>
            <a:ext cx="131031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lang="en-US" sz="5400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What Are Interpreting Services?</a:t>
            </a:r>
            <a:endParaRPr b="0" i="0" sz="5100" u="none" cap="none" strike="noStrike">
              <a:solidFill>
                <a:srgbClr val="16114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16"/>
          <p:cNvSpPr/>
          <p:nvPr/>
        </p:nvSpPr>
        <p:spPr>
          <a:xfrm>
            <a:off x="14829676" y="9368075"/>
            <a:ext cx="3337838" cy="744060"/>
          </a:xfrm>
          <a:custGeom>
            <a:rect b="b" l="l" r="r" t="t"/>
            <a:pathLst>
              <a:path extrusionOk="0" h="744060" w="3337838">
                <a:moveTo>
                  <a:pt x="0" y="0"/>
                </a:moveTo>
                <a:lnTo>
                  <a:pt x="3337838" y="0"/>
                </a:lnTo>
                <a:lnTo>
                  <a:pt x="3337838" y="744060"/>
                </a:lnTo>
                <a:lnTo>
                  <a:pt x="0" y="7440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39796"/>
        </a:solidFill>
      </p:bgPr>
    </p:bg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8" name="Google Shape;118;p12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119" name="Google Shape;119;p12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" name="Google Shape;120;p12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1" name="Google Shape;121;p12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12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12"/>
          <p:cNvSpPr txBox="1"/>
          <p:nvPr/>
        </p:nvSpPr>
        <p:spPr>
          <a:xfrm>
            <a:off x="4571988" y="2770950"/>
            <a:ext cx="12632100" cy="7669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499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Private Companies</a:t>
            </a:r>
            <a:endParaRPr sz="3499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799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Independent businesses with interpreter rosters</a:t>
            </a:r>
            <a:endParaRPr sz="2799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799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499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Care Organizations</a:t>
            </a:r>
            <a:endParaRPr sz="3499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799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Social services that provide communication support</a:t>
            </a:r>
            <a:endParaRPr sz="2799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799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499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Government Services</a:t>
            </a:r>
            <a:endParaRPr sz="3499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799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State-funded interpreting programs</a:t>
            </a:r>
            <a:endParaRPr sz="2799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799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499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Communication Support</a:t>
            </a:r>
            <a:endParaRPr sz="3499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799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Specialized assistance beyond traditional interpreting</a:t>
            </a:r>
            <a:endParaRPr sz="2799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t/>
            </a:r>
            <a:endParaRPr sz="2799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24" name="Google Shape;124;p12"/>
          <p:cNvSpPr txBox="1"/>
          <p:nvPr/>
        </p:nvSpPr>
        <p:spPr>
          <a:xfrm>
            <a:off x="4064252" y="1534525"/>
            <a:ext cx="131031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lang="en-US" sz="540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Types of Service Providers</a:t>
            </a:r>
            <a:endParaRPr b="0" i="0" sz="5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843F98"/>
        </a:solidFill>
      </p:bgPr>
    </p:bg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9" name="Google Shape;129;p19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130" name="Google Shape;130;p19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7F1D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" name="Google Shape;131;p19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2" name="Google Shape;132;p19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19"/>
          <p:cNvSpPr/>
          <p:nvPr/>
        </p:nvSpPr>
        <p:spPr>
          <a:xfrm>
            <a:off x="-344113" y="13301"/>
            <a:ext cx="3610309" cy="2030799"/>
          </a:xfrm>
          <a:custGeom>
            <a:rect b="b" l="l" r="r" t="t"/>
            <a:pathLst>
              <a:path extrusionOk="0" h="2030799" w="3610309">
                <a:moveTo>
                  <a:pt x="0" y="0"/>
                </a:moveTo>
                <a:lnTo>
                  <a:pt x="3610309" y="0"/>
                </a:lnTo>
                <a:lnTo>
                  <a:pt x="3610309" y="2030798"/>
                </a:lnTo>
                <a:lnTo>
                  <a:pt x="0" y="203079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19"/>
          <p:cNvSpPr txBox="1"/>
          <p:nvPr/>
        </p:nvSpPr>
        <p:spPr>
          <a:xfrm>
            <a:off x="4571988" y="3137625"/>
            <a:ext cx="12632100" cy="5106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499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Personal Stories</a:t>
            </a:r>
            <a:endParaRPr sz="3499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799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1. What interpreting services have you used?</a:t>
            </a:r>
            <a:endParaRPr sz="2799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799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499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Common Challenges</a:t>
            </a:r>
            <a:endParaRPr sz="3499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799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2. What barriers have you experienced?</a:t>
            </a:r>
            <a:endParaRPr sz="2799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799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499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Quality Differences</a:t>
            </a:r>
            <a:endParaRPr sz="3499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799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3. How do services compare in your experience?</a:t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35" name="Google Shape;135;p19"/>
          <p:cNvSpPr txBox="1"/>
          <p:nvPr/>
        </p:nvSpPr>
        <p:spPr>
          <a:xfrm>
            <a:off x="4064252" y="1534525"/>
            <a:ext cx="131031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lang="en-US" sz="540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Share Your Experience</a:t>
            </a:r>
            <a:endParaRPr b="0" i="0" sz="5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39796"/>
        </a:solidFill>
      </p:bgPr>
    </p:bg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0" name="Google Shape;140;p17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141" name="Google Shape;141;p17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7F1D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" name="Google Shape;142;p17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43" name="Google Shape;143;p17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Google Shape;144;p17"/>
          <p:cNvSpPr/>
          <p:nvPr/>
        </p:nvSpPr>
        <p:spPr>
          <a:xfrm>
            <a:off x="-344113" y="0"/>
            <a:ext cx="3610309" cy="2030799"/>
          </a:xfrm>
          <a:custGeom>
            <a:rect b="b" l="l" r="r" t="t"/>
            <a:pathLst>
              <a:path extrusionOk="0" h="2030799" w="3610309">
                <a:moveTo>
                  <a:pt x="0" y="0"/>
                </a:moveTo>
                <a:lnTo>
                  <a:pt x="3610309" y="0"/>
                </a:lnTo>
                <a:lnTo>
                  <a:pt x="3610309" y="2030799"/>
                </a:lnTo>
                <a:lnTo>
                  <a:pt x="0" y="20307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17"/>
          <p:cNvSpPr txBox="1"/>
          <p:nvPr/>
        </p:nvSpPr>
        <p:spPr>
          <a:xfrm>
            <a:off x="4571988" y="2816775"/>
            <a:ext cx="12632100" cy="7669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499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Quality Advocacy</a:t>
            </a:r>
            <a:endParaRPr sz="3499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799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Deaf organizations push for better interpreting standards</a:t>
            </a:r>
            <a:endParaRPr sz="2799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799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499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Training Input</a:t>
            </a:r>
            <a:endParaRPr sz="3499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799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Provide cultural competency education for interpreters</a:t>
            </a:r>
            <a:endParaRPr sz="2799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799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499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Service Feedback</a:t>
            </a:r>
            <a:endParaRPr sz="3499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799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Connect community needs with service providers</a:t>
            </a:r>
            <a:endParaRPr sz="2799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799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499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Government Collaboration</a:t>
            </a:r>
            <a:endParaRPr sz="3499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799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Work with authorities to improve services</a:t>
            </a:r>
            <a:endParaRPr sz="2799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46" name="Google Shape;146;p17"/>
          <p:cNvSpPr txBox="1"/>
          <p:nvPr/>
        </p:nvSpPr>
        <p:spPr>
          <a:xfrm>
            <a:off x="4064252" y="1534525"/>
            <a:ext cx="131031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lang="en-US" sz="540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Role of Deaf Associations</a:t>
            </a:r>
            <a:endParaRPr b="0" i="0" sz="5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1" name="Google Shape;151;p15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152" name="Google Shape;152;p15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3" name="Google Shape;153;p15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4" name="Google Shape;154;p15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" name="Google Shape;155;p15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" name="Google Shape;156;p15"/>
          <p:cNvSpPr txBox="1"/>
          <p:nvPr/>
        </p:nvSpPr>
        <p:spPr>
          <a:xfrm>
            <a:off x="4571988" y="2725100"/>
            <a:ext cx="12632100" cy="7066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lang="en-US" sz="3499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Video Remote Interpreting</a:t>
            </a:r>
            <a:endParaRPr sz="3499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lang="en-US" sz="2799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Real-time communication through digital platforms</a:t>
            </a:r>
            <a:endParaRPr sz="2799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t/>
            </a:r>
            <a:endParaRPr sz="2799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lang="en-US" sz="3499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VRI Benefits</a:t>
            </a:r>
            <a:endParaRPr sz="3499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lang="en-US" sz="2799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Immediate access, no geographic barriers</a:t>
            </a:r>
            <a:endParaRPr sz="2799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t/>
            </a:r>
            <a:endParaRPr sz="2799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lang="en-US" sz="3499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AI &amp; Avatar Debate</a:t>
            </a:r>
            <a:endParaRPr sz="3499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lang="en-US" sz="2799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Technology opportunities with community concerns</a:t>
            </a:r>
            <a:endParaRPr sz="2799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t/>
            </a:r>
            <a:endParaRPr sz="2799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lang="en-US" sz="3499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Quality Standards</a:t>
            </a:r>
            <a:endParaRPr sz="3499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lang="en-US" sz="2799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European guidelines for accessible technology</a:t>
            </a:r>
            <a:endParaRPr sz="2799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57" name="Google Shape;157;p15"/>
          <p:cNvSpPr txBox="1"/>
          <p:nvPr/>
        </p:nvSpPr>
        <p:spPr>
          <a:xfrm>
            <a:off x="4064252" y="1534525"/>
            <a:ext cx="131031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lang="en-US" sz="540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European Technology Solutions</a:t>
            </a:r>
            <a:endParaRPr b="0" i="0" sz="5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7F1D5"/>
        </a:solidFill>
      </p:bgPr>
    </p:bg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2" name="Google Shape;162;p20"/>
          <p:cNvGrpSpPr/>
          <p:nvPr/>
        </p:nvGrpSpPr>
        <p:grpSpPr>
          <a:xfrm>
            <a:off x="0" y="-216992"/>
            <a:ext cx="2922102" cy="10504504"/>
            <a:chOff x="0" y="-57150"/>
            <a:chExt cx="769602" cy="2766600"/>
          </a:xfrm>
        </p:grpSpPr>
        <p:sp>
          <p:nvSpPr>
            <p:cNvPr id="163" name="Google Shape;163;p20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4" name="Google Shape;164;p20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5" name="Google Shape;165;p20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" name="Google Shape;166;p20"/>
          <p:cNvSpPr/>
          <p:nvPr/>
        </p:nvSpPr>
        <p:spPr>
          <a:xfrm>
            <a:off x="14829676" y="9368075"/>
            <a:ext cx="3337838" cy="744060"/>
          </a:xfrm>
          <a:custGeom>
            <a:rect b="b" l="l" r="r" t="t"/>
            <a:pathLst>
              <a:path extrusionOk="0" h="744060" w="3337838">
                <a:moveTo>
                  <a:pt x="0" y="0"/>
                </a:moveTo>
                <a:lnTo>
                  <a:pt x="3337838" y="0"/>
                </a:lnTo>
                <a:lnTo>
                  <a:pt x="3337838" y="744060"/>
                </a:lnTo>
                <a:lnTo>
                  <a:pt x="0" y="7440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" name="Google Shape;167;p20"/>
          <p:cNvSpPr txBox="1"/>
          <p:nvPr/>
        </p:nvSpPr>
        <p:spPr>
          <a:xfrm>
            <a:off x="4571988" y="2885525"/>
            <a:ext cx="12632100" cy="7066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lang="en-US" sz="3499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Opportunities</a:t>
            </a:r>
            <a:endParaRPr sz="3499">
              <a:solidFill>
                <a:srgbClr val="161140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lang="en-US" sz="2799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  <a:t>Cost-effective, available 24/7, consistent service delivery</a:t>
            </a:r>
            <a:endParaRPr sz="2799">
              <a:solidFill>
                <a:srgbClr val="16114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t/>
            </a:r>
            <a:endParaRPr sz="2799">
              <a:solidFill>
                <a:srgbClr val="16114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lang="en-US" sz="3499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Concerns</a:t>
            </a:r>
            <a:endParaRPr sz="3499">
              <a:solidFill>
                <a:srgbClr val="161140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lang="en-US" sz="2799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  <a:t>Quality questions, cultural authenticity, job impacts</a:t>
            </a:r>
            <a:endParaRPr sz="2799">
              <a:solidFill>
                <a:srgbClr val="16114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t/>
            </a:r>
            <a:endParaRPr sz="2799">
              <a:solidFill>
                <a:srgbClr val="16114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lang="en-US" sz="3499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Community Views</a:t>
            </a:r>
            <a:endParaRPr sz="3499">
              <a:solidFill>
                <a:srgbClr val="161140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lang="en-US" sz="2799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  <a:t>Austrian and Italian deaf communities express caution</a:t>
            </a:r>
            <a:endParaRPr sz="2799">
              <a:solidFill>
                <a:srgbClr val="16114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t/>
            </a:r>
            <a:endParaRPr sz="2799">
              <a:solidFill>
                <a:srgbClr val="16114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lang="en-US" sz="3499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Balance Needed</a:t>
            </a:r>
            <a:endParaRPr sz="3499">
              <a:solidFill>
                <a:srgbClr val="161140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lang="en-US" sz="2799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  <a:t>Technology supplements, not replaces human interpreters</a:t>
            </a:r>
            <a:endParaRPr sz="2799">
              <a:solidFill>
                <a:srgbClr val="16114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68" name="Google Shape;168;p20"/>
          <p:cNvSpPr txBox="1"/>
          <p:nvPr/>
        </p:nvSpPr>
        <p:spPr>
          <a:xfrm>
            <a:off x="4064252" y="1534525"/>
            <a:ext cx="131031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lang="en-US" sz="5400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AI Technology Debate</a:t>
            </a:r>
            <a:endParaRPr b="0" i="0" sz="5100" u="none" cap="none" strike="noStrike">
              <a:solidFill>
                <a:srgbClr val="16114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39796"/>
        </a:solidFill>
      </p:bgPr>
    </p:bg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3" name="Google Shape;173;p10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174" name="Google Shape;174;p10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5" name="Google Shape;175;p10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76" name="Google Shape;176;p10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p10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10"/>
          <p:cNvSpPr txBox="1"/>
          <p:nvPr/>
        </p:nvSpPr>
        <p:spPr>
          <a:xfrm>
            <a:off x="4571988" y="2617275"/>
            <a:ext cx="12632100" cy="7669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lang="en-US" sz="3499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Hands-On Practice</a:t>
            </a:r>
            <a:endParaRPr sz="3499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lang="en-US" sz="2799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Try using video remote interpreting platforms</a:t>
            </a:r>
            <a:endParaRPr sz="2799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t/>
            </a:r>
            <a:endParaRPr sz="2799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lang="en-US" sz="3499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Quality Check</a:t>
            </a:r>
            <a:endParaRPr sz="3499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lang="en-US" sz="2799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Test connection, video clarity, interpreter responsiveness</a:t>
            </a:r>
            <a:endParaRPr sz="2799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t/>
            </a:r>
            <a:endParaRPr sz="2799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lang="en-US" sz="3499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User Experience</a:t>
            </a:r>
            <a:endParaRPr sz="3499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lang="en-US" sz="2799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Rate ease of use and communication effectiveness</a:t>
            </a:r>
            <a:endParaRPr sz="2799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t/>
            </a:r>
            <a:endParaRPr sz="2799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lang="en-US" sz="3499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Best Practices</a:t>
            </a:r>
            <a:endParaRPr sz="3499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lang="en-US" sz="2799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Learn tips for successful VRI sessions</a:t>
            </a:r>
            <a:endParaRPr sz="2799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79" name="Google Shape;179;p10"/>
          <p:cNvSpPr txBox="1"/>
          <p:nvPr/>
        </p:nvSpPr>
        <p:spPr>
          <a:xfrm>
            <a:off x="4064252" y="1534525"/>
            <a:ext cx="131031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lang="en-US" sz="540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VRI Platform Demo</a:t>
            </a:r>
            <a:endParaRPr b="0" i="0" sz="5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843F98"/>
        </a:solidFill>
      </p:bgPr>
    </p:bg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" name="Google Shape;184;p11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185" name="Google Shape;185;p11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6" name="Google Shape;186;p11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87" name="Google Shape;187;p11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p11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" name="Google Shape;189;p11"/>
          <p:cNvSpPr txBox="1"/>
          <p:nvPr/>
        </p:nvSpPr>
        <p:spPr>
          <a:xfrm>
            <a:off x="4571988" y="2734225"/>
            <a:ext cx="12632100" cy="7669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499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Choose Your Interpreter</a:t>
            </a:r>
            <a:endParaRPr sz="3499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799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Request specific interpreters or interpreting styles</a:t>
            </a:r>
            <a:endParaRPr sz="2799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799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499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Set Preferences</a:t>
            </a:r>
            <a:endParaRPr sz="3499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799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Communicate your needs and accommodation requests</a:t>
            </a:r>
            <a:endParaRPr sz="2799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799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499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Give Feedback</a:t>
            </a:r>
            <a:endParaRPr sz="3499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799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Share service quality experiences with providers</a:t>
            </a:r>
            <a:endParaRPr sz="2799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799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499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Self-Advocacy</a:t>
            </a:r>
            <a:endParaRPr sz="3499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799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Know your rights and use them confidently</a:t>
            </a:r>
            <a:endParaRPr sz="2799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90" name="Google Shape;190;p11"/>
          <p:cNvSpPr txBox="1"/>
          <p:nvPr/>
        </p:nvSpPr>
        <p:spPr>
          <a:xfrm>
            <a:off x="4064252" y="1534525"/>
            <a:ext cx="131031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lang="en-US" sz="540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You Are In Control!</a:t>
            </a:r>
            <a:endParaRPr b="0" i="0" sz="5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7F1D5"/>
        </a:solidFill>
      </p:bgPr>
    </p:bg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5" name="Google Shape;195;p18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196" name="Google Shape;196;p18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7" name="Google Shape;197;p18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98" name="Google Shape;198;p18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18"/>
          <p:cNvSpPr/>
          <p:nvPr/>
        </p:nvSpPr>
        <p:spPr>
          <a:xfrm>
            <a:off x="14829676" y="9368075"/>
            <a:ext cx="3337838" cy="744060"/>
          </a:xfrm>
          <a:custGeom>
            <a:rect b="b" l="l" r="r" t="t"/>
            <a:pathLst>
              <a:path extrusionOk="0" h="744060" w="3337838">
                <a:moveTo>
                  <a:pt x="0" y="0"/>
                </a:moveTo>
                <a:lnTo>
                  <a:pt x="3337838" y="0"/>
                </a:lnTo>
                <a:lnTo>
                  <a:pt x="3337838" y="744060"/>
                </a:lnTo>
                <a:lnTo>
                  <a:pt x="0" y="7440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p18"/>
          <p:cNvSpPr txBox="1"/>
          <p:nvPr/>
        </p:nvSpPr>
        <p:spPr>
          <a:xfrm>
            <a:off x="4571988" y="2748025"/>
            <a:ext cx="12632100" cy="7669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499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Professional Partners</a:t>
            </a:r>
            <a:endParaRPr sz="3499">
              <a:solidFill>
                <a:srgbClr val="161140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799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  <a:t>Interpreters support your communication goals</a:t>
            </a:r>
            <a:endParaRPr sz="2799">
              <a:solidFill>
                <a:srgbClr val="16114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799">
              <a:solidFill>
                <a:srgbClr val="16114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499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Cultural Mediators</a:t>
            </a:r>
            <a:endParaRPr sz="3499">
              <a:solidFill>
                <a:srgbClr val="161140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799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  <a:t>Help navigate hearing world interactions</a:t>
            </a:r>
            <a:endParaRPr sz="2799">
              <a:solidFill>
                <a:srgbClr val="16114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799">
              <a:solidFill>
                <a:srgbClr val="16114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499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Boundaries Matter</a:t>
            </a:r>
            <a:endParaRPr sz="3499">
              <a:solidFill>
                <a:srgbClr val="161140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799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  <a:t>Maintain professional relationships while being allies</a:t>
            </a:r>
            <a:endParaRPr sz="2799">
              <a:solidFill>
                <a:srgbClr val="16114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799">
              <a:solidFill>
                <a:srgbClr val="16114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499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Mutual Respect</a:t>
            </a:r>
            <a:endParaRPr sz="3499">
              <a:solidFill>
                <a:srgbClr val="161140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799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  <a:t>Work together for successful communication</a:t>
            </a:r>
            <a:endParaRPr sz="2799">
              <a:solidFill>
                <a:srgbClr val="16114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16114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01" name="Google Shape;201;p18"/>
          <p:cNvSpPr txBox="1"/>
          <p:nvPr/>
        </p:nvSpPr>
        <p:spPr>
          <a:xfrm>
            <a:off x="4064252" y="1534525"/>
            <a:ext cx="131031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lang="en-US" sz="5400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Interpreter Allyship</a:t>
            </a:r>
            <a:endParaRPr b="0" i="0" sz="5100" u="none" cap="none" strike="noStrike">
              <a:solidFill>
                <a:srgbClr val="16114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6" name="Google Shape;206;p13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207" name="Google Shape;207;p13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8" name="Google Shape;208;p13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09" name="Google Shape;209;p13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" name="Google Shape;210;p13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" name="Google Shape;211;p13"/>
          <p:cNvSpPr txBox="1"/>
          <p:nvPr/>
        </p:nvSpPr>
        <p:spPr>
          <a:xfrm>
            <a:off x="4571988" y="2770950"/>
            <a:ext cx="12632100" cy="7066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lang="en-US" sz="3499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Medical Appointments</a:t>
            </a:r>
            <a:endParaRPr sz="3499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lang="en-US" sz="2799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What interpreting support do you need in healthcare?</a:t>
            </a:r>
            <a:endParaRPr sz="2799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t/>
            </a:r>
            <a:endParaRPr sz="2799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lang="en-US" sz="3499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Educational Settings</a:t>
            </a:r>
            <a:endParaRPr sz="3499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lang="en-US" sz="2799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How can interpreters assist in learning environments?</a:t>
            </a:r>
            <a:endParaRPr sz="2799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t/>
            </a:r>
            <a:endParaRPr sz="2799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lang="en-US" sz="3499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Workplace Situations</a:t>
            </a:r>
            <a:endParaRPr sz="3499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lang="en-US" sz="2799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What accommodations help in professional settings?</a:t>
            </a:r>
            <a:endParaRPr sz="2799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t/>
            </a:r>
            <a:endParaRPr sz="2799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lang="en-US" sz="3499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Public Services</a:t>
            </a:r>
            <a:endParaRPr sz="3499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lang="en-US" sz="2799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How do you access government services?</a:t>
            </a:r>
            <a:endParaRPr sz="2799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12" name="Google Shape;212;p13"/>
          <p:cNvSpPr txBox="1"/>
          <p:nvPr/>
        </p:nvSpPr>
        <p:spPr>
          <a:xfrm>
            <a:off x="4064252" y="1534525"/>
            <a:ext cx="131031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lang="en-US" sz="540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Scenario Discussion</a:t>
            </a:r>
            <a:endParaRPr b="0" i="0" sz="5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7F1D5"/>
        </a:solidFill>
      </p:bgPr>
    </p:bg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7" name="Google Shape;217;g37cfd09208e_0_7"/>
          <p:cNvGrpSpPr/>
          <p:nvPr/>
        </p:nvGrpSpPr>
        <p:grpSpPr>
          <a:xfrm>
            <a:off x="0" y="-216992"/>
            <a:ext cx="2922102" cy="10504504"/>
            <a:chOff x="0" y="-57150"/>
            <a:chExt cx="769602" cy="2766600"/>
          </a:xfrm>
        </p:grpSpPr>
        <p:sp>
          <p:nvSpPr>
            <p:cNvPr id="218" name="Google Shape;218;g37cfd09208e_0_7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9" name="Google Shape;219;g37cfd09208e_0_7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20" name="Google Shape;220;g37cfd09208e_0_7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" name="Google Shape;221;g37cfd09208e_0_7"/>
          <p:cNvSpPr/>
          <p:nvPr/>
        </p:nvSpPr>
        <p:spPr>
          <a:xfrm>
            <a:off x="14829676" y="9368075"/>
            <a:ext cx="3337838" cy="744060"/>
          </a:xfrm>
          <a:custGeom>
            <a:rect b="b" l="l" r="r" t="t"/>
            <a:pathLst>
              <a:path extrusionOk="0" h="744060" w="3337838">
                <a:moveTo>
                  <a:pt x="0" y="0"/>
                </a:moveTo>
                <a:lnTo>
                  <a:pt x="3337838" y="0"/>
                </a:lnTo>
                <a:lnTo>
                  <a:pt x="3337838" y="744060"/>
                </a:lnTo>
                <a:lnTo>
                  <a:pt x="0" y="7440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" name="Google Shape;222;g37cfd09208e_0_7"/>
          <p:cNvSpPr txBox="1"/>
          <p:nvPr/>
        </p:nvSpPr>
        <p:spPr>
          <a:xfrm>
            <a:off x="4571988" y="2885525"/>
            <a:ext cx="12632100" cy="7066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lang="en-US" sz="3499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Share Solutions</a:t>
            </a:r>
            <a:endParaRPr sz="3499">
              <a:solidFill>
                <a:srgbClr val="161140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lang="en-US" sz="2799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  <a:t>Discuss strategies that work in different situations</a:t>
            </a:r>
            <a:endParaRPr sz="2799">
              <a:solidFill>
                <a:srgbClr val="16114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t/>
            </a:r>
            <a:endParaRPr sz="2799">
              <a:solidFill>
                <a:srgbClr val="16114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lang="en-US" sz="3499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Learn from Others</a:t>
            </a:r>
            <a:endParaRPr sz="3499">
              <a:solidFill>
                <a:srgbClr val="161140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lang="en-US" sz="2799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  <a:t>Hear about successful advocacy experiences</a:t>
            </a:r>
            <a:endParaRPr sz="2799">
              <a:solidFill>
                <a:srgbClr val="16114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t/>
            </a:r>
            <a:endParaRPr sz="2799">
              <a:solidFill>
                <a:srgbClr val="16114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lang="en-US" sz="3499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Build Skills</a:t>
            </a:r>
            <a:endParaRPr sz="3499">
              <a:solidFill>
                <a:srgbClr val="161140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lang="en-US" sz="2799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  <a:t>Practice requesting appropriate accommodations</a:t>
            </a:r>
            <a:endParaRPr sz="2799">
              <a:solidFill>
                <a:srgbClr val="16114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t/>
            </a:r>
            <a:endParaRPr sz="2799">
              <a:solidFill>
                <a:srgbClr val="16114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lang="en-US" sz="3499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Create Networks</a:t>
            </a:r>
            <a:endParaRPr sz="3499">
              <a:solidFill>
                <a:srgbClr val="161140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lang="en-US" sz="2799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  <a:t>Connect with others for ongoing support</a:t>
            </a:r>
            <a:endParaRPr sz="2799">
              <a:solidFill>
                <a:srgbClr val="16114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23" name="Google Shape;223;g37cfd09208e_0_7"/>
          <p:cNvSpPr txBox="1"/>
          <p:nvPr/>
        </p:nvSpPr>
        <p:spPr>
          <a:xfrm>
            <a:off x="4064252" y="1534525"/>
            <a:ext cx="131031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lang="en-US" sz="5400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Problem-Solving Together</a:t>
            </a:r>
            <a:endParaRPr b="0" i="0" sz="5100" u="none" cap="none" strike="noStrike">
              <a:solidFill>
                <a:srgbClr val="16114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843F98"/>
        </a:solidFill>
      </p:bgPr>
    </p:bg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8" name="Google Shape;228;p14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229" name="Google Shape;229;p14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0" name="Google Shape;230;p14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31" name="Google Shape;231;p14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p14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3" name="Google Shape;233;p14"/>
          <p:cNvSpPr txBox="1"/>
          <p:nvPr/>
        </p:nvSpPr>
        <p:spPr>
          <a:xfrm>
            <a:off x="4571988" y="2679275"/>
            <a:ext cx="12632100" cy="7066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lang="en-US" sz="3499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Know Your Options</a:t>
            </a:r>
            <a:endParaRPr sz="3499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lang="en-US" sz="2799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Different providers offer various service models</a:t>
            </a:r>
            <a:endParaRPr sz="2799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t/>
            </a:r>
            <a:endParaRPr sz="2799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lang="en-US" sz="3499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Technology Helps</a:t>
            </a:r>
            <a:endParaRPr sz="3499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lang="en-US" sz="2799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But quality and choice remain important</a:t>
            </a:r>
            <a:endParaRPr sz="2799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t/>
            </a:r>
            <a:endParaRPr sz="2799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lang="en-US" sz="3499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You Have Power</a:t>
            </a:r>
            <a:endParaRPr sz="3499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lang="en-US" sz="2799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Control your interpreting experience and advocate</a:t>
            </a:r>
            <a:endParaRPr sz="2799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t/>
            </a:r>
            <a:endParaRPr sz="2799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lang="en-US" sz="3499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Interpreters Are Allies</a:t>
            </a:r>
            <a:endParaRPr sz="3499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lang="en-US" sz="2799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Work together within professional boundaries</a:t>
            </a:r>
            <a:endParaRPr sz="2799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34" name="Google Shape;234;p14"/>
          <p:cNvSpPr txBox="1"/>
          <p:nvPr/>
        </p:nvSpPr>
        <p:spPr>
          <a:xfrm>
            <a:off x="4064252" y="1534525"/>
            <a:ext cx="131031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0" i="0" lang="en-US" sz="54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Key Takeaways</a:t>
            </a:r>
            <a:endParaRPr b="0" i="0" sz="5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9" name="Google Shape;239;p21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240" name="Google Shape;240;p21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7F1D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1" name="Google Shape;241;p21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42" name="Google Shape;242;p21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3" name="Google Shape;243;p21"/>
          <p:cNvSpPr/>
          <p:nvPr/>
        </p:nvSpPr>
        <p:spPr>
          <a:xfrm>
            <a:off x="-363195" y="3327"/>
            <a:ext cx="3648473" cy="2050746"/>
          </a:xfrm>
          <a:custGeom>
            <a:rect b="b" l="l" r="r" t="t"/>
            <a:pathLst>
              <a:path extrusionOk="0" h="2050746" w="3648473">
                <a:moveTo>
                  <a:pt x="0" y="0"/>
                </a:moveTo>
                <a:lnTo>
                  <a:pt x="3648473" y="0"/>
                </a:lnTo>
                <a:lnTo>
                  <a:pt x="3648473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4" name="Google Shape;244;p21"/>
          <p:cNvSpPr txBox="1"/>
          <p:nvPr/>
        </p:nvSpPr>
        <p:spPr>
          <a:xfrm>
            <a:off x="4571988" y="2885525"/>
            <a:ext cx="12632100" cy="827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lang="en-US" sz="3499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Quality Matters</a:t>
            </a:r>
            <a:endParaRPr sz="3499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lang="en-US" sz="2799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Choose services that meet European accessibility standards</a:t>
            </a:r>
            <a:endParaRPr sz="2799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t/>
            </a:r>
            <a:endParaRPr sz="2799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lang="en-US" sz="3499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Stay Informed</a:t>
            </a:r>
            <a:endParaRPr sz="3499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lang="en-US" sz="2799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Keep learning about new technologies and services</a:t>
            </a:r>
            <a:endParaRPr sz="2799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t/>
            </a:r>
            <a:endParaRPr sz="2799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lang="en-US" sz="3499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Advocate Together</a:t>
            </a:r>
            <a:endParaRPr sz="3499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lang="en-US" sz="2799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Work with deaf associations for better services</a:t>
            </a:r>
            <a:endParaRPr sz="2799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t/>
            </a:r>
            <a:endParaRPr sz="2799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lang="en-US" sz="3499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Share Knowledge</a:t>
            </a:r>
            <a:endParaRPr sz="3499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lang="en-US" sz="2799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Help others navigate interpreting services</a:t>
            </a:r>
            <a:endParaRPr sz="2799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45" name="Google Shape;245;p21"/>
          <p:cNvSpPr txBox="1"/>
          <p:nvPr/>
        </p:nvSpPr>
        <p:spPr>
          <a:xfrm>
            <a:off x="4064252" y="1534525"/>
            <a:ext cx="13103100" cy="1123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300"/>
              <a:buFont typeface="Arial"/>
              <a:buNone/>
            </a:pPr>
            <a:r>
              <a:rPr b="0" i="0" lang="en-US" sz="73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Remember These Important Points</a:t>
            </a:r>
            <a:endParaRPr b="0" i="0" sz="7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7F1D5"/>
        </a:solidFill>
      </p:bgPr>
    </p:bg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0" name="Google Shape;250;g37cf28894ad_0_76"/>
          <p:cNvGrpSpPr/>
          <p:nvPr/>
        </p:nvGrpSpPr>
        <p:grpSpPr>
          <a:xfrm>
            <a:off x="0" y="-216993"/>
            <a:ext cx="2922102" cy="10504504"/>
            <a:chOff x="0" y="-57150"/>
            <a:chExt cx="769602" cy="2766600"/>
          </a:xfrm>
        </p:grpSpPr>
        <p:sp>
          <p:nvSpPr>
            <p:cNvPr id="251" name="Google Shape;251;g37cf28894ad_0_76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2" name="Google Shape;252;g37cf28894ad_0_76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53" name="Google Shape;253;g37cf28894ad_0_76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4" name="Google Shape;254;g37cf28894ad_0_76"/>
          <p:cNvSpPr/>
          <p:nvPr/>
        </p:nvSpPr>
        <p:spPr>
          <a:xfrm>
            <a:off x="14829676" y="9368075"/>
            <a:ext cx="3337838" cy="744060"/>
          </a:xfrm>
          <a:custGeom>
            <a:rect b="b" l="l" r="r" t="t"/>
            <a:pathLst>
              <a:path extrusionOk="0" h="744060" w="3337838">
                <a:moveTo>
                  <a:pt x="0" y="0"/>
                </a:moveTo>
                <a:lnTo>
                  <a:pt x="3337838" y="0"/>
                </a:lnTo>
                <a:lnTo>
                  <a:pt x="3337838" y="744060"/>
                </a:lnTo>
                <a:lnTo>
                  <a:pt x="0" y="7440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5" name="Google Shape;255;g37cf28894ad_0_76"/>
          <p:cNvSpPr txBox="1"/>
          <p:nvPr/>
        </p:nvSpPr>
        <p:spPr>
          <a:xfrm>
            <a:off x="4571988" y="3137625"/>
            <a:ext cx="12632100" cy="631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499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Knowledge Gained</a:t>
            </a:r>
            <a:endParaRPr sz="3499">
              <a:solidFill>
                <a:srgbClr val="161140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799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  <a:t>You understand European interpreting service landscape</a:t>
            </a:r>
            <a:endParaRPr sz="2799">
              <a:solidFill>
                <a:srgbClr val="16114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799">
              <a:solidFill>
                <a:srgbClr val="16114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499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Skills Developed</a:t>
            </a:r>
            <a:endParaRPr sz="3499">
              <a:solidFill>
                <a:srgbClr val="161140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799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  <a:t>Can evaluate and choose appropriate services</a:t>
            </a:r>
            <a:endParaRPr sz="2799">
              <a:solidFill>
                <a:srgbClr val="16114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799">
              <a:solidFill>
                <a:srgbClr val="16114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499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Networks Built</a:t>
            </a:r>
            <a:endParaRPr sz="3499">
              <a:solidFill>
                <a:srgbClr val="161140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799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  <a:t>Connected with others for ongoing support and advocacy</a:t>
            </a:r>
            <a:endParaRPr sz="2799">
              <a:solidFill>
                <a:srgbClr val="16114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799">
              <a:solidFill>
                <a:srgbClr val="16114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16114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56" name="Google Shape;256;g37cf28894ad_0_76"/>
          <p:cNvSpPr txBox="1"/>
          <p:nvPr/>
        </p:nvSpPr>
        <p:spPr>
          <a:xfrm>
            <a:off x="4064252" y="1534525"/>
            <a:ext cx="131031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0" i="0" lang="en-US" sz="5400" u="none" cap="none" strike="noStrike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Thank You!</a:t>
            </a:r>
            <a:endParaRPr b="0" i="0" sz="5100" u="none" cap="none" strike="noStrike">
              <a:solidFill>
                <a:srgbClr val="16114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843F98"/>
        </a:solidFill>
      </p:bgPr>
    </p:bg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3"/>
          <p:cNvSpPr/>
          <p:nvPr/>
        </p:nvSpPr>
        <p:spPr>
          <a:xfrm>
            <a:off x="0" y="4263"/>
            <a:ext cx="3586632" cy="2015986"/>
          </a:xfrm>
          <a:custGeom>
            <a:rect b="b" l="l" r="r" t="t"/>
            <a:pathLst>
              <a:path extrusionOk="0" h="2015986" w="3586632">
                <a:moveTo>
                  <a:pt x="0" y="0"/>
                </a:moveTo>
                <a:lnTo>
                  <a:pt x="3586632" y="0"/>
                </a:lnTo>
                <a:lnTo>
                  <a:pt x="3586632" y="2015985"/>
                </a:lnTo>
                <a:lnTo>
                  <a:pt x="0" y="201598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2" name="Google Shape;262;p3"/>
          <p:cNvSpPr/>
          <p:nvPr/>
        </p:nvSpPr>
        <p:spPr>
          <a:xfrm>
            <a:off x="14434201" y="639132"/>
            <a:ext cx="3347649" cy="746247"/>
          </a:xfrm>
          <a:custGeom>
            <a:rect b="b" l="l" r="r" t="t"/>
            <a:pathLst>
              <a:path extrusionOk="0" h="746247" w="3347649">
                <a:moveTo>
                  <a:pt x="0" y="0"/>
                </a:moveTo>
                <a:lnTo>
                  <a:pt x="3347649" y="0"/>
                </a:lnTo>
                <a:lnTo>
                  <a:pt x="3347649" y="746247"/>
                </a:lnTo>
                <a:lnTo>
                  <a:pt x="0" y="74624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" name="Google Shape;263;p3"/>
          <p:cNvSpPr/>
          <p:nvPr/>
        </p:nvSpPr>
        <p:spPr>
          <a:xfrm>
            <a:off x="3446958" y="3699228"/>
            <a:ext cx="1156015" cy="728290"/>
          </a:xfrm>
          <a:custGeom>
            <a:rect b="b" l="l" r="r" t="t"/>
            <a:pathLst>
              <a:path extrusionOk="0" h="728290" w="1156015">
                <a:moveTo>
                  <a:pt x="0" y="0"/>
                </a:moveTo>
                <a:lnTo>
                  <a:pt x="1156016" y="0"/>
                </a:lnTo>
                <a:lnTo>
                  <a:pt x="1156016" y="728289"/>
                </a:lnTo>
                <a:lnTo>
                  <a:pt x="0" y="72828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4" name="Google Shape;264;p3"/>
          <p:cNvSpPr/>
          <p:nvPr/>
        </p:nvSpPr>
        <p:spPr>
          <a:xfrm>
            <a:off x="3891781" y="4535744"/>
            <a:ext cx="711193" cy="711193"/>
          </a:xfrm>
          <a:custGeom>
            <a:rect b="b" l="l" r="r" t="t"/>
            <a:pathLst>
              <a:path extrusionOk="0" h="711193" w="711193">
                <a:moveTo>
                  <a:pt x="0" y="0"/>
                </a:moveTo>
                <a:lnTo>
                  <a:pt x="711193" y="0"/>
                </a:lnTo>
                <a:lnTo>
                  <a:pt x="711193" y="711193"/>
                </a:lnTo>
                <a:lnTo>
                  <a:pt x="0" y="7111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5" name="Google Shape;265;p3"/>
          <p:cNvSpPr/>
          <p:nvPr/>
        </p:nvSpPr>
        <p:spPr>
          <a:xfrm>
            <a:off x="3876881" y="5552822"/>
            <a:ext cx="726093" cy="726093"/>
          </a:xfrm>
          <a:custGeom>
            <a:rect b="b" l="l" r="r" t="t"/>
            <a:pathLst>
              <a:path extrusionOk="0" h="726093" w="726093">
                <a:moveTo>
                  <a:pt x="0" y="0"/>
                </a:moveTo>
                <a:lnTo>
                  <a:pt x="726093" y="0"/>
                </a:lnTo>
                <a:lnTo>
                  <a:pt x="726093" y="726093"/>
                </a:lnTo>
                <a:lnTo>
                  <a:pt x="0" y="7260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66" name="Google Shape;266;p3"/>
          <p:cNvGrpSpPr/>
          <p:nvPr/>
        </p:nvGrpSpPr>
        <p:grpSpPr>
          <a:xfrm>
            <a:off x="-228300" y="6944209"/>
            <a:ext cx="18940740" cy="4430740"/>
            <a:chOff x="0" y="-57150"/>
            <a:chExt cx="4988508" cy="1166944"/>
          </a:xfrm>
        </p:grpSpPr>
        <p:sp>
          <p:nvSpPr>
            <p:cNvPr id="267" name="Google Shape;267;p3"/>
            <p:cNvSpPr/>
            <p:nvPr/>
          </p:nvSpPr>
          <p:spPr>
            <a:xfrm>
              <a:off x="0" y="0"/>
              <a:ext cx="4988508" cy="1109794"/>
            </a:xfrm>
            <a:custGeom>
              <a:rect b="b" l="l" r="r" t="t"/>
              <a:pathLst>
                <a:path extrusionOk="0" h="1109794" w="4988508">
                  <a:moveTo>
                    <a:pt x="0" y="0"/>
                  </a:moveTo>
                  <a:lnTo>
                    <a:pt x="4988508" y="0"/>
                  </a:lnTo>
                  <a:lnTo>
                    <a:pt x="4988508" y="1109794"/>
                  </a:lnTo>
                  <a:lnTo>
                    <a:pt x="0" y="1109794"/>
                  </a:lnTo>
                  <a:close/>
                </a:path>
              </a:pathLst>
            </a:custGeom>
            <a:solidFill>
              <a:srgbClr val="F7F1D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8" name="Google Shape;268;p3"/>
            <p:cNvSpPr txBox="1"/>
            <p:nvPr/>
          </p:nvSpPr>
          <p:spPr>
            <a:xfrm>
              <a:off x="0" y="-57150"/>
              <a:ext cx="4988508" cy="116694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69" name="Google Shape;269;p3"/>
          <p:cNvSpPr/>
          <p:nvPr/>
        </p:nvSpPr>
        <p:spPr>
          <a:xfrm>
            <a:off x="15692648" y="7710148"/>
            <a:ext cx="1489130" cy="1938541"/>
          </a:xfrm>
          <a:custGeom>
            <a:rect b="b" l="l" r="r" t="t"/>
            <a:pathLst>
              <a:path extrusionOk="0" h="1938541" w="1489130">
                <a:moveTo>
                  <a:pt x="0" y="0"/>
                </a:moveTo>
                <a:lnTo>
                  <a:pt x="1489129" y="0"/>
                </a:lnTo>
                <a:lnTo>
                  <a:pt x="1489129" y="1938541"/>
                </a:lnTo>
                <a:lnTo>
                  <a:pt x="0" y="19385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0" name="Google Shape;270;p3"/>
          <p:cNvSpPr/>
          <p:nvPr/>
        </p:nvSpPr>
        <p:spPr>
          <a:xfrm>
            <a:off x="8989462" y="7963384"/>
            <a:ext cx="3063250" cy="1432070"/>
          </a:xfrm>
          <a:custGeom>
            <a:rect b="b" l="l" r="r" t="t"/>
            <a:pathLst>
              <a:path extrusionOk="0" h="1432070" w="3063250">
                <a:moveTo>
                  <a:pt x="0" y="0"/>
                </a:moveTo>
                <a:lnTo>
                  <a:pt x="3063251" y="0"/>
                </a:lnTo>
                <a:lnTo>
                  <a:pt x="3063251" y="1432069"/>
                </a:lnTo>
                <a:lnTo>
                  <a:pt x="0" y="14320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1" name="Google Shape;271;p3"/>
          <p:cNvSpPr/>
          <p:nvPr/>
        </p:nvSpPr>
        <p:spPr>
          <a:xfrm>
            <a:off x="12957588" y="7710148"/>
            <a:ext cx="1831642" cy="1834741"/>
          </a:xfrm>
          <a:custGeom>
            <a:rect b="b" l="l" r="r" t="t"/>
            <a:pathLst>
              <a:path extrusionOk="0" h="1834741" w="1831642">
                <a:moveTo>
                  <a:pt x="0" y="0"/>
                </a:moveTo>
                <a:lnTo>
                  <a:pt x="1831642" y="0"/>
                </a:lnTo>
                <a:lnTo>
                  <a:pt x="1831642" y="1834741"/>
                </a:lnTo>
                <a:lnTo>
                  <a:pt x="0" y="18347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2" name="Google Shape;272;p3"/>
          <p:cNvSpPr/>
          <p:nvPr/>
        </p:nvSpPr>
        <p:spPr>
          <a:xfrm>
            <a:off x="1106223" y="8346748"/>
            <a:ext cx="3002948" cy="645634"/>
          </a:xfrm>
          <a:custGeom>
            <a:rect b="b" l="l" r="r" t="t"/>
            <a:pathLst>
              <a:path extrusionOk="0" h="645634" w="3002948">
                <a:moveTo>
                  <a:pt x="0" y="0"/>
                </a:moveTo>
                <a:lnTo>
                  <a:pt x="3002947" y="0"/>
                </a:lnTo>
                <a:lnTo>
                  <a:pt x="3002947" y="645634"/>
                </a:lnTo>
                <a:lnTo>
                  <a:pt x="0" y="64563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3" name="Google Shape;273;p3"/>
          <p:cNvSpPr/>
          <p:nvPr/>
        </p:nvSpPr>
        <p:spPr>
          <a:xfrm>
            <a:off x="5014045" y="8047954"/>
            <a:ext cx="3070542" cy="1159130"/>
          </a:xfrm>
          <a:custGeom>
            <a:rect b="b" l="l" r="r" t="t"/>
            <a:pathLst>
              <a:path extrusionOk="0" h="1159130" w="3070542">
                <a:moveTo>
                  <a:pt x="0" y="0"/>
                </a:moveTo>
                <a:lnTo>
                  <a:pt x="3070542" y="0"/>
                </a:lnTo>
                <a:lnTo>
                  <a:pt x="3070542" y="1159129"/>
                </a:lnTo>
                <a:lnTo>
                  <a:pt x="0" y="11591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4" name="Google Shape;274;p3"/>
          <p:cNvSpPr txBox="1"/>
          <p:nvPr/>
        </p:nvSpPr>
        <p:spPr>
          <a:xfrm>
            <a:off x="2157043" y="1867848"/>
            <a:ext cx="3102769" cy="13684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US" sz="8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Contact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5" name="Google Shape;275;p3"/>
          <p:cNvSpPr txBox="1"/>
          <p:nvPr/>
        </p:nvSpPr>
        <p:spPr>
          <a:xfrm>
            <a:off x="4863628" y="3711204"/>
            <a:ext cx="3899371" cy="4085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61"/>
              <a:buFont typeface="Arial"/>
              <a:buNone/>
            </a:pPr>
            <a:r>
              <a:rPr b="0" i="0" lang="en-US" sz="2461" u="sng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  <a:hlinkClick r:id="rId1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https://deafstudies.eu/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6" name="Google Shape;276;p3"/>
          <p:cNvSpPr txBox="1"/>
          <p:nvPr/>
        </p:nvSpPr>
        <p:spPr>
          <a:xfrm>
            <a:off x="4863628" y="4683302"/>
            <a:ext cx="5956771" cy="4085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61"/>
              <a:buFont typeface="Arial"/>
              <a:buNone/>
            </a:pPr>
            <a:r>
              <a:rPr b="0" i="0" lang="en-US" sz="2461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Deaf Culture, Heritage and Diversity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7" name="Google Shape;277;p3"/>
          <p:cNvSpPr txBox="1"/>
          <p:nvPr/>
        </p:nvSpPr>
        <p:spPr>
          <a:xfrm>
            <a:off x="4863629" y="5655400"/>
            <a:ext cx="2984971" cy="4085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61"/>
              <a:buFont typeface="Arial"/>
              <a:buNone/>
            </a:pPr>
            <a:r>
              <a:rPr b="0" i="0" lang="en-US" sz="2461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@deafstudies.eu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</cp:coreProperties>
</file>