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Anton"/>
      <p:regular r:id="rId19"/>
    </p:embeddedFont>
    <p:embeddedFont>
      <p:font typeface="Quicksan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i6BYU2vDkFxOlKVYeugUNyB8uh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Quicksan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nton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3" name="Google Shape;33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3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36.jpg"/><Relationship Id="rId5" Type="http://schemas.openxmlformats.org/officeDocument/2006/relationships/image" Target="../media/image9.png"/><Relationship Id="rId6" Type="http://schemas.openxmlformats.org/officeDocument/2006/relationships/image" Target="../media/image23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hyperlink" Target="https://mubi.com/en/films/deaf-child/trailer" TargetMode="External"/><Relationship Id="rId6" Type="http://schemas.openxmlformats.org/officeDocument/2006/relationships/hyperlink" Target="https://www.imdb.com/title/tt7315798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10.png"/><Relationship Id="rId7" Type="http://schemas.openxmlformats.org/officeDocument/2006/relationships/image" Target="../media/image4.png"/><Relationship Id="rId8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16.png"/><Relationship Id="rId7" Type="http://schemas.openxmlformats.org/officeDocument/2006/relationships/image" Target="../media/image32.png"/><Relationship Id="rId8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35.png"/><Relationship Id="rId5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20.png"/><Relationship Id="rId6" Type="http://schemas.openxmlformats.org/officeDocument/2006/relationships/image" Target="../media/image28.png"/><Relationship Id="rId7" Type="http://schemas.openxmlformats.org/officeDocument/2006/relationships/image" Target="../media/image15.png"/><Relationship Id="rId8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33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22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42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Mental health and well-being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Development of Deaf Identity and Self-Esteem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3253625" y="351600"/>
            <a:ext cx="14001300" cy="239485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Why Are We Here?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4212097" y="2074951"/>
            <a:ext cx="791400" cy="7914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5355193" y="2195696"/>
            <a:ext cx="55599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Explore Deaf Identity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5355185" y="3074391"/>
            <a:ext cx="53058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Discover what it means to be Deaf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4212100" y="4840125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5400206" y="4965633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Boost Self-Esteem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5400206" y="5756098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Learn ways to feel good about yourself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4212094" y="7636507"/>
            <a:ext cx="822600" cy="8226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5400203" y="7762015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40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Share Together</a:t>
            </a:r>
            <a:endParaRPr b="0" i="0" sz="4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5400203" y="8552480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Move, create, and connect with others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0"/>
          <p:cNvPicPr preferRelativeResize="0"/>
          <p:nvPr/>
        </p:nvPicPr>
        <p:blipFill rotWithShape="1">
          <a:blip r:embed="rId5">
            <a:alphaModFix/>
          </a:blip>
          <a:srcRect b="0" l="9567" r="14496" t="19801"/>
          <a:stretch/>
        </p:blipFill>
        <p:spPr>
          <a:xfrm>
            <a:off x="11160976" y="0"/>
            <a:ext cx="7127025" cy="752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0"/>
          <p:cNvSpPr txBox="1"/>
          <p:nvPr/>
        </p:nvSpPr>
        <p:spPr>
          <a:xfrm>
            <a:off x="13171500" y="75265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8" name="Google Shape;118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1"/>
          <p:cNvSpPr txBox="1"/>
          <p:nvPr/>
        </p:nvSpPr>
        <p:spPr>
          <a:xfrm>
            <a:off x="3253625" y="480600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What is Identity?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23" name="Google Shape;12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4309" y="2990043"/>
            <a:ext cx="2152055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1"/>
          <p:cNvSpPr/>
          <p:nvPr/>
        </p:nvSpPr>
        <p:spPr>
          <a:xfrm>
            <a:off x="7120853" y="3606072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1"/>
          <p:cNvSpPr/>
          <p:nvPr/>
        </p:nvSpPr>
        <p:spPr>
          <a:xfrm>
            <a:off x="8583178" y="3216857"/>
            <a:ext cx="1766054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Visible Parts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1"/>
          <p:cNvSpPr/>
          <p:nvPr/>
        </p:nvSpPr>
        <p:spPr>
          <a:xfrm>
            <a:off x="8583168" y="3707275"/>
            <a:ext cx="56580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people see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8413038" y="4292944"/>
            <a:ext cx="8592860" cy="26670"/>
          </a:xfrm>
          <a:prstGeom prst="roundRect">
            <a:avLst>
              <a:gd fmla="val 34286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8" name="Google Shape;12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28342" y="4353666"/>
            <a:ext cx="4304109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/>
          <p:nvPr/>
        </p:nvSpPr>
        <p:spPr>
          <a:xfrm>
            <a:off x="7120853" y="4807770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9659265" y="4580480"/>
            <a:ext cx="2186940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Hidden Parts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9659291" y="5070900"/>
            <a:ext cx="57933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Feelings and dreams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9489125" y="5656567"/>
            <a:ext cx="7516773" cy="26670"/>
          </a:xfrm>
          <a:prstGeom prst="roundRect">
            <a:avLst>
              <a:gd fmla="val 34286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3" name="Google Shape;13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52255" y="5717289"/>
            <a:ext cx="6456164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1"/>
          <p:cNvSpPr/>
          <p:nvPr/>
        </p:nvSpPr>
        <p:spPr>
          <a:xfrm>
            <a:off x="7120734" y="6171393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1"/>
          <p:cNvSpPr/>
          <p:nvPr/>
        </p:nvSpPr>
        <p:spPr>
          <a:xfrm>
            <a:off x="10735233" y="5944103"/>
            <a:ext cx="2238732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Deep Identity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10735210" y="6434525"/>
            <a:ext cx="65217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Culture and struggles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4019751" y="7477101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Everyone's iceberg is different! </a:t>
            </a:r>
            <a:endParaRPr/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Some identity parts are visible, many are "under the surface".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3" name="Google Shape;143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2"/>
          <p:cNvSpPr txBox="1"/>
          <p:nvPr/>
        </p:nvSpPr>
        <p:spPr>
          <a:xfrm>
            <a:off x="3253515" y="457087"/>
            <a:ext cx="14806200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My Identity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Iceberg Acitvity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48" name="Google Shape;14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16315" y="38390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2"/>
          <p:cNvSpPr/>
          <p:nvPr/>
        </p:nvSpPr>
        <p:spPr>
          <a:xfrm>
            <a:off x="5716847" y="4054445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Above Water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2"/>
          <p:cNvSpPr/>
          <p:nvPr/>
        </p:nvSpPr>
        <p:spPr>
          <a:xfrm>
            <a:off x="5716847" y="4520218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Draw what people see about you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1" name="Google Shape;151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16315" y="51319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"/>
          <p:cNvSpPr/>
          <p:nvPr/>
        </p:nvSpPr>
        <p:spPr>
          <a:xfrm>
            <a:off x="5716847" y="5347345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Below Water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2"/>
          <p:cNvSpPr/>
          <p:nvPr/>
        </p:nvSpPr>
        <p:spPr>
          <a:xfrm>
            <a:off x="5716847" y="5813117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Draw what's hidden inside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4" name="Google Shape;154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16315" y="64248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2"/>
          <p:cNvSpPr/>
          <p:nvPr/>
        </p:nvSpPr>
        <p:spPr>
          <a:xfrm>
            <a:off x="5716847" y="6640245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Get Creative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5716847" y="7106017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Use drawings, stickers, symbols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7" name="Google Shape;157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16315" y="7717760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2"/>
          <p:cNvSpPr/>
          <p:nvPr/>
        </p:nvSpPr>
        <p:spPr>
          <a:xfrm>
            <a:off x="5716847" y="7933144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Share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5716847" y="8398917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Tell a partner about your iceberg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iagram of water with text&#10;&#10;AI-generated content may be incorrect." id="160" name="Google Shape;160;p12"/>
          <p:cNvPicPr preferRelativeResize="0"/>
          <p:nvPr/>
        </p:nvPicPr>
        <p:blipFill rotWithShape="1">
          <a:blip r:embed="rId9">
            <a:alphaModFix/>
          </a:blip>
          <a:srcRect b="0" l="10663" r="9493" t="0"/>
          <a:stretch/>
        </p:blipFill>
        <p:spPr>
          <a:xfrm>
            <a:off x="12458619" y="0"/>
            <a:ext cx="5829382" cy="9010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6" name="Google Shape;166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3253625" y="628025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Deaf Identity Discussion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3413812" y="4566024"/>
            <a:ext cx="4351184" cy="2032484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3703052" y="4830950"/>
            <a:ext cx="3965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What Does "Deaf" Mean?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3727749" y="5321350"/>
            <a:ext cx="38844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Share your personal definition and experiences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8029911" y="4566023"/>
            <a:ext cx="4423171" cy="2032483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8249803" y="4830950"/>
            <a:ext cx="4092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How Have Feelings Changed?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8299212" y="5321357"/>
            <a:ext cx="3884550" cy="1054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Reflect on your </a:t>
            </a:r>
            <a:endParaRPr/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journey over time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12679894" y="4566024"/>
            <a:ext cx="4423171" cy="2032482"/>
          </a:xfrm>
          <a:prstGeom prst="roundRect">
            <a:avLst>
              <a:gd fmla="val 52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12944810" y="483093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Who Has Helped?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12944799" y="5321350"/>
            <a:ext cx="39654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Identify supporters and challenges you've faced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 txBox="1"/>
          <p:nvPr/>
        </p:nvSpPr>
        <p:spPr>
          <a:xfrm>
            <a:off x="3253625" y="723900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Inspiring Stories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4"/>
          <p:cNvSpPr/>
          <p:nvPr/>
        </p:nvSpPr>
        <p:spPr>
          <a:xfrm>
            <a:off x="3611131" y="399538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Watch Together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3611131" y="457652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See a Deaf person's story unfold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3611131" y="5143500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Notice their challenges and triumphs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10416862" y="399538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Reflect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10416862" y="457652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challenges did they face?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10416862" y="5143500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helped them succeed?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10416862" y="5710475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What inspires you most?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4"/>
          <p:cNvSpPr txBox="1"/>
          <p:nvPr/>
        </p:nvSpPr>
        <p:spPr>
          <a:xfrm>
            <a:off x="3253625" y="7006921"/>
            <a:ext cx="12765033" cy="1767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 Time: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Meet cool Deaf individuals sharing their stories.</a:t>
            </a:r>
            <a:endParaRPr/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Video: </a:t>
            </a: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https://mubi.com/en/films/deaf-child/trailer</a:t>
            </a:r>
            <a:endParaRPr b="1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03225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50"/>
              <a:buFont typeface="Quicksand"/>
              <a:buChar char="○"/>
            </a:pPr>
            <a:r>
              <a:rPr b="1" i="0" lang="en-US" sz="275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https://www.imdb.com/title/tt7315798/</a:t>
            </a: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Deaf Child (Doof Kind) 2017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3" name="Google Shape;203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3253625" y="628025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Where Do I Belong?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8" name="Google Shape;208;p4"/>
          <p:cNvSpPr/>
          <p:nvPr/>
        </p:nvSpPr>
        <p:spPr>
          <a:xfrm>
            <a:off x="5576045" y="372839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Family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4055974" y="4218812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Home connections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0" name="Google Shape;21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"/>
          <p:cNvSpPr/>
          <p:nvPr/>
        </p:nvSpPr>
        <p:spPr>
          <a:xfrm>
            <a:off x="905112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9206975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"/>
          <p:cNvSpPr/>
          <p:nvPr/>
        </p:nvSpPr>
        <p:spPr>
          <a:xfrm>
            <a:off x="12743488" y="372839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School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12743488" y="4218812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Learning environment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5" name="Google Shape;21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"/>
          <p:cNvSpPr/>
          <p:nvPr/>
        </p:nvSpPr>
        <p:spPr>
          <a:xfrm>
            <a:off x="11536552" y="3626834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"/>
          <p:cNvSpPr/>
          <p:nvPr/>
        </p:nvSpPr>
        <p:spPr>
          <a:xfrm>
            <a:off x="11692404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12743488" y="57243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Friends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12743488" y="6214776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Social connections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0" name="Google Shape;220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"/>
          <p:cNvSpPr/>
          <p:nvPr/>
        </p:nvSpPr>
        <p:spPr>
          <a:xfrm>
            <a:off x="1153655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"/>
          <p:cNvSpPr/>
          <p:nvPr/>
        </p:nvSpPr>
        <p:spPr>
          <a:xfrm>
            <a:off x="11692404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"/>
          <p:cNvSpPr/>
          <p:nvPr/>
        </p:nvSpPr>
        <p:spPr>
          <a:xfrm>
            <a:off x="5576045" y="57243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Deaf Community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4055974" y="6214776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Cultural belonging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5" name="Google Shape;225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"/>
          <p:cNvSpPr/>
          <p:nvPr/>
        </p:nvSpPr>
        <p:spPr>
          <a:xfrm>
            <a:off x="9051122" y="611226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4"/>
          <p:cNvSpPr/>
          <p:nvPr/>
        </p:nvSpPr>
        <p:spPr>
          <a:xfrm>
            <a:off x="9206975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4055974" y="7575361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Move to the corner that fits you best. </a:t>
            </a:r>
            <a:endParaRPr/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Share why you chose that space.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34" name="Google Shape;234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5"/>
          <p:cNvSpPr txBox="1"/>
          <p:nvPr/>
        </p:nvSpPr>
        <p:spPr>
          <a:xfrm>
            <a:off x="3253631" y="1007584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Barriers &amp; Supports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3901524" y="3443393"/>
            <a:ext cx="53340" cy="5085636"/>
          </a:xfrm>
          <a:prstGeom prst="roundRect">
            <a:avLst>
              <a:gd fmla="val 17143" name="adj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4103335" y="3671873"/>
            <a:ext cx="680442" cy="53340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3646373" y="3443393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3731443" y="3485898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5035594" y="35212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Form Groups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5035594" y="4011678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 together in small teams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4103335" y="5056689"/>
            <a:ext cx="680442" cy="53340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3646373" y="4828208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3731443" y="4870714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5035594" y="490607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Create Poster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5035594" y="5396494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Left side: barriers, right side: supports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5"/>
          <p:cNvSpPr/>
          <p:nvPr/>
        </p:nvSpPr>
        <p:spPr>
          <a:xfrm>
            <a:off x="4103335" y="6441505"/>
            <a:ext cx="680442" cy="53340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5"/>
          <p:cNvSpPr/>
          <p:nvPr/>
        </p:nvSpPr>
        <p:spPr>
          <a:xfrm>
            <a:off x="3646373" y="6213024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3731443" y="6255530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5035594" y="629089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Use Creativity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5035594" y="6781310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Pictures, stickers, symbols welcome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4103335" y="7826321"/>
            <a:ext cx="680442" cy="53340"/>
          </a:xfrm>
          <a:prstGeom prst="roundRect">
            <a:avLst>
              <a:gd fmla="val 17143" name="adj"/>
            </a:avLst>
          </a:prstGeom>
          <a:solidFill>
            <a:srgbClr val="E6E0C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3646373" y="7597840"/>
            <a:ext cx="510302" cy="510302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3731443" y="7640346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b="0" i="0" lang="en-US" sz="26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5035594" y="767570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Present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5035594" y="8166126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Share your poster with everyone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0" name="Google Shape;26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83523" y="0"/>
            <a:ext cx="6004477" cy="900671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5"/>
          <p:cNvSpPr txBox="1"/>
          <p:nvPr/>
        </p:nvSpPr>
        <p:spPr>
          <a:xfrm>
            <a:off x="13171500" y="9006725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67" name="Google Shape;267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6"/>
          <p:cNvSpPr txBox="1"/>
          <p:nvPr/>
        </p:nvSpPr>
        <p:spPr>
          <a:xfrm>
            <a:off x="3266786" y="639147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Buidling Self-Esteem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272" name="Google Shape;27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9426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6"/>
          <p:cNvSpPr/>
          <p:nvPr/>
        </p:nvSpPr>
        <p:spPr>
          <a:xfrm>
            <a:off x="3609425" y="4544575"/>
            <a:ext cx="2735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Positive Self-Talk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6"/>
          <p:cNvSpPr/>
          <p:nvPr/>
        </p:nvSpPr>
        <p:spPr>
          <a:xfrm>
            <a:off x="3609425" y="5035000"/>
            <a:ext cx="2589300" cy="15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Be kind to yourself every day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75" name="Google Shape;27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83989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6"/>
          <p:cNvSpPr/>
          <p:nvPr/>
        </p:nvSpPr>
        <p:spPr>
          <a:xfrm>
            <a:off x="6483989" y="4544585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Celebrate Wins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6483989" y="5035004"/>
            <a:ext cx="232981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Acknowledge your small victories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78" name="Google Shape;27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358551" y="375079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6"/>
          <p:cNvSpPr/>
          <p:nvPr/>
        </p:nvSpPr>
        <p:spPr>
          <a:xfrm>
            <a:off x="9358551" y="4544585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Find Support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6"/>
          <p:cNvSpPr/>
          <p:nvPr/>
        </p:nvSpPr>
        <p:spPr>
          <a:xfrm>
            <a:off x="9358551" y="5035004"/>
            <a:ext cx="232981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Connect with positive role models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1" name="Google Shape;281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348761" y="-1"/>
            <a:ext cx="5939239" cy="890885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6"/>
          <p:cNvSpPr txBox="1"/>
          <p:nvPr/>
        </p:nvSpPr>
        <p:spPr>
          <a:xfrm>
            <a:off x="13171500" y="89088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8" name="Google Shape;288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7"/>
          <p:cNvSpPr txBox="1"/>
          <p:nvPr/>
        </p:nvSpPr>
        <p:spPr>
          <a:xfrm>
            <a:off x="3253515" y="430391"/>
            <a:ext cx="14806200" cy="30161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Deaf Community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Connection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3824373" y="4023950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334556" y="40239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Join Events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4334556" y="4514369"/>
            <a:ext cx="7046238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Attend Deaf clubs and gatherings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164534" y="5339219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4674717" y="533921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Learn Culture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4674717" y="5829638"/>
            <a:ext cx="670607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Explore Deaf history and traditions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4504815" y="6654488"/>
            <a:ext cx="170021" cy="853321"/>
          </a:xfrm>
          <a:prstGeom prst="roundRect">
            <a:avLst>
              <a:gd fmla="val 5378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5014998" y="665448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Make Friends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14998" y="7144907"/>
            <a:ext cx="636579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Build lasting community connections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3824373" y="8277151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You're not alone! Connect with others who share your language and experiences.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03" name="Google Shape;30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48450" y="-4425"/>
            <a:ext cx="5939550" cy="8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7"/>
          <p:cNvSpPr txBox="1"/>
          <p:nvPr/>
        </p:nvSpPr>
        <p:spPr>
          <a:xfrm>
            <a:off x="13171500" y="89049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0" name="Google Shape;310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8"/>
          <p:cNvSpPr txBox="1"/>
          <p:nvPr/>
        </p:nvSpPr>
        <p:spPr>
          <a:xfrm>
            <a:off x="3253515" y="631752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Reflection &amp; Action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5" name="Google Shape;315;p18"/>
          <p:cNvSpPr/>
          <p:nvPr/>
        </p:nvSpPr>
        <p:spPr>
          <a:xfrm>
            <a:off x="4992342" y="414529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Draw or Write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3928876" y="4635709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What did you learn today?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17" name="Google Shape;31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8"/>
          <p:cNvSpPr/>
          <p:nvPr/>
        </p:nvSpPr>
        <p:spPr>
          <a:xfrm>
            <a:off x="9361817" y="42788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8"/>
          <p:cNvSpPr/>
          <p:nvPr/>
        </p:nvSpPr>
        <p:spPr>
          <a:xfrm>
            <a:off x="13072876" y="414529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Express Feeling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8"/>
          <p:cNvSpPr/>
          <p:nvPr/>
        </p:nvSpPr>
        <p:spPr>
          <a:xfrm>
            <a:off x="13072876" y="4635709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One word or emoji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1" name="Google Shape;32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8"/>
          <p:cNvSpPr/>
          <p:nvPr/>
        </p:nvSpPr>
        <p:spPr>
          <a:xfrm>
            <a:off x="11587690" y="46673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13072876" y="65978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Share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13072876" y="7088277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Optional circle sharing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5" name="Google Shape;32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8"/>
          <p:cNvSpPr/>
          <p:nvPr/>
        </p:nvSpPr>
        <p:spPr>
          <a:xfrm>
            <a:off x="11199189" y="6893253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4992342" y="65978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Take Action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3928876" y="7088277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Apply what you've learned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9" name="Google Shape;32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8"/>
          <p:cNvSpPr/>
          <p:nvPr/>
        </p:nvSpPr>
        <p:spPr>
          <a:xfrm>
            <a:off x="8973316" y="6504752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36" name="Google Shape;336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 txBox="1"/>
          <p:nvPr/>
        </p:nvSpPr>
        <p:spPr>
          <a:xfrm>
            <a:off x="3266196" y="673984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Thank you!</a:t>
            </a:r>
            <a:endParaRPr b="0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4268510" y="3046922"/>
            <a:ext cx="3608070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4654868" y="40787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Unique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4268510" y="4569136"/>
            <a:ext cx="360807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You are valuable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8216741" y="3046922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100%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8603218" y="40787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Proud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8216741" y="4569136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Of your Deaf identity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6242566" y="5725828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∞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6629043" y="675762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Support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9"/>
          <p:cNvSpPr/>
          <p:nvPr/>
        </p:nvSpPr>
        <p:spPr>
          <a:xfrm>
            <a:off x="6242566" y="7248042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Always available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4268510" y="8399495"/>
            <a:ext cx="75564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 proud of your Deaf identity! </a:t>
            </a:r>
            <a:endParaRPr b="1" i="0" sz="275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Support is always here when you need it.</a:t>
            </a:r>
            <a:endParaRPr b="1" i="0" sz="2750" u="none" cap="none" strike="noStrike">
              <a:solidFill>
                <a:schemeClr val="lt1"/>
              </a:solidFill>
            </a:endParaRPr>
          </a:p>
        </p:txBody>
      </p:sp>
      <p:pic>
        <p:nvPicPr>
          <p:cNvPr descr="preencoded.png" id="351" name="Google Shape;35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68149" y="0"/>
            <a:ext cx="5919851" cy="88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9"/>
          <p:cNvSpPr txBox="1"/>
          <p:nvPr/>
        </p:nvSpPr>
        <p:spPr>
          <a:xfrm>
            <a:off x="13171300" y="88798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2" name="Google Shape;362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3" name="Google Shape;36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"/>
          <p:cNvSpPr txBox="1"/>
          <p:nvPr/>
        </p:nvSpPr>
        <p:spPr>
          <a:xfrm>
            <a:off x="2157043" y="1867848"/>
            <a:ext cx="3102769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