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h6JNABdt2txXgZzZj1AXXgg48u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68722f70c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6" name="Google Shape;116;g323359fc7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g323359fc75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78b4ddf6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323359fc758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2764944d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2764944dc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2764944dc3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323359fc75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138d5d41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6138d5d41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6aac512f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36aac512fb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2a50dcd015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g36aac512fb4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6aac512fb4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1" name="Google Shape;361;g36aac512fb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3" name="Google Shape;373;g33d092b2bc7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4" name="Google Shape;384;g2a4f855e5c5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5" name="Google Shape;39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g36138d5d41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hyperlink" Target="http://www.youtube.com/watch?v=t8MEYmiPZ6c" TargetMode="External"/><Relationship Id="rId7"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6.jpg"/><Relationship Id="rId5" Type="http://schemas.openxmlformats.org/officeDocument/2006/relationships/image" Target="../media/image4.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T_59fB_gJ0Y" TargetMode="External"/><Relationship Id="rId6" Type="http://schemas.openxmlformats.org/officeDocument/2006/relationships/image" Target="../media/image7.jp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s://youtu.be/XITbj3NTLUQ" TargetMode="External"/><Relationship Id="rId6" Type="http://schemas.openxmlformats.org/officeDocument/2006/relationships/image" Target="../media/image15.png"/><Relationship Id="rId7" Type="http://schemas.openxmlformats.org/officeDocument/2006/relationships/hyperlink" Target="https://www.youtube.com/watch?v=wrBf9WAjRsg" TargetMode="External"/><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J9rhrS6A9YI" TargetMode="External"/><Relationship Id="rId6" Type="http://schemas.openxmlformats.org/officeDocument/2006/relationships/image" Target="../media/image14.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hyperlink" Target="https://media.gallaudet.edu/media/Moving+Pictures%2C+Moving+HandsA++The+Story+of+Ernest+Marshall/1_9enr1u7k" TargetMode="External"/><Relationship Id="rId7" Type="http://schemas.openxmlformats.org/officeDocument/2006/relationships/image" Target="../media/image51.png"/><Relationship Id="rId8" Type="http://schemas.openxmlformats.org/officeDocument/2006/relationships/hyperlink" Target="https://vimeo.com/ondemand/charleskraue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0.jp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52.jpg"/></Relationships>
</file>

<file path=ppt/slides/_rels/slide15.xml.rels><?xml version="1.0" encoding="UTF-8" standalone="yes"?><Relationships xmlns="http://schemas.openxmlformats.org/package/2006/relationships"><Relationship Id="rId11" Type="http://schemas.openxmlformats.org/officeDocument/2006/relationships/hyperlink" Target="https://www.signlightff.org/" TargetMode="External"/><Relationship Id="rId10" Type="http://schemas.openxmlformats.org/officeDocument/2006/relationships/image" Target="../media/image23.jpg"/><Relationship Id="rId13" Type="http://schemas.openxmlformats.org/officeDocument/2006/relationships/hyperlink" Target="https://www.iidff.org/" TargetMode="External"/><Relationship Id="rId12"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20.jpg"/><Relationship Id="rId17" Type="http://schemas.openxmlformats.org/officeDocument/2006/relationships/hyperlink" Target="https://deafcinema.org/en/main/" TargetMode="External"/><Relationship Id="rId16" Type="http://schemas.openxmlformats.org/officeDocument/2006/relationships/image" Target="../media/image27.jpg"/><Relationship Id="rId5" Type="http://schemas.openxmlformats.org/officeDocument/2006/relationships/image" Target="../media/image21.jpg"/><Relationship Id="rId19" Type="http://schemas.openxmlformats.org/officeDocument/2006/relationships/image" Target="../media/image4.png"/><Relationship Id="rId6" Type="http://schemas.openxmlformats.org/officeDocument/2006/relationships/hyperlink" Target="https://shuwanomachi.jp/english/about.html" TargetMode="External"/><Relationship Id="rId18" Type="http://schemas.openxmlformats.org/officeDocument/2006/relationships/image" Target="../media/image22.jpg"/><Relationship Id="rId7" Type="http://schemas.openxmlformats.org/officeDocument/2006/relationships/image" Target="../media/image28.jpg"/><Relationship Id="rId8" Type="http://schemas.openxmlformats.org/officeDocument/2006/relationships/image" Target="../media/image24.jpg"/></Relationships>
</file>

<file path=ppt/slides/_rels/slide16.xml.rels><?xml version="1.0" encoding="UTF-8" standalone="yes"?><Relationships xmlns="http://schemas.openxmlformats.org/package/2006/relationships"><Relationship Id="rId11" Type="http://schemas.openxmlformats.org/officeDocument/2006/relationships/hyperlink" Target="https://lumotv.co.uk/watch/deaf-funny" TargetMode="External"/><Relationship Id="rId10" Type="http://schemas.openxmlformats.org/officeDocument/2006/relationships/image" Target="../media/image29.png"/><Relationship Id="rId13" Type="http://schemas.openxmlformats.org/officeDocument/2006/relationships/hyperlink" Target="https://youtu.be/I5Uw2z73Su4" TargetMode="External"/><Relationship Id="rId12" Type="http://schemas.openxmlformats.org/officeDocument/2006/relationships/image" Target="../media/image30.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hyperlink" Target="https://youtu.be/O2MHGVZP-_A?si=7zr2t1yL2TUJyk2d" TargetMode="External"/><Relationship Id="rId14" Type="http://schemas.openxmlformats.org/officeDocument/2006/relationships/image" Target="../media/image32.jpg"/><Relationship Id="rId5" Type="http://schemas.openxmlformats.org/officeDocument/2006/relationships/hyperlink" Target="https://lumotv.co.uk/watch/small-world-series-1" TargetMode="External"/><Relationship Id="rId6" Type="http://schemas.openxmlformats.org/officeDocument/2006/relationships/image" Target="../media/image34.png"/><Relationship Id="rId7" Type="http://schemas.openxmlformats.org/officeDocument/2006/relationships/hyperlink" Target="https://lumotv.co.uk/watch/zoom-focus-end" TargetMode="External"/><Relationship Id="rId8"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7.png"/><Relationship Id="rId6" Type="http://schemas.openxmlformats.org/officeDocument/2006/relationships/image" Target="../media/image35.png"/><Relationship Id="rId7" Type="http://schemas.openxmlformats.org/officeDocument/2006/relationships/image" Target="../media/image42.jpg"/><Relationship Id="rId8"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3.png"/><Relationship Id="rId6" Type="http://schemas.openxmlformats.org/officeDocument/2006/relationships/image" Target="../media/image41.png"/><Relationship Id="rId7" Type="http://schemas.openxmlformats.org/officeDocument/2006/relationships/image" Target="../media/image38.png"/><Relationship Id="rId8" Type="http://schemas.openxmlformats.org/officeDocument/2006/relationships/image" Target="../media/image43.png"/></Relationships>
</file>

<file path=ppt/slides/_rels/slide22.xml.rels><?xml version="1.0" encoding="UTF-8" standalone="yes"?><Relationships xmlns="http://schemas.openxmlformats.org/package/2006/relationships"><Relationship Id="rId11" Type="http://schemas.openxmlformats.org/officeDocument/2006/relationships/hyperlink" Target="https://www.nad.org/2013/08/12/veditz-day-august-13th-2013/" TargetMode="External"/><Relationship Id="rId10" Type="http://schemas.openxmlformats.org/officeDocument/2006/relationships/hyperlink" Target="https://www.watershed.co.uk/articles/130-years-deaf-people-and-moving-image-coming-full-circle" TargetMode="External"/><Relationship Id="rId12" Type="http://schemas.openxmlformats.org/officeDocument/2006/relationships/hyperlink" Target="https://jaivirdi.com/2020/07/19/dhs-episode-11/"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50.png"/><Relationship Id="rId9" Type="http://schemas.openxmlformats.org/officeDocument/2006/relationships/hyperlink" Target="http://www.introductiontodeafculture.com/intro-to-deaf-culture.html" TargetMode="External"/><Relationship Id="rId5" Type="http://schemas.openxmlformats.org/officeDocument/2006/relationships/image" Target="../media/image1.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44.png"/><Relationship Id="rId13" Type="http://schemas.openxmlformats.org/officeDocument/2006/relationships/hyperlink" Target="https://deafstudies.eu" TargetMode="External"/><Relationship Id="rId12" Type="http://schemas.openxmlformats.org/officeDocument/2006/relationships/image" Target="../media/image48.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46.png"/><Relationship Id="rId5" Type="http://schemas.openxmlformats.org/officeDocument/2006/relationships/image" Target="../media/image49.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43254" y="4056941"/>
            <a:ext cx="9496500" cy="1493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9700" u="none" cap="none" strike="noStrike">
                <a:solidFill>
                  <a:srgbClr val="FFFFFF"/>
                </a:solidFill>
                <a:latin typeface="Anton"/>
                <a:ea typeface="Anton"/>
                <a:cs typeface="Anton"/>
                <a:sym typeface="Anton"/>
              </a:rPr>
              <a:t>Deaf Cinema</a:t>
            </a:r>
            <a:endParaRPr b="0" i="0" sz="9700" u="none" cap="none" strike="noStrike">
              <a:solidFill>
                <a:srgbClr val="FFFFFF"/>
              </a:solidFill>
              <a:latin typeface="Anton"/>
              <a:ea typeface="Anton"/>
              <a:cs typeface="Anton"/>
              <a:sym typeface="Anton"/>
            </a:endParaRPr>
          </a:p>
        </p:txBody>
      </p:sp>
      <p:sp>
        <p:nvSpPr>
          <p:cNvPr id="90" name="Google Shape;90;p1"/>
          <p:cNvSpPr txBox="1"/>
          <p:nvPr/>
        </p:nvSpPr>
        <p:spPr>
          <a:xfrm>
            <a:off x="3443254" y="5651080"/>
            <a:ext cx="11401500" cy="75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900" u="none" cap="none" strike="noStrike">
                <a:solidFill>
                  <a:srgbClr val="FFFFFF"/>
                </a:solidFill>
                <a:latin typeface="Quicksand"/>
                <a:ea typeface="Quicksand"/>
                <a:cs typeface="Quicksand"/>
                <a:sym typeface="Quicksand"/>
              </a:rPr>
              <a:t>Deaf arts and literature</a:t>
            </a:r>
            <a:endParaRPr b="0" i="0" sz="49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187913"/>
            <a:ext cx="8667900" cy="615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999" u="none" cap="none" strike="noStrike">
                <a:solidFill>
                  <a:srgbClr val="FFFFFF"/>
                </a:solidFill>
                <a:latin typeface="Quicksand"/>
                <a:ea typeface="Quicksand"/>
                <a:cs typeface="Quicksand"/>
                <a:sym typeface="Quicksand"/>
              </a:rPr>
              <a:t>Deaf Studies workshop</a:t>
            </a:r>
            <a:endParaRPr b="0" i="0" sz="31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736976" y="3541625"/>
            <a:ext cx="12172500" cy="2807700"/>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What do we know about Deaf Cinema?</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What’s Deaf Cinema and its history</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lang="en-US" sz="4800">
                <a:solidFill>
                  <a:srgbClr val="FFFFFF"/>
                </a:solidFill>
                <a:latin typeface="Quicksand"/>
                <a:ea typeface="Quicksand"/>
                <a:cs typeface="Quicksand"/>
                <a:sym typeface="Quicksand"/>
              </a:rPr>
              <a:t>Create a storyboard for a</a:t>
            </a:r>
            <a:r>
              <a:rPr b="0" i="0" lang="en-US" sz="4800" u="none" cap="none" strike="noStrike">
                <a:solidFill>
                  <a:srgbClr val="FFFFFF"/>
                </a:solidFill>
                <a:latin typeface="Quicksand"/>
                <a:ea typeface="Quicksand"/>
                <a:cs typeface="Quicksand"/>
                <a:sym typeface="Quicksand"/>
              </a:rPr>
              <a:t> Deaf film</a:t>
            </a:r>
            <a:endParaRPr b="0" i="0" sz="48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grpSp>
        <p:nvGrpSpPr>
          <p:cNvPr id="107" name="Google Shape;107;g3268722f70c_0_99"/>
          <p:cNvGrpSpPr/>
          <p:nvPr/>
        </p:nvGrpSpPr>
        <p:grpSpPr>
          <a:xfrm>
            <a:off x="0" y="-216993"/>
            <a:ext cx="2922102" cy="10504504"/>
            <a:chOff x="0" y="-57150"/>
            <a:chExt cx="769602" cy="2766600"/>
          </a:xfrm>
        </p:grpSpPr>
        <p:sp>
          <p:nvSpPr>
            <p:cNvPr id="108" name="Google Shape;108;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68722f70c_0_99"/>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113" name="Google Shape;113;g3268722f70c_0_99"/>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What do we know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about Deaf Cinema?</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g323359fc758_0_0"/>
          <p:cNvGrpSpPr/>
          <p:nvPr/>
        </p:nvGrpSpPr>
        <p:grpSpPr>
          <a:xfrm>
            <a:off x="0" y="-216993"/>
            <a:ext cx="2922102" cy="10504504"/>
            <a:chOff x="0" y="-57150"/>
            <a:chExt cx="769602" cy="2766600"/>
          </a:xfrm>
        </p:grpSpPr>
        <p:sp>
          <p:nvSpPr>
            <p:cNvPr id="119" name="Google Shape;119;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23359fc758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23359fc758_0_0"/>
          <p:cNvSpPr txBox="1"/>
          <p:nvPr/>
        </p:nvSpPr>
        <p:spPr>
          <a:xfrm>
            <a:off x="3601325" y="410050"/>
            <a:ext cx="1151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Before Cinema: Phonoscope</a:t>
            </a:r>
            <a:endParaRPr b="0" i="0" sz="8000" u="none" cap="none" strike="noStrike">
              <a:solidFill>
                <a:srgbClr val="FFFFFF"/>
              </a:solidFill>
              <a:latin typeface="Anton"/>
              <a:ea typeface="Anton"/>
              <a:cs typeface="Anton"/>
              <a:sym typeface="Anton"/>
            </a:endParaRPr>
          </a:p>
        </p:txBody>
      </p:sp>
      <p:sp>
        <p:nvSpPr>
          <p:cNvPr id="124" name="Google Shape;124;g323359fc758_0_0"/>
          <p:cNvSpPr txBox="1"/>
          <p:nvPr/>
        </p:nvSpPr>
        <p:spPr>
          <a:xfrm>
            <a:off x="3538550" y="1887150"/>
            <a:ext cx="8529900" cy="3083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lang="en-US" sz="3000">
                <a:solidFill>
                  <a:schemeClr val="lt1"/>
                </a:solidFill>
                <a:latin typeface="Quicksand Medium"/>
                <a:ea typeface="Quicksand Medium"/>
                <a:cs typeface="Quicksand Medium"/>
                <a:sym typeface="Quicksand Medium"/>
              </a:rPr>
              <a:t>In </a:t>
            </a:r>
            <a:r>
              <a:rPr b="1" lang="en-US" sz="3000">
                <a:solidFill>
                  <a:schemeClr val="lt1"/>
                </a:solidFill>
                <a:latin typeface="Quicksand"/>
                <a:ea typeface="Quicksand"/>
                <a:cs typeface="Quicksand"/>
                <a:sym typeface="Quicksand"/>
              </a:rPr>
              <a:t>1891</a:t>
            </a:r>
            <a:r>
              <a:rPr lang="en-US" sz="3000">
                <a:solidFill>
                  <a:schemeClr val="lt1"/>
                </a:solidFill>
                <a:latin typeface="Quicksand Medium"/>
                <a:ea typeface="Quicksand Medium"/>
                <a:cs typeface="Quicksand Medium"/>
                <a:sym typeface="Quicksand Medium"/>
              </a:rPr>
              <a:t>, </a:t>
            </a:r>
            <a:r>
              <a:rPr b="1" lang="en-US" sz="3000">
                <a:solidFill>
                  <a:schemeClr val="lt1"/>
                </a:solidFill>
                <a:latin typeface="Quicksand"/>
                <a:ea typeface="Quicksand"/>
                <a:cs typeface="Quicksand"/>
                <a:sym typeface="Quicksand"/>
              </a:rPr>
              <a:t>Georges Demenÿ</a:t>
            </a:r>
            <a:r>
              <a:rPr lang="en-US" sz="3000">
                <a:solidFill>
                  <a:schemeClr val="lt1"/>
                </a:solidFill>
                <a:latin typeface="Quicksand Medium"/>
                <a:ea typeface="Quicksand Medium"/>
                <a:cs typeface="Quicksand Medium"/>
                <a:sym typeface="Quicksand Medium"/>
              </a:rPr>
              <a:t> (1850–1917) created both </a:t>
            </a:r>
            <a:r>
              <a:rPr b="1" lang="en-US" sz="3000">
                <a:solidFill>
                  <a:schemeClr val="lt1"/>
                </a:solidFill>
                <a:latin typeface="Quicksand"/>
                <a:ea typeface="Quicksand"/>
                <a:cs typeface="Quicksand"/>
                <a:sym typeface="Quicksand"/>
              </a:rPr>
              <a:t>the first-ever close-up</a:t>
            </a:r>
            <a:r>
              <a:rPr lang="en-US" sz="3000">
                <a:solidFill>
                  <a:schemeClr val="lt1"/>
                </a:solidFill>
                <a:latin typeface="Quicksand Medium"/>
                <a:ea typeface="Quicksand Medium"/>
                <a:cs typeface="Quicksand Medium"/>
                <a:sym typeface="Quicksand Medium"/>
              </a:rPr>
              <a:t> and </a:t>
            </a:r>
            <a:r>
              <a:rPr b="1" lang="en-US" sz="3000">
                <a:solidFill>
                  <a:schemeClr val="lt1"/>
                </a:solidFill>
                <a:latin typeface="Quicksand"/>
                <a:ea typeface="Quicksand"/>
                <a:cs typeface="Quicksand"/>
                <a:sym typeface="Quicksand"/>
              </a:rPr>
              <a:t>the first moving image </a:t>
            </a:r>
            <a:r>
              <a:rPr lang="en-US" sz="3000">
                <a:solidFill>
                  <a:schemeClr val="lt1"/>
                </a:solidFill>
                <a:latin typeface="Quicksand Medium"/>
                <a:ea typeface="Quicksand Medium"/>
                <a:cs typeface="Quicksand Medium"/>
                <a:sym typeface="Quicksand Medium"/>
              </a:rPr>
              <a:t>intended for Deaf audiences. </a:t>
            </a:r>
            <a:endParaRPr sz="3000">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1000"/>
              </a:spcAft>
              <a:buClr>
                <a:srgbClr val="000000"/>
              </a:buClr>
              <a:buSzPts val="3200"/>
              <a:buFont typeface="Arial"/>
              <a:buNone/>
            </a:pPr>
            <a:r>
              <a:rPr lang="en-US" sz="3000">
                <a:solidFill>
                  <a:schemeClr val="lt1"/>
                </a:solidFill>
                <a:latin typeface="Quicksand Medium"/>
                <a:ea typeface="Quicksand Medium"/>
                <a:cs typeface="Quicksand Medium"/>
                <a:sym typeface="Quicksand Medium"/>
              </a:rPr>
              <a:t>Using his </a:t>
            </a:r>
            <a:r>
              <a:rPr b="1" lang="en-US" sz="3000">
                <a:solidFill>
                  <a:schemeClr val="lt1"/>
                </a:solidFill>
                <a:latin typeface="Quicksand"/>
                <a:ea typeface="Quicksand"/>
                <a:cs typeface="Quicksand"/>
                <a:sym typeface="Quicksand"/>
              </a:rPr>
              <a:t>phonoscope</a:t>
            </a:r>
            <a:r>
              <a:rPr lang="en-US" sz="3000">
                <a:solidFill>
                  <a:schemeClr val="lt1"/>
                </a:solidFill>
                <a:latin typeface="Quicksand Medium"/>
                <a:ea typeface="Quicksand Medium"/>
                <a:cs typeface="Quicksand Medium"/>
                <a:sym typeface="Quicksand Medium"/>
              </a:rPr>
              <a:t>, a device that displayed up to 24 chronophotographs, he produced a one-second sequence on a rotating glass disc. </a:t>
            </a:r>
            <a:endParaRPr i="0" sz="3000" u="none" cap="none" strike="noStrike">
              <a:solidFill>
                <a:schemeClr val="lt1"/>
              </a:solidFill>
              <a:latin typeface="Quicksand Medium"/>
              <a:ea typeface="Quicksand Medium"/>
              <a:cs typeface="Quicksand Medium"/>
              <a:sym typeface="Quicksand Medium"/>
            </a:endParaRPr>
          </a:p>
        </p:txBody>
      </p:sp>
      <p:pic>
        <p:nvPicPr>
          <p:cNvPr id="125" name="Google Shape;125;g323359fc758_0_0"/>
          <p:cNvPicPr preferRelativeResize="0"/>
          <p:nvPr/>
        </p:nvPicPr>
        <p:blipFill rotWithShape="1">
          <a:blip r:embed="rId5">
            <a:alphaModFix/>
          </a:blip>
          <a:srcRect b="0" l="0" r="0" t="0"/>
          <a:stretch/>
        </p:blipFill>
        <p:spPr>
          <a:xfrm>
            <a:off x="12353375" y="1826050"/>
            <a:ext cx="5599675" cy="3892600"/>
          </a:xfrm>
          <a:prstGeom prst="rect">
            <a:avLst/>
          </a:prstGeom>
          <a:noFill/>
          <a:ln>
            <a:noFill/>
          </a:ln>
        </p:spPr>
      </p:pic>
      <p:sp>
        <p:nvSpPr>
          <p:cNvPr id="126" name="Google Shape;126;g323359fc758_0_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7" name="Google Shape;127;g323359fc758_0_0" title="Je vous aime (1891) Demenÿ">
            <a:hlinkClick r:id="rId6"/>
          </p:cNvPr>
          <p:cNvPicPr preferRelativeResize="0"/>
          <p:nvPr/>
        </p:nvPicPr>
        <p:blipFill>
          <a:blip r:embed="rId7">
            <a:alphaModFix/>
          </a:blip>
          <a:stretch>
            <a:fillRect/>
          </a:stretch>
        </p:blipFill>
        <p:spPr>
          <a:xfrm>
            <a:off x="3253625" y="6241994"/>
            <a:ext cx="6596475" cy="3710506"/>
          </a:xfrm>
          <a:prstGeom prst="rect">
            <a:avLst/>
          </a:prstGeom>
          <a:noFill/>
          <a:ln>
            <a:noFill/>
          </a:ln>
        </p:spPr>
      </p:pic>
      <p:sp>
        <p:nvSpPr>
          <p:cNvPr id="128" name="Google Shape;128;g323359fc758_0_0"/>
          <p:cNvSpPr txBox="1"/>
          <p:nvPr/>
        </p:nvSpPr>
        <p:spPr>
          <a:xfrm>
            <a:off x="10582775" y="6557250"/>
            <a:ext cx="70989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solidFill>
                  <a:schemeClr val="lt1"/>
                </a:solidFill>
                <a:latin typeface="Quicksand Medium"/>
                <a:ea typeface="Quicksand Medium"/>
                <a:cs typeface="Quicksand Medium"/>
                <a:sym typeface="Quicksand Medium"/>
              </a:rPr>
              <a:t>The goal was to use moving images </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as a tool for teaching Deaf students</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to lipread and speak.</a:t>
            </a:r>
            <a:endParaRPr sz="3000">
              <a:solidFill>
                <a:schemeClr val="lt1"/>
              </a:solidFill>
              <a:latin typeface="Quicksand Medium"/>
              <a:ea typeface="Quicksand Medium"/>
              <a:cs typeface="Quicksand Medium"/>
              <a:sym typeface="Quicksand Medium"/>
            </a:endParaRPr>
          </a:p>
        </p:txBody>
      </p:sp>
      <p:sp>
        <p:nvSpPr>
          <p:cNvPr id="129" name="Google Shape;129;g323359fc758_0_0"/>
          <p:cNvSpPr txBox="1"/>
          <p:nvPr/>
        </p:nvSpPr>
        <p:spPr>
          <a:xfrm>
            <a:off x="9850100" y="9525275"/>
            <a:ext cx="61632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2300">
                <a:solidFill>
                  <a:schemeClr val="lt1"/>
                </a:solidFill>
                <a:latin typeface="Quicksand Medium"/>
                <a:ea typeface="Quicksand Medium"/>
                <a:cs typeface="Quicksand Medium"/>
                <a:sym typeface="Quicksand Medium"/>
              </a:rPr>
              <a:t>"Je vous aime"</a:t>
            </a:r>
            <a:r>
              <a:rPr lang="en-US" sz="2300">
                <a:solidFill>
                  <a:schemeClr val="lt1"/>
                </a:solidFill>
                <a:latin typeface="Quicksand Medium"/>
                <a:ea typeface="Quicksand Medium"/>
                <a:cs typeface="Quicksand Medium"/>
                <a:sym typeface="Quicksand Medium"/>
              </a:rPr>
              <a:t> ("I love you")</a:t>
            </a:r>
            <a:endParaRPr sz="1000"/>
          </a:p>
        </p:txBody>
      </p:sp>
      <p:sp>
        <p:nvSpPr>
          <p:cNvPr id="130" name="Google Shape;130;g323359fc758_0_0"/>
          <p:cNvSpPr txBox="1"/>
          <p:nvPr/>
        </p:nvSpPr>
        <p:spPr>
          <a:xfrm>
            <a:off x="11316150" y="8230261"/>
            <a:ext cx="58338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000">
                <a:solidFill>
                  <a:schemeClr val="lt1"/>
                </a:solidFill>
                <a:latin typeface="Quicksand Medium"/>
                <a:ea typeface="Quicksand Medium"/>
                <a:cs typeface="Quicksand Medium"/>
                <a:sym typeface="Quicksand Medium"/>
              </a:rPr>
              <a:t>An early use of visual technology in Deaf education.</a:t>
            </a:r>
            <a:endParaRPr sz="3000"/>
          </a:p>
        </p:txBody>
      </p:sp>
      <p:sp>
        <p:nvSpPr>
          <p:cNvPr id="131" name="Google Shape;131;g323359fc758_0_0"/>
          <p:cNvSpPr txBox="1"/>
          <p:nvPr/>
        </p:nvSpPr>
        <p:spPr>
          <a:xfrm>
            <a:off x="3401588" y="5595500"/>
            <a:ext cx="6070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3000">
                <a:solidFill>
                  <a:schemeClr val="lt1"/>
                </a:solidFill>
                <a:latin typeface="Quicksand"/>
                <a:ea typeface="Quicksand"/>
                <a:cs typeface="Quicksand"/>
                <a:sym typeface="Quicksand"/>
              </a:rPr>
              <a:t>Talking Photographs</a:t>
            </a:r>
            <a:endParaRPr b="1" i="1" sz="3000">
              <a:solidFill>
                <a:schemeClr val="lt1"/>
              </a:solidFill>
              <a:latin typeface="Quicksand"/>
              <a:ea typeface="Quicksand"/>
              <a:cs typeface="Quicksand"/>
              <a:sym typeface="Quicksand"/>
            </a:endParaRPr>
          </a:p>
        </p:txBody>
      </p:sp>
      <p:sp>
        <p:nvSpPr>
          <p:cNvPr id="132" name="Google Shape;132;g323359fc758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6" name="Shape 136"/>
        <p:cNvGrpSpPr/>
        <p:nvPr/>
      </p:nvGrpSpPr>
      <p:grpSpPr>
        <a:xfrm>
          <a:off x="0" y="0"/>
          <a:ext cx="0" cy="0"/>
          <a:chOff x="0" y="0"/>
          <a:chExt cx="0" cy="0"/>
        </a:xfrm>
      </p:grpSpPr>
      <p:pic>
        <p:nvPicPr>
          <p:cNvPr id="137" name="Google Shape;137;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8" name="Google Shape;138;g323359fc758_0_10"/>
          <p:cNvGrpSpPr/>
          <p:nvPr/>
        </p:nvGrpSpPr>
        <p:grpSpPr>
          <a:xfrm>
            <a:off x="0" y="-216993"/>
            <a:ext cx="2922102" cy="10504504"/>
            <a:chOff x="0" y="-57150"/>
            <a:chExt cx="769602" cy="2766600"/>
          </a:xfrm>
        </p:grpSpPr>
        <p:sp>
          <p:nvSpPr>
            <p:cNvPr id="139" name="Google Shape;139;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December 1895</a:t>
            </a:r>
            <a:endParaRPr b="1" i="0" sz="4600" u="none" cap="none" strike="noStrike">
              <a:solidFill>
                <a:srgbClr val="FFFFFF"/>
              </a:solidFill>
              <a:latin typeface="Quicksand"/>
              <a:ea typeface="Quicksand"/>
              <a:cs typeface="Quicksand"/>
              <a:sym typeface="Quicksand"/>
            </a:endParaRPr>
          </a:p>
        </p:txBody>
      </p:sp>
      <p:sp>
        <p:nvSpPr>
          <p:cNvPr id="144" name="Google Shape;144;g323359fc758_0_10"/>
          <p:cNvSpPr txBox="1"/>
          <p:nvPr/>
        </p:nvSpPr>
        <p:spPr>
          <a:xfrm>
            <a:off x="7763425" y="2537000"/>
            <a:ext cx="10281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The first to present projected moving pictures to a paying audience in Paris, France. </a:t>
            </a:r>
            <a:endParaRPr b="0" i="0" sz="3000" u="none" cap="none" strike="noStrike">
              <a:solidFill>
                <a:schemeClr val="lt1"/>
              </a:solidFill>
              <a:latin typeface="Quicksand Medium"/>
              <a:ea typeface="Quicksand Medium"/>
              <a:cs typeface="Quicksand Medium"/>
              <a:sym typeface="Quicksand Medium"/>
            </a:endParaRPr>
          </a:p>
        </p:txBody>
      </p:sp>
      <p:sp>
        <p:nvSpPr>
          <p:cNvPr id="145" name="Google Shape;145;g323359fc758_0_10"/>
          <p:cNvSpPr txBox="1"/>
          <p:nvPr/>
        </p:nvSpPr>
        <p:spPr>
          <a:xfrm>
            <a:off x="7763425" y="1297250"/>
            <a:ext cx="57372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i="0" lang="en-US" sz="5800" u="none" cap="none" strike="noStrike">
                <a:solidFill>
                  <a:srgbClr val="F7F1D5"/>
                </a:solidFill>
                <a:latin typeface="Anton"/>
                <a:ea typeface="Anton"/>
                <a:cs typeface="Anton"/>
                <a:sym typeface="Anton"/>
              </a:rPr>
              <a:t>Lumière brothers</a:t>
            </a:r>
            <a:endParaRPr i="0" sz="4200" u="none" cap="none" strike="noStrike">
              <a:solidFill>
                <a:srgbClr val="F7F1D5"/>
              </a:solidFill>
              <a:latin typeface="Anton"/>
              <a:ea typeface="Anton"/>
              <a:cs typeface="Anton"/>
              <a:sym typeface="Anton"/>
            </a:endParaRPr>
          </a:p>
        </p:txBody>
      </p:sp>
      <p:sp>
        <p:nvSpPr>
          <p:cNvPr id="146" name="Google Shape;146;g323359fc758_0_10"/>
          <p:cNvSpPr txBox="1"/>
          <p:nvPr/>
        </p:nvSpPr>
        <p:spPr>
          <a:xfrm>
            <a:off x="3139525" y="6541875"/>
            <a:ext cx="46239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They used a device of their own making,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the Cinématographe, which was a camera,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 projector and a film printer all in one.</a:t>
            </a:r>
            <a:endParaRPr b="0" i="0" sz="1400" u="none" cap="none" strike="noStrike">
              <a:solidFill>
                <a:srgbClr val="000000"/>
              </a:solidFill>
              <a:latin typeface="Arial"/>
              <a:ea typeface="Arial"/>
              <a:cs typeface="Arial"/>
              <a:sym typeface="Arial"/>
            </a:endParaRPr>
          </a:p>
        </p:txBody>
      </p:sp>
      <p:sp>
        <p:nvSpPr>
          <p:cNvPr id="147" name="Google Shape;147;g323359fc758_0_1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a:t>
            </a:r>
            <a:endParaRPr b="0" i="0" sz="3200" u="none" cap="none" strike="noStrike">
              <a:solidFill>
                <a:srgbClr val="F7F1D5"/>
              </a:solidFill>
              <a:latin typeface="Anton"/>
              <a:ea typeface="Anton"/>
              <a:cs typeface="Anton"/>
              <a:sym typeface="Anton"/>
            </a:endParaRPr>
          </a:p>
        </p:txBody>
      </p:sp>
      <p:sp>
        <p:nvSpPr>
          <p:cNvPr id="148" name="Google Shape;148;g323359fc758_0_10"/>
          <p:cNvSpPr txBox="1"/>
          <p:nvPr/>
        </p:nvSpPr>
        <p:spPr>
          <a:xfrm>
            <a:off x="8152325" y="8494834"/>
            <a:ext cx="8572200" cy="107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400" u="sng">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lang="en-US" sz="2400">
                <a:solidFill>
                  <a:schemeClr val="lt1"/>
                </a:solidFill>
                <a:latin typeface="Quicksand Medium"/>
                <a:ea typeface="Quicksand Medium"/>
                <a:cs typeface="Quicksand Medium"/>
                <a:sym typeface="Quicksand Medium"/>
              </a:rPr>
              <a:t>, </a:t>
            </a:r>
            <a:r>
              <a:rPr lang="en-US" sz="2400">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r>
              <a:rPr lang="en-US" sz="2400">
                <a:solidFill>
                  <a:schemeClr val="lt1"/>
                </a:solidFill>
                <a:latin typeface="Quicksand Medium"/>
                <a:ea typeface="Quicksand Medium"/>
                <a:cs typeface="Quicksand Medium"/>
                <a:sym typeface="Quicksand Medium"/>
              </a:rPr>
              <a:t>, only 45 seconds </a:t>
            </a:r>
            <a:r>
              <a:rPr lang="en-US" sz="2400">
                <a:solidFill>
                  <a:schemeClr val="lt1"/>
                </a:solidFill>
                <a:latin typeface="Quicksand Medium"/>
                <a:ea typeface="Quicksand Medium"/>
                <a:cs typeface="Quicksand Medium"/>
                <a:sym typeface="Quicksand Medium"/>
              </a:rPr>
              <a:t>long.</a:t>
            </a:r>
            <a:endParaRPr sz="2400">
              <a:solidFill>
                <a:schemeClr val="lt1"/>
              </a:solidFill>
              <a:latin typeface="Quicksand Medium"/>
              <a:ea typeface="Quicksand Medium"/>
              <a:cs typeface="Quicksand Medium"/>
              <a:sym typeface="Quicksand Medium"/>
            </a:endParaRPr>
          </a:p>
        </p:txBody>
      </p:sp>
      <p:pic>
        <p:nvPicPr>
          <p:cNvPr descr=" " id="149" name="Google Shape;149;g323359fc758_0_10" title="La Sortie de l'Usine Lumière à Lyon (le Premier Film) (1895)">
            <a:hlinkClick r:id="rId8"/>
          </p:cNvPr>
          <p:cNvPicPr preferRelativeResize="0"/>
          <p:nvPr/>
        </p:nvPicPr>
        <p:blipFill>
          <a:blip r:embed="rId9">
            <a:alphaModFix/>
          </a:blip>
          <a:stretch>
            <a:fillRect/>
          </a:stretch>
        </p:blipFill>
        <p:spPr>
          <a:xfrm>
            <a:off x="8709375" y="4048338"/>
            <a:ext cx="7458089" cy="419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78b4ddf66_0_0"/>
          <p:cNvGrpSpPr/>
          <p:nvPr/>
        </p:nvGrpSpPr>
        <p:grpSpPr>
          <a:xfrm>
            <a:off x="0" y="-216993"/>
            <a:ext cx="2922102" cy="10504504"/>
            <a:chOff x="0" y="-57150"/>
            <a:chExt cx="769602" cy="2766600"/>
          </a:xfrm>
        </p:grpSpPr>
        <p:sp>
          <p:nvSpPr>
            <p:cNvPr id="155" name="Google Shape;155;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7" name="Google Shape;157;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78b4ddf66_0_0"/>
          <p:cNvSpPr txBox="1"/>
          <p:nvPr/>
        </p:nvSpPr>
        <p:spPr>
          <a:xfrm>
            <a:off x="3750789" y="410800"/>
            <a:ext cx="82059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lang="en-US" sz="4600">
                <a:solidFill>
                  <a:schemeClr val="lt1"/>
                </a:solidFill>
                <a:latin typeface="Quicksand"/>
                <a:ea typeface="Quicksand"/>
                <a:cs typeface="Quicksand"/>
                <a:sym typeface="Quicksand"/>
              </a:rPr>
              <a:t>1902</a:t>
            </a:r>
            <a:endParaRPr b="1" sz="46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1100"/>
              <a:buFont typeface="Arial"/>
              <a:buNone/>
            </a:pPr>
            <a:r>
              <a:rPr lang="en-US" sz="3600">
                <a:solidFill>
                  <a:schemeClr val="lt1"/>
                </a:solidFill>
                <a:latin typeface="Quicksand Medium"/>
                <a:ea typeface="Quicksand Medium"/>
                <a:cs typeface="Quicksand Medium"/>
                <a:sym typeface="Quicksand Medium"/>
              </a:rPr>
              <a:t>the </a:t>
            </a:r>
            <a:r>
              <a:rPr b="1" lang="en-US" sz="3600">
                <a:solidFill>
                  <a:schemeClr val="lt1"/>
                </a:solidFill>
                <a:latin typeface="Quicksand"/>
                <a:ea typeface="Quicksand"/>
                <a:cs typeface="Quicksand"/>
                <a:sym typeface="Quicksand"/>
              </a:rPr>
              <a:t>first recorded appearance of sign language</a:t>
            </a:r>
            <a:r>
              <a:rPr lang="en-US" sz="3600">
                <a:solidFill>
                  <a:schemeClr val="lt1"/>
                </a:solidFill>
                <a:latin typeface="Quicksand Medium"/>
                <a:ea typeface="Quicksand Medium"/>
                <a:cs typeface="Quicksand Medium"/>
                <a:sym typeface="Quicksand Medium"/>
              </a:rPr>
              <a:t> (ASL) in film: </a:t>
            </a:r>
            <a:br>
              <a:rPr lang="en-US" sz="3600">
                <a:solidFill>
                  <a:schemeClr val="lt1"/>
                </a:solidFill>
                <a:latin typeface="Quicksand Medium"/>
                <a:ea typeface="Quicksand Medium"/>
                <a:cs typeface="Quicksand Medium"/>
                <a:sym typeface="Quicksand Medium"/>
              </a:rPr>
            </a:br>
            <a:r>
              <a:rPr lang="en-US" sz="3600">
                <a:solidFill>
                  <a:schemeClr val="lt1"/>
                </a:solidFill>
                <a:latin typeface="Quicksand Medium"/>
                <a:ea typeface="Quicksand Medium"/>
                <a:cs typeface="Quicksand Medium"/>
                <a:sym typeface="Quicksand Medium"/>
              </a:rPr>
              <a:t>“A Deaf girl recites the national anthem '</a:t>
            </a:r>
            <a:r>
              <a:rPr i="1" lang="en-US" sz="3600">
                <a:solidFill>
                  <a:schemeClr val="lt1"/>
                </a:solidFill>
                <a:latin typeface="Quicksand Medium"/>
                <a:ea typeface="Quicksand Medium"/>
                <a:cs typeface="Quicksand Medium"/>
                <a:sym typeface="Quicksand Medium"/>
              </a:rPr>
              <a:t>The Star-Spangled Banner</a:t>
            </a:r>
            <a:r>
              <a:rPr lang="en-US" sz="3600">
                <a:solidFill>
                  <a:schemeClr val="lt1"/>
                </a:solidFill>
                <a:latin typeface="Quicksand Medium"/>
                <a:ea typeface="Quicksand Medium"/>
                <a:cs typeface="Quicksand Medium"/>
                <a:sym typeface="Quicksand Medium"/>
              </a:rPr>
              <a:t>'”</a:t>
            </a:r>
            <a:endParaRPr sz="3600">
              <a:solidFill>
                <a:schemeClr val="lt1"/>
              </a:solidFill>
              <a:latin typeface="Quicksand Medium"/>
              <a:ea typeface="Quicksand Medium"/>
              <a:cs typeface="Quicksand Medium"/>
              <a:sym typeface="Quicksand Medium"/>
            </a:endParaRPr>
          </a:p>
        </p:txBody>
      </p:sp>
      <p:sp>
        <p:nvSpPr>
          <p:cNvPr id="160" name="Google Shape;160;g3578b4ddf66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61" name="Google Shape;161;g3578b4ddf66_0_0" title="Deaf Mute Girl Reciting &quot;Star Spangled Banner&quot; (1901)">
            <a:hlinkClick r:id="rId5"/>
          </p:cNvPr>
          <p:cNvPicPr preferRelativeResize="0"/>
          <p:nvPr/>
        </p:nvPicPr>
        <p:blipFill>
          <a:blip r:embed="rId6">
            <a:alphaModFix/>
          </a:blip>
          <a:stretch>
            <a:fillRect/>
          </a:stretch>
        </p:blipFill>
        <p:spPr>
          <a:xfrm>
            <a:off x="12265520" y="624575"/>
            <a:ext cx="5322706" cy="2994025"/>
          </a:xfrm>
          <a:prstGeom prst="rect">
            <a:avLst/>
          </a:prstGeom>
          <a:noFill/>
          <a:ln>
            <a:noFill/>
          </a:ln>
        </p:spPr>
      </p:pic>
      <p:sp>
        <p:nvSpPr>
          <p:cNvPr id="162" name="Google Shape;162;g3578b4ddf66_0_0"/>
          <p:cNvSpPr txBox="1"/>
          <p:nvPr/>
        </p:nvSpPr>
        <p:spPr>
          <a:xfrm>
            <a:off x="7451400" y="4079900"/>
            <a:ext cx="10602600" cy="562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lang="en-US" sz="4600">
                <a:solidFill>
                  <a:schemeClr val="lt1"/>
                </a:solidFill>
                <a:latin typeface="Quicksand"/>
                <a:ea typeface="Quicksand"/>
                <a:cs typeface="Quicksand"/>
                <a:sym typeface="Quicksand"/>
              </a:rPr>
              <a:t>1910-1921</a:t>
            </a:r>
            <a:endParaRPr b="1" sz="4600">
              <a:solidFill>
                <a:schemeClr val="lt1"/>
              </a:solidFill>
              <a:latin typeface="Quicksand"/>
              <a:ea typeface="Quicksand"/>
              <a:cs typeface="Quicksand"/>
              <a:sym typeface="Quicksand"/>
            </a:endParaRPr>
          </a:p>
          <a:p>
            <a:pPr indent="0" lvl="0" marL="0" rtl="0" algn="l">
              <a:lnSpc>
                <a:spcPct val="115000"/>
              </a:lnSpc>
              <a:spcBef>
                <a:spcPts val="0"/>
              </a:spcBef>
              <a:spcAft>
                <a:spcPts val="0"/>
              </a:spcAft>
              <a:buClr>
                <a:schemeClr val="dk1"/>
              </a:buClr>
              <a:buSzPts val="1100"/>
              <a:buFont typeface="Arial"/>
              <a:buNone/>
            </a:pPr>
            <a:r>
              <a:rPr lang="en-US" sz="3400">
                <a:solidFill>
                  <a:schemeClr val="lt1"/>
                </a:solidFill>
                <a:latin typeface="Quicksand Medium"/>
                <a:ea typeface="Quicksand Medium"/>
                <a:cs typeface="Quicksand Medium"/>
                <a:sym typeface="Quicksand Medium"/>
              </a:rPr>
              <a:t>The </a:t>
            </a:r>
            <a:r>
              <a:rPr b="1" lang="en-US" sz="3400">
                <a:solidFill>
                  <a:schemeClr val="lt1"/>
                </a:solidFill>
                <a:latin typeface="Quicksand Medium"/>
                <a:ea typeface="Quicksand Medium"/>
                <a:cs typeface="Quicksand Medium"/>
                <a:sym typeface="Quicksand Medium"/>
              </a:rPr>
              <a:t>National Association of the Deaf (NAD)</a:t>
            </a:r>
            <a:r>
              <a:rPr lang="en-US" sz="3400">
                <a:solidFill>
                  <a:schemeClr val="lt1"/>
                </a:solidFill>
                <a:latin typeface="Quicksand Medium"/>
                <a:ea typeface="Quicksand Medium"/>
                <a:cs typeface="Quicksand Medium"/>
                <a:sym typeface="Quicksand Medium"/>
              </a:rPr>
              <a:t> in the United States of America launched the </a:t>
            </a:r>
            <a:r>
              <a:rPr b="1" lang="en-US" sz="3400">
                <a:solidFill>
                  <a:schemeClr val="lt1"/>
                </a:solidFill>
                <a:latin typeface="Quicksand Medium"/>
                <a:ea typeface="Quicksand Medium"/>
                <a:cs typeface="Quicksand Medium"/>
                <a:sym typeface="Quicksand Medium"/>
              </a:rPr>
              <a:t>Motion Picture Project</a:t>
            </a:r>
            <a:r>
              <a:rPr lang="en-US" sz="3400">
                <a:solidFill>
                  <a:schemeClr val="lt1"/>
                </a:solidFill>
                <a:latin typeface="Quicksand Medium"/>
                <a:ea typeface="Quicksand Medium"/>
                <a:cs typeface="Quicksand Medium"/>
                <a:sym typeface="Quicksand Medium"/>
              </a:rPr>
              <a:t>, </a:t>
            </a:r>
            <a:r>
              <a:rPr lang="en-US" sz="3400">
                <a:solidFill>
                  <a:schemeClr val="lt1"/>
                </a:solidFill>
                <a:latin typeface="Quicksand Medium"/>
                <a:ea typeface="Quicksand Medium"/>
                <a:cs typeface="Quicksand Medium"/>
                <a:sym typeface="Quicksand Medium"/>
              </a:rPr>
              <a:t>producing several short films from 1910 through 1921.</a:t>
            </a:r>
            <a:br>
              <a:rPr lang="en-US" sz="3400">
                <a:solidFill>
                  <a:schemeClr val="lt1"/>
                </a:solidFill>
                <a:latin typeface="Quicksand Medium"/>
                <a:ea typeface="Quicksand Medium"/>
                <a:cs typeface="Quicksand Medium"/>
                <a:sym typeface="Quicksand Medium"/>
              </a:rPr>
            </a:br>
            <a:r>
              <a:rPr lang="en-US" sz="3400">
                <a:solidFill>
                  <a:schemeClr val="lt1"/>
                </a:solidFill>
                <a:latin typeface="Quicksand Medium"/>
                <a:ea typeface="Quicksand Medium"/>
                <a:cs typeface="Quicksand Medium"/>
                <a:sym typeface="Quicksand Medium"/>
              </a:rPr>
              <a:t>These films included </a:t>
            </a:r>
            <a:r>
              <a:rPr b="1" lang="en-US" sz="3400">
                <a:solidFill>
                  <a:schemeClr val="lt1"/>
                </a:solidFill>
                <a:latin typeface="Quicksand Medium"/>
                <a:ea typeface="Quicksand Medium"/>
                <a:cs typeface="Quicksand Medium"/>
                <a:sym typeface="Quicksand Medium"/>
              </a:rPr>
              <a:t>lectures, performances, and sermons</a:t>
            </a:r>
            <a:r>
              <a:rPr lang="en-US" sz="3400">
                <a:solidFill>
                  <a:schemeClr val="lt1"/>
                </a:solidFill>
                <a:latin typeface="Quicksand Medium"/>
                <a:ea typeface="Quicksand Medium"/>
                <a:cs typeface="Quicksand Medium"/>
                <a:sym typeface="Quicksand Medium"/>
              </a:rPr>
              <a:t>, aimed at </a:t>
            </a:r>
            <a:r>
              <a:rPr b="1" lang="en-US" sz="3400">
                <a:solidFill>
                  <a:schemeClr val="lt1"/>
                </a:solidFill>
                <a:latin typeface="Quicksand Medium"/>
                <a:ea typeface="Quicksand Medium"/>
                <a:cs typeface="Quicksand Medium"/>
                <a:sym typeface="Quicksand Medium"/>
              </a:rPr>
              <a:t>preserving and promoting American Sign Language (ASL)</a:t>
            </a:r>
            <a:r>
              <a:rPr lang="en-US" sz="3400">
                <a:solidFill>
                  <a:schemeClr val="lt1"/>
                </a:solidFill>
                <a:latin typeface="Quicksand Medium"/>
                <a:ea typeface="Quicksand Medium"/>
                <a:cs typeface="Quicksand Medium"/>
                <a:sym typeface="Quicksand Medium"/>
              </a:rPr>
              <a:t> and advocating for Deaf rights.</a:t>
            </a:r>
            <a:endParaRPr sz="6200">
              <a:solidFill>
                <a:schemeClr val="lt1"/>
              </a:solidFill>
              <a:latin typeface="Quicksand"/>
              <a:ea typeface="Quicksand"/>
              <a:cs typeface="Quicksand"/>
              <a:sym typeface="Quicksand"/>
            </a:endParaRPr>
          </a:p>
        </p:txBody>
      </p:sp>
      <p:pic>
        <p:nvPicPr>
          <p:cNvPr id="163" name="Google Shape;163;g3578b4ddf66_0_0"/>
          <p:cNvPicPr preferRelativeResize="0"/>
          <p:nvPr/>
        </p:nvPicPr>
        <p:blipFill rotWithShape="1">
          <a:blip r:embed="rId7">
            <a:alphaModFix/>
          </a:blip>
          <a:srcRect b="0" l="0" r="0" t="0"/>
          <a:stretch/>
        </p:blipFill>
        <p:spPr>
          <a:xfrm>
            <a:off x="3584900" y="4315525"/>
            <a:ext cx="3203700" cy="4281434"/>
          </a:xfrm>
          <a:prstGeom prst="rect">
            <a:avLst/>
          </a:prstGeom>
          <a:noFill/>
          <a:ln>
            <a:noFill/>
          </a:ln>
        </p:spPr>
      </p:pic>
      <p:sp>
        <p:nvSpPr>
          <p:cNvPr id="164" name="Google Shape;164;g3578b4ddf66_0_0"/>
          <p:cNvSpPr txBox="1"/>
          <p:nvPr/>
        </p:nvSpPr>
        <p:spPr>
          <a:xfrm>
            <a:off x="3279500" y="875847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i="0" lang="en-US" sz="3000" u="none" cap="none" strike="noStrike">
                <a:solidFill>
                  <a:schemeClr val="lt1"/>
                </a:solidFill>
                <a:latin typeface="Quicksand Medium"/>
                <a:ea typeface="Quicksand Medium"/>
                <a:cs typeface="Quicksand Medium"/>
                <a:sym typeface="Quicksand Medium"/>
              </a:rPr>
              <a:t>President of NAD (1904-1910)</a:t>
            </a:r>
            <a:endParaRPr i="0" sz="3000" u="none" cap="none" strike="noStrike">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8" name="Shape 168"/>
        <p:cNvGrpSpPr/>
        <p:nvPr/>
      </p:nvGrpSpPr>
      <p:grpSpPr>
        <a:xfrm>
          <a:off x="0" y="0"/>
          <a:ext cx="0" cy="0"/>
          <a:chOff x="0" y="0"/>
          <a:chExt cx="0" cy="0"/>
        </a:xfrm>
      </p:grpSpPr>
      <p:grpSp>
        <p:nvGrpSpPr>
          <p:cNvPr id="169" name="Google Shape;169;g323359fc758_0_21"/>
          <p:cNvGrpSpPr/>
          <p:nvPr/>
        </p:nvGrpSpPr>
        <p:grpSpPr>
          <a:xfrm>
            <a:off x="0" y="-216993"/>
            <a:ext cx="2922102" cy="10504504"/>
            <a:chOff x="0" y="-57150"/>
            <a:chExt cx="769602" cy="2766600"/>
          </a:xfrm>
        </p:grpSpPr>
        <p:sp>
          <p:nvSpPr>
            <p:cNvPr id="170" name="Google Shape;170;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23359fc758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4" name="Google Shape;174;g323359fc758_0_21">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5" name="Google Shape;175;g323359fc758_0_21"/>
          <p:cNvSpPr txBox="1"/>
          <p:nvPr/>
        </p:nvSpPr>
        <p:spPr>
          <a:xfrm>
            <a:off x="15164501" y="411250"/>
            <a:ext cx="2922000" cy="280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The Preservation of the Sign Language</a:t>
            </a:r>
            <a:r>
              <a:rPr b="0" i="0" lang="en-US" sz="3400" u="none" cap="none" strike="noStrike">
                <a:solidFill>
                  <a:schemeClr val="lt1"/>
                </a:solidFill>
                <a:latin typeface="Quicksand Medium"/>
                <a:ea typeface="Quicksand Medium"/>
                <a:cs typeface="Quicksand Medium"/>
                <a:sym typeface="Quicksand Medium"/>
              </a:rPr>
              <a:t> (1913)</a:t>
            </a:r>
            <a:endParaRPr b="0" i="0" sz="3400" u="none" cap="none" strike="noStrike">
              <a:solidFill>
                <a:schemeClr val="lt1"/>
              </a:solidFill>
              <a:latin typeface="Quicksand Medium"/>
              <a:ea typeface="Quicksand Medium"/>
              <a:cs typeface="Quicksand Medium"/>
              <a:sym typeface="Quicksand Medium"/>
            </a:endParaRPr>
          </a:p>
        </p:txBody>
      </p:sp>
      <p:sp>
        <p:nvSpPr>
          <p:cNvPr id="176" name="Google Shape;176;g323359fc758_0_21"/>
          <p:cNvSpPr txBox="1"/>
          <p:nvPr/>
        </p:nvSpPr>
        <p:spPr>
          <a:xfrm>
            <a:off x="3493425" y="7496313"/>
            <a:ext cx="140634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lang="en-US" sz="3600">
                <a:solidFill>
                  <a:schemeClr val="lt1"/>
                </a:solidFill>
                <a:latin typeface="Quicksand"/>
                <a:ea typeface="Quicksand"/>
                <a:cs typeface="Quicksand"/>
                <a:sym typeface="Quicksand"/>
              </a:rPr>
              <a:t>Film as an ideal and powerful tool for Deaf people to celebrate and preserve the heritage of sign language.</a:t>
            </a:r>
            <a:endParaRPr b="1" i="0" sz="3600" u="none" cap="none" strike="noStrike">
              <a:solidFill>
                <a:schemeClr val="lt1"/>
              </a:solidFill>
              <a:latin typeface="Quicksand"/>
              <a:ea typeface="Quicksand"/>
              <a:cs typeface="Quicksand"/>
              <a:sym typeface="Quicksand"/>
            </a:endParaRPr>
          </a:p>
        </p:txBody>
      </p:sp>
      <p:sp>
        <p:nvSpPr>
          <p:cNvPr id="177" name="Google Shape;177;g323359fc758_0_21"/>
          <p:cNvSpPr txBox="1"/>
          <p:nvPr/>
        </p:nvSpPr>
        <p:spPr>
          <a:xfrm>
            <a:off x="3387775" y="5869500"/>
            <a:ext cx="14169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lang="en-US" sz="3600">
                <a:solidFill>
                  <a:schemeClr val="lt1"/>
                </a:solidFill>
                <a:latin typeface="Quicksand Medium"/>
                <a:ea typeface="Quicksand Medium"/>
                <a:cs typeface="Quicksand Medium"/>
                <a:sym typeface="Quicksand Medium"/>
              </a:rPr>
              <a:t>T</a:t>
            </a:r>
            <a:r>
              <a:rPr b="0" i="0" lang="en-US" sz="3600" u="none" cap="none" strike="noStrike">
                <a:solidFill>
                  <a:schemeClr val="lt1"/>
                </a:solidFill>
                <a:latin typeface="Quicksand Medium"/>
                <a:ea typeface="Quicksand Medium"/>
                <a:cs typeface="Quicksand Medium"/>
                <a:sym typeface="Quicksand Medium"/>
              </a:rPr>
              <a:t>his film aimed to defend the sign language in response </a:t>
            </a:r>
            <a:br>
              <a:rPr b="0" i="0" lang="en-US" sz="3600" u="none" cap="none" strike="noStrike">
                <a:solidFill>
                  <a:schemeClr val="lt1"/>
                </a:solidFill>
                <a:latin typeface="Quicksand Medium"/>
                <a:ea typeface="Quicksand Medium"/>
                <a:cs typeface="Quicksand Medium"/>
                <a:sym typeface="Quicksand Medium"/>
              </a:rPr>
            </a:br>
            <a:r>
              <a:rPr lang="en-US" sz="3600">
                <a:solidFill>
                  <a:schemeClr val="lt1"/>
                </a:solidFill>
                <a:latin typeface="Quicksand Medium"/>
                <a:ea typeface="Quicksand Medium"/>
                <a:cs typeface="Quicksand Medium"/>
                <a:sym typeface="Quicksand Medium"/>
              </a:rPr>
              <a:t>to the rise of oralism following </a:t>
            </a:r>
            <a:r>
              <a:rPr b="0" i="0" lang="en-US" sz="3600" u="none" cap="none" strike="noStrike">
                <a:solidFill>
                  <a:schemeClr val="lt1"/>
                </a:solidFill>
                <a:latin typeface="Quicksand Medium"/>
                <a:ea typeface="Quicksand Medium"/>
                <a:cs typeface="Quicksand Medium"/>
                <a:sym typeface="Quicksand Medium"/>
              </a:rPr>
              <a:t>the Milan Congress.</a:t>
            </a:r>
            <a:endParaRPr b="0" i="0" sz="3600" u="none" cap="none" strike="noStrike">
              <a:solidFill>
                <a:schemeClr val="lt1"/>
              </a:solidFill>
              <a:latin typeface="Quicksand Medium"/>
              <a:ea typeface="Quicksand Medium"/>
              <a:cs typeface="Quicksand Medium"/>
              <a:sym typeface="Quicksand Medium"/>
            </a:endParaRPr>
          </a:p>
        </p:txBody>
      </p:sp>
      <p:sp>
        <p:nvSpPr>
          <p:cNvPr id="178" name="Google Shape;178;g323359fc758_0_21"/>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pic>
        <p:nvPicPr>
          <p:cNvPr descr="YouTube-icon.png" id="179" name="Google Shape;179;g323359fc758_0_21">
            <a:hlinkClick r:id="rId7"/>
          </p:cNvPr>
          <p:cNvPicPr preferRelativeResize="0"/>
          <p:nvPr/>
        </p:nvPicPr>
        <p:blipFill rotWithShape="1">
          <a:blip r:embed="rId8">
            <a:alphaModFix/>
          </a:blip>
          <a:srcRect b="0" l="0" r="0" t="0"/>
          <a:stretch/>
        </p:blipFill>
        <p:spPr>
          <a:xfrm>
            <a:off x="15974529" y="3337900"/>
            <a:ext cx="1085650" cy="1085600"/>
          </a:xfrm>
          <a:prstGeom prst="rect">
            <a:avLst/>
          </a:prstGeom>
          <a:noFill/>
          <a:ln>
            <a:noFill/>
          </a:ln>
        </p:spPr>
      </p:pic>
      <p:sp>
        <p:nvSpPr>
          <p:cNvPr id="180" name="Google Shape;180;g323359fc758_0_21"/>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2800">
                <a:solidFill>
                  <a:schemeClr val="lt1"/>
                </a:solidFill>
                <a:latin typeface="Quicksand"/>
                <a:ea typeface="Quicksand"/>
                <a:cs typeface="Quicksand"/>
                <a:sym typeface="Quicksand"/>
              </a:rPr>
              <a:t>Full video</a:t>
            </a:r>
            <a:endParaRPr sz="280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grpSp>
        <p:nvGrpSpPr>
          <p:cNvPr id="185" name="Google Shape;185;g32764944dc3_0_0"/>
          <p:cNvGrpSpPr/>
          <p:nvPr/>
        </p:nvGrpSpPr>
        <p:grpSpPr>
          <a:xfrm>
            <a:off x="0" y="-216993"/>
            <a:ext cx="2922102" cy="10504504"/>
            <a:chOff x="0" y="-57150"/>
            <a:chExt cx="769602" cy="2766600"/>
          </a:xfrm>
        </p:grpSpPr>
        <p:sp>
          <p:nvSpPr>
            <p:cNvPr id="186" name="Google Shape;186;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64944dc3_0_0"/>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Silent Cinema </a:t>
            </a:r>
            <a:r>
              <a:rPr b="1" lang="en-US" sz="5000">
                <a:solidFill>
                  <a:schemeClr val="lt1"/>
                </a:solidFill>
                <a:latin typeface="Quicksand"/>
                <a:ea typeface="Quicksand"/>
                <a:cs typeface="Quicksand"/>
                <a:sym typeface="Quicksand"/>
              </a:rPr>
              <a:t>(1910s–1920s)</a:t>
            </a:r>
            <a:endParaRPr b="1" i="0" sz="3000" u="none" cap="none" strike="noStrike">
              <a:solidFill>
                <a:schemeClr val="dk1"/>
              </a:solidFill>
            </a:endParaRPr>
          </a:p>
        </p:txBody>
      </p:sp>
      <p:sp>
        <p:nvSpPr>
          <p:cNvPr id="191" name="Google Shape;191;g32764944dc3_0_0"/>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2" name="Google Shape;192;g32764944dc3_0_0"/>
          <p:cNvPicPr preferRelativeResize="0"/>
          <p:nvPr/>
        </p:nvPicPr>
        <p:blipFill rotWithShape="1">
          <a:blip r:embed="rId5">
            <a:alphaModFix/>
          </a:blip>
          <a:srcRect b="2372" l="0" r="1604" t="0"/>
          <a:stretch/>
        </p:blipFill>
        <p:spPr>
          <a:xfrm>
            <a:off x="3362750" y="5025850"/>
            <a:ext cx="5968799" cy="4461000"/>
          </a:xfrm>
          <a:prstGeom prst="rect">
            <a:avLst/>
          </a:prstGeom>
          <a:noFill/>
          <a:ln>
            <a:noFill/>
          </a:ln>
        </p:spPr>
      </p:pic>
      <p:sp>
        <p:nvSpPr>
          <p:cNvPr id="193" name="Google Shape;193;g32764944dc3_0_0"/>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He was a Deaf landscape painter, worked with Charlie Chaplin, and appeared in some of his films between 1918 and 1931.</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1931225"/>
            <a:ext cx="14355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US" sz="3600">
                <a:solidFill>
                  <a:schemeClr val="lt1"/>
                </a:solidFill>
                <a:latin typeface="Quicksand Medium"/>
                <a:ea typeface="Quicksand Medium"/>
                <a:cs typeface="Quicksand Medium"/>
                <a:sym typeface="Quicksand Medium"/>
              </a:rPr>
              <a:t>During the silent film era, new job opportunities opened up for Deaf performers, thanks to their expressive visual abilities. </a:t>
            </a:r>
            <a:endParaRPr sz="3600">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196" name="Google Shape;196;g32764944dc3_0_0"/>
          <p:cNvSpPr txBox="1"/>
          <p:nvPr/>
        </p:nvSpPr>
        <p:spPr>
          <a:xfrm>
            <a:off x="3484550" y="3421450"/>
            <a:ext cx="139671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US" sz="3600">
                <a:solidFill>
                  <a:schemeClr val="lt1"/>
                </a:solidFill>
                <a:latin typeface="Quicksand Medium"/>
                <a:ea typeface="Quicksand Medium"/>
                <a:cs typeface="Quicksand Medium"/>
                <a:sym typeface="Quicksand Medium"/>
              </a:rPr>
              <a:t>They often acted in films, even portraying hearing characters, and sometimes worked alongside world-renowned directors.</a:t>
            </a:r>
            <a:endParaRPr sz="3600">
              <a:solidFill>
                <a:schemeClr val="lt1"/>
              </a:solidFill>
              <a:latin typeface="Quicksand Medium"/>
              <a:ea typeface="Quicksand Medium"/>
              <a:cs typeface="Quicksand Medium"/>
              <a:sym typeface="Quicksand Medium"/>
            </a:endParaRPr>
          </a:p>
        </p:txBody>
      </p:sp>
      <p:sp>
        <p:nvSpPr>
          <p:cNvPr id="197" name="Google Shape;197;g32764944dc3_0_0"/>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Quicksand"/>
                <a:ea typeface="Quicksand"/>
                <a:cs typeface="Quicksand"/>
                <a:sym typeface="Quicksand"/>
              </a:rPr>
              <a:t>"Chaplin Talking on His Hand to Redmond" </a:t>
            </a:r>
            <a:br>
              <a:rPr lang="en-US" sz="1800">
                <a:solidFill>
                  <a:schemeClr val="lt1"/>
                </a:solidFill>
                <a:latin typeface="Quicksand"/>
                <a:ea typeface="Quicksand"/>
                <a:cs typeface="Quicksand"/>
                <a:sym typeface="Quicksand"/>
              </a:rPr>
            </a:br>
            <a:r>
              <a:rPr lang="en-US" sz="1800">
                <a:solidFill>
                  <a:schemeClr val="lt1"/>
                </a:solidFill>
                <a:latin typeface="Quicksand"/>
                <a:ea typeface="Quicksand"/>
                <a:cs typeface="Quicksand"/>
                <a:sym typeface="Quicksand"/>
              </a:rPr>
              <a:t>on </a:t>
            </a:r>
            <a:r>
              <a:rPr i="1" lang="en-US" sz="1800">
                <a:solidFill>
                  <a:schemeClr val="lt1"/>
                </a:solidFill>
                <a:latin typeface="Quicksand"/>
                <a:ea typeface="Quicksand"/>
                <a:cs typeface="Quicksand"/>
                <a:sym typeface="Quicksand"/>
              </a:rPr>
              <a:t>The Silent Worker</a:t>
            </a:r>
            <a:r>
              <a:rPr lang="en-US" sz="1800">
                <a:solidFill>
                  <a:schemeClr val="lt1"/>
                </a:solidFill>
                <a:latin typeface="Quicksand"/>
                <a:ea typeface="Quicksand"/>
                <a:cs typeface="Quicksand"/>
                <a:sym typeface="Quicksand"/>
              </a:rPr>
              <a:t>, 1918, Vol 30, No. 9, P. 154</a:t>
            </a:r>
            <a:endParaRPr sz="2200">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1" name="Shape 201"/>
        <p:cNvGrpSpPr/>
        <p:nvPr/>
      </p:nvGrpSpPr>
      <p:grpSpPr>
        <a:xfrm>
          <a:off x="0" y="0"/>
          <a:ext cx="0" cy="0"/>
          <a:chOff x="0" y="0"/>
          <a:chExt cx="0" cy="0"/>
        </a:xfrm>
      </p:grpSpPr>
      <p:grpSp>
        <p:nvGrpSpPr>
          <p:cNvPr id="202" name="Google Shape;202;g32764944dc3_0_35"/>
          <p:cNvGrpSpPr/>
          <p:nvPr/>
        </p:nvGrpSpPr>
        <p:grpSpPr>
          <a:xfrm>
            <a:off x="0" y="-216993"/>
            <a:ext cx="2922102" cy="10504504"/>
            <a:chOff x="0" y="-57150"/>
            <a:chExt cx="769602" cy="2766600"/>
          </a:xfrm>
        </p:grpSpPr>
        <p:sp>
          <p:nvSpPr>
            <p:cNvPr id="203" name="Google Shape;203;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2764944dc3_0_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2764944dc3_0_35"/>
          <p:cNvSpPr txBox="1"/>
          <p:nvPr/>
        </p:nvSpPr>
        <p:spPr>
          <a:xfrm>
            <a:off x="10661100" y="4210913"/>
            <a:ext cx="7312800" cy="369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Between 1927 and 1930, </a:t>
            </a:r>
            <a:r>
              <a:rPr b="1" i="0" lang="en-US" sz="3800" u="none" cap="none" strike="noStrike">
                <a:solidFill>
                  <a:schemeClr val="lt1"/>
                </a:solidFill>
                <a:latin typeface="Quicksand"/>
                <a:ea typeface="Quicksand"/>
                <a:cs typeface="Quicksand"/>
                <a:sym typeface="Quicksand"/>
              </a:rPr>
              <a:t>sound</a:t>
            </a:r>
            <a:r>
              <a:rPr b="0" i="0" lang="en-US" sz="3800" u="none" cap="none" strike="noStrike">
                <a:solidFill>
                  <a:schemeClr val="lt1"/>
                </a:solidFill>
                <a:latin typeface="Quicksand Medium"/>
                <a:ea typeface="Quicksand Medium"/>
                <a:cs typeface="Quicksand Medium"/>
                <a:sym typeface="Quicksand Medium"/>
              </a:rPr>
              <a:t> was introduced to cinema marking a groundbreaking shift that fundamentally changed the way films were made and experienced.</a:t>
            </a:r>
            <a:endParaRPr b="0" i="0" sz="3800" u="none" cap="none" strike="noStrike">
              <a:solidFill>
                <a:schemeClr val="lt1"/>
              </a:solidFill>
              <a:latin typeface="Quicksand Medium"/>
              <a:ea typeface="Quicksand Medium"/>
              <a:cs typeface="Quicksand Medium"/>
              <a:sym typeface="Quicksand Medium"/>
            </a:endParaRPr>
          </a:p>
        </p:txBody>
      </p:sp>
      <p:sp>
        <p:nvSpPr>
          <p:cNvPr id="208" name="Google Shape;208;g32764944dc3_0_35"/>
          <p:cNvSpPr txBox="1"/>
          <p:nvPr/>
        </p:nvSpPr>
        <p:spPr>
          <a:xfrm>
            <a:off x="3499250" y="473700"/>
            <a:ext cx="129750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The advent of sound technology</a:t>
            </a:r>
            <a:endParaRPr sz="6800">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Rise of ‘Talkies’</a:t>
            </a:r>
            <a:endParaRPr b="0" i="0" sz="6800" u="none" cap="none" strike="noStrike">
              <a:solidFill>
                <a:schemeClr val="lt1"/>
              </a:solidFill>
              <a:latin typeface="Anton"/>
              <a:ea typeface="Anton"/>
              <a:cs typeface="Anton"/>
              <a:sym typeface="Anton"/>
            </a:endParaRPr>
          </a:p>
        </p:txBody>
      </p:sp>
      <p:sp>
        <p:nvSpPr>
          <p:cNvPr id="209" name="Google Shape;209;g32764944dc3_0_35"/>
          <p:cNvSpPr txBox="1"/>
          <p:nvPr/>
        </p:nvSpPr>
        <p:spPr>
          <a:xfrm>
            <a:off x="3499250" y="8800613"/>
            <a:ext cx="10264200" cy="76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Deaf people no longer considered suitable.</a:t>
            </a:r>
            <a:endParaRPr b="1" i="0" sz="3800" u="none" cap="none" strike="noStrike">
              <a:solidFill>
                <a:schemeClr val="lt1"/>
              </a:solidFill>
              <a:latin typeface="Quicksand"/>
              <a:ea typeface="Quicksand"/>
              <a:cs typeface="Quicksand"/>
              <a:sym typeface="Quicksand"/>
            </a:endParaRPr>
          </a:p>
        </p:txBody>
      </p:sp>
      <p:sp>
        <p:nvSpPr>
          <p:cNvPr id="210" name="Google Shape;210;g32764944dc3_0_35"/>
          <p:cNvSpPr txBox="1"/>
          <p:nvPr/>
        </p:nvSpPr>
        <p:spPr>
          <a:xfrm>
            <a:off x="11931750" y="2015163"/>
            <a:ext cx="4771500" cy="18471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A radical change </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in the very concept of cinema.</a:t>
            </a:r>
            <a:endParaRPr b="1" i="0" sz="3600" u="none" cap="none" strike="noStrike">
              <a:solidFill>
                <a:schemeClr val="dk1"/>
              </a:solidFill>
              <a:latin typeface="Quicksand"/>
              <a:ea typeface="Quicksand"/>
              <a:cs typeface="Quicksand"/>
              <a:sym typeface="Quicksand"/>
            </a:endParaRPr>
          </a:p>
        </p:txBody>
      </p:sp>
      <p:sp>
        <p:nvSpPr>
          <p:cNvPr id="211" name="Google Shape;211;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chemeClr val="lt1"/>
                </a:solidFill>
                <a:latin typeface="Quicksand"/>
                <a:ea typeface="Quicksand"/>
                <a:cs typeface="Quicksand"/>
                <a:sym typeface="Quicksand"/>
              </a:rPr>
              <a:t>Don Juan opening at Warners' Theatre © Wikipedia</a:t>
            </a:r>
            <a:endParaRPr sz="1700">
              <a:solidFill>
                <a:schemeClr val="lt1"/>
              </a:solidFill>
              <a:latin typeface="Quicksand"/>
              <a:ea typeface="Quicksand"/>
              <a:cs typeface="Quicksand"/>
              <a:sym typeface="Quicksand"/>
            </a:endParaRPr>
          </a:p>
        </p:txBody>
      </p:sp>
      <p:pic>
        <p:nvPicPr>
          <p:cNvPr id="212" name="Google Shape;212;g32764944dc3_0_35" title="opening talkies movie.jpg"/>
          <p:cNvPicPr preferRelativeResize="0"/>
          <p:nvPr/>
        </p:nvPicPr>
        <p:blipFill>
          <a:blip r:embed="rId5">
            <a:alphaModFix/>
          </a:blip>
          <a:stretch>
            <a:fillRect/>
          </a:stretch>
        </p:blipFill>
        <p:spPr>
          <a:xfrm>
            <a:off x="3499250" y="2976775"/>
            <a:ext cx="6775224" cy="5167401"/>
          </a:xfrm>
          <a:prstGeom prst="rect">
            <a:avLst/>
          </a:prstGeom>
          <a:noFill/>
          <a:ln>
            <a:noFill/>
          </a:ln>
        </p:spPr>
      </p:pic>
      <p:sp>
        <p:nvSpPr>
          <p:cNvPr id="213" name="Google Shape;213;g32764944dc3_0_35"/>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2764944dc3_0_88"/>
          <p:cNvGrpSpPr/>
          <p:nvPr/>
        </p:nvGrpSpPr>
        <p:grpSpPr>
          <a:xfrm>
            <a:off x="0" y="-216993"/>
            <a:ext cx="2922102" cy="10504504"/>
            <a:chOff x="0" y="-57150"/>
            <a:chExt cx="769602" cy="2766600"/>
          </a:xfrm>
        </p:grpSpPr>
        <p:sp>
          <p:nvSpPr>
            <p:cNvPr id="219" name="Google Shape;219;g32764944dc3_0_8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2764944dc3_0_8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64944dc3_0_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764944dc3_0_88"/>
          <p:cNvSpPr txBox="1"/>
          <p:nvPr/>
        </p:nvSpPr>
        <p:spPr>
          <a:xfrm>
            <a:off x="3580400" y="7338263"/>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lang="en-US" sz="4000">
                <a:solidFill>
                  <a:schemeClr val="lt1"/>
                </a:solidFill>
                <a:latin typeface="Quicksand Medium"/>
                <a:ea typeface="Quicksand Medium"/>
                <a:cs typeface="Quicksand Medium"/>
                <a:sym typeface="Quicksand Medium"/>
              </a:rPr>
              <a:t>From the 1920s, d</a:t>
            </a:r>
            <a:r>
              <a:rPr b="0" i="0" lang="en-US" sz="4000" u="none" cap="none" strike="noStrike">
                <a:solidFill>
                  <a:schemeClr val="lt1"/>
                </a:solidFill>
                <a:latin typeface="Quicksand Medium"/>
                <a:ea typeface="Quicksand Medium"/>
                <a:cs typeface="Quicksand Medium"/>
                <a:sym typeface="Quicksand Medium"/>
              </a:rPr>
              <a:t>evelopment of the first Deaf film crews in Europe</a:t>
            </a:r>
            <a:r>
              <a:rPr lang="en-US" sz="4000">
                <a:solidFill>
                  <a:schemeClr val="lt1"/>
                </a:solidFill>
                <a:latin typeface="Quicksand Medium"/>
                <a:ea typeface="Quicksand Medium"/>
                <a:cs typeface="Quicksand Medium"/>
                <a:sym typeface="Quicksand Medium"/>
              </a:rPr>
              <a:t>.</a:t>
            </a:r>
            <a:endParaRPr b="0" i="0" sz="4000" u="none" cap="none" strike="noStrike">
              <a:solidFill>
                <a:schemeClr val="lt1"/>
              </a:solidFill>
              <a:latin typeface="Quicksand Medium"/>
              <a:ea typeface="Quicksand Medium"/>
              <a:cs typeface="Quicksand Medium"/>
              <a:sym typeface="Quicksand Medium"/>
            </a:endParaRPr>
          </a:p>
        </p:txBody>
      </p:sp>
      <p:sp>
        <p:nvSpPr>
          <p:cNvPr id="224" name="Google Shape;224;g32764944dc3_0_88"/>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25" name="Google Shape;225;g32764944dc3_0_88"/>
          <p:cNvSpPr txBox="1"/>
          <p:nvPr/>
        </p:nvSpPr>
        <p:spPr>
          <a:xfrm>
            <a:off x="3354088" y="904650"/>
            <a:ext cx="6031200" cy="50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4000">
                <a:solidFill>
                  <a:schemeClr val="lt1"/>
                </a:solidFill>
                <a:latin typeface="Quicksand Medium"/>
                <a:ea typeface="Quicksand Medium"/>
                <a:cs typeface="Quicksand Medium"/>
                <a:sym typeface="Quicksand Medium"/>
              </a:rPr>
              <a:t>Some Deaf individuals began using personal movie cameras to document everyday life in the Deaf community and to experiment with narrative filmmaking. </a:t>
            </a:r>
            <a:endParaRPr sz="4000">
              <a:solidFill>
                <a:schemeClr val="lt1"/>
              </a:solidFill>
            </a:endParaRPr>
          </a:p>
        </p:txBody>
      </p:sp>
      <p:pic>
        <p:nvPicPr>
          <p:cNvPr id="226" name="Google Shape;226;g32764944dc3_0_88" title="Excerpt from &quot;Charles Krauel: Profile of a Deaf Filmmaker&quot;, by Dr. Ted Supalla.">
            <a:hlinkClick r:id="rId5"/>
          </p:cNvPr>
          <p:cNvPicPr preferRelativeResize="0"/>
          <p:nvPr/>
        </p:nvPicPr>
        <p:blipFill>
          <a:blip r:embed="rId6">
            <a:alphaModFix/>
          </a:blip>
          <a:stretch>
            <a:fillRect/>
          </a:stretch>
        </p:blipFill>
        <p:spPr>
          <a:xfrm>
            <a:off x="9600050" y="1057050"/>
            <a:ext cx="8293225" cy="4664950"/>
          </a:xfrm>
          <a:prstGeom prst="rect">
            <a:avLst/>
          </a:prstGeom>
          <a:noFill/>
          <a:ln>
            <a:noFill/>
          </a:ln>
        </p:spPr>
      </p:pic>
      <p:sp>
        <p:nvSpPr>
          <p:cNvPr id="227" name="Google Shape;227;g32764944dc3_0_88"/>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2200">
                <a:solidFill>
                  <a:schemeClr val="lt1"/>
                </a:solidFill>
                <a:latin typeface="Quicksand Medium"/>
                <a:ea typeface="Quicksand Medium"/>
                <a:cs typeface="Quicksand Medium"/>
                <a:sym typeface="Quicksand Medium"/>
              </a:rPr>
              <a:t>Excerpt from "Charles Krauel: Profile of a Deaf Filmmaker", by Dr. Ted Supalla. </a:t>
            </a:r>
            <a:r>
              <a:rPr lang="en-US" sz="2200" u="sng">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a:t>
            </a:r>
            <a:endParaRPr sz="2200">
              <a:solidFill>
                <a:srgbClr val="F7F1D5"/>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1" name="Shape 231"/>
        <p:cNvGrpSpPr/>
        <p:nvPr/>
      </p:nvGrpSpPr>
      <p:grpSpPr>
        <a:xfrm>
          <a:off x="0" y="0"/>
          <a:ext cx="0" cy="0"/>
          <a:chOff x="0" y="0"/>
          <a:chExt cx="0" cy="0"/>
        </a:xfrm>
      </p:grpSpPr>
      <p:grpSp>
        <p:nvGrpSpPr>
          <p:cNvPr id="232" name="Google Shape;232;g323359fc758_0_66"/>
          <p:cNvGrpSpPr/>
          <p:nvPr/>
        </p:nvGrpSpPr>
        <p:grpSpPr>
          <a:xfrm>
            <a:off x="0" y="-216993"/>
            <a:ext cx="2922102" cy="10504504"/>
            <a:chOff x="0" y="-57150"/>
            <a:chExt cx="769602" cy="2766600"/>
          </a:xfrm>
        </p:grpSpPr>
        <p:sp>
          <p:nvSpPr>
            <p:cNvPr id="233" name="Google Shape;233;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5" name="Google Shape;235;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23359fc758_0_6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g323359fc758_0_66"/>
          <p:cNvSpPr txBox="1"/>
          <p:nvPr/>
        </p:nvSpPr>
        <p:spPr>
          <a:xfrm>
            <a:off x="7645700" y="4604288"/>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lang="en-US" sz="4600">
                <a:solidFill>
                  <a:srgbClr val="5AC7CC"/>
                </a:solidFill>
                <a:latin typeface="Anton"/>
                <a:ea typeface="Anton"/>
                <a:cs typeface="Anton"/>
                <a:sym typeface="Anton"/>
              </a:rPr>
              <a:t>Ernest Marshall</a:t>
            </a:r>
            <a:r>
              <a:rPr lang="en-US" sz="3400">
                <a:solidFill>
                  <a:srgbClr val="5AC7CC"/>
                </a:solidFill>
                <a:latin typeface="Anton"/>
                <a:ea typeface="Anton"/>
                <a:cs typeface="Anton"/>
                <a:sym typeface="Anton"/>
              </a:rPr>
              <a:t> </a:t>
            </a:r>
            <a:r>
              <a:rPr lang="en-US" sz="3400">
                <a:solidFill>
                  <a:srgbClr val="5AC7CC"/>
                </a:solidFill>
                <a:latin typeface="Anton"/>
                <a:ea typeface="Anton"/>
                <a:cs typeface="Anton"/>
                <a:sym typeface="Anton"/>
              </a:rPr>
              <a:t>(1910-1999)</a:t>
            </a:r>
            <a:endParaRPr sz="3400">
              <a:solidFill>
                <a:srgbClr val="5AC7CC"/>
              </a:solidFill>
              <a:latin typeface="Anton"/>
              <a:ea typeface="Anton"/>
              <a:cs typeface="Anton"/>
              <a:sym typeface="Anton"/>
            </a:endParaRPr>
          </a:p>
        </p:txBody>
      </p:sp>
      <p:pic>
        <p:nvPicPr>
          <p:cNvPr id="238" name="Google Shape;238;g323359fc758_0_66"/>
          <p:cNvPicPr preferRelativeResize="0"/>
          <p:nvPr/>
        </p:nvPicPr>
        <p:blipFill rotWithShape="1">
          <a:blip r:embed="rId5">
            <a:alphaModFix/>
          </a:blip>
          <a:srcRect b="17810" l="0" r="0" t="0"/>
          <a:stretch/>
        </p:blipFill>
        <p:spPr>
          <a:xfrm>
            <a:off x="13358250" y="803375"/>
            <a:ext cx="4467300" cy="2750400"/>
          </a:xfrm>
          <a:prstGeom prst="roundRect">
            <a:avLst>
              <a:gd fmla="val 0" name="adj"/>
            </a:avLst>
          </a:prstGeom>
          <a:noFill/>
          <a:ln>
            <a:noFill/>
          </a:ln>
        </p:spPr>
      </p:pic>
      <p:sp>
        <p:nvSpPr>
          <p:cNvPr id="239" name="Google Shape;239;g323359fc758_0_66"/>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Recording the social life of deaf people since 1925</a:t>
            </a:r>
            <a:r>
              <a:rPr lang="en-US" sz="2800">
                <a:solidFill>
                  <a:schemeClr val="lt1"/>
                </a:solidFill>
                <a:latin typeface="Quicksand Medium"/>
                <a:ea typeface="Quicksand Medium"/>
                <a:cs typeface="Quicksand Medium"/>
                <a:sym typeface="Quicksand Medium"/>
              </a:rPr>
              <a:t>, for over 50 years.</a:t>
            </a:r>
            <a:endParaRPr sz="2800">
              <a:solidFill>
                <a:schemeClr val="lt1"/>
              </a:solidFill>
              <a:latin typeface="Quicksand Medium"/>
              <a:ea typeface="Quicksand Medium"/>
              <a:cs typeface="Quicksand Medium"/>
              <a:sym typeface="Quicksand Medium"/>
            </a:endParaRPr>
          </a:p>
          <a:p>
            <a:pPr indent="-406400" lvl="0" marL="457200" rtl="0" algn="l">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Objective</a:t>
            </a:r>
            <a:r>
              <a:rPr lang="en-US" sz="2800">
                <a:solidFill>
                  <a:schemeClr val="lt1"/>
                </a:solidFill>
                <a:latin typeface="Quicksand Medium"/>
                <a:ea typeface="Quicksand Medium"/>
                <a:cs typeface="Quicksand Medium"/>
                <a:sym typeface="Quicksand Medium"/>
              </a:rPr>
              <a:t>: To create a portrait of the Deaf community and to preserve its culture, language, and social life.</a:t>
            </a:r>
            <a:endParaRPr sz="2800">
              <a:solidFill>
                <a:schemeClr val="lt1"/>
              </a:solidFill>
              <a:latin typeface="Quicksand Medium"/>
              <a:ea typeface="Quicksand Medium"/>
              <a:cs typeface="Quicksand Medium"/>
              <a:sym typeface="Quicksand Medium"/>
            </a:endParaRPr>
          </a:p>
          <a:p>
            <a:pPr indent="-406400" lvl="0" marL="457200" rtl="0" algn="l">
              <a:spcBef>
                <a:spcPts val="1000"/>
              </a:spcBef>
              <a:spcAft>
                <a:spcPts val="1000"/>
              </a:spcAft>
              <a:buClr>
                <a:schemeClr val="lt1"/>
              </a:buClr>
              <a:buSzPts val="2800"/>
              <a:buFont typeface="Quicksand"/>
              <a:buChar char="●"/>
            </a:pPr>
            <a:r>
              <a:rPr b="1" lang="en-US" sz="2800">
                <a:solidFill>
                  <a:schemeClr val="lt1"/>
                </a:solidFill>
                <a:latin typeface="Quicksand"/>
                <a:ea typeface="Quicksand"/>
                <a:cs typeface="Quicksand"/>
                <a:sym typeface="Quicksand"/>
              </a:rPr>
              <a:t>Other Deaf clubs in the United States followed his example.</a:t>
            </a:r>
            <a:endParaRPr sz="2800">
              <a:solidFill>
                <a:schemeClr val="lt1"/>
              </a:solidFill>
              <a:latin typeface="Quicksand"/>
              <a:ea typeface="Quicksand"/>
              <a:cs typeface="Quicksand"/>
              <a:sym typeface="Quicksand"/>
            </a:endParaRPr>
          </a:p>
        </p:txBody>
      </p:sp>
      <p:sp>
        <p:nvSpPr>
          <p:cNvPr id="240" name="Google Shape;240;g323359fc758_0_66"/>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lang="en-US" sz="4600">
                <a:solidFill>
                  <a:srgbClr val="5AC7CC"/>
                </a:solidFill>
                <a:latin typeface="Anton"/>
                <a:ea typeface="Anton"/>
                <a:cs typeface="Anton"/>
                <a:sym typeface="Anton"/>
              </a:rPr>
              <a:t>Charles Krauel</a:t>
            </a:r>
            <a:r>
              <a:rPr lang="en-US" sz="3400">
                <a:solidFill>
                  <a:srgbClr val="5AC7CC"/>
                </a:solidFill>
                <a:latin typeface="Anton"/>
                <a:ea typeface="Anton"/>
                <a:cs typeface="Anton"/>
                <a:sym typeface="Anton"/>
              </a:rPr>
              <a:t> </a:t>
            </a:r>
            <a:r>
              <a:rPr lang="en-US" sz="3400">
                <a:solidFill>
                  <a:srgbClr val="5AC7CC"/>
                </a:solidFill>
                <a:latin typeface="Anton"/>
                <a:ea typeface="Anton"/>
                <a:cs typeface="Anton"/>
                <a:sym typeface="Anton"/>
              </a:rPr>
              <a:t>(1982-1990)</a:t>
            </a:r>
            <a:endParaRPr sz="3400">
              <a:solidFill>
                <a:srgbClr val="5AC7CC"/>
              </a:solidFill>
              <a:latin typeface="Anton"/>
              <a:ea typeface="Anton"/>
              <a:cs typeface="Anton"/>
              <a:sym typeface="Anton"/>
            </a:endParaRPr>
          </a:p>
        </p:txBody>
      </p:sp>
      <p:sp>
        <p:nvSpPr>
          <p:cNvPr id="241" name="Google Shape;241;g323359fc758_0_66"/>
          <p:cNvSpPr txBox="1"/>
          <p:nvPr/>
        </p:nvSpPr>
        <p:spPr>
          <a:xfrm>
            <a:off x="7170325" y="5497100"/>
            <a:ext cx="10655400" cy="40173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First Deaf director</a:t>
            </a:r>
            <a:r>
              <a:rPr lang="en-US" sz="2800">
                <a:solidFill>
                  <a:schemeClr val="lt1"/>
                </a:solidFill>
                <a:latin typeface="Quicksand Medium"/>
                <a:ea typeface="Quicksand Medium"/>
                <a:cs typeface="Quicksand Medium"/>
                <a:sym typeface="Quicksand Medium"/>
              </a:rPr>
              <a:t> to have a crew made up of Deaf individuals and actors.</a:t>
            </a:r>
            <a:endParaRPr sz="2800">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Showcased talented Deaf performers</a:t>
            </a:r>
            <a:r>
              <a:rPr lang="en-US" sz="2800">
                <a:solidFill>
                  <a:schemeClr val="lt1"/>
                </a:solidFill>
                <a:latin typeface="Quicksand Medium"/>
                <a:ea typeface="Quicksand Medium"/>
                <a:cs typeface="Quicksand Medium"/>
                <a:sym typeface="Quicksand Medium"/>
              </a:rPr>
              <a:t> using ASL, before it was even officially recognized as a language.</a:t>
            </a:r>
            <a:endParaRPr b="1" sz="2800">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0"/>
              </a:spcAft>
              <a:buClr>
                <a:schemeClr val="lt1"/>
              </a:buClr>
              <a:buSzPts val="2800"/>
              <a:buFont typeface="Quicksand"/>
              <a:buChar char="●"/>
            </a:pPr>
            <a:r>
              <a:rPr b="1" lang="en-US" sz="2800">
                <a:solidFill>
                  <a:schemeClr val="lt1"/>
                </a:solidFill>
                <a:latin typeface="Quicksand"/>
                <a:ea typeface="Quicksand"/>
                <a:cs typeface="Quicksand"/>
                <a:sym typeface="Quicksand"/>
              </a:rPr>
              <a:t>Between 1937 and 1962</a:t>
            </a:r>
            <a:r>
              <a:rPr lang="en-US" sz="2800">
                <a:solidFill>
                  <a:schemeClr val="lt1"/>
                </a:solidFill>
                <a:latin typeface="Quicksand Medium"/>
                <a:ea typeface="Quicksand Medium"/>
                <a:cs typeface="Quicksand Medium"/>
                <a:sym typeface="Quicksand Medium"/>
              </a:rPr>
              <a:t>, he produced 7 feature films and 4 short films, all at his own expense, directing most of them.</a:t>
            </a:r>
            <a:endParaRPr b="1" sz="2800">
              <a:solidFill>
                <a:schemeClr val="lt1"/>
              </a:solidFill>
              <a:latin typeface="Quicksand"/>
              <a:ea typeface="Quicksand"/>
              <a:cs typeface="Quicksand"/>
              <a:sym typeface="Quicksand"/>
            </a:endParaRPr>
          </a:p>
          <a:p>
            <a:pPr indent="-406400" lvl="0" marL="457200" marR="0" rtl="0" algn="l">
              <a:lnSpc>
                <a:spcPct val="100000"/>
              </a:lnSpc>
              <a:spcBef>
                <a:spcPts val="1000"/>
              </a:spcBef>
              <a:spcAft>
                <a:spcPts val="1000"/>
              </a:spcAft>
              <a:buClr>
                <a:schemeClr val="lt1"/>
              </a:buClr>
              <a:buSzPts val="2800"/>
              <a:buFont typeface="Quicksand"/>
              <a:buChar char="●"/>
            </a:pPr>
            <a:r>
              <a:rPr b="1" lang="en-US" sz="2800">
                <a:solidFill>
                  <a:schemeClr val="lt1"/>
                </a:solidFill>
                <a:latin typeface="Quicksand"/>
                <a:ea typeface="Quicksand"/>
                <a:cs typeface="Quicksand"/>
                <a:sym typeface="Quicksand"/>
              </a:rPr>
              <a:t>Achieved success within the Deaf community, </a:t>
            </a:r>
            <a:r>
              <a:rPr lang="en-US" sz="2800">
                <a:solidFill>
                  <a:schemeClr val="lt1"/>
                </a:solidFill>
                <a:latin typeface="Quicksand Medium"/>
                <a:ea typeface="Quicksand Medium"/>
                <a:cs typeface="Quicksand Medium"/>
                <a:sym typeface="Quicksand Medium"/>
              </a:rPr>
              <a:t>but remained </a:t>
            </a:r>
            <a:r>
              <a:rPr b="1" lang="en-US" sz="2800">
                <a:solidFill>
                  <a:schemeClr val="lt1"/>
                </a:solidFill>
                <a:latin typeface="Quicksand"/>
                <a:ea typeface="Quicksand"/>
                <a:cs typeface="Quicksand"/>
                <a:sym typeface="Quicksand"/>
              </a:rPr>
              <a:t>invisible to the hearing world.</a:t>
            </a:r>
            <a:endParaRPr b="1" sz="2800">
              <a:solidFill>
                <a:schemeClr val="lt1"/>
              </a:solidFill>
              <a:latin typeface="Quicksand"/>
              <a:ea typeface="Quicksand"/>
              <a:cs typeface="Quicksand"/>
              <a:sym typeface="Quicksand"/>
            </a:endParaRPr>
          </a:p>
        </p:txBody>
      </p:sp>
      <p:sp>
        <p:nvSpPr>
          <p:cNvPr id="242" name="Google Shape;242;g323359fc758_0_66">
            <a:hlinkClick r:id="rId6"/>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None/>
            </a:pPr>
            <a:r>
              <a:rPr b="1" i="1" lang="en-US">
                <a:solidFill>
                  <a:schemeClr val="lt1"/>
                </a:solidFill>
                <a:latin typeface="Quicksand"/>
                <a:ea typeface="Quicksand"/>
                <a:cs typeface="Quicksand"/>
                <a:sym typeface="Quicksand"/>
              </a:rPr>
              <a:t>Moving Pictures, Moving Hands: The Story of Ernest Marshall</a:t>
            </a:r>
            <a:r>
              <a:rPr lang="en-US">
                <a:solidFill>
                  <a:schemeClr val="lt1"/>
                </a:solidFill>
                <a:latin typeface="Quicksand"/>
                <a:ea typeface="Quicksand"/>
                <a:cs typeface="Quicksand"/>
                <a:sym typeface="Quicksand"/>
              </a:rPr>
              <a:t>, Gallaudet Archives</a:t>
            </a:r>
            <a:endParaRPr>
              <a:solidFill>
                <a:schemeClr val="lt1"/>
              </a:solidFill>
              <a:latin typeface="Quicksand"/>
              <a:ea typeface="Quicksand"/>
              <a:cs typeface="Quicksand"/>
              <a:sym typeface="Quicksand"/>
            </a:endParaRPr>
          </a:p>
        </p:txBody>
      </p:sp>
      <p:pic>
        <p:nvPicPr>
          <p:cNvPr id="243" name="Google Shape;243;g323359fc758_0_66" title="Ernst Marshall.png"/>
          <p:cNvPicPr preferRelativeResize="0"/>
          <p:nvPr/>
        </p:nvPicPr>
        <p:blipFill>
          <a:blip r:embed="rId7">
            <a:alphaModFix/>
          </a:blip>
          <a:stretch>
            <a:fillRect/>
          </a:stretch>
        </p:blipFill>
        <p:spPr>
          <a:xfrm>
            <a:off x="3253625" y="4559050"/>
            <a:ext cx="3585176" cy="4669619"/>
          </a:xfrm>
          <a:prstGeom prst="rect">
            <a:avLst/>
          </a:prstGeom>
          <a:noFill/>
          <a:ln>
            <a:noFill/>
          </a:ln>
        </p:spPr>
      </p:pic>
      <p:sp>
        <p:nvSpPr>
          <p:cNvPr id="244" name="Google Shape;244;g323359fc758_0_6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45" name="Google Shape;245;g323359fc758_0_66"/>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rtl="0" algn="l">
              <a:lnSpc>
                <a:spcPct val="118900"/>
              </a:lnSpc>
              <a:spcBef>
                <a:spcPts val="0"/>
              </a:spcBef>
              <a:spcAft>
                <a:spcPts val="500"/>
              </a:spcAft>
              <a:buNone/>
            </a:pPr>
            <a:r>
              <a:rPr b="1" i="1" lang="en-US">
                <a:solidFill>
                  <a:schemeClr val="lt1"/>
                </a:solidFill>
                <a:latin typeface="Quicksand"/>
                <a:ea typeface="Quicksand"/>
                <a:cs typeface="Quicksand"/>
                <a:sym typeface="Quicksand"/>
              </a:rPr>
              <a:t>Charles Krauel: A Profile of a Deaf Filmmaker</a:t>
            </a:r>
            <a:r>
              <a:rPr lang="en-US">
                <a:solidFill>
                  <a:schemeClr val="lt1"/>
                </a:solidFill>
                <a:latin typeface="Quicksand"/>
                <a:ea typeface="Quicksand"/>
                <a:cs typeface="Quicksand"/>
                <a:sym typeface="Quicksand"/>
              </a:rPr>
              <a:t>, Dawn Sign Press</a:t>
            </a:r>
            <a:r>
              <a:rPr lang="en-US">
                <a:solidFill>
                  <a:schemeClr val="lt2"/>
                </a:solidFill>
                <a:latin typeface="Quicksand"/>
                <a:ea typeface="Quicksand"/>
                <a:cs typeface="Quicksand"/>
                <a:sym typeface="Quicksand"/>
              </a:rPr>
              <a:t> </a:t>
            </a:r>
            <a:r>
              <a:rPr lang="en-US" u="sng">
                <a:solidFill>
                  <a:schemeClr val="lt2"/>
                </a:solidFill>
                <a:latin typeface="Quicksand"/>
                <a:ea typeface="Quicksand"/>
                <a:cs typeface="Quicksand"/>
                <a:sym typeface="Quicksand"/>
                <a:hlinkClick r:id="rId8">
                  <a:extLst>
                    <a:ext uri="{A12FA001-AC4F-418D-AE19-62706E023703}">
                      <ahyp:hlinkClr val="tx"/>
                    </a:ext>
                  </a:extLst>
                </a:hlinkClick>
              </a:rPr>
              <a:t>https://vimeo.com/ondemand/charleskrauel</a:t>
            </a:r>
            <a:r>
              <a:rPr lang="en-US">
                <a:solidFill>
                  <a:schemeClr val="lt2"/>
                </a:solidFill>
                <a:latin typeface="Quicksand"/>
                <a:ea typeface="Quicksand"/>
                <a:cs typeface="Quicksand"/>
                <a:sym typeface="Quicksand"/>
              </a:rPr>
              <a:t> </a:t>
            </a:r>
            <a:endParaRPr>
              <a:solidFill>
                <a:schemeClr val="lt2"/>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9" name="Shape 249"/>
        <p:cNvGrpSpPr/>
        <p:nvPr/>
      </p:nvGrpSpPr>
      <p:grpSpPr>
        <a:xfrm>
          <a:off x="0" y="0"/>
          <a:ext cx="0" cy="0"/>
          <a:chOff x="0" y="0"/>
          <a:chExt cx="0" cy="0"/>
        </a:xfrm>
      </p:grpSpPr>
      <p:grpSp>
        <p:nvGrpSpPr>
          <p:cNvPr id="250" name="Google Shape;250;g36138d5d411_0_0"/>
          <p:cNvGrpSpPr/>
          <p:nvPr/>
        </p:nvGrpSpPr>
        <p:grpSpPr>
          <a:xfrm>
            <a:off x="0" y="-216993"/>
            <a:ext cx="2922102" cy="10504504"/>
            <a:chOff x="0" y="-57150"/>
            <a:chExt cx="769602" cy="2766600"/>
          </a:xfrm>
        </p:grpSpPr>
        <p:sp>
          <p:nvSpPr>
            <p:cNvPr id="251" name="Google Shape;251;g36138d5d411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6138d5d411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6138d5d411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6138d5d411_0_0"/>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Cinema -</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Captioning</a:t>
            </a:r>
            <a:endParaRPr sz="3200">
              <a:solidFill>
                <a:srgbClr val="F7F1D5"/>
              </a:solidFill>
              <a:latin typeface="Anton"/>
              <a:ea typeface="Anton"/>
              <a:cs typeface="Anton"/>
              <a:sym typeface="Anton"/>
            </a:endParaRPr>
          </a:p>
        </p:txBody>
      </p:sp>
      <p:sp>
        <p:nvSpPr>
          <p:cNvPr id="255" name="Google Shape;255;g36138d5d411_0_0"/>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lang="en-US" sz="6800">
                <a:solidFill>
                  <a:schemeClr val="lt1"/>
                </a:solidFill>
                <a:latin typeface="Anton"/>
                <a:ea typeface="Anton"/>
                <a:cs typeface="Anton"/>
                <a:sym typeface="Anton"/>
              </a:rPr>
              <a:t>Did you know</a:t>
            </a:r>
            <a:r>
              <a:rPr lang="en-US" sz="6800">
                <a:solidFill>
                  <a:schemeClr val="lt1"/>
                </a:solidFill>
                <a:latin typeface="Anton"/>
                <a:ea typeface="Anton"/>
                <a:cs typeface="Anton"/>
                <a:sym typeface="Anton"/>
              </a:rPr>
              <a:t>?</a:t>
            </a:r>
            <a:endParaRPr b="0" i="0" sz="6800" u="none" cap="none" strike="noStrike">
              <a:solidFill>
                <a:schemeClr val="lt1"/>
              </a:solidFill>
              <a:latin typeface="Anton"/>
              <a:ea typeface="Anton"/>
              <a:cs typeface="Anton"/>
              <a:sym typeface="Anton"/>
            </a:endParaRPr>
          </a:p>
        </p:txBody>
      </p:sp>
      <p:pic>
        <p:nvPicPr>
          <p:cNvPr id="256" name="Google Shape;256;g36138d5d411_0_0" title="emersonromero.jpg"/>
          <p:cNvPicPr preferRelativeResize="0"/>
          <p:nvPr/>
        </p:nvPicPr>
        <p:blipFill>
          <a:blip r:embed="rId4">
            <a:alphaModFix/>
          </a:blip>
          <a:stretch>
            <a:fillRect/>
          </a:stretch>
        </p:blipFill>
        <p:spPr>
          <a:xfrm>
            <a:off x="12063275" y="391400"/>
            <a:ext cx="5332312" cy="4147375"/>
          </a:xfrm>
          <a:prstGeom prst="rect">
            <a:avLst/>
          </a:prstGeom>
          <a:noFill/>
          <a:ln>
            <a:noFill/>
          </a:ln>
        </p:spPr>
      </p:pic>
      <p:sp>
        <p:nvSpPr>
          <p:cNvPr id="257" name="Google Shape;257;g36138d5d411_0_0"/>
          <p:cNvSpPr txBox="1"/>
          <p:nvPr/>
        </p:nvSpPr>
        <p:spPr>
          <a:xfrm>
            <a:off x="3499250" y="1850575"/>
            <a:ext cx="8318400" cy="27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3000">
                <a:solidFill>
                  <a:schemeClr val="lt1"/>
                </a:solidFill>
                <a:latin typeface="Quicksand Medium"/>
                <a:ea typeface="Quicksand Medium"/>
                <a:cs typeface="Quicksand Medium"/>
                <a:sym typeface="Quicksand Medium"/>
              </a:rPr>
              <a:t>In </a:t>
            </a:r>
            <a:r>
              <a:rPr b="1" lang="en-US" sz="3000">
                <a:solidFill>
                  <a:schemeClr val="lt1"/>
                </a:solidFill>
                <a:latin typeface="Quicksand"/>
                <a:ea typeface="Quicksand"/>
                <a:cs typeface="Quicksand"/>
                <a:sym typeface="Quicksand"/>
              </a:rPr>
              <a:t>1947</a:t>
            </a:r>
            <a:r>
              <a:rPr lang="en-US" sz="3000">
                <a:solidFill>
                  <a:schemeClr val="lt1"/>
                </a:solidFill>
                <a:latin typeface="Quicksand Medium"/>
                <a:ea typeface="Quicksand Medium"/>
                <a:cs typeface="Quicksand Medium"/>
                <a:sym typeface="Quicksand Medium"/>
              </a:rPr>
              <a:t>, </a:t>
            </a:r>
            <a:r>
              <a:rPr b="1" lang="en-US" sz="3000">
                <a:solidFill>
                  <a:schemeClr val="lt1"/>
                </a:solidFill>
                <a:latin typeface="Quicksand"/>
                <a:ea typeface="Quicksand"/>
                <a:cs typeface="Quicksand"/>
                <a:sym typeface="Quicksand"/>
              </a:rPr>
              <a:t>Emerson Romero</a:t>
            </a:r>
            <a:r>
              <a:rPr lang="en-US" sz="3000">
                <a:solidFill>
                  <a:schemeClr val="lt1"/>
                </a:solidFill>
                <a:latin typeface="Quicksand Medium"/>
                <a:ea typeface="Quicksand Medium"/>
                <a:cs typeface="Quicksand Medium"/>
                <a:sym typeface="Quicksand Medium"/>
              </a:rPr>
              <a:t> (1900–1972), </a:t>
            </a:r>
            <a:br>
              <a:rPr lang="en-US" sz="3000">
                <a:solidFill>
                  <a:schemeClr val="lt1"/>
                </a:solidFill>
                <a:latin typeface="Quicksand Medium"/>
                <a:ea typeface="Quicksand Medium"/>
                <a:cs typeface="Quicksand Medium"/>
                <a:sym typeface="Quicksand Medium"/>
              </a:rPr>
            </a:br>
            <a:r>
              <a:rPr lang="en-US" sz="3000">
                <a:solidFill>
                  <a:schemeClr val="lt1"/>
                </a:solidFill>
                <a:latin typeface="Quicksand Medium"/>
                <a:ea typeface="Quicksand Medium"/>
                <a:cs typeface="Quicksand Medium"/>
                <a:sym typeface="Quicksand Medium"/>
              </a:rPr>
              <a:t>a Cuban-American Deaf actor who had worked during the silent film era, developed a </a:t>
            </a:r>
            <a:r>
              <a:rPr b="1" lang="en-US" sz="3000">
                <a:solidFill>
                  <a:schemeClr val="lt1"/>
                </a:solidFill>
                <a:latin typeface="Quicksand"/>
                <a:ea typeface="Quicksand"/>
                <a:cs typeface="Quicksand"/>
                <a:sym typeface="Quicksand"/>
              </a:rPr>
              <a:t>pioneering technique</a:t>
            </a:r>
            <a:r>
              <a:rPr lang="en-US" sz="3000">
                <a:solidFill>
                  <a:schemeClr val="lt1"/>
                </a:solidFill>
                <a:latin typeface="Quicksand Medium"/>
                <a:ea typeface="Quicksand Medium"/>
                <a:cs typeface="Quicksand Medium"/>
                <a:sym typeface="Quicksand Medium"/>
              </a:rPr>
              <a:t> to make sound films </a:t>
            </a:r>
            <a:r>
              <a:rPr b="1" lang="en-US" sz="3000">
                <a:solidFill>
                  <a:schemeClr val="lt1"/>
                </a:solidFill>
                <a:latin typeface="Quicksand"/>
                <a:ea typeface="Quicksand"/>
                <a:cs typeface="Quicksand"/>
                <a:sym typeface="Quicksand"/>
              </a:rPr>
              <a:t>accessible to the Deaf community</a:t>
            </a:r>
            <a:r>
              <a:rPr lang="en-US" sz="3000">
                <a:solidFill>
                  <a:schemeClr val="lt1"/>
                </a:solidFill>
                <a:latin typeface="Quicksand Medium"/>
                <a:ea typeface="Quicksand Medium"/>
                <a:cs typeface="Quicksand Medium"/>
                <a:sym typeface="Quicksand Medium"/>
              </a:rPr>
              <a:t>.</a:t>
            </a:r>
            <a:endParaRPr sz="3000">
              <a:solidFill>
                <a:schemeClr val="lt1"/>
              </a:solidFill>
              <a:latin typeface="Quicksand Medium"/>
              <a:ea typeface="Quicksand Medium"/>
              <a:cs typeface="Quicksand Medium"/>
              <a:sym typeface="Quicksand Medium"/>
            </a:endParaRPr>
          </a:p>
        </p:txBody>
      </p:sp>
      <p:sp>
        <p:nvSpPr>
          <p:cNvPr id="258" name="Google Shape;258;g36138d5d411_0_0"/>
          <p:cNvSpPr txBox="1"/>
          <p:nvPr/>
        </p:nvSpPr>
        <p:spPr>
          <a:xfrm>
            <a:off x="3499250" y="4753750"/>
            <a:ext cx="14194500" cy="52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US" sz="3000">
                <a:solidFill>
                  <a:schemeClr val="lt1"/>
                </a:solidFill>
                <a:latin typeface="Quicksand Medium"/>
                <a:ea typeface="Quicksand Medium"/>
                <a:cs typeface="Quicksand Medium"/>
                <a:sym typeface="Quicksand Medium"/>
              </a:rPr>
              <a:t>By cutting the film and inserting </a:t>
            </a:r>
            <a:r>
              <a:rPr b="1" lang="en-US" sz="3000">
                <a:solidFill>
                  <a:schemeClr val="lt1"/>
                </a:solidFill>
                <a:latin typeface="Quicksand"/>
                <a:ea typeface="Quicksand"/>
                <a:cs typeface="Quicksand"/>
                <a:sym typeface="Quicksand"/>
              </a:rPr>
              <a:t>strips of text</a:t>
            </a:r>
            <a:r>
              <a:rPr lang="en-US" sz="3000">
                <a:solidFill>
                  <a:schemeClr val="lt1"/>
                </a:solidFill>
                <a:latin typeface="Quicksand Medium"/>
                <a:ea typeface="Quicksand Medium"/>
                <a:cs typeface="Quicksand Medium"/>
                <a:sym typeface="Quicksand Medium"/>
              </a:rPr>
              <a:t> between frames, he created the </a:t>
            </a:r>
            <a:r>
              <a:rPr b="1" lang="en-US" sz="3000">
                <a:solidFill>
                  <a:schemeClr val="lt1"/>
                </a:solidFill>
                <a:latin typeface="Quicksand"/>
                <a:ea typeface="Quicksand"/>
                <a:cs typeface="Quicksand"/>
                <a:sym typeface="Quicksand"/>
              </a:rPr>
              <a:t>first versions of subtitles</a:t>
            </a:r>
            <a:r>
              <a:rPr lang="en-US" sz="3000">
                <a:solidFill>
                  <a:schemeClr val="lt1"/>
                </a:solidFill>
                <a:latin typeface="Quicksand Medium"/>
                <a:ea typeface="Quicksand Medium"/>
                <a:cs typeface="Quicksand Medium"/>
                <a:sym typeface="Quicksand Medium"/>
              </a:rPr>
              <a:t>.</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lang="en-US" sz="3000">
                <a:solidFill>
                  <a:schemeClr val="lt1"/>
                </a:solidFill>
                <a:latin typeface="Quicksand Medium"/>
                <a:ea typeface="Quicksand Medium"/>
                <a:cs typeface="Quicksand Medium"/>
                <a:sym typeface="Quicksand Medium"/>
              </a:rPr>
              <a:t>He later made these captioned films available for rental to schools and Deaf clubs in New York.</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1200"/>
              </a:spcAft>
              <a:buNone/>
            </a:pPr>
            <a:r>
              <a:rPr lang="en-US" sz="3000">
                <a:solidFill>
                  <a:schemeClr val="lt1"/>
                </a:solidFill>
                <a:latin typeface="Quicksand Medium"/>
                <a:ea typeface="Quicksand Medium"/>
                <a:cs typeface="Quicksand Medium"/>
                <a:sym typeface="Quicksand Medium"/>
              </a:rPr>
              <a:t>His experimental and handcrafted technique was crucial in inspiring the development of modern film subtitles. In fact, his work paved the way for the creation of the </a:t>
            </a:r>
            <a:r>
              <a:rPr b="1" i="1" lang="en-US" sz="3000">
                <a:solidFill>
                  <a:schemeClr val="lt1"/>
                </a:solidFill>
                <a:latin typeface="Quicksand"/>
                <a:ea typeface="Quicksand"/>
                <a:cs typeface="Quicksand"/>
                <a:sym typeface="Quicksand"/>
              </a:rPr>
              <a:t>Captioned Films for the Deaf</a:t>
            </a:r>
            <a:r>
              <a:rPr lang="en-US" sz="3000">
                <a:solidFill>
                  <a:schemeClr val="lt1"/>
                </a:solidFill>
                <a:latin typeface="Quicksand Medium"/>
                <a:ea typeface="Quicksand Medium"/>
                <a:cs typeface="Quicksand Medium"/>
                <a:sym typeface="Quicksand Medium"/>
              </a:rPr>
              <a:t> organization, founded in the United States and dedicated to producing and distributing captioned films for schools and Deaf communities.</a:t>
            </a:r>
            <a:endParaRPr sz="3000">
              <a:solidFill>
                <a:schemeClr val="lt1"/>
              </a:solidFill>
              <a:latin typeface="Quicksand Medium"/>
              <a:ea typeface="Quicksand Medium"/>
              <a:cs typeface="Quicksand Medium"/>
              <a:sym typeface="Quicksand Medium"/>
            </a:endParaRPr>
          </a:p>
        </p:txBody>
      </p:sp>
      <p:sp>
        <p:nvSpPr>
          <p:cNvPr id="259" name="Google Shape;259;g36138d5d411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6138d5d411_0_0"/>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solidFill>
                  <a:schemeClr val="lt1"/>
                </a:solidFill>
                <a:latin typeface="Quicksand"/>
                <a:ea typeface="Quicksand"/>
                <a:cs typeface="Quicksand"/>
                <a:sym typeface="Quicksand"/>
              </a:rPr>
              <a:t>https://deafhistory.eu/index.php/component/zoo/item/emerson-romero</a:t>
            </a:r>
            <a:endParaRPr sz="11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4" name="Shape 264"/>
        <p:cNvGrpSpPr/>
        <p:nvPr/>
      </p:nvGrpSpPr>
      <p:grpSpPr>
        <a:xfrm>
          <a:off x="0" y="0"/>
          <a:ext cx="0" cy="0"/>
          <a:chOff x="0" y="0"/>
          <a:chExt cx="0" cy="0"/>
        </a:xfrm>
      </p:grpSpPr>
      <p:grpSp>
        <p:nvGrpSpPr>
          <p:cNvPr id="265" name="Google Shape;265;g36aac512fb4_0_50"/>
          <p:cNvGrpSpPr/>
          <p:nvPr/>
        </p:nvGrpSpPr>
        <p:grpSpPr>
          <a:xfrm>
            <a:off x="0" y="-216993"/>
            <a:ext cx="2922102" cy="10504504"/>
            <a:chOff x="0" y="-57150"/>
            <a:chExt cx="769602" cy="2766600"/>
          </a:xfrm>
        </p:grpSpPr>
        <p:sp>
          <p:nvSpPr>
            <p:cNvPr id="266" name="Google Shape;266;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8" name="Google Shape;268;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6aac512fb4_0_5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History of Deaf Cinema</a:t>
            </a:r>
            <a:endParaRPr b="0" i="0" sz="3200" u="none" cap="none" strike="noStrike">
              <a:solidFill>
                <a:srgbClr val="F7F1D5"/>
              </a:solidFill>
              <a:latin typeface="Anton"/>
              <a:ea typeface="Anton"/>
              <a:cs typeface="Anton"/>
              <a:sym typeface="Anton"/>
            </a:endParaRPr>
          </a:p>
        </p:txBody>
      </p:sp>
      <p:sp>
        <p:nvSpPr>
          <p:cNvPr id="271" name="Google Shape;271;g36aac512fb4_0_50"/>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en-US" sz="9600">
                <a:solidFill>
                  <a:srgbClr val="FFFFFF"/>
                </a:solidFill>
                <a:latin typeface="Anton"/>
                <a:ea typeface="Anton"/>
                <a:cs typeface="Anton"/>
                <a:sym typeface="Anton"/>
              </a:rPr>
              <a:t>Deaf Cinema</a:t>
            </a:r>
            <a:endParaRPr b="0" i="0" sz="9600" u="none" cap="none" strike="noStrike">
              <a:solidFill>
                <a:srgbClr val="FFFFFF"/>
              </a:solidFill>
              <a:latin typeface="Anton"/>
              <a:ea typeface="Anton"/>
              <a:cs typeface="Anton"/>
              <a:sym typeface="Anton"/>
            </a:endParaRPr>
          </a:p>
        </p:txBody>
      </p:sp>
      <p:sp>
        <p:nvSpPr>
          <p:cNvPr id="272" name="Google Shape;272;g36aac512fb4_0_50"/>
          <p:cNvSpPr txBox="1"/>
          <p:nvPr/>
        </p:nvSpPr>
        <p:spPr>
          <a:xfrm>
            <a:off x="3180575" y="2091450"/>
            <a:ext cx="14230500" cy="6570600"/>
          </a:xfrm>
          <a:prstGeom prst="rect">
            <a:avLst/>
          </a:prstGeom>
          <a:noFill/>
          <a:ln>
            <a:noFill/>
          </a:ln>
        </p:spPr>
        <p:txBody>
          <a:bodyPr anchorCtr="0" anchor="t" bIns="91425" lIns="91425" spcFirstLastPara="1" rIns="91425" wrap="square" tIns="91425">
            <a:spAutoFit/>
          </a:bodyPr>
          <a:lstStyle/>
          <a:p>
            <a:pPr indent="-412750" lvl="0" marL="457200" rtl="0" algn="l">
              <a:lnSpc>
                <a:spcPct val="115000"/>
              </a:lnSpc>
              <a:spcBef>
                <a:spcPts val="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Main goals: to showcase cinematic skills, preserve sign languages, and accurately represent the Deaf community.</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Many films have been lost over time:</a:t>
            </a:r>
            <a:endParaRPr sz="3200">
              <a:solidFill>
                <a:schemeClr val="lt1"/>
              </a:solidFill>
              <a:latin typeface="Quicksand Medium"/>
              <a:ea typeface="Quicksand Medium"/>
              <a:cs typeface="Quicksand Medium"/>
              <a:sym typeface="Quicksand Medium"/>
            </a:endParaRPr>
          </a:p>
          <a:p>
            <a:pPr indent="-412750" lvl="1" marL="9144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due to lack of awareness of their value,</a:t>
            </a:r>
            <a:endParaRPr sz="3200">
              <a:solidFill>
                <a:schemeClr val="lt1"/>
              </a:solidFill>
              <a:latin typeface="Quicksand Medium"/>
              <a:ea typeface="Quicksand Medium"/>
              <a:cs typeface="Quicksand Medium"/>
              <a:sym typeface="Quicksand Medium"/>
            </a:endParaRPr>
          </a:p>
          <a:p>
            <a:pPr indent="-412750" lvl="1" marL="9144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or because they were recorded in outdated formats.</a:t>
            </a:r>
            <a:endParaRPr sz="32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000"/>
              </a:spcBef>
              <a:spcAft>
                <a:spcPts val="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Mainstream cinema (e.g., Hollywood) has often portrayed Deaf characters as objects of pity, wonder, or mysticism.</a:t>
            </a:r>
            <a:endParaRPr sz="3200">
              <a:solidFill>
                <a:schemeClr val="lt1"/>
              </a:solidFill>
              <a:latin typeface="Quicksand Medium"/>
              <a:ea typeface="Quicksand Medium"/>
              <a:cs typeface="Quicksand Medium"/>
              <a:sym typeface="Quicksand Medium"/>
            </a:endParaRPr>
          </a:p>
          <a:p>
            <a:pPr indent="-412750" lvl="0" marL="457200" rtl="0" algn="l">
              <a:lnSpc>
                <a:spcPct val="115000"/>
              </a:lnSpc>
              <a:spcBef>
                <a:spcPts val="1200"/>
              </a:spcBef>
              <a:spcAft>
                <a:spcPts val="1000"/>
              </a:spcAft>
              <a:buClr>
                <a:schemeClr val="lt1"/>
              </a:buClr>
              <a:buSzPts val="2900"/>
              <a:buFont typeface="Quicksand Medium"/>
              <a:buChar char="●"/>
            </a:pPr>
            <a:r>
              <a:rPr lang="en-US" sz="3200">
                <a:solidFill>
                  <a:schemeClr val="lt1"/>
                </a:solidFill>
                <a:latin typeface="Quicksand Medium"/>
                <a:ea typeface="Quicksand Medium"/>
                <a:cs typeface="Quicksand Medium"/>
                <a:sym typeface="Quicksand Medium"/>
              </a:rPr>
              <a:t>Rarely have Deaf people been shown as ordinary, desirable, and fully realized individuals.</a:t>
            </a:r>
            <a:endParaRPr sz="3200">
              <a:solidFill>
                <a:schemeClr val="lt1"/>
              </a:solidFill>
              <a:latin typeface="Quicksand Medium"/>
              <a:ea typeface="Quicksand Medium"/>
              <a:cs typeface="Quicksand Medium"/>
              <a:sym typeface="Quicksa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6" name="Shape 276"/>
        <p:cNvGrpSpPr/>
        <p:nvPr/>
      </p:nvGrpSpPr>
      <p:grpSpPr>
        <a:xfrm>
          <a:off x="0" y="0"/>
          <a:ext cx="0" cy="0"/>
          <a:chOff x="0" y="0"/>
          <a:chExt cx="0" cy="0"/>
        </a:xfrm>
      </p:grpSpPr>
      <p:sp>
        <p:nvSpPr>
          <p:cNvPr id="277" name="Google Shape;277;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6aac512fb4_0_63"/>
          <p:cNvSpPr/>
          <p:nvPr/>
        </p:nvSpPr>
        <p:spPr>
          <a:xfrm>
            <a:off x="474725" y="92814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9" name="Google Shape;279;g36aac512fb4_0_63"/>
          <p:cNvPicPr preferRelativeResize="0"/>
          <p:nvPr/>
        </p:nvPicPr>
        <p:blipFill rotWithShape="1">
          <a:blip r:embed="rId5">
            <a:alphaModFix/>
          </a:blip>
          <a:srcRect b="0" l="0" r="0" t="0"/>
          <a:stretch/>
        </p:blipFill>
        <p:spPr>
          <a:xfrm>
            <a:off x="5957650" y="3061807"/>
            <a:ext cx="3137075" cy="4831142"/>
          </a:xfrm>
          <a:prstGeom prst="rect">
            <a:avLst/>
          </a:prstGeom>
          <a:noFill/>
          <a:ln>
            <a:noFill/>
          </a:ln>
        </p:spPr>
      </p:pic>
      <p:pic>
        <p:nvPicPr>
          <p:cNvPr id="280" name="Google Shape;280;g36aac512fb4_0_63"/>
          <p:cNvPicPr preferRelativeResize="0"/>
          <p:nvPr/>
        </p:nvPicPr>
        <p:blipFill rotWithShape="1">
          <a:blip r:embed="rId6">
            <a:alphaModFix/>
          </a:blip>
          <a:srcRect b="0" l="0" r="0" t="0"/>
          <a:stretch/>
        </p:blipFill>
        <p:spPr>
          <a:xfrm>
            <a:off x="11794187" y="3428988"/>
            <a:ext cx="3595426" cy="4923017"/>
          </a:xfrm>
          <a:prstGeom prst="rect">
            <a:avLst/>
          </a:prstGeom>
          <a:noFill/>
          <a:ln>
            <a:noFill/>
          </a:ln>
        </p:spPr>
      </p:pic>
      <p:sp>
        <p:nvSpPr>
          <p:cNvPr id="281" name="Google Shape;281;g36aac512fb4_0_63"/>
          <p:cNvSpPr txBox="1"/>
          <p:nvPr/>
        </p:nvSpPr>
        <p:spPr>
          <a:xfrm>
            <a:off x="149315"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82" name="Google Shape;282;g36aac512fb4_0_63"/>
          <p:cNvSpPr txBox="1"/>
          <p:nvPr/>
        </p:nvSpPr>
        <p:spPr>
          <a:xfrm>
            <a:off x="5523699" y="807064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83" name="Google Shape;283;g36aac512fb4_0_63"/>
          <p:cNvSpPr txBox="1"/>
          <p:nvPr/>
        </p:nvSpPr>
        <p:spPr>
          <a:xfrm>
            <a:off x="11799250" y="8533275"/>
            <a:ext cx="3585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84" name="Google Shape;284;g36aac512fb4_0_63"/>
          <p:cNvCxnSpPr/>
          <p:nvPr/>
        </p:nvCxnSpPr>
        <p:spPr>
          <a:xfrm flipH="1" rot="10800000">
            <a:off x="38759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85" name="Google Shape;285;g36aac512fb4_0_63"/>
          <p:cNvCxnSpPr/>
          <p:nvPr/>
        </p:nvCxnSpPr>
        <p:spPr>
          <a:xfrm flipH="1" rot="10800000">
            <a:off x="95286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86" name="Google Shape;286;g36aac512fb4_0_63"/>
          <p:cNvSpPr txBox="1"/>
          <p:nvPr/>
        </p:nvSpPr>
        <p:spPr>
          <a:xfrm>
            <a:off x="11711236" y="1215825"/>
            <a:ext cx="6048000" cy="203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US" sz="2400">
                <a:solidFill>
                  <a:schemeClr val="lt1"/>
                </a:solidFill>
                <a:latin typeface="Quicksand Medium"/>
                <a:ea typeface="Quicksand Medium"/>
                <a:cs typeface="Quicksand Medium"/>
                <a:sym typeface="Quicksand Medium"/>
              </a:rPr>
              <a:t>The film presents </a:t>
            </a:r>
            <a:r>
              <a:rPr b="1" lang="en-US" sz="2400">
                <a:solidFill>
                  <a:schemeClr val="lt1"/>
                </a:solidFill>
                <a:latin typeface="Quicksand"/>
                <a:ea typeface="Quicksand"/>
                <a:cs typeface="Quicksand"/>
                <a:sym typeface="Quicksand"/>
              </a:rPr>
              <a:t>a world without hearing people</a:t>
            </a:r>
            <a:r>
              <a:rPr lang="en-US" sz="2400">
                <a:solidFill>
                  <a:schemeClr val="lt1"/>
                </a:solidFill>
                <a:latin typeface="Quicksand Medium"/>
                <a:ea typeface="Quicksand Medium"/>
                <a:cs typeface="Quicksand Medium"/>
                <a:sym typeface="Quicksand Medium"/>
              </a:rPr>
              <a:t>, where </a:t>
            </a:r>
            <a:r>
              <a:rPr b="1" lang="en-US" sz="2400">
                <a:solidFill>
                  <a:schemeClr val="lt1"/>
                </a:solidFill>
                <a:latin typeface="Quicksand"/>
                <a:ea typeface="Quicksand"/>
                <a:cs typeface="Quicksand"/>
                <a:sym typeface="Quicksand"/>
              </a:rPr>
              <a:t>communication</a:t>
            </a:r>
            <a:r>
              <a:rPr lang="en-US" sz="2400">
                <a:solidFill>
                  <a:schemeClr val="lt1"/>
                </a:solidFill>
                <a:latin typeface="Quicksand Medium"/>
                <a:ea typeface="Quicksand Medium"/>
                <a:cs typeface="Quicksand Medium"/>
                <a:sym typeface="Quicksand Medium"/>
              </a:rPr>
              <a:t> takes place through American Sign Language (</a:t>
            </a:r>
            <a:r>
              <a:rPr b="1" lang="en-US" sz="2400">
                <a:solidFill>
                  <a:schemeClr val="lt1"/>
                </a:solidFill>
                <a:latin typeface="Quicksand"/>
                <a:ea typeface="Quicksand"/>
                <a:cs typeface="Quicksand"/>
                <a:sym typeface="Quicksand"/>
              </a:rPr>
              <a:t>ASL</a:t>
            </a:r>
            <a:r>
              <a:rPr lang="en-US" sz="2400">
                <a:solidFill>
                  <a:schemeClr val="lt1"/>
                </a:solidFill>
                <a:latin typeface="Quicksand Medium"/>
                <a:ea typeface="Quicksand Medium"/>
                <a:cs typeface="Quicksand Medium"/>
                <a:sym typeface="Quicksand Medium"/>
              </a:rPr>
              <a:t>), </a:t>
            </a:r>
            <a:r>
              <a:rPr b="1" lang="en-US" sz="2400">
                <a:solidFill>
                  <a:schemeClr val="lt1"/>
                </a:solidFill>
                <a:latin typeface="Quicksand"/>
                <a:ea typeface="Quicksand"/>
                <a:cs typeface="Quicksand"/>
                <a:sym typeface="Quicksand"/>
              </a:rPr>
              <a:t>teletypewriters</a:t>
            </a:r>
            <a:r>
              <a:rPr lang="en-US" sz="2400">
                <a:solidFill>
                  <a:schemeClr val="lt1"/>
                </a:solidFill>
                <a:latin typeface="Quicksand Medium"/>
                <a:ea typeface="Quicksand Medium"/>
                <a:cs typeface="Quicksand Medium"/>
                <a:sym typeface="Quicksand Medium"/>
              </a:rPr>
              <a:t>, and visual cues like </a:t>
            </a:r>
            <a:r>
              <a:rPr b="1" lang="en-US" sz="2400">
                <a:solidFill>
                  <a:schemeClr val="lt1"/>
                </a:solidFill>
                <a:latin typeface="Quicksand"/>
                <a:ea typeface="Quicksand"/>
                <a:cs typeface="Quicksand"/>
                <a:sym typeface="Quicksand"/>
              </a:rPr>
              <a:t>flashing doorbells</a:t>
            </a:r>
            <a:r>
              <a:rPr lang="en-US" sz="2400">
                <a:solidFill>
                  <a:schemeClr val="lt1"/>
                </a:solidFill>
                <a:latin typeface="Quicksand Medium"/>
                <a:ea typeface="Quicksand Medium"/>
                <a:cs typeface="Quicksand Medium"/>
                <a:sym typeface="Quicksand Medium"/>
              </a:rPr>
              <a:t>.</a:t>
            </a:r>
            <a:endParaRPr sz="2600">
              <a:solidFill>
                <a:schemeClr val="lt1"/>
              </a:solidFill>
              <a:latin typeface="Quicksand Medium"/>
              <a:ea typeface="Quicksand Medium"/>
              <a:cs typeface="Quicksand Medium"/>
              <a:sym typeface="Quicksand Medium"/>
            </a:endParaRPr>
          </a:p>
        </p:txBody>
      </p:sp>
      <p:sp>
        <p:nvSpPr>
          <p:cNvPr id="287" name="Google Shape;287;g36aac512fb4_0_63"/>
          <p:cNvSpPr txBox="1"/>
          <p:nvPr/>
        </p:nvSpPr>
        <p:spPr>
          <a:xfrm>
            <a:off x="278313" y="2358950"/>
            <a:ext cx="3747000" cy="67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900">
                <a:solidFill>
                  <a:schemeClr val="lt1"/>
                </a:solidFill>
                <a:latin typeface="Quicksand Medium"/>
                <a:ea typeface="Quicksand Medium"/>
                <a:cs typeface="Quicksand Medium"/>
                <a:sym typeface="Quicksand Medium"/>
              </a:rPr>
              <a:t>Original film</a:t>
            </a:r>
            <a:endParaRPr sz="2900">
              <a:solidFill>
                <a:schemeClr val="lt1"/>
              </a:solidFill>
              <a:latin typeface="Quicksand Medium"/>
              <a:ea typeface="Quicksand Medium"/>
              <a:cs typeface="Quicksand Medium"/>
              <a:sym typeface="Quicksand Medium"/>
            </a:endParaRPr>
          </a:p>
        </p:txBody>
      </p:sp>
      <p:sp>
        <p:nvSpPr>
          <p:cNvPr id="288" name="Google Shape;288;g36aac512fb4_0_63"/>
          <p:cNvSpPr txBox="1"/>
          <p:nvPr/>
        </p:nvSpPr>
        <p:spPr>
          <a:xfrm>
            <a:off x="3027398" y="1215825"/>
            <a:ext cx="7671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solidFill>
                  <a:schemeClr val="lt1"/>
                </a:solidFill>
                <a:latin typeface="Quicksand"/>
                <a:ea typeface="Quicksand"/>
                <a:cs typeface="Quicksand"/>
                <a:sym typeface="Quicksand"/>
              </a:rPr>
              <a:t>Retellings</a:t>
            </a:r>
            <a:r>
              <a:rPr lang="en-US" sz="3000">
                <a:solidFill>
                  <a:schemeClr val="lt1"/>
                </a:solidFill>
                <a:latin typeface="Quicksand Medium"/>
                <a:ea typeface="Quicksand Medium"/>
                <a:cs typeface="Quicksand Medium"/>
                <a:sym typeface="Quicksand Medium"/>
              </a:rPr>
              <a:t> of the classic story shaped by the </a:t>
            </a:r>
            <a:r>
              <a:rPr b="1" lang="en-US" sz="3000">
                <a:solidFill>
                  <a:schemeClr val="lt1"/>
                </a:solidFill>
                <a:latin typeface="Quicksand"/>
                <a:ea typeface="Quicksand"/>
                <a:cs typeface="Quicksand"/>
                <a:sym typeface="Quicksand"/>
              </a:rPr>
              <a:t>cultural identities</a:t>
            </a:r>
            <a:r>
              <a:rPr lang="en-US" sz="3000">
                <a:solidFill>
                  <a:schemeClr val="lt1"/>
                </a:solidFill>
                <a:latin typeface="Quicksand Medium"/>
                <a:ea typeface="Quicksand Medium"/>
                <a:cs typeface="Quicksand Medium"/>
                <a:sym typeface="Quicksand Medium"/>
              </a:rPr>
              <a:t> of their creators.</a:t>
            </a:r>
            <a:endParaRPr sz="3000">
              <a:solidFill>
                <a:schemeClr val="lt1"/>
              </a:solidFill>
              <a:latin typeface="Quicksand Medium"/>
              <a:ea typeface="Quicksand Medium"/>
              <a:cs typeface="Quicksand Medium"/>
              <a:sym typeface="Quicksand Medium"/>
            </a:endParaRPr>
          </a:p>
        </p:txBody>
      </p:sp>
      <p:sp>
        <p:nvSpPr>
          <p:cNvPr id="289" name="Google Shape;289;g36aac512fb4_0_63"/>
          <p:cNvSpPr txBox="1"/>
          <p:nvPr/>
        </p:nvSpPr>
        <p:spPr>
          <a:xfrm>
            <a:off x="3465275" y="292425"/>
            <a:ext cx="9615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800">
                <a:solidFill>
                  <a:schemeClr val="lt1"/>
                </a:solidFill>
                <a:latin typeface="Anton"/>
                <a:ea typeface="Anton"/>
                <a:cs typeface="Anton"/>
                <a:sym typeface="Anton"/>
              </a:rPr>
              <a:t>Cinema Revisited through a Deaf Lens</a:t>
            </a:r>
            <a:endParaRPr sz="4800">
              <a:solidFill>
                <a:schemeClr val="lt1"/>
              </a:solidFill>
              <a:latin typeface="Anton"/>
              <a:ea typeface="Anton"/>
              <a:cs typeface="Anton"/>
              <a:sym typeface="Anton"/>
            </a:endParaRPr>
          </a:p>
        </p:txBody>
      </p:sp>
      <p:pic>
        <p:nvPicPr>
          <p:cNvPr id="290" name="Google Shape;290;g36aac512fb4_0_63" title="Dracula_(1931_film_poster_-_Style_A).jpg"/>
          <p:cNvPicPr preferRelativeResize="0"/>
          <p:nvPr/>
        </p:nvPicPr>
        <p:blipFill>
          <a:blip r:embed="rId7">
            <a:alphaModFix/>
          </a:blip>
          <a:stretch>
            <a:fillRect/>
          </a:stretch>
        </p:blipFill>
        <p:spPr>
          <a:xfrm>
            <a:off x="703650" y="3191150"/>
            <a:ext cx="2922101" cy="44827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4" name="Shape 294"/>
        <p:cNvGrpSpPr/>
        <p:nvPr/>
      </p:nvGrpSpPr>
      <p:grpSpPr>
        <a:xfrm>
          <a:off x="0" y="0"/>
          <a:ext cx="0" cy="0"/>
          <a:chOff x="0" y="0"/>
          <a:chExt cx="0" cy="0"/>
        </a:xfrm>
      </p:grpSpPr>
      <p:grpSp>
        <p:nvGrpSpPr>
          <p:cNvPr id="295" name="Google Shape;295;g2a50dcd015a_0_83"/>
          <p:cNvGrpSpPr/>
          <p:nvPr/>
        </p:nvGrpSpPr>
        <p:grpSpPr>
          <a:xfrm>
            <a:off x="0" y="-216993"/>
            <a:ext cx="2922102" cy="10504504"/>
            <a:chOff x="0" y="-57150"/>
            <a:chExt cx="769602" cy="2766600"/>
          </a:xfrm>
        </p:grpSpPr>
        <p:sp>
          <p:nvSpPr>
            <p:cNvPr id="296" name="Google Shape;296;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2a50dcd015a_0_83"/>
          <p:cNvSpPr txBox="1"/>
          <p:nvPr/>
        </p:nvSpPr>
        <p:spPr>
          <a:xfrm>
            <a:off x="4361700" y="288900"/>
            <a:ext cx="128547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solidFill>
                  <a:schemeClr val="lt1"/>
                </a:solidFill>
                <a:latin typeface="Quicksand Medium"/>
                <a:ea typeface="Quicksand Medium"/>
                <a:cs typeface="Quicksand Medium"/>
                <a:sym typeface="Quicksand Medium"/>
              </a:rPr>
              <a:t>Deaf filmmaking companies and festivals established and many short and full-length Deaf-made films created.</a:t>
            </a:r>
            <a:endParaRPr sz="3600">
              <a:solidFill>
                <a:schemeClr val="lt1"/>
              </a:solidFill>
              <a:latin typeface="Quicksand Medium"/>
              <a:ea typeface="Quicksand Medium"/>
              <a:cs typeface="Quicksand Medium"/>
              <a:sym typeface="Quicksand Medium"/>
            </a:endParaRPr>
          </a:p>
        </p:txBody>
      </p:sp>
      <p:pic>
        <p:nvPicPr>
          <p:cNvPr id="300" name="Google Shape;300;g2a50dcd015a_0_83" title="deaffest-logo-for-web.jpg">
            <a:hlinkClick r:id="rId4"/>
          </p:cNvPr>
          <p:cNvPicPr preferRelativeResize="0"/>
          <p:nvPr/>
        </p:nvPicPr>
        <p:blipFill rotWithShape="1">
          <a:blip r:embed="rId5">
            <a:alphaModFix/>
          </a:blip>
          <a:srcRect b="4872" l="4297" r="4670" t="3553"/>
          <a:stretch/>
        </p:blipFill>
        <p:spPr>
          <a:xfrm>
            <a:off x="3529575" y="3878276"/>
            <a:ext cx="2702775" cy="2718753"/>
          </a:xfrm>
          <a:prstGeom prst="rect">
            <a:avLst/>
          </a:prstGeom>
          <a:noFill/>
          <a:ln>
            <a:noFill/>
          </a:ln>
        </p:spPr>
      </p:pic>
      <p:sp>
        <p:nvSpPr>
          <p:cNvPr id="301" name="Google Shape;301;g2a50dcd015a_0_83"/>
          <p:cNvSpPr txBox="1"/>
          <p:nvPr/>
        </p:nvSpPr>
        <p:spPr>
          <a:xfrm>
            <a:off x="3604525" y="1946988"/>
            <a:ext cx="6797700" cy="174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solidFill>
                  <a:srgbClr val="FFFFFF"/>
                </a:solidFill>
                <a:latin typeface="Anton"/>
                <a:ea typeface="Anton"/>
                <a:cs typeface="Anton"/>
                <a:sym typeface="Anton"/>
              </a:rPr>
              <a:t>International Deaf Film/Arts Festival</a:t>
            </a:r>
            <a:endParaRPr sz="4800">
              <a:solidFill>
                <a:srgbClr val="FFFFFF"/>
              </a:solidFill>
              <a:latin typeface="Anton"/>
              <a:ea typeface="Anton"/>
              <a:cs typeface="Anton"/>
              <a:sym typeface="Anton"/>
            </a:endParaRPr>
          </a:p>
        </p:txBody>
      </p:sp>
      <p:pic>
        <p:nvPicPr>
          <p:cNvPr id="302" name="Google Shape;302;g2a50dcd015a_0_83" title="a-VdWOjO_400x400.jpg">
            <a:hlinkClick r:id="rId6"/>
          </p:cNvPr>
          <p:cNvPicPr preferRelativeResize="0"/>
          <p:nvPr/>
        </p:nvPicPr>
        <p:blipFill rotWithShape="1">
          <a:blip r:embed="rId7">
            <a:alphaModFix/>
          </a:blip>
          <a:srcRect b="7215" l="20580" r="23769" t="6682"/>
          <a:stretch/>
        </p:blipFill>
        <p:spPr>
          <a:xfrm>
            <a:off x="9529625" y="5929301"/>
            <a:ext cx="2031617" cy="3143250"/>
          </a:xfrm>
          <a:prstGeom prst="rect">
            <a:avLst/>
          </a:prstGeom>
          <a:noFill/>
          <a:ln>
            <a:noFill/>
          </a:ln>
        </p:spPr>
      </p:pic>
      <p:pic>
        <p:nvPicPr>
          <p:cNvPr id="303" name="Google Shape;303;g2a50dcd015a_0_83" title="256x256bb.jpg"/>
          <p:cNvPicPr preferRelativeResize="0"/>
          <p:nvPr/>
        </p:nvPicPr>
        <p:blipFill rotWithShape="1">
          <a:blip r:embed="rId8">
            <a:alphaModFix/>
          </a:blip>
          <a:srcRect b="2635" l="7019" r="6431" t="5874"/>
          <a:stretch/>
        </p:blipFill>
        <p:spPr>
          <a:xfrm>
            <a:off x="6649925" y="3878275"/>
            <a:ext cx="2702775" cy="2857075"/>
          </a:xfrm>
          <a:prstGeom prst="rect">
            <a:avLst/>
          </a:prstGeom>
          <a:noFill/>
          <a:ln>
            <a:noFill/>
          </a:ln>
        </p:spPr>
      </p:pic>
      <p:pic>
        <p:nvPicPr>
          <p:cNvPr id="304" name="Google Shape;304;g2a50dcd015a_0_83" title="logo seattle.jpeg">
            <a:hlinkClick r:id="rId9"/>
          </p:cNvPr>
          <p:cNvPicPr preferRelativeResize="0"/>
          <p:nvPr/>
        </p:nvPicPr>
        <p:blipFill>
          <a:blip r:embed="rId10">
            <a:alphaModFix/>
          </a:blip>
          <a:stretch>
            <a:fillRect/>
          </a:stretch>
        </p:blipFill>
        <p:spPr>
          <a:xfrm>
            <a:off x="11845399" y="6342275"/>
            <a:ext cx="2922100" cy="2922100"/>
          </a:xfrm>
          <a:prstGeom prst="rect">
            <a:avLst/>
          </a:prstGeom>
          <a:noFill/>
          <a:ln>
            <a:noFill/>
          </a:ln>
        </p:spPr>
      </p:pic>
      <p:pic>
        <p:nvPicPr>
          <p:cNvPr id="305" name="Google Shape;305;g2a50dcd015a_0_83" title="sunlight festival.jpeg">
            <a:hlinkClick r:id="rId11"/>
          </p:cNvPr>
          <p:cNvPicPr preferRelativeResize="0"/>
          <p:nvPr/>
        </p:nvPicPr>
        <p:blipFill rotWithShape="1">
          <a:blip r:embed="rId12">
            <a:alphaModFix/>
          </a:blip>
          <a:srcRect b="8187" l="7533" r="8107" t="12245"/>
          <a:stretch/>
        </p:blipFill>
        <p:spPr>
          <a:xfrm>
            <a:off x="3719750" y="7625488"/>
            <a:ext cx="4419600" cy="1514225"/>
          </a:xfrm>
          <a:prstGeom prst="rect">
            <a:avLst/>
          </a:prstGeom>
          <a:noFill/>
          <a:ln>
            <a:noFill/>
          </a:ln>
        </p:spPr>
      </p:pic>
      <p:pic>
        <p:nvPicPr>
          <p:cNvPr id="306" name="Google Shape;306;g2a50dcd015a_0_83" title="Murali Expo_page-0001.jpeg">
            <a:hlinkClick r:id="rId13"/>
          </p:cNvPr>
          <p:cNvPicPr preferRelativeResize="0"/>
          <p:nvPr/>
        </p:nvPicPr>
        <p:blipFill>
          <a:blip r:embed="rId14">
            <a:alphaModFix/>
          </a:blip>
          <a:stretch>
            <a:fillRect/>
          </a:stretch>
        </p:blipFill>
        <p:spPr>
          <a:xfrm>
            <a:off x="14898850" y="1948985"/>
            <a:ext cx="2775600" cy="2728265"/>
          </a:xfrm>
          <a:prstGeom prst="rect">
            <a:avLst/>
          </a:prstGeom>
          <a:noFill/>
          <a:ln>
            <a:noFill/>
          </a:ln>
        </p:spPr>
      </p:pic>
      <p:pic>
        <p:nvPicPr>
          <p:cNvPr id="307" name="Google Shape;307;g2a50dcd015a_0_83" title="Copy-of-DRFF.jpg">
            <a:hlinkClick r:id="rId15"/>
          </p:cNvPr>
          <p:cNvPicPr preferRelativeResize="0"/>
          <p:nvPr/>
        </p:nvPicPr>
        <p:blipFill>
          <a:blip r:embed="rId16">
            <a:alphaModFix/>
          </a:blip>
          <a:stretch>
            <a:fillRect/>
          </a:stretch>
        </p:blipFill>
        <p:spPr>
          <a:xfrm>
            <a:off x="10792123" y="2312485"/>
            <a:ext cx="3349900" cy="2577840"/>
          </a:xfrm>
          <a:prstGeom prst="rect">
            <a:avLst/>
          </a:prstGeom>
          <a:noFill/>
          <a:ln>
            <a:noFill/>
          </a:ln>
        </p:spPr>
      </p:pic>
      <p:pic>
        <p:nvPicPr>
          <p:cNvPr id="308" name="Google Shape;308;g2a50dcd015a_0_83" title="logo film russia.jpeg">
            <a:hlinkClick r:id="rId17"/>
          </p:cNvPr>
          <p:cNvPicPr preferRelativeResize="0"/>
          <p:nvPr/>
        </p:nvPicPr>
        <p:blipFill rotWithShape="1">
          <a:blip r:embed="rId18">
            <a:alphaModFix/>
          </a:blip>
          <a:srcRect b="0" l="7034" r="6982" t="0"/>
          <a:stretch/>
        </p:blipFill>
        <p:spPr>
          <a:xfrm>
            <a:off x="15051650" y="5762275"/>
            <a:ext cx="2702775" cy="3143250"/>
          </a:xfrm>
          <a:prstGeom prst="rect">
            <a:avLst/>
          </a:prstGeom>
          <a:noFill/>
          <a:ln>
            <a:noFill/>
          </a:ln>
        </p:spPr>
      </p:pic>
      <p:sp>
        <p:nvSpPr>
          <p:cNvPr id="309" name="Google Shape;309;g2a50dcd015a_0_83"/>
          <p:cNvSpPr txBox="1"/>
          <p:nvPr/>
        </p:nvSpPr>
        <p:spPr>
          <a:xfrm>
            <a:off x="3473000" y="663110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Wolverhampton, UK</a:t>
            </a:r>
            <a:endParaRPr sz="1800"/>
          </a:p>
        </p:txBody>
      </p:sp>
      <p:sp>
        <p:nvSpPr>
          <p:cNvPr id="310" name="Google Shape;310;g2a50dcd015a_0_83"/>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Reims, France</a:t>
            </a:r>
            <a:endParaRPr sz="1800"/>
          </a:p>
        </p:txBody>
      </p:sp>
      <p:sp>
        <p:nvSpPr>
          <p:cNvPr id="311" name="Google Shape;311;g2a50dcd015a_0_83"/>
          <p:cNvSpPr txBox="1"/>
          <p:nvPr/>
        </p:nvSpPr>
        <p:spPr>
          <a:xfrm>
            <a:off x="10792127" y="4890325"/>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Rochester, USA</a:t>
            </a:r>
            <a:endParaRPr sz="1800"/>
          </a:p>
        </p:txBody>
      </p:sp>
      <p:sp>
        <p:nvSpPr>
          <p:cNvPr id="312" name="Google Shape;312;g2a50dcd015a_0_83"/>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Los Angeles, USA</a:t>
            </a:r>
            <a:endParaRPr sz="1800"/>
          </a:p>
        </p:txBody>
      </p:sp>
      <p:sp>
        <p:nvSpPr>
          <p:cNvPr id="313" name="Google Shape;313;g2a50dcd015a_0_83"/>
          <p:cNvSpPr txBox="1"/>
          <p:nvPr/>
        </p:nvSpPr>
        <p:spPr>
          <a:xfrm>
            <a:off x="11631552" y="5814100"/>
            <a:ext cx="3349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Seattle, USA</a:t>
            </a:r>
            <a:endParaRPr sz="1800"/>
          </a:p>
        </p:txBody>
      </p:sp>
      <p:sp>
        <p:nvSpPr>
          <p:cNvPr id="314" name="Google Shape;314;g2a50dcd015a_0_83"/>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Tokyo, Japan</a:t>
            </a:r>
            <a:endParaRPr sz="1800"/>
          </a:p>
        </p:txBody>
      </p:sp>
      <p:sp>
        <p:nvSpPr>
          <p:cNvPr id="315" name="Google Shape;315;g2a50dcd015a_0_83"/>
          <p:cNvSpPr txBox="1"/>
          <p:nvPr/>
        </p:nvSpPr>
        <p:spPr>
          <a:xfrm>
            <a:off x="15087975" y="90187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 Moscow, Russia</a:t>
            </a:r>
            <a:endParaRPr sz="1800"/>
          </a:p>
        </p:txBody>
      </p:sp>
      <p:sp>
        <p:nvSpPr>
          <p:cNvPr id="316" name="Google Shape;316;g2a50dcd015a_0_83"/>
          <p:cNvSpPr txBox="1"/>
          <p:nvPr/>
        </p:nvSpPr>
        <p:spPr>
          <a:xfrm>
            <a:off x="14975363" y="4677250"/>
            <a:ext cx="277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FFFFFF"/>
                </a:solidFill>
                <a:latin typeface="Quicksand Medium"/>
                <a:ea typeface="Quicksand Medium"/>
                <a:cs typeface="Quicksand Medium"/>
                <a:sym typeface="Quicksand Medium"/>
              </a:rPr>
              <a:t>India</a:t>
            </a:r>
            <a:endParaRPr sz="1800"/>
          </a:p>
        </p:txBody>
      </p:sp>
      <p:sp>
        <p:nvSpPr>
          <p:cNvPr id="317" name="Google Shape;317;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1" name="Shape 321"/>
        <p:cNvGrpSpPr/>
        <p:nvPr/>
      </p:nvGrpSpPr>
      <p:grpSpPr>
        <a:xfrm>
          <a:off x="0" y="0"/>
          <a:ext cx="0" cy="0"/>
          <a:chOff x="0" y="0"/>
          <a:chExt cx="0" cy="0"/>
        </a:xfrm>
      </p:grpSpPr>
      <p:grpSp>
        <p:nvGrpSpPr>
          <p:cNvPr id="322" name="Google Shape;322;g36aac512fb4_0_81"/>
          <p:cNvGrpSpPr/>
          <p:nvPr/>
        </p:nvGrpSpPr>
        <p:grpSpPr>
          <a:xfrm>
            <a:off x="0" y="-216993"/>
            <a:ext cx="2922102" cy="10504504"/>
            <a:chOff x="0" y="-57150"/>
            <a:chExt cx="769602" cy="2766600"/>
          </a:xfrm>
        </p:grpSpPr>
        <p:sp>
          <p:nvSpPr>
            <p:cNvPr id="323" name="Google Shape;323;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5" name="Google Shape;325;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g36aac512fb4_0_8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g36aac512fb4_0_81"/>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Examples</a:t>
            </a:r>
            <a:endParaRPr b="0" i="0" sz="3200" u="none" cap="none" strike="noStrike">
              <a:solidFill>
                <a:srgbClr val="F7F1D5"/>
              </a:solidFill>
              <a:latin typeface="Anton"/>
              <a:ea typeface="Anton"/>
              <a:cs typeface="Anton"/>
              <a:sym typeface="Anton"/>
            </a:endParaRPr>
          </a:p>
        </p:txBody>
      </p:sp>
      <p:sp>
        <p:nvSpPr>
          <p:cNvPr id="328" name="Google Shape;328;g36aac512fb4_0_81"/>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lang="en-US" sz="9600">
                <a:solidFill>
                  <a:srgbClr val="FFFFFF"/>
                </a:solidFill>
                <a:latin typeface="Anton"/>
                <a:ea typeface="Anton"/>
                <a:cs typeface="Anton"/>
                <a:sym typeface="Anton"/>
              </a:rPr>
              <a:t>Deaf Cinema</a:t>
            </a:r>
            <a:endParaRPr b="0" i="0" sz="9600" u="none" cap="none" strike="noStrike">
              <a:solidFill>
                <a:srgbClr val="FFFFFF"/>
              </a:solidFill>
              <a:latin typeface="Anton"/>
              <a:ea typeface="Anton"/>
              <a:cs typeface="Anton"/>
              <a:sym typeface="Anton"/>
            </a:endParaRPr>
          </a:p>
        </p:txBody>
      </p:sp>
      <p:pic>
        <p:nvPicPr>
          <p:cNvPr id="329" name="Google Shape;329;g36aac512fb4_0_81">
            <a:hlinkClick r:id="rId5"/>
          </p:cNvPr>
          <p:cNvPicPr preferRelativeResize="0"/>
          <p:nvPr/>
        </p:nvPicPr>
        <p:blipFill rotWithShape="1">
          <a:blip r:embed="rId6">
            <a:alphaModFix/>
          </a:blip>
          <a:srcRect b="0" l="0" r="0" t="0"/>
          <a:stretch/>
        </p:blipFill>
        <p:spPr>
          <a:xfrm>
            <a:off x="7955326" y="2025202"/>
            <a:ext cx="3261425" cy="3314727"/>
          </a:xfrm>
          <a:prstGeom prst="rect">
            <a:avLst/>
          </a:prstGeom>
          <a:noFill/>
          <a:ln>
            <a:noFill/>
          </a:ln>
        </p:spPr>
      </p:pic>
      <p:pic>
        <p:nvPicPr>
          <p:cNvPr id="330" name="Google Shape;330;g36aac512fb4_0_81">
            <a:hlinkClick r:id="rId7"/>
          </p:cNvPr>
          <p:cNvPicPr preferRelativeResize="0"/>
          <p:nvPr/>
        </p:nvPicPr>
        <p:blipFill rotWithShape="1">
          <a:blip r:embed="rId8">
            <a:alphaModFix/>
          </a:blip>
          <a:srcRect b="0" l="0" r="0" t="0"/>
          <a:stretch/>
        </p:blipFill>
        <p:spPr>
          <a:xfrm>
            <a:off x="3452950" y="2287600"/>
            <a:ext cx="3261425" cy="4802555"/>
          </a:xfrm>
          <a:prstGeom prst="rect">
            <a:avLst/>
          </a:prstGeom>
          <a:noFill/>
          <a:ln>
            <a:noFill/>
          </a:ln>
        </p:spPr>
      </p:pic>
      <p:pic>
        <p:nvPicPr>
          <p:cNvPr id="331" name="Google Shape;331;g36aac512fb4_0_81">
            <a:hlinkClick r:id="rId9"/>
          </p:cNvPr>
          <p:cNvPicPr preferRelativeResize="0"/>
          <p:nvPr/>
        </p:nvPicPr>
        <p:blipFill rotWithShape="1">
          <a:blip r:embed="rId10">
            <a:alphaModFix/>
          </a:blip>
          <a:srcRect b="0" l="0" r="0" t="0"/>
          <a:stretch/>
        </p:blipFill>
        <p:spPr>
          <a:xfrm>
            <a:off x="14828750" y="362900"/>
            <a:ext cx="3261424" cy="4864918"/>
          </a:xfrm>
          <a:prstGeom prst="rect">
            <a:avLst/>
          </a:prstGeom>
          <a:noFill/>
          <a:ln>
            <a:noFill/>
          </a:ln>
        </p:spPr>
      </p:pic>
      <p:pic>
        <p:nvPicPr>
          <p:cNvPr id="332" name="Google Shape;332;g36aac512fb4_0_81">
            <a:hlinkClick r:id="rId11"/>
          </p:cNvPr>
          <p:cNvPicPr preferRelativeResize="0"/>
          <p:nvPr/>
        </p:nvPicPr>
        <p:blipFill rotWithShape="1">
          <a:blip r:embed="rId12">
            <a:alphaModFix/>
          </a:blip>
          <a:srcRect b="0" l="0" r="0" t="0"/>
          <a:stretch/>
        </p:blipFill>
        <p:spPr>
          <a:xfrm>
            <a:off x="14634525" y="5613063"/>
            <a:ext cx="3455650" cy="3455650"/>
          </a:xfrm>
          <a:prstGeom prst="rect">
            <a:avLst/>
          </a:prstGeom>
          <a:noFill/>
          <a:ln>
            <a:noFill/>
          </a:ln>
        </p:spPr>
      </p:pic>
      <p:sp>
        <p:nvSpPr>
          <p:cNvPr id="333" name="Google Shape;333;g36aac512fb4_0_81"/>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34" name="Google Shape;334;g36aac512fb4_0_81"/>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5" name="Google Shape;335;g36aac512fb4_0_81" title="Jesus-ASL-official-film-poster-scaled.jpeg">
            <a:hlinkClick r:id="rId13"/>
          </p:cNvPr>
          <p:cNvPicPr preferRelativeResize="0"/>
          <p:nvPr/>
        </p:nvPicPr>
        <p:blipFill rotWithShape="1">
          <a:blip r:embed="rId14">
            <a:alphaModFix/>
          </a:blip>
          <a:srcRect b="0" l="0" r="0" t="0"/>
          <a:stretch/>
        </p:blipFill>
        <p:spPr>
          <a:xfrm>
            <a:off x="7990562" y="5613079"/>
            <a:ext cx="3158798" cy="4446198"/>
          </a:xfrm>
          <a:prstGeom prst="rect">
            <a:avLst/>
          </a:prstGeom>
          <a:noFill/>
          <a:ln>
            <a:noFill/>
          </a:ln>
        </p:spPr>
      </p:pic>
      <p:sp>
        <p:nvSpPr>
          <p:cNvPr id="336" name="Google Shape;336;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rPr b="1" lang="en-US" sz="2600">
                <a:solidFill>
                  <a:srgbClr val="FFFFFF"/>
                </a:solidFill>
                <a:latin typeface="Quicksand"/>
                <a:ea typeface="Quicksand"/>
                <a:cs typeface="Quicksand"/>
                <a:sym typeface="Quicksand"/>
              </a:rPr>
              <a:t>JESUS: a Deaf Missions film</a:t>
            </a:r>
            <a:r>
              <a:rPr lang="en-US" sz="2600">
                <a:solidFill>
                  <a:srgbClr val="FFFFFF"/>
                </a:solidFill>
                <a:latin typeface="Quicksand Medium"/>
                <a:ea typeface="Quicksand Medium"/>
                <a:cs typeface="Quicksand Medium"/>
                <a:sym typeface="Quicksand Medium"/>
              </a:rPr>
              <a:t> </a:t>
            </a:r>
            <a:br>
              <a:rPr lang="en-US" sz="2600">
                <a:solidFill>
                  <a:srgbClr val="FFFFFF"/>
                </a:solidFill>
                <a:latin typeface="Quicksand Medium"/>
                <a:ea typeface="Quicksand Medium"/>
                <a:cs typeface="Quicksand Medium"/>
                <a:sym typeface="Quicksand Medium"/>
              </a:rPr>
            </a:br>
            <a:r>
              <a:rPr lang="en-US" sz="2600">
                <a:solidFill>
                  <a:srgbClr val="FFFFFF"/>
                </a:solidFill>
                <a:latin typeface="Quicksand Medium"/>
                <a:ea typeface="Quicksand Medium"/>
                <a:cs typeface="Quicksand Medium"/>
                <a:sym typeface="Quicksand Medium"/>
              </a:rPr>
              <a:t>(J. D. Josselyn, 2024)</a:t>
            </a:r>
            <a:endParaRPr sz="2600">
              <a:solidFill>
                <a:srgbClr val="FFFFFF"/>
              </a:solidFill>
              <a:latin typeface="Quicksand Medium"/>
              <a:ea typeface="Quicksand Medium"/>
              <a:cs typeface="Quicksand Medium"/>
              <a:sym typeface="Quicksand Medium"/>
            </a:endParaRPr>
          </a:p>
        </p:txBody>
      </p:sp>
      <p:sp>
        <p:nvSpPr>
          <p:cNvPr id="337" name="Google Shape;337;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a:t>
            </a:r>
            <a:r>
              <a:rPr b="1" lang="en-US" sz="2600">
                <a:solidFill>
                  <a:srgbClr val="FFFFFF"/>
                </a:solidFill>
                <a:latin typeface="Quicksand"/>
                <a:ea typeface="Quicksand"/>
                <a:cs typeface="Quicksand"/>
                <a:sym typeface="Quicksand"/>
              </a:rPr>
              <a:t>mall World</a:t>
            </a:r>
            <a:r>
              <a:rPr b="1" i="0" lang="en-US" sz="2600" u="none" cap="none" strike="noStrike">
                <a:solidFill>
                  <a:srgbClr val="FFFFFF"/>
                </a:solidFill>
                <a:latin typeface="Quicksand"/>
                <a:ea typeface="Quicksand"/>
                <a:cs typeface="Quicksand"/>
                <a:sym typeface="Quicksand"/>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a:t>
            </a:r>
            <a:r>
              <a:rPr lang="en-US" sz="2600">
                <a:solidFill>
                  <a:srgbClr val="FFFFFF"/>
                </a:solidFill>
                <a:latin typeface="Quicksand Medium"/>
                <a:ea typeface="Quicksand Medium"/>
                <a:cs typeface="Quicksand Medium"/>
                <a:sym typeface="Quicksand Medium"/>
              </a:rPr>
              <a:t>L</a:t>
            </a:r>
            <a:r>
              <a:rPr b="0" i="0" lang="en-US" sz="2600" u="none" cap="none" strike="noStrike">
                <a:solidFill>
                  <a:srgbClr val="FFFFFF"/>
                </a:solidFill>
                <a:latin typeface="Quicksand Medium"/>
                <a:ea typeface="Quicksand Medium"/>
                <a:cs typeface="Quicksand Medium"/>
                <a:sym typeface="Quicksand Medium"/>
              </a:rPr>
              <a:t>. </a:t>
            </a:r>
            <a:r>
              <a:rPr lang="en-US" sz="2600">
                <a:solidFill>
                  <a:srgbClr val="FFFFFF"/>
                </a:solidFill>
                <a:latin typeface="Quicksand Medium"/>
                <a:ea typeface="Quicksand Medium"/>
                <a:cs typeface="Quicksand Medium"/>
                <a:sym typeface="Quicksand Medium"/>
              </a:rPr>
              <a:t>Neethling</a:t>
            </a:r>
            <a:r>
              <a:rPr b="0" i="0" lang="en-US" sz="2600" u="none" cap="none" strike="noStrike">
                <a:solidFill>
                  <a:srgbClr val="FFFFFF"/>
                </a:solidFill>
                <a:latin typeface="Quicksand Medium"/>
                <a:ea typeface="Quicksand Medium"/>
                <a:cs typeface="Quicksand Medium"/>
                <a:sym typeface="Quicksand Medium"/>
              </a:rPr>
              <a:t>, 201</a:t>
            </a:r>
            <a:r>
              <a:rPr lang="en-US" sz="2600">
                <a:solidFill>
                  <a:srgbClr val="FFFFFF"/>
                </a:solidFill>
                <a:latin typeface="Quicksand Medium"/>
                <a:ea typeface="Quicksand Medium"/>
                <a:cs typeface="Quicksand Medium"/>
                <a:sym typeface="Quicksand Medium"/>
              </a:rPr>
              <a:t>6</a:t>
            </a:r>
            <a:r>
              <a:rPr b="0" i="0" lang="en-US" sz="2600" u="none" cap="none" strike="noStrike">
                <a:solidFill>
                  <a:srgbClr val="FFFFFF"/>
                </a:solidFill>
                <a:latin typeface="Quicksand Medium"/>
                <a:ea typeface="Quicksand Medium"/>
                <a:cs typeface="Quicksand Medium"/>
                <a:sym typeface="Quicksand Medium"/>
              </a:rPr>
              <a:t>)</a:t>
            </a:r>
            <a:endParaRPr b="0" i="0" sz="2600" u="none" cap="none" strike="noStrike">
              <a:solidFill>
                <a:srgbClr val="FFFFFF"/>
              </a:solidFill>
              <a:latin typeface="Quicksand Medium"/>
              <a:ea typeface="Quicksand Medium"/>
              <a:cs typeface="Quicksand Medium"/>
              <a:sym typeface="Quicksand Medium"/>
            </a:endParaRPr>
          </a:p>
        </p:txBody>
      </p:sp>
      <p:sp>
        <p:nvSpPr>
          <p:cNvPr id="338" name="Google Shape;338;g36aac512fb4_0_81"/>
          <p:cNvSpPr txBox="1"/>
          <p:nvPr/>
        </p:nvSpPr>
        <p:spPr>
          <a:xfrm>
            <a:off x="106688" y="8345375"/>
            <a:ext cx="27087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200">
                <a:solidFill>
                  <a:srgbClr val="FFFFFF"/>
                </a:solidFill>
                <a:latin typeface="Quicksand Medium"/>
                <a:ea typeface="Quicksand Medium"/>
                <a:cs typeface="Quicksand Medium"/>
                <a:sym typeface="Quicksand Medium"/>
              </a:rPr>
              <a:t>You can also screen the video "Deaf Filmmakers and Their Works."</a:t>
            </a:r>
            <a:endParaRPr sz="2200">
              <a:solidFill>
                <a:srgbClr val="FFFFFF"/>
              </a:solidFill>
              <a:latin typeface="Quicksand Medium"/>
              <a:ea typeface="Quicksand Medium"/>
              <a:cs typeface="Quicksand Medium"/>
              <a:sym typeface="Quicksand Medium"/>
            </a:endParaRPr>
          </a:p>
        </p:txBody>
      </p:sp>
      <p:sp>
        <p:nvSpPr>
          <p:cNvPr id="339" name="Google Shape;339;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3" name="Shape 343"/>
        <p:cNvGrpSpPr/>
        <p:nvPr/>
      </p:nvGrpSpPr>
      <p:grpSpPr>
        <a:xfrm>
          <a:off x="0" y="0"/>
          <a:ext cx="0" cy="0"/>
          <a:chOff x="0" y="0"/>
          <a:chExt cx="0" cy="0"/>
        </a:xfrm>
      </p:grpSpPr>
      <p:sp>
        <p:nvSpPr>
          <p:cNvPr id="344" name="Google Shape;344;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g36aac512fb4_0_72"/>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6" name="Google Shape;346;g36aac512fb4_0_72"/>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47" name="Google Shape;347;g36aac512fb4_0_72"/>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48" name="Google Shape;348;g36aac512fb4_0_72"/>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b="1" lang="en-US" sz="3600">
                <a:solidFill>
                  <a:schemeClr val="lt1"/>
                </a:solidFill>
                <a:latin typeface="Quicksand"/>
                <a:ea typeface="Quicksand"/>
                <a:cs typeface="Quicksand"/>
                <a:sym typeface="Quicksand"/>
              </a:rPr>
              <a:t>Sign language</a:t>
            </a:r>
            <a:r>
              <a:rPr lang="en-US" sz="3600">
                <a:solidFill>
                  <a:schemeClr val="lt1"/>
                </a:solidFill>
                <a:latin typeface="Quicksand"/>
                <a:ea typeface="Quicksand"/>
                <a:cs typeface="Quicksand"/>
                <a:sym typeface="Quicksand"/>
              </a:rPr>
              <a:t> </a:t>
            </a:r>
            <a:r>
              <a:rPr lang="en-US" sz="3200">
                <a:solidFill>
                  <a:schemeClr val="lt1"/>
                </a:solidFill>
                <a:latin typeface="Quicksand"/>
                <a:ea typeface="Quicksand"/>
                <a:cs typeface="Quicksand"/>
                <a:sym typeface="Quicksand"/>
              </a:rPr>
              <a:t>as the primary language of the film</a:t>
            </a:r>
            <a:endParaRPr b="0" i="0" sz="2800" u="none" cap="none" strike="noStrike">
              <a:solidFill>
                <a:schemeClr val="lt1"/>
              </a:solidFill>
              <a:latin typeface="Quicksand SemiBold"/>
              <a:ea typeface="Quicksand SemiBold"/>
              <a:cs typeface="Quicksand SemiBold"/>
              <a:sym typeface="Quicksand SemiBold"/>
            </a:endParaRPr>
          </a:p>
        </p:txBody>
      </p:sp>
      <p:sp>
        <p:nvSpPr>
          <p:cNvPr id="349" name="Google Shape;349;g36aac512fb4_0_72"/>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000"/>
              </a:spcAft>
              <a:buNone/>
            </a:pPr>
            <a:r>
              <a:rPr b="1" lang="en-US" sz="3600">
                <a:solidFill>
                  <a:schemeClr val="lt1"/>
                </a:solidFill>
                <a:latin typeface="Quicksand"/>
                <a:ea typeface="Quicksand"/>
                <a:cs typeface="Quicksand"/>
                <a:sym typeface="Quicksand"/>
              </a:rPr>
              <a:t>Deaf-centered perspective, </a:t>
            </a:r>
            <a:r>
              <a:rPr lang="en-US" sz="2800">
                <a:solidFill>
                  <a:schemeClr val="lt1"/>
                </a:solidFill>
                <a:latin typeface="Quicksand"/>
                <a:ea typeface="Quicksand"/>
                <a:cs typeface="Quicksand"/>
                <a:sym typeface="Quicksand"/>
              </a:rPr>
              <a:t>avoiding paternalistic or medicalized portrayals by hearing individuals and challenging audism</a:t>
            </a:r>
            <a:endParaRPr sz="2800">
              <a:solidFill>
                <a:schemeClr val="lt1"/>
              </a:solidFill>
              <a:latin typeface="Quicksand SemiBold"/>
              <a:ea typeface="Quicksand SemiBold"/>
              <a:cs typeface="Quicksand SemiBold"/>
              <a:sym typeface="Quicksand SemiBold"/>
            </a:endParaRPr>
          </a:p>
        </p:txBody>
      </p:sp>
      <p:sp>
        <p:nvSpPr>
          <p:cNvPr id="350" name="Google Shape;350;g36aac512fb4_0_72"/>
          <p:cNvSpPr txBox="1"/>
          <p:nvPr/>
        </p:nvSpPr>
        <p:spPr>
          <a:xfrm>
            <a:off x="9515563" y="5711150"/>
            <a:ext cx="4248900" cy="340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3600">
                <a:solidFill>
                  <a:schemeClr val="lt1"/>
                </a:solidFill>
                <a:latin typeface="Quicksand"/>
                <a:ea typeface="Quicksand"/>
                <a:cs typeface="Quicksand"/>
                <a:sym typeface="Quicksand"/>
              </a:rPr>
              <a:t>Themes related to Deaf identity, culture, and community</a:t>
            </a:r>
            <a:r>
              <a:rPr b="1" lang="en-US" sz="3200">
                <a:solidFill>
                  <a:schemeClr val="lt1"/>
                </a:solidFill>
                <a:latin typeface="Quicksand"/>
                <a:ea typeface="Quicksand"/>
                <a:cs typeface="Quicksand"/>
                <a:sym typeface="Quicksand"/>
              </a:rPr>
              <a:t>,</a:t>
            </a:r>
            <a:r>
              <a:rPr lang="en-US" sz="3200">
                <a:solidFill>
                  <a:schemeClr val="lt1"/>
                </a:solidFill>
                <a:latin typeface="Quicksand"/>
                <a:ea typeface="Quicksand"/>
                <a:cs typeface="Quicksand"/>
                <a:sym typeface="Quicksand"/>
              </a:rPr>
              <a:t> not just disability.</a:t>
            </a:r>
            <a:endParaRPr sz="3200">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t/>
            </a:r>
            <a:endParaRPr sz="3200">
              <a:solidFill>
                <a:schemeClr val="lt1"/>
              </a:solidFill>
              <a:latin typeface="Quicksand SemiBold"/>
              <a:ea typeface="Quicksand SemiBold"/>
              <a:cs typeface="Quicksand SemiBold"/>
              <a:sym typeface="Quicksand SemiBold"/>
            </a:endParaRPr>
          </a:p>
        </p:txBody>
      </p:sp>
      <p:pic>
        <p:nvPicPr>
          <p:cNvPr id="351" name="Google Shape;351;g36aac512fb4_0_72"/>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52" name="Google Shape;352;g36aac512fb4_0_72"/>
          <p:cNvSpPr txBox="1"/>
          <p:nvPr/>
        </p:nvSpPr>
        <p:spPr>
          <a:xfrm>
            <a:off x="3995825" y="414500"/>
            <a:ext cx="11838300" cy="149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7200">
                <a:solidFill>
                  <a:schemeClr val="lt1"/>
                </a:solidFill>
                <a:latin typeface="Anton"/>
                <a:ea typeface="Anton"/>
                <a:cs typeface="Anton"/>
                <a:sym typeface="Anton"/>
              </a:rPr>
              <a:t>Deaf Cinema: key components</a:t>
            </a:r>
            <a:endParaRPr sz="7200">
              <a:solidFill>
                <a:schemeClr val="lt1"/>
              </a:solidFill>
              <a:latin typeface="Anton"/>
              <a:ea typeface="Anton"/>
              <a:cs typeface="Anton"/>
              <a:sym typeface="Anton"/>
            </a:endParaRPr>
          </a:p>
        </p:txBody>
      </p:sp>
      <p:pic>
        <p:nvPicPr>
          <p:cNvPr id="353" name="Google Shape;353;g36aac512fb4_0_72" title="deafhoodworkshop.jpg"/>
          <p:cNvPicPr preferRelativeResize="0"/>
          <p:nvPr/>
        </p:nvPicPr>
        <p:blipFill>
          <a:blip r:embed="rId8">
            <a:alphaModFix/>
          </a:blip>
          <a:stretch>
            <a:fillRect/>
          </a:stretch>
        </p:blipFill>
        <p:spPr>
          <a:xfrm>
            <a:off x="4976913" y="2321912"/>
            <a:ext cx="3828449" cy="3082506"/>
          </a:xfrm>
          <a:prstGeom prst="rect">
            <a:avLst/>
          </a:prstGeom>
          <a:noFill/>
          <a:ln>
            <a:noFill/>
          </a:ln>
        </p:spPr>
      </p:pic>
      <p:sp>
        <p:nvSpPr>
          <p:cNvPr id="354" name="Google Shape;354;g36aac512fb4_0_72"/>
          <p:cNvSpPr txBox="1"/>
          <p:nvPr/>
        </p:nvSpPr>
        <p:spPr>
          <a:xfrm>
            <a:off x="519413" y="5711150"/>
            <a:ext cx="3828300" cy="308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000"/>
              </a:spcAft>
              <a:buNone/>
            </a:pPr>
            <a:r>
              <a:rPr b="1" lang="en-US" sz="3600">
                <a:solidFill>
                  <a:schemeClr val="lt1"/>
                </a:solidFill>
                <a:latin typeface="Quicksand"/>
                <a:ea typeface="Quicksand"/>
                <a:cs typeface="Quicksand"/>
                <a:sym typeface="Quicksand"/>
              </a:rPr>
              <a:t>Deaf authorship:</a:t>
            </a:r>
            <a:r>
              <a:rPr lang="en-US" sz="3600">
                <a:solidFill>
                  <a:schemeClr val="lt1"/>
                </a:solidFill>
                <a:latin typeface="Quicksand"/>
                <a:ea typeface="Quicksand"/>
                <a:cs typeface="Quicksand"/>
                <a:sym typeface="Quicksand"/>
              </a:rPr>
              <a:t> </a:t>
            </a:r>
            <a:br>
              <a:rPr lang="en-US" sz="3600">
                <a:solidFill>
                  <a:schemeClr val="lt1"/>
                </a:solidFill>
                <a:latin typeface="Quicksand"/>
                <a:ea typeface="Quicksand"/>
                <a:cs typeface="Quicksand"/>
                <a:sym typeface="Quicksand"/>
              </a:rPr>
            </a:br>
            <a:r>
              <a:rPr lang="en-US" sz="3200">
                <a:solidFill>
                  <a:schemeClr val="lt1"/>
                </a:solidFill>
                <a:latin typeface="Quicksand"/>
                <a:ea typeface="Quicksand"/>
                <a:cs typeface="Quicksand"/>
                <a:sym typeface="Quicksand"/>
              </a:rPr>
              <a:t>Deaf directors, screenwriters, and actors.</a:t>
            </a:r>
            <a:endParaRPr sz="1000"/>
          </a:p>
        </p:txBody>
      </p:sp>
      <p:sp>
        <p:nvSpPr>
          <p:cNvPr id="355" name="Google Shape;355;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 People Can</a:t>
            </a:r>
            <a:r>
              <a:rPr lang="en-US" sz="1100">
                <a:solidFill>
                  <a:srgbClr val="FFFFFF"/>
                </a:solidFill>
                <a:latin typeface="Quicksand Medium"/>
                <a:ea typeface="Quicksand Medium"/>
                <a:cs typeface="Quicksand Medium"/>
                <a:sym typeface="Quicksand Medium"/>
              </a:rPr>
              <a:t>, 2012, </a:t>
            </a:r>
            <a:r>
              <a:rPr lang="en-US" sz="1100">
                <a:solidFill>
                  <a:srgbClr val="FFFFFF"/>
                </a:solidFill>
                <a:latin typeface="Quicksand Medium"/>
                <a:ea typeface="Quicksand Medium"/>
                <a:cs typeface="Quicksand Medium"/>
                <a:sym typeface="Quicksand Medium"/>
              </a:rPr>
              <a:t>Nancy</a:t>
            </a:r>
            <a:r>
              <a:rPr lang="en-US" sz="1100">
                <a:solidFill>
                  <a:srgbClr val="FFFFFF"/>
                </a:solidFill>
                <a:latin typeface="Quicksand Medium"/>
                <a:ea typeface="Quicksand Medium"/>
                <a:cs typeface="Quicksand Medium"/>
                <a:sym typeface="Quicksand Medium"/>
              </a:rPr>
              <a:t> Rourke</a:t>
            </a:r>
            <a:endParaRPr>
              <a:latin typeface="Quicksand Medium"/>
              <a:ea typeface="Quicksand Medium"/>
              <a:cs typeface="Quicksand Medium"/>
              <a:sym typeface="Quicksand Medium"/>
            </a:endParaRPr>
          </a:p>
        </p:txBody>
      </p:sp>
      <p:sp>
        <p:nvSpPr>
          <p:cNvPr id="356" name="Google Shape;356;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Deafhood workshop</a:t>
            </a:r>
            <a:r>
              <a:rPr lang="en-US" sz="1100">
                <a:solidFill>
                  <a:srgbClr val="FFFFFF"/>
                </a:solidFill>
                <a:latin typeface="Quicksand Medium"/>
                <a:ea typeface="Quicksand Medium"/>
                <a:cs typeface="Quicksand Medium"/>
                <a:sym typeface="Quicksand Medium"/>
              </a:rPr>
              <a:t>, Nancy Rourke</a:t>
            </a:r>
            <a:endParaRPr>
              <a:latin typeface="Quicksand Medium"/>
              <a:ea typeface="Quicksand Medium"/>
              <a:cs typeface="Quicksand Medium"/>
              <a:sym typeface="Quicksand Medium"/>
            </a:endParaRPr>
          </a:p>
        </p:txBody>
      </p:sp>
      <p:sp>
        <p:nvSpPr>
          <p:cNvPr id="357" name="Google Shape;357;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rgbClr val="FFFFFF"/>
                </a:solidFill>
                <a:latin typeface="Quicksand Medium"/>
                <a:ea typeface="Quicksand Medium"/>
                <a:cs typeface="Quicksand Medium"/>
                <a:sym typeface="Quicksand Medium"/>
              </a:rPr>
              <a:t>Deaf Global Unity</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
        <p:nvSpPr>
          <p:cNvPr id="358" name="Google Shape;358;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US" sz="1100">
                <a:solidFill>
                  <a:schemeClr val="lt1"/>
                </a:solidFill>
                <a:latin typeface="Quicksand Medium"/>
                <a:ea typeface="Quicksand Medium"/>
                <a:cs typeface="Quicksand Medium"/>
                <a:sym typeface="Quicksand Medium"/>
              </a:rPr>
              <a:t>Deaf Culture: </a:t>
            </a:r>
            <a:r>
              <a:rPr i="1" lang="en-US" sz="1100">
                <a:solidFill>
                  <a:srgbClr val="FFFFFF"/>
                </a:solidFill>
                <a:latin typeface="Quicksand Medium"/>
                <a:ea typeface="Quicksand Medium"/>
                <a:cs typeface="Quicksand Medium"/>
                <a:sym typeface="Quicksand Medium"/>
              </a:rPr>
              <a:t>DEAF</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2" name="Shape 362"/>
        <p:cNvGrpSpPr/>
        <p:nvPr/>
      </p:nvGrpSpPr>
      <p:grpSpPr>
        <a:xfrm>
          <a:off x="0" y="0"/>
          <a:ext cx="0" cy="0"/>
          <a:chOff x="0" y="0"/>
          <a:chExt cx="0" cy="0"/>
        </a:xfrm>
      </p:grpSpPr>
      <p:grpSp>
        <p:nvGrpSpPr>
          <p:cNvPr id="363" name="Google Shape;363;g36aac512fb4_0_90"/>
          <p:cNvGrpSpPr/>
          <p:nvPr/>
        </p:nvGrpSpPr>
        <p:grpSpPr>
          <a:xfrm>
            <a:off x="0" y="-216993"/>
            <a:ext cx="2922102" cy="10504504"/>
            <a:chOff x="0" y="-57150"/>
            <a:chExt cx="769602" cy="2766600"/>
          </a:xfrm>
        </p:grpSpPr>
        <p:sp>
          <p:nvSpPr>
            <p:cNvPr id="364" name="Google Shape;364;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6" name="Google Shape;366;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36aac512fb4_0_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6aac512fb4_0_90"/>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8000">
                <a:solidFill>
                  <a:srgbClr val="FFFFFF"/>
                </a:solidFill>
                <a:latin typeface="Anton"/>
                <a:ea typeface="Anton"/>
                <a:cs typeface="Anton"/>
                <a:sym typeface="Anton"/>
              </a:rPr>
              <a:t>Challenges Facing Deaf Cinema</a:t>
            </a:r>
            <a:endParaRPr i="0" sz="8000" u="none" cap="none" strike="noStrike">
              <a:solidFill>
                <a:srgbClr val="FFFFFF"/>
              </a:solidFill>
              <a:latin typeface="Anton"/>
              <a:ea typeface="Anton"/>
              <a:cs typeface="Anton"/>
              <a:sym typeface="Anton"/>
            </a:endParaRPr>
          </a:p>
        </p:txBody>
      </p:sp>
      <p:sp>
        <p:nvSpPr>
          <p:cNvPr id="369" name="Google Shape;369;g36aac512fb4_0_90"/>
          <p:cNvSpPr txBox="1"/>
          <p:nvPr/>
        </p:nvSpPr>
        <p:spPr>
          <a:xfrm>
            <a:off x="3466012" y="3887906"/>
            <a:ext cx="13635000" cy="3032400"/>
          </a:xfrm>
          <a:prstGeom prst="rect">
            <a:avLst/>
          </a:prstGeom>
          <a:noFill/>
          <a:ln>
            <a:noFill/>
          </a:ln>
        </p:spPr>
        <p:txBody>
          <a:bodyPr anchorCtr="0" anchor="t" bIns="91425" lIns="91425" spcFirstLastPara="1" rIns="91425" wrap="square" tIns="91425">
            <a:spAutoFit/>
          </a:bodyPr>
          <a:lstStyle/>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Limited funding for film production</a:t>
            </a:r>
            <a:br>
              <a:rPr lang="en-US" sz="3700">
                <a:solidFill>
                  <a:srgbClr val="FFFFFF"/>
                </a:solidFill>
                <a:latin typeface="Quicksand SemiBold"/>
                <a:ea typeface="Quicksand SemiBold"/>
                <a:cs typeface="Quicksand SemiBold"/>
                <a:sym typeface="Quicksand SemiBold"/>
              </a:rPr>
            </a:br>
            <a:endParaRPr sz="3700">
              <a:solidFill>
                <a:srgbClr val="FFFFFF"/>
              </a:solidFill>
              <a:latin typeface="Quicksand SemiBold"/>
              <a:ea typeface="Quicksand SemiBold"/>
              <a:cs typeface="Quicksand SemiBold"/>
              <a:sym typeface="Quicksand SemiBold"/>
            </a:endParaRPr>
          </a:p>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Lack of financial and institutional support for distribution</a:t>
            </a:r>
            <a:br>
              <a:rPr lang="en-US" sz="3700">
                <a:solidFill>
                  <a:srgbClr val="FFFFFF"/>
                </a:solidFill>
                <a:latin typeface="Quicksand SemiBold"/>
                <a:ea typeface="Quicksand SemiBold"/>
                <a:cs typeface="Quicksand SemiBold"/>
                <a:sym typeface="Quicksand SemiBold"/>
              </a:rPr>
            </a:br>
            <a:endParaRPr sz="3700">
              <a:solidFill>
                <a:srgbClr val="FFFFFF"/>
              </a:solidFill>
              <a:latin typeface="Quicksand SemiBold"/>
              <a:ea typeface="Quicksand SemiBold"/>
              <a:cs typeface="Quicksand SemiBold"/>
              <a:sym typeface="Quicksand SemiBold"/>
            </a:endParaRPr>
          </a:p>
          <a:p>
            <a:pPr indent="-463550" lvl="0" marL="457200" rtl="0" algn="l">
              <a:spcBef>
                <a:spcPts val="0"/>
              </a:spcBef>
              <a:spcAft>
                <a:spcPts val="0"/>
              </a:spcAft>
              <a:buClr>
                <a:srgbClr val="FFFFFF"/>
              </a:buClr>
              <a:buSzPts val="3700"/>
              <a:buFont typeface="Quicksand SemiBold"/>
              <a:buChar char="-"/>
            </a:pPr>
            <a:r>
              <a:rPr lang="en-US" sz="3700">
                <a:solidFill>
                  <a:srgbClr val="FFFFFF"/>
                </a:solidFill>
                <a:latin typeface="Quicksand SemiBold"/>
                <a:ea typeface="Quicksand SemiBold"/>
                <a:cs typeface="Quicksand SemiBold"/>
                <a:sym typeface="Quicksand SemiBold"/>
              </a:rPr>
              <a:t>Inaccessibility of mainstream film schools and academies</a:t>
            </a:r>
            <a:endParaRPr sz="3700">
              <a:solidFill>
                <a:srgbClr val="FFFFFF"/>
              </a:solidFill>
              <a:latin typeface="Quicksand SemiBold"/>
              <a:ea typeface="Quicksand SemiBold"/>
              <a:cs typeface="Quicksand SemiBold"/>
              <a:sym typeface="Quicksand SemiBold"/>
            </a:endParaRPr>
          </a:p>
        </p:txBody>
      </p:sp>
      <p:pic>
        <p:nvPicPr>
          <p:cNvPr id="370" name="Google Shape;370;g36aac512fb4_0_90" title="difficulties (1).png"/>
          <p:cNvPicPr preferRelativeResize="0"/>
          <p:nvPr/>
        </p:nvPicPr>
        <p:blipFill>
          <a:blip r:embed="rId5">
            <a:alphaModFix/>
          </a:blip>
          <a:stretch>
            <a:fillRect/>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4" name="Shape 374"/>
        <p:cNvGrpSpPr/>
        <p:nvPr/>
      </p:nvGrpSpPr>
      <p:grpSpPr>
        <a:xfrm>
          <a:off x="0" y="0"/>
          <a:ext cx="0" cy="0"/>
          <a:chOff x="0" y="0"/>
          <a:chExt cx="0" cy="0"/>
        </a:xfrm>
      </p:grpSpPr>
      <p:grpSp>
        <p:nvGrpSpPr>
          <p:cNvPr id="375" name="Google Shape;375;g33d092b2bc7_0_95"/>
          <p:cNvGrpSpPr/>
          <p:nvPr/>
        </p:nvGrpSpPr>
        <p:grpSpPr>
          <a:xfrm>
            <a:off x="0" y="-216993"/>
            <a:ext cx="2922102" cy="10504504"/>
            <a:chOff x="0" y="-57150"/>
            <a:chExt cx="769602" cy="2766600"/>
          </a:xfrm>
        </p:grpSpPr>
        <p:sp>
          <p:nvSpPr>
            <p:cNvPr id="376" name="Google Shape;376;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8" name="Google Shape;378;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g33d092b2bc7_0_95"/>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3d092b2bc7_0_95"/>
          <p:cNvSpPr txBox="1"/>
          <p:nvPr/>
        </p:nvSpPr>
        <p:spPr>
          <a:xfrm>
            <a:off x="3413425" y="307238"/>
            <a:ext cx="14272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7200">
                <a:solidFill>
                  <a:srgbClr val="FFFFFF"/>
                </a:solidFill>
                <a:latin typeface="Anton"/>
                <a:ea typeface="Anton"/>
                <a:cs typeface="Anton"/>
                <a:sym typeface="Anton"/>
              </a:rPr>
              <a:t>Create a storyboard for a Deaf film</a:t>
            </a:r>
            <a:endParaRPr i="0" sz="7200" u="none" cap="none" strike="noStrike">
              <a:solidFill>
                <a:srgbClr val="FFFFFF"/>
              </a:solidFill>
              <a:latin typeface="Anton"/>
              <a:ea typeface="Anton"/>
              <a:cs typeface="Anton"/>
              <a:sym typeface="Anton"/>
            </a:endParaRPr>
          </a:p>
        </p:txBody>
      </p:sp>
      <p:pic>
        <p:nvPicPr>
          <p:cNvPr id="381" name="Google Shape;381;g33d092b2bc7_0_95" title="Image 18-06-25 at 14.28.jpg"/>
          <p:cNvPicPr preferRelativeResize="0"/>
          <p:nvPr/>
        </p:nvPicPr>
        <p:blipFill>
          <a:blip r:embed="rId5">
            <a:alphaModFix/>
          </a:blip>
          <a:stretch>
            <a:fillRect/>
          </a:stretch>
        </p:blipFill>
        <p:spPr>
          <a:xfrm>
            <a:off x="3868362" y="1851950"/>
            <a:ext cx="9890902" cy="7985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5" name="Shape 385"/>
        <p:cNvGrpSpPr/>
        <p:nvPr/>
      </p:nvGrpSpPr>
      <p:grpSpPr>
        <a:xfrm>
          <a:off x="0" y="0"/>
          <a:ext cx="0" cy="0"/>
          <a:chOff x="0" y="0"/>
          <a:chExt cx="0" cy="0"/>
        </a:xfrm>
      </p:grpSpPr>
      <p:grpSp>
        <p:nvGrpSpPr>
          <p:cNvPr id="386" name="Google Shape;386;g2a4f855e5c5_0_132"/>
          <p:cNvGrpSpPr/>
          <p:nvPr/>
        </p:nvGrpSpPr>
        <p:grpSpPr>
          <a:xfrm>
            <a:off x="0" y="-216993"/>
            <a:ext cx="2922102" cy="10504504"/>
            <a:chOff x="0" y="-57150"/>
            <a:chExt cx="769602" cy="2766600"/>
          </a:xfrm>
        </p:grpSpPr>
        <p:sp>
          <p:nvSpPr>
            <p:cNvPr id="387" name="Google Shape;387;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9" name="Google Shape;389;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g2a4f855e5c5_0_1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1" name="Google Shape;391;g2a4f855e5c5_0_132" title="Artboard 1.png"/>
          <p:cNvPicPr preferRelativeResize="0"/>
          <p:nvPr/>
        </p:nvPicPr>
        <p:blipFill>
          <a:blip r:embed="rId5">
            <a:alphaModFix/>
          </a:blip>
          <a:stretch>
            <a:fillRect/>
          </a:stretch>
        </p:blipFill>
        <p:spPr>
          <a:xfrm>
            <a:off x="3413425" y="2137528"/>
            <a:ext cx="11063823" cy="7417296"/>
          </a:xfrm>
          <a:prstGeom prst="rect">
            <a:avLst/>
          </a:prstGeom>
          <a:noFill/>
          <a:ln>
            <a:noFill/>
          </a:ln>
        </p:spPr>
      </p:pic>
      <p:sp>
        <p:nvSpPr>
          <p:cNvPr id="392" name="Google Shape;392;g2a4f855e5c5_0_132"/>
          <p:cNvSpPr txBox="1"/>
          <p:nvPr/>
        </p:nvSpPr>
        <p:spPr>
          <a:xfrm>
            <a:off x="3413425" y="307238"/>
            <a:ext cx="14272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en-US" sz="7200">
                <a:solidFill>
                  <a:srgbClr val="FFFFFF"/>
                </a:solidFill>
                <a:latin typeface="Anton"/>
                <a:ea typeface="Anton"/>
                <a:cs typeface="Anton"/>
                <a:sym typeface="Anton"/>
              </a:rPr>
              <a:t>Create a storyboard for a Deaf film</a:t>
            </a:r>
            <a:endParaRPr i="0" sz="7200" u="none" cap="none" strike="noStrike">
              <a:solidFill>
                <a:srgbClr val="FFFFFF"/>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6" name="Shape 396"/>
        <p:cNvGrpSpPr/>
        <p:nvPr/>
      </p:nvGrpSpPr>
      <p:grpSpPr>
        <a:xfrm>
          <a:off x="0" y="0"/>
          <a:ext cx="0" cy="0"/>
          <a:chOff x="0" y="0"/>
          <a:chExt cx="0" cy="0"/>
        </a:xfrm>
      </p:grpSpPr>
      <p:sp>
        <p:nvSpPr>
          <p:cNvPr id="397" name="Google Shape;397;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8" name="Google Shape;398;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9" name="Google Shape;399;p6"/>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400" name="Google Shape;400;p6"/>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401" name="Google Shape;401;p6"/>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402" name="Google Shape;402;p6"/>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403" name="Google Shape;403;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lt1"/>
                </a:solidFill>
                <a:latin typeface="Quicksand Medium"/>
                <a:ea typeface="Quicksand Medium"/>
                <a:cs typeface="Quicksand Medium"/>
                <a:sym typeface="Quicksand Medium"/>
              </a:rPr>
              <a:t>Obstacles</a:t>
            </a:r>
            <a:endParaRPr sz="3400">
              <a:solidFill>
                <a:schemeClr val="lt1"/>
              </a:solidFill>
              <a:latin typeface="Quicksand Medium"/>
              <a:ea typeface="Quicksand Medium"/>
              <a:cs typeface="Quicksand Medium"/>
              <a:sym typeface="Quicksand Medium"/>
            </a:endParaRPr>
          </a:p>
        </p:txBody>
      </p:sp>
      <p:sp>
        <p:nvSpPr>
          <p:cNvPr id="404" name="Google Shape;404;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rgbClr val="FFFFFF"/>
                </a:solidFill>
                <a:latin typeface="Quicksand Medium"/>
                <a:ea typeface="Quicksand Medium"/>
                <a:cs typeface="Quicksand Medium"/>
                <a:sym typeface="Quicksand Medium"/>
              </a:rPr>
              <a:t>Antagonism</a:t>
            </a:r>
            <a:endParaRPr b="0" i="0" sz="3400" u="none" cap="none" strike="noStrike">
              <a:solidFill>
                <a:srgbClr val="FFFFFF"/>
              </a:solidFill>
              <a:latin typeface="Quicksand Medium"/>
              <a:ea typeface="Quicksand Medium"/>
              <a:cs typeface="Quicksand Medium"/>
              <a:sym typeface="Quicksand Medium"/>
            </a:endParaRPr>
          </a:p>
        </p:txBody>
      </p:sp>
      <p:sp>
        <p:nvSpPr>
          <p:cNvPr id="405" name="Google Shape;405;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lang="en-US" sz="3400">
                <a:solidFill>
                  <a:srgbClr val="FFFFFF"/>
                </a:solidFill>
                <a:latin typeface="Quicksand Medium"/>
                <a:ea typeface="Quicksand Medium"/>
                <a:cs typeface="Quicksand Medium"/>
                <a:sym typeface="Quicksand Medium"/>
              </a:rPr>
              <a:t>Leading role</a:t>
            </a:r>
            <a:endParaRPr b="0" i="0" sz="34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09" name="Shape 409"/>
        <p:cNvGrpSpPr/>
        <p:nvPr/>
      </p:nvGrpSpPr>
      <p:grpSpPr>
        <a:xfrm>
          <a:off x="0" y="0"/>
          <a:ext cx="0" cy="0"/>
          <a:chOff x="0" y="0"/>
          <a:chExt cx="0" cy="0"/>
        </a:xfrm>
      </p:grpSpPr>
      <p:sp>
        <p:nvSpPr>
          <p:cNvPr id="410" name="Google Shape;410;g36138d5d411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txBox="1"/>
          <p:nvPr/>
        </p:nvSpPr>
        <p:spPr>
          <a:xfrm>
            <a:off x="729275" y="1753286"/>
            <a:ext cx="16775100" cy="791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US" sz="2300">
                <a:solidFill>
                  <a:schemeClr val="lt1"/>
                </a:solidFill>
                <a:latin typeface="Quicksand"/>
                <a:ea typeface="Quicksand"/>
                <a:cs typeface="Quicksand"/>
                <a:sym typeface="Quicksand"/>
              </a:rPr>
              <a:t>References: </a:t>
            </a:r>
            <a:endParaRPr b="1" sz="2300">
              <a:solidFill>
                <a:schemeClr val="lt1"/>
              </a:solidFill>
              <a:latin typeface="Quicksand"/>
              <a:ea typeface="Quicksand"/>
              <a:cs typeface="Quicksand"/>
              <a:sym typeface="Quicksand"/>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Burns, P. (1999).</a:t>
            </a:r>
            <a:r>
              <a:rPr i="1" lang="en-US" sz="2300">
                <a:solidFill>
                  <a:schemeClr val="lt1"/>
                </a:solidFill>
                <a:latin typeface="Quicksand Medium"/>
                <a:ea typeface="Quicksand Medium"/>
                <a:cs typeface="Quicksand Medium"/>
                <a:sym typeface="Quicksand Medium"/>
              </a:rPr>
              <a:t> Georges Demeny Phonoscope 1892. </a:t>
            </a:r>
            <a:r>
              <a:rPr lang="en-US" sz="2300">
                <a:solidFill>
                  <a:schemeClr val="lt1"/>
                </a:solidFill>
                <a:latin typeface="Quicksand Medium"/>
                <a:ea typeface="Quicksand Medium"/>
                <a:cs typeface="Quicksand Medium"/>
                <a:sym typeface="Quicksand Medium"/>
              </a:rPr>
              <a:t>Archive.org. </a:t>
            </a:r>
            <a:r>
              <a:rPr i="1" lang="en-US" sz="23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https://archive.org/details/demeny_phonoscope_1892</a:t>
            </a:r>
            <a:r>
              <a:rPr i="1"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i="1" lang="en-US" sz="2300">
                <a:solidFill>
                  <a:schemeClr val="lt1"/>
                </a:solidFill>
                <a:latin typeface="Quicksand Medium"/>
                <a:ea typeface="Quicksand Medium"/>
                <a:cs typeface="Quicksand Medium"/>
                <a:sym typeface="Quicksand Medium"/>
              </a:rPr>
              <a:t>Deaf Cinema</a:t>
            </a:r>
            <a:r>
              <a:rPr lang="en-US" sz="2300">
                <a:solidFill>
                  <a:schemeClr val="lt1"/>
                </a:solidFill>
                <a:latin typeface="Quicksand Medium"/>
                <a:ea typeface="Quicksand Medium"/>
                <a:cs typeface="Quicksand Medium"/>
                <a:sym typeface="Quicksand Medium"/>
              </a:rPr>
              <a:t>, Accessed 20 June 2025. </a:t>
            </a:r>
            <a:r>
              <a:rPr lang="en-US" sz="23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https://heartdeaf.com/heart/content/timelines/cinema/timeline.html</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Durr, P. (2016). “Deaf cinema”. In </a:t>
            </a:r>
            <a:r>
              <a:rPr i="1" lang="en-US" sz="2300">
                <a:solidFill>
                  <a:schemeClr val="lt1"/>
                </a:solidFill>
                <a:latin typeface="Quicksand Medium"/>
                <a:ea typeface="Quicksand Medium"/>
                <a:cs typeface="Quicksand Medium"/>
                <a:sym typeface="Quicksand Medium"/>
              </a:rPr>
              <a:t>The sage deaf studies encyclopedia</a:t>
            </a:r>
            <a:r>
              <a:rPr lang="en-US" sz="2300">
                <a:solidFill>
                  <a:schemeClr val="lt1"/>
                </a:solidFill>
                <a:latin typeface="Quicksand Medium"/>
                <a:ea typeface="Quicksand Medium"/>
                <a:cs typeface="Quicksand Medium"/>
                <a:sym typeface="Quicksand Medium"/>
              </a:rPr>
              <a:t> (Vol. 3, pp. 158-158). SAGE Publications, Inc, </a:t>
            </a:r>
            <a:r>
              <a:rPr lang="en-US" sz="23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https://doi.org/10.4135/9781483346489.n56</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Holcomb, T. K. (2023). </a:t>
            </a:r>
            <a:r>
              <a:rPr i="1" lang="en-US" sz="2300">
                <a:solidFill>
                  <a:schemeClr val="lt1"/>
                </a:solidFill>
                <a:latin typeface="Quicksand Medium"/>
                <a:ea typeface="Quicksand Medium"/>
                <a:cs typeface="Quicksand Medium"/>
                <a:sym typeface="Quicksand Medium"/>
              </a:rPr>
              <a:t>Introduction to Deaf culture.</a:t>
            </a:r>
            <a:r>
              <a:rPr lang="en-US" sz="2300">
                <a:solidFill>
                  <a:schemeClr val="lt1"/>
                </a:solidFill>
                <a:latin typeface="Quicksand Medium"/>
                <a:ea typeface="Quicksand Medium"/>
                <a:cs typeface="Quicksand Medium"/>
                <a:sym typeface="Quicksand Medium"/>
              </a:rPr>
              <a:t> 2nd edition. Oxford University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3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Ladd, P. (2003). </a:t>
            </a:r>
            <a:r>
              <a:rPr i="1" lang="en-US" sz="2300">
                <a:solidFill>
                  <a:schemeClr val="lt1"/>
                </a:solidFill>
                <a:latin typeface="Quicksand Medium"/>
                <a:ea typeface="Quicksand Medium"/>
                <a:cs typeface="Quicksand Medium"/>
                <a:sym typeface="Quicksand Medium"/>
              </a:rPr>
              <a:t>Understanding deaf culture: in search of deafhood,</a:t>
            </a:r>
            <a:r>
              <a:rPr lang="en-US" sz="2300">
                <a:solidFill>
                  <a:schemeClr val="lt1"/>
                </a:solidFill>
                <a:latin typeface="Quicksand Medium"/>
                <a:ea typeface="Quicksand Medium"/>
                <a:cs typeface="Quicksand Medium"/>
                <a:sym typeface="Quicksand Medium"/>
              </a:rPr>
              <a:t> Multilingual Matters.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Lane, H., Pillard R. C., and Hedberg U. (2011). </a:t>
            </a:r>
            <a:r>
              <a:rPr i="1" lang="en-US" sz="2300">
                <a:solidFill>
                  <a:schemeClr val="lt1"/>
                </a:solidFill>
                <a:latin typeface="Quicksand Medium"/>
                <a:ea typeface="Quicksand Medium"/>
                <a:cs typeface="Quicksand Medium"/>
                <a:sym typeface="Quicksand Medium"/>
              </a:rPr>
              <a:t>The People of the Eye: Deaf Ethnicity and Ancestry</a:t>
            </a:r>
            <a:r>
              <a:rPr lang="en-US" sz="2300">
                <a:solidFill>
                  <a:schemeClr val="lt1"/>
                </a:solidFill>
                <a:latin typeface="Quicksand Medium"/>
                <a:ea typeface="Quicksand Medium"/>
                <a:cs typeface="Quicksand Medium"/>
                <a:sym typeface="Quicksand Medium"/>
              </a:rPr>
              <a:t>, Oxford University Press.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Mager W. (2021, 29 November). </a:t>
            </a:r>
            <a:r>
              <a:rPr i="1" lang="en-US" sz="2300">
                <a:solidFill>
                  <a:schemeClr val="lt1"/>
                </a:solidFill>
                <a:latin typeface="Quicksand Medium"/>
                <a:ea typeface="Quicksand Medium"/>
                <a:cs typeface="Quicksand Medium"/>
                <a:sym typeface="Quicksand Medium"/>
              </a:rPr>
              <a:t>130 Years of Deaf People and the Moving Image: Coming Full Circle. </a:t>
            </a:r>
            <a:r>
              <a:rPr lang="en-US" sz="2300">
                <a:solidFill>
                  <a:schemeClr val="lt1"/>
                </a:solidFill>
                <a:latin typeface="Quicksand Medium"/>
                <a:ea typeface="Quicksand Medium"/>
                <a:cs typeface="Quicksand Medium"/>
                <a:sym typeface="Quicksand Medium"/>
              </a:rPr>
              <a:t>Watershed.co.uk, </a:t>
            </a:r>
            <a:r>
              <a:rPr i="1" lang="en-US" sz="2300" u="sng">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https://www.watershed.co.uk/articles/130-years-deaf-people-and-moving-image-coming-full-circle</a:t>
            </a:r>
            <a:r>
              <a:rPr i="1"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National Association of the Deaf, </a:t>
            </a:r>
            <a:r>
              <a:rPr i="1" lang="en-US" sz="2300">
                <a:solidFill>
                  <a:schemeClr val="lt1"/>
                </a:solidFill>
                <a:latin typeface="Quicksand Medium"/>
                <a:ea typeface="Quicksand Medium"/>
                <a:cs typeface="Quicksand Medium"/>
                <a:sym typeface="Quicksand Medium"/>
              </a:rPr>
              <a:t>Veditz Day, August 13th, 2013</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https://www.nad.org/2013/08/12/veditz-day-august-13th-2013/</a:t>
            </a:r>
            <a:r>
              <a:rPr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Schuchmann, J. (1988). </a:t>
            </a:r>
            <a:r>
              <a:rPr i="1" lang="en-US" sz="2300">
                <a:solidFill>
                  <a:schemeClr val="lt1"/>
                </a:solidFill>
                <a:latin typeface="Quicksand Medium"/>
                <a:ea typeface="Quicksand Medium"/>
                <a:cs typeface="Quicksand Medium"/>
                <a:sym typeface="Quicksand Medium"/>
              </a:rPr>
              <a:t>Hollywood speaks: Deafness and Film Entertainment Industry</a:t>
            </a:r>
            <a:r>
              <a:rPr lang="en-US" sz="2300">
                <a:solidFill>
                  <a:schemeClr val="lt1"/>
                </a:solidFill>
                <a:latin typeface="Quicksand Medium"/>
                <a:ea typeface="Quicksand Medium"/>
                <a:cs typeface="Quicksand Medium"/>
                <a:sym typeface="Quicksand Medium"/>
              </a:rPr>
              <a:t>. University of Illinois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None/>
            </a:pPr>
            <a:r>
              <a:rPr lang="en-US" sz="2300">
                <a:solidFill>
                  <a:schemeClr val="lt1"/>
                </a:solidFill>
                <a:latin typeface="Quicksand Medium"/>
                <a:ea typeface="Quicksand Medium"/>
                <a:cs typeface="Quicksand Medium"/>
                <a:sym typeface="Quicksand Medium"/>
              </a:rPr>
              <a:t>Virdi, J. (2020). </a:t>
            </a:r>
            <a:r>
              <a:rPr i="1" lang="en-US" sz="2300">
                <a:solidFill>
                  <a:schemeClr val="lt1"/>
                </a:solidFill>
                <a:latin typeface="Quicksand Medium"/>
                <a:ea typeface="Quicksand Medium"/>
                <a:cs typeface="Quicksand Medium"/>
                <a:sym typeface="Quicksand Medium"/>
              </a:rPr>
              <a:t>Deaf History Series: Episode 11. Emerson Romero.</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https://jaivirdi.com/2020/07/19/dhs-episode-11/</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22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7" name="Shape 417"/>
        <p:cNvGrpSpPr/>
        <p:nvPr/>
      </p:nvGrpSpPr>
      <p:grpSpPr>
        <a:xfrm>
          <a:off x="0" y="0"/>
          <a:ext cx="0" cy="0"/>
          <a:chOff x="0" y="0"/>
          <a:chExt cx="0" cy="0"/>
        </a:xfrm>
      </p:grpSpPr>
      <p:sp>
        <p:nvSpPr>
          <p:cNvPr id="418" name="Google Shape;418;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3" name="Google Shape;423;p3"/>
          <p:cNvGrpSpPr/>
          <p:nvPr/>
        </p:nvGrpSpPr>
        <p:grpSpPr>
          <a:xfrm>
            <a:off x="-228300" y="6944209"/>
            <a:ext cx="18940740" cy="4430740"/>
            <a:chOff x="0" y="-57150"/>
            <a:chExt cx="4988508" cy="1166944"/>
          </a:xfrm>
        </p:grpSpPr>
        <p:sp>
          <p:nvSpPr>
            <p:cNvPr id="424" name="Google Shape;424;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5" name="Google Shape;425;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6" name="Google Shape;426;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7" name="Google Shape;427;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432" name="Google Shape;432;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sng" cap="none" strike="noStrike">
                <a:solidFill>
                  <a:srgbClr val="FFFFFF"/>
                </a:solidFill>
                <a:latin typeface="Quicksand"/>
                <a:ea typeface="Quicksand"/>
                <a:cs typeface="Quicksand"/>
                <a:sym typeface="Quicksand"/>
                <a:hlinkClick r:id="rId13">
                  <a:extLst>
                    <a:ext uri="{A12FA001-AC4F-418D-AE19-62706E023703}">
                      <ahyp:hlinkClr val="tx"/>
                    </a:ext>
                  </a:extLst>
                </a:hlinkClick>
              </a:rPr>
              <a:t>https://deafstudies.eu/</a:t>
            </a:r>
            <a:endParaRPr i="0" sz="1400" u="none" cap="none" strike="noStrike">
              <a:solidFill>
                <a:srgbClr val="000000"/>
              </a:solidFill>
              <a:latin typeface="Quicksand"/>
              <a:ea typeface="Quicksand"/>
              <a:cs typeface="Quicksand"/>
              <a:sym typeface="Quicksand"/>
            </a:endParaRPr>
          </a:p>
        </p:txBody>
      </p:sp>
      <p:sp>
        <p:nvSpPr>
          <p:cNvPr id="433" name="Google Shape;433;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 Culture, Heritage and Diversity</a:t>
            </a:r>
            <a:endParaRPr i="0" sz="1400" u="none" cap="none" strike="noStrike">
              <a:solidFill>
                <a:srgbClr val="000000"/>
              </a:solidFill>
              <a:latin typeface="Quicksand"/>
              <a:ea typeface="Quicksand"/>
              <a:cs typeface="Quicksand"/>
              <a:sym typeface="Quicksand"/>
            </a:endParaRPr>
          </a:p>
        </p:txBody>
      </p:sp>
      <p:sp>
        <p:nvSpPr>
          <p:cNvPr id="434" name="Google Shape;434;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i="0" lang="en-US" sz="2461" u="none" cap="none" strike="noStrike">
                <a:solidFill>
                  <a:srgbClr val="FFFFFF"/>
                </a:solidFill>
                <a:latin typeface="Quicksand"/>
                <a:ea typeface="Quicksand"/>
                <a:cs typeface="Quicksand"/>
                <a:sym typeface="Quicksand"/>
              </a:rPr>
              <a:t>@deafstudies.eu</a:t>
            </a:r>
            <a:endParaRPr i="0" sz="1400" u="none" cap="none" strike="noStrike">
              <a:solidFill>
                <a:srgbClr val="000000"/>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