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nton"/>
      <p:regular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Quicksand 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it5PcTcR1pV2A7sE+f5m7IYmhr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nton-regular.fntdata"/><Relationship Id="rId25" Type="http://schemas.openxmlformats.org/officeDocument/2006/relationships/slide" Target="slides/slide20.xml"/><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6.xml"/><Relationship Id="rId33" Type="http://schemas.openxmlformats.org/officeDocument/2006/relationships/font" Target="fonts/QuicksandLight-regular.fntdata"/><Relationship Id="rId10" Type="http://schemas.openxmlformats.org/officeDocument/2006/relationships/slide" Target="slides/slide5.xml"/><Relationship Id="rId32" Type="http://schemas.openxmlformats.org/officeDocument/2006/relationships/font" Target="fonts/QuicksandMedium-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QuicksandLigh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742edfc2c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742edfc2c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742edfc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g32742edfc2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742edfc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g32742edfc2c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2742edfc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g32742edfc2c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2742edfc2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g32742edfc2c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2742edfc2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g32742edfc2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2742edfc2c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g32742edfc2c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50a9a3d25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g350a9a3d250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742edfc2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2742edfc2c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50a9a3d25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g350a9a3d25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2742edfc2c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g32742edfc2c_0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2742edfc2c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2742edfc2c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0a9a3d25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g350a9a3d25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2742edfc2c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2742edfc2c_0_2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780a33a39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g35780a33a39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2742edfc2c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g32742edfc2c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5780a33a3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35780a33a39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2.jpg"/><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0.png"/><Relationship Id="rId10" Type="http://schemas.openxmlformats.org/officeDocument/2006/relationships/hyperlink" Target="https://gallaudet.edu/campus-design-facilities/campus-design-and-planning/deafspace/" TargetMode="External"/><Relationship Id="rId9" Type="http://schemas.openxmlformats.org/officeDocument/2006/relationships/image" Target="../media/image8.jpg"/><Relationship Id="rId5" Type="http://schemas.openxmlformats.org/officeDocument/2006/relationships/image" Target="../media/image14.png"/><Relationship Id="rId6" Type="http://schemas.openxmlformats.org/officeDocument/2006/relationships/hyperlink" Target="http://www.youtube.com/watch?v=FNGp1aviGvE" TargetMode="External"/><Relationship Id="rId7" Type="http://schemas.openxmlformats.org/officeDocument/2006/relationships/image" Target="../media/image6.jpg"/><Relationship Id="rId8" Type="http://schemas.openxmlformats.org/officeDocument/2006/relationships/hyperlink" Target="http://www.youtube.com/watch?v=u12uKwSwX3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5.jpg"/><Relationship Id="rId6"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hyperlink" Target="https://deviacurr.wordpress.com/devia-motif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0.png"/><Relationship Id="rId10" Type="http://schemas.openxmlformats.org/officeDocument/2006/relationships/hyperlink" Target="https://youtu.be/tA807S8730o" TargetMode="External"/><Relationship Id="rId9" Type="http://schemas.openxmlformats.org/officeDocument/2006/relationships/hyperlink" Target="https://youtu.be/6Og4BMcp3WA" TargetMode="External"/><Relationship Id="rId5" Type="http://schemas.openxmlformats.org/officeDocument/2006/relationships/image" Target="../media/image30.jpg"/><Relationship Id="rId6" Type="http://schemas.openxmlformats.org/officeDocument/2006/relationships/image" Target="../media/image19.jpg"/><Relationship Id="rId7" Type="http://schemas.openxmlformats.org/officeDocument/2006/relationships/hyperlink" Target="https://deaf-art.org/deaf-art/devia-posters/" TargetMode="External"/><Relationship Id="rId8" Type="http://schemas.openxmlformats.org/officeDocument/2006/relationships/hyperlink" Target="https://www.youtube.com/watch?v=9RmaBaQHgiw"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22.jpg"/><Relationship Id="rId6" Type="http://schemas.openxmlformats.org/officeDocument/2006/relationships/hyperlink" Target="https://deaf-art.org/profiles/arnaud-balard/#" TargetMode="External"/><Relationship Id="rId7" Type="http://schemas.openxmlformats.org/officeDocument/2006/relationships/hyperlink" Target="https://surdistsunited.com/devia-history/surdism-manifest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27.png"/><Relationship Id="rId6" Type="http://schemas.openxmlformats.org/officeDocument/2006/relationships/hyperlink" Target="https://surdistsunited.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1" Type="http://schemas.openxmlformats.org/officeDocument/2006/relationships/hyperlink" Target="https://scholarworks.rit.edu/cgi/viewcontent.cgi?referer=&amp;httpsredir=1&amp;article=1424&amp;context=article" TargetMode="External"/><Relationship Id="rId10" Type="http://schemas.openxmlformats.org/officeDocument/2006/relationships/hyperlink" Target="https://scholarworks.rit.edu/cgi/viewcontent.cgi?referer=&amp;httpsredir=1&amp;article=1424&amp;context=article" TargetMode="External"/><Relationship Id="rId13" Type="http://schemas.openxmlformats.org/officeDocument/2006/relationships/hyperlink" Target="https://deafartists.wordpress.com/2020/02/04/surdism-whats-that/" TargetMode="External"/><Relationship Id="rId12" Type="http://schemas.openxmlformats.org/officeDocument/2006/relationships/hyperlink" Target="http://www.introductiontodeafculture.com/intro-to-deaf-culture.html"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hyperlink" Target="https://deviacurr.wordpress.com/" TargetMode="External"/><Relationship Id="rId15" Type="http://schemas.openxmlformats.org/officeDocument/2006/relationships/hyperlink" Target="https://infoguides.rit.edu/deafart" TargetMode="External"/><Relationship Id="rId14" Type="http://schemas.openxmlformats.org/officeDocument/2006/relationships/hyperlink" Target="https://deafartists.wordpress.com/2020/02/04/surdism-whats-that/" TargetMode="External"/><Relationship Id="rId17" Type="http://schemas.openxmlformats.org/officeDocument/2006/relationships/hyperlink" Target="https://surdistsunited.com/" TargetMode="External"/><Relationship Id="rId16" Type="http://schemas.openxmlformats.org/officeDocument/2006/relationships/hyperlink" Target="https://infoguides.rit.edu/deafart" TargetMode="External"/><Relationship Id="rId5" Type="http://schemas.openxmlformats.org/officeDocument/2006/relationships/hyperlink" Target="https://www.rit.edu/" TargetMode="External"/><Relationship Id="rId6" Type="http://schemas.openxmlformats.org/officeDocument/2006/relationships/hyperlink" Target="https://deaf-art.org/" TargetMode="External"/><Relationship Id="rId18" Type="http://schemas.openxmlformats.org/officeDocument/2006/relationships/hyperlink" Target="https://surdistsunited.com/" TargetMode="External"/><Relationship Id="rId7" Type="http://schemas.openxmlformats.org/officeDocument/2006/relationships/hyperlink" Target="https://deaf-art.org/" TargetMode="External"/><Relationship Id="rId8" Type="http://schemas.openxmlformats.org/officeDocument/2006/relationships/hyperlink" Target="https://deviacurr.wordpress.com/" TargetMode="External"/></Relationships>
</file>

<file path=ppt/slides/_rels/slide20.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6.png"/><Relationship Id="rId13" Type="http://schemas.openxmlformats.org/officeDocument/2006/relationships/hyperlink" Target="https://deafstudies.eu" TargetMode="External"/><Relationship Id="rId12" Type="http://schemas.openxmlformats.org/officeDocument/2006/relationships/image" Target="../media/image25.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image" Target="../media/image24.png"/><Relationship Id="rId8"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39045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Deaf Art</a:t>
            </a:r>
            <a:endParaRPr b="0" i="0" sz="100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chemeClr val="dk1"/>
              </a:buClr>
              <a:buSzPts val="3200"/>
              <a:buFont typeface="Arial"/>
              <a:buNone/>
            </a:pPr>
            <a:r>
              <a:rPr b="0" i="0" lang="en-US" sz="3200" u="none" cap="none" strike="noStrike">
                <a:solidFill>
                  <a:schemeClr val="lt1"/>
                </a:solidFill>
                <a:latin typeface="Quicksand"/>
                <a:ea typeface="Quicksand"/>
                <a:cs typeface="Quicksand"/>
                <a:sym typeface="Quicksand"/>
              </a:rPr>
              <a:t>Deaf arts and literature</a:t>
            </a:r>
            <a:endParaRPr b="0" i="0" sz="32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Deaf Studies workshop</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2000" y="2902950"/>
            <a:ext cx="10477800" cy="6731400"/>
          </a:xfrm>
          <a:prstGeom prst="rect">
            <a:avLst/>
          </a:prstGeom>
          <a:noFill/>
          <a:ln>
            <a:noFill/>
          </a:ln>
        </p:spPr>
        <p:txBody>
          <a:bodyPr anchorCtr="0" anchor="t" bIns="0" lIns="0" spcFirstLastPara="1" rIns="0" wrap="square" tIns="0">
            <a:spAutoFit/>
          </a:bodyPr>
          <a:lstStyle/>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What’s Deaf Art?</a:t>
            </a:r>
            <a:endParaRPr b="0" i="0" sz="2300" u="none" cap="none" strike="noStrike">
              <a:solidFill>
                <a:srgbClr val="000000"/>
              </a:solidFill>
              <a:latin typeface="Arial"/>
              <a:ea typeface="Arial"/>
              <a:cs typeface="Arial"/>
              <a:sym typeface="Arial"/>
            </a:endParaRPr>
          </a:p>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Different types of Deaf Art</a:t>
            </a:r>
            <a:endParaRPr sz="3699">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lang="en-US" sz="3699">
                <a:solidFill>
                  <a:srgbClr val="FFFFFF"/>
                </a:solidFill>
                <a:latin typeface="Quicksand"/>
                <a:ea typeface="Quicksand"/>
                <a:cs typeface="Quicksand"/>
                <a:sym typeface="Quicksand"/>
              </a:rPr>
              <a:t>De’Via</a:t>
            </a:r>
            <a:endParaRPr sz="3699">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lang="en-US" sz="3699">
                <a:solidFill>
                  <a:srgbClr val="FFFFFF"/>
                </a:solidFill>
                <a:latin typeface="Quicksand"/>
                <a:ea typeface="Quicksand"/>
                <a:cs typeface="Quicksand"/>
                <a:sym typeface="Quicksand"/>
              </a:rPr>
              <a:t>Surdism</a:t>
            </a:r>
            <a:endParaRPr sz="3699">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Video “Deaf Artvists”</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Discussion and final reflections</a:t>
            </a:r>
            <a:endParaRPr b="0" i="0" sz="3699" u="none" cap="none" strike="noStrike">
              <a:solidFill>
                <a:srgbClr val="FFFFFF"/>
              </a:solidFill>
              <a:latin typeface="Quicksand"/>
              <a:ea typeface="Quicksand"/>
              <a:cs typeface="Quicksand"/>
              <a:sym typeface="Quicksand"/>
            </a:endParaRPr>
          </a:p>
          <a:p>
            <a:pPr indent="0" lvl="0" marL="914400" marR="0" rtl="0" algn="l">
              <a:lnSpc>
                <a:spcPct val="140014"/>
              </a:lnSpc>
              <a:spcBef>
                <a:spcPts val="0"/>
              </a:spcBef>
              <a:spcAft>
                <a:spcPts val="0"/>
              </a:spcAft>
              <a:buNone/>
            </a:pPr>
            <a:r>
              <a:t/>
            </a:r>
            <a:endParaRPr sz="2699">
              <a:solidFill>
                <a:srgbClr val="FFFFFF"/>
              </a:solidFill>
              <a:latin typeface="Quicksand"/>
              <a:ea typeface="Quicksand"/>
              <a:cs typeface="Quicksand"/>
              <a:sym typeface="Quicksand"/>
            </a:endParaRPr>
          </a:p>
          <a:p>
            <a:pPr indent="-463487" lvl="1" marL="628650" rtl="0" algn="l">
              <a:lnSpc>
                <a:spcPct val="140014"/>
              </a:lnSpc>
              <a:spcBef>
                <a:spcPts val="0"/>
              </a:spcBef>
              <a:spcAft>
                <a:spcPts val="0"/>
              </a:spcAft>
              <a:buClr>
                <a:schemeClr val="lt1"/>
              </a:buClr>
              <a:buSzPts val="3699"/>
              <a:buFont typeface="Quicksand"/>
              <a:buChar char="•"/>
            </a:pPr>
            <a:r>
              <a:rPr lang="en-US" sz="3699">
                <a:solidFill>
                  <a:schemeClr val="lt1"/>
                </a:solidFill>
                <a:latin typeface="Quicksand"/>
                <a:ea typeface="Quicksand"/>
                <a:cs typeface="Quicksand"/>
                <a:sym typeface="Quicksand"/>
              </a:rPr>
              <a:t>Research on a Deaf artist and their work</a:t>
            </a:r>
            <a:endParaRPr sz="3699">
              <a:solidFill>
                <a:schemeClr val="lt1"/>
              </a:solidFill>
              <a:latin typeface="Quicksand"/>
              <a:ea typeface="Quicksand"/>
              <a:cs typeface="Quicksand"/>
              <a:sym typeface="Quicksand"/>
            </a:endParaRPr>
          </a:p>
          <a:p>
            <a:pPr indent="-463487" lvl="1" marL="628650" rtl="0" algn="l">
              <a:lnSpc>
                <a:spcPct val="140014"/>
              </a:lnSpc>
              <a:spcBef>
                <a:spcPts val="0"/>
              </a:spcBef>
              <a:spcAft>
                <a:spcPts val="0"/>
              </a:spcAft>
              <a:buClr>
                <a:schemeClr val="lt1"/>
              </a:buClr>
              <a:buSzPts val="3699"/>
              <a:buFont typeface="Quicksand"/>
              <a:buChar char="•"/>
            </a:pPr>
            <a:r>
              <a:rPr lang="en-US" sz="3699">
                <a:solidFill>
                  <a:schemeClr val="lt1"/>
                </a:solidFill>
                <a:latin typeface="Quicksand"/>
                <a:ea typeface="Quicksand"/>
                <a:cs typeface="Quicksand"/>
                <a:sym typeface="Quicksand"/>
              </a:rPr>
              <a:t>Presentation group work</a:t>
            </a:r>
            <a:endParaRPr sz="3699">
              <a:solidFill>
                <a:srgbClr val="FFFFFF"/>
              </a:solidFill>
              <a:latin typeface="Quicksand"/>
              <a:ea typeface="Quicksand"/>
              <a:cs typeface="Quicksand"/>
              <a:sym typeface="Quicksand"/>
            </a:endParaRPr>
          </a:p>
        </p:txBody>
      </p:sp>
      <p:sp>
        <p:nvSpPr>
          <p:cNvPr id="102" name="Google Shape;102;p2"/>
          <p:cNvSpPr txBox="1"/>
          <p:nvPr/>
        </p:nvSpPr>
        <p:spPr>
          <a:xfrm>
            <a:off x="4047607" y="13511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2742edfc2c_0_69"/>
          <p:cNvGrpSpPr/>
          <p:nvPr/>
        </p:nvGrpSpPr>
        <p:grpSpPr>
          <a:xfrm>
            <a:off x="0" y="-216993"/>
            <a:ext cx="2922102" cy="10504504"/>
            <a:chOff x="0" y="-57150"/>
            <a:chExt cx="769602" cy="2766600"/>
          </a:xfrm>
        </p:grpSpPr>
        <p:sp>
          <p:nvSpPr>
            <p:cNvPr id="108" name="Google Shape;108;g32742edfc2c_0_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742edfc2c_0_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742edfc2c_0_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742edfc2c_0_6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742edfc2c_0_69"/>
          <p:cNvSpPr txBox="1"/>
          <p:nvPr/>
        </p:nvSpPr>
        <p:spPr>
          <a:xfrm>
            <a:off x="3979629" y="3768291"/>
            <a:ext cx="9496500" cy="169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1000" u="none" cap="none" strike="noStrike">
                <a:solidFill>
                  <a:srgbClr val="FFFFFF"/>
                </a:solidFill>
                <a:latin typeface="Anton"/>
                <a:ea typeface="Anton"/>
                <a:cs typeface="Anton"/>
                <a:sym typeface="Anton"/>
              </a:rPr>
              <a:t>What’s Deaf Art?</a:t>
            </a:r>
            <a:endParaRPr b="0" i="0" sz="11000" u="none" cap="none" strike="noStrike">
              <a:solidFill>
                <a:srgbClr val="FFFFFF"/>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6" name="Shape 116"/>
        <p:cNvGrpSpPr/>
        <p:nvPr/>
      </p:nvGrpSpPr>
      <p:grpSpPr>
        <a:xfrm>
          <a:off x="0" y="0"/>
          <a:ext cx="0" cy="0"/>
          <a:chOff x="0" y="0"/>
          <a:chExt cx="0" cy="0"/>
        </a:xfrm>
      </p:grpSpPr>
      <p:sp>
        <p:nvSpPr>
          <p:cNvPr id="117" name="Google Shape;117;g32742edfc2c_0_0"/>
          <p:cNvSpPr/>
          <p:nvPr/>
        </p:nvSpPr>
        <p:spPr>
          <a:xfrm>
            <a:off x="5355900" y="1362450"/>
            <a:ext cx="7576200" cy="756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8" name="Google Shape;118;g32742edfc2c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g32742edfc2c_0_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742edfc2c_0_0"/>
          <p:cNvSpPr txBox="1"/>
          <p:nvPr/>
        </p:nvSpPr>
        <p:spPr>
          <a:xfrm>
            <a:off x="6118541" y="3696020"/>
            <a:ext cx="6018000" cy="348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Deaf</a:t>
            </a:r>
            <a:endParaRPr b="0" i="0" sz="11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Art</a:t>
            </a:r>
            <a:endParaRPr b="0" i="0" sz="11600" u="none" cap="none" strike="noStrike">
              <a:solidFill>
                <a:srgbClr val="039796"/>
              </a:solidFill>
              <a:latin typeface="Anton"/>
              <a:ea typeface="Anton"/>
              <a:cs typeface="Anton"/>
              <a:sym typeface="Anton"/>
            </a:endParaRPr>
          </a:p>
        </p:txBody>
      </p:sp>
      <p:sp>
        <p:nvSpPr>
          <p:cNvPr id="121" name="Google Shape;121;g32742edfc2c_0_0"/>
          <p:cNvSpPr/>
          <p:nvPr/>
        </p:nvSpPr>
        <p:spPr>
          <a:xfrm>
            <a:off x="4889901" y="1195500"/>
            <a:ext cx="2196900" cy="22335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rgbClr val="FFFFFF"/>
                </a:solidFill>
                <a:latin typeface="Quicksand SemiBold"/>
                <a:ea typeface="Quicksand SemiBold"/>
                <a:cs typeface="Quicksand SemiBold"/>
                <a:sym typeface="Quicksand SemiBold"/>
              </a:rPr>
              <a:t>Performing </a:t>
            </a:r>
            <a:r>
              <a:rPr lang="en-US" sz="2900">
                <a:solidFill>
                  <a:srgbClr val="FFFFFF"/>
                </a:solidFill>
                <a:latin typeface="Quicksand SemiBold"/>
                <a:ea typeface="Quicksand SemiBold"/>
                <a:cs typeface="Quicksand SemiBold"/>
                <a:sym typeface="Quicksand SemiBold"/>
              </a:rPr>
              <a:t>A</a:t>
            </a:r>
            <a:r>
              <a:rPr b="0" i="0" lang="en-US" sz="2900" u="none" cap="none" strike="noStrike">
                <a:solidFill>
                  <a:srgbClr val="FFFFFF"/>
                </a:solidFill>
                <a:latin typeface="Quicksand SemiBold"/>
                <a:ea typeface="Quicksand SemiBold"/>
                <a:cs typeface="Quicksand SemiBold"/>
                <a:sym typeface="Quicksand SemiBold"/>
              </a:rPr>
              <a:t>rts</a:t>
            </a:r>
            <a:endParaRPr b="0" i="0" sz="2700" u="none" cap="none" strike="noStrike">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198625"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Visual Arts</a:t>
            </a:r>
            <a:endParaRPr b="0" i="0" sz="3100" u="none" cap="none" strike="noStrike">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Quicksand SemiBold"/>
                <a:ea typeface="Quicksand SemiBold"/>
                <a:cs typeface="Quicksand SemiBold"/>
                <a:sym typeface="Quicksand SemiBold"/>
              </a:rPr>
              <a:t>Deaf Experience</a:t>
            </a:r>
            <a:endParaRPr b="0" i="0" sz="2800" u="none" cap="none" strike="noStrike">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500"/>
              <a:buFont typeface="Arial"/>
              <a:buNone/>
            </a:pPr>
            <a:r>
              <a:rPr b="0" i="0" lang="en-US" sz="3500" u="none" cap="none" strike="noStrike">
                <a:solidFill>
                  <a:srgbClr val="FFFFFF"/>
                </a:solidFill>
                <a:latin typeface="Quicksand SemiBold"/>
                <a:ea typeface="Quicksand SemiBold"/>
                <a:cs typeface="Quicksand SemiBold"/>
                <a:sym typeface="Quicksand SemiBold"/>
              </a:rPr>
              <a:t>Deaf Culture</a:t>
            </a:r>
            <a:endParaRPr b="0" i="0" sz="3300" u="none" cap="none" strike="noStrike">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869749" y="777552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Quicksand SemiBold"/>
                <a:ea typeface="Quicksand SemiBold"/>
                <a:cs typeface="Quicksand SemiBold"/>
                <a:sym typeface="Quicksand SemiBold"/>
              </a:rPr>
              <a:t>Audism</a:t>
            </a:r>
            <a:endParaRPr b="0" i="0" sz="3400" u="none" cap="none" strike="noStrike">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Literary Arts</a:t>
            </a:r>
            <a:endParaRPr b="0" i="0" sz="3100" u="none" cap="none" strike="noStrike">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4082775" y="60249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Media Arts</a:t>
            </a:r>
            <a:endParaRPr b="0" i="0" sz="3100" u="none" cap="none" strike="noStrike">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9825250"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Architec-ture</a:t>
            </a:r>
            <a:endParaRPr b="0" i="0" sz="3100" u="none" cap="none" strike="noStrike">
              <a:solidFill>
                <a:srgbClr val="FFFFFF"/>
              </a:solidFill>
              <a:latin typeface="Quicksand SemiBold"/>
              <a:ea typeface="Quicksand SemiBold"/>
              <a:cs typeface="Quicksand SemiBold"/>
              <a:sym typeface="Quicksand SemiBold"/>
            </a:endParaRPr>
          </a:p>
        </p:txBody>
      </p:sp>
      <p:sp>
        <p:nvSpPr>
          <p:cNvPr id="129" name="Google Shape;129;g32742edfc2c_0_0"/>
          <p:cNvSpPr/>
          <p:nvPr/>
        </p:nvSpPr>
        <p:spPr>
          <a:xfrm>
            <a:off x="12153000" y="243060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Sign </a:t>
            </a:r>
            <a:r>
              <a:rPr lang="en-US" sz="3300">
                <a:solidFill>
                  <a:srgbClr val="FFFFFF"/>
                </a:solidFill>
                <a:latin typeface="Quicksand SemiBold"/>
                <a:ea typeface="Quicksand SemiBold"/>
                <a:cs typeface="Quicksand SemiBold"/>
                <a:sym typeface="Quicksand SemiBold"/>
              </a:rPr>
              <a:t>L</a:t>
            </a:r>
            <a:r>
              <a:rPr b="0" i="0" lang="en-US" sz="3300" u="none" cap="none" strike="noStrike">
                <a:solidFill>
                  <a:srgbClr val="FFFFFF"/>
                </a:solidFill>
                <a:latin typeface="Quicksand SemiBold"/>
                <a:ea typeface="Quicksand SemiBold"/>
                <a:cs typeface="Quicksand SemiBold"/>
                <a:sym typeface="Quicksand SemiBold"/>
              </a:rPr>
              <a:t>anguage</a:t>
            </a:r>
            <a:endParaRPr b="0" i="0" sz="3100" u="none" cap="none" strike="noStrike">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3" name="Shape 133"/>
        <p:cNvGrpSpPr/>
        <p:nvPr/>
      </p:nvGrpSpPr>
      <p:grpSpPr>
        <a:xfrm>
          <a:off x="0" y="0"/>
          <a:ext cx="0" cy="0"/>
          <a:chOff x="0" y="0"/>
          <a:chExt cx="0" cy="0"/>
        </a:xfrm>
      </p:grpSpPr>
      <p:sp>
        <p:nvSpPr>
          <p:cNvPr id="134" name="Google Shape;134;g32742edfc2c_0_3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2742edfc2c_0_3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g32742edfc2c_0_36"/>
          <p:cNvSpPr txBox="1"/>
          <p:nvPr/>
        </p:nvSpPr>
        <p:spPr>
          <a:xfrm>
            <a:off x="3843398" y="473675"/>
            <a:ext cx="136650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Performing/Literature Arts</a:t>
            </a:r>
            <a:endParaRPr b="0" i="0" sz="10000" u="none" cap="none" strike="noStrike">
              <a:solidFill>
                <a:srgbClr val="FFFFFF"/>
              </a:solidFill>
              <a:latin typeface="Anton"/>
              <a:ea typeface="Anton"/>
              <a:cs typeface="Anton"/>
              <a:sym typeface="Anton"/>
            </a:endParaRPr>
          </a:p>
        </p:txBody>
      </p:sp>
      <p:sp>
        <p:nvSpPr>
          <p:cNvPr id="137" name="Google Shape;137;g32742edfc2c_0_36"/>
          <p:cNvSpPr txBox="1"/>
          <p:nvPr/>
        </p:nvSpPr>
        <p:spPr>
          <a:xfrm>
            <a:off x="1778100" y="2339000"/>
            <a:ext cx="4898100" cy="73647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Theater</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Performance art</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Dance</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Songs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(Visual) Music</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ABC stories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Number stories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Nursery rhyme</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Poetry</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Visual Vernacular</a:t>
            </a:r>
            <a:endParaRPr sz="4000">
              <a:solidFill>
                <a:schemeClr val="lt1"/>
              </a:solidFill>
              <a:latin typeface="Quicksand SemiBold"/>
              <a:ea typeface="Quicksand SemiBold"/>
              <a:cs typeface="Quicksand SemiBold"/>
              <a:sym typeface="Quicksand SemiBold"/>
            </a:endParaRPr>
          </a:p>
        </p:txBody>
      </p:sp>
      <p:sp>
        <p:nvSpPr>
          <p:cNvPr id="138" name="Google Shape;138;g32742edfc2c_0_36"/>
          <p:cNvSpPr txBox="1"/>
          <p:nvPr/>
        </p:nvSpPr>
        <p:spPr>
          <a:xfrm>
            <a:off x="10375675" y="2331675"/>
            <a:ext cx="5202900" cy="3639900"/>
          </a:xfrm>
          <a:prstGeom prst="rect">
            <a:avLst/>
          </a:prstGeom>
          <a:solidFill>
            <a:srgbClr val="161140"/>
          </a:solidFill>
          <a:ln>
            <a:noFill/>
          </a:ln>
        </p:spPr>
        <p:txBody>
          <a:bodyPr anchorCtr="0" anchor="t" bIns="91425" lIns="91425" spcFirstLastPara="1" rIns="91425" wrap="square" tIns="91425">
            <a:noAutofit/>
          </a:bodyPr>
          <a:lstStyle/>
          <a:p>
            <a:pPr indent="-482600" lvl="0" marL="45720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Jokes/Humor</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Fiction (novels, short stories, etc.)</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Comics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etc.</a:t>
            </a:r>
            <a:endParaRPr sz="4000">
              <a:solidFill>
                <a:schemeClr val="lt1"/>
              </a:solidFill>
              <a:latin typeface="Quicksand SemiBold"/>
              <a:ea typeface="Quicksand SemiBold"/>
              <a:cs typeface="Quicksand SemiBold"/>
              <a:sym typeface="Quicksand SemiBold"/>
            </a:endParaRPr>
          </a:p>
        </p:txBody>
      </p:sp>
      <p:pic>
        <p:nvPicPr>
          <p:cNvPr id="139" name="Google Shape;139;g32742edfc2c_0_36"/>
          <p:cNvPicPr preferRelativeResize="0"/>
          <p:nvPr/>
        </p:nvPicPr>
        <p:blipFill rotWithShape="1">
          <a:blip r:embed="rId5">
            <a:alphaModFix/>
          </a:blip>
          <a:srcRect b="0" l="0" r="0" t="0"/>
          <a:stretch/>
        </p:blipFill>
        <p:spPr>
          <a:xfrm>
            <a:off x="7155700" y="2612425"/>
            <a:ext cx="2467575" cy="2467575"/>
          </a:xfrm>
          <a:prstGeom prst="rect">
            <a:avLst/>
          </a:prstGeom>
          <a:noFill/>
          <a:ln>
            <a:noFill/>
          </a:ln>
        </p:spPr>
      </p:pic>
      <p:pic>
        <p:nvPicPr>
          <p:cNvPr id="140" name="Google Shape;140;g32742edfc2c_0_36"/>
          <p:cNvPicPr preferRelativeResize="0"/>
          <p:nvPr/>
        </p:nvPicPr>
        <p:blipFill rotWithShape="1">
          <a:blip r:embed="rId6">
            <a:alphaModFix/>
          </a:blip>
          <a:srcRect b="0" l="0" r="0" t="0"/>
          <a:stretch/>
        </p:blipFill>
        <p:spPr>
          <a:xfrm>
            <a:off x="15714474" y="5971575"/>
            <a:ext cx="2330575" cy="2330575"/>
          </a:xfrm>
          <a:prstGeom prst="rect">
            <a:avLst/>
          </a:prstGeom>
          <a:noFill/>
          <a:ln>
            <a:noFill/>
          </a:ln>
        </p:spPr>
      </p:pic>
      <p:sp>
        <p:nvSpPr>
          <p:cNvPr id="141" name="Google Shape;141;g32742edfc2c_0_36"/>
          <p:cNvSpPr txBox="1"/>
          <p:nvPr/>
        </p:nvSpPr>
        <p:spPr>
          <a:xfrm>
            <a:off x="8199525" y="762981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lang="en-US" sz="3200">
                <a:solidFill>
                  <a:schemeClr val="lt1"/>
                </a:solidFill>
                <a:latin typeface="Quicksand Medium"/>
                <a:ea typeface="Quicksand Medium"/>
                <a:cs typeface="Quicksand Medium"/>
                <a:sym typeface="Quicksand Medium"/>
              </a:rPr>
              <a:t>You can include some examples (based on your country as well).</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5" name="Shape 145"/>
        <p:cNvGrpSpPr/>
        <p:nvPr/>
      </p:nvGrpSpPr>
      <p:grpSpPr>
        <a:xfrm>
          <a:off x="0" y="0"/>
          <a:ext cx="0" cy="0"/>
          <a:chOff x="0" y="0"/>
          <a:chExt cx="0" cy="0"/>
        </a:xfrm>
      </p:grpSpPr>
      <p:sp>
        <p:nvSpPr>
          <p:cNvPr id="146" name="Google Shape;146;g32742edfc2c_0_4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2742edfc2c_0_4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2742edfc2c_0_48"/>
          <p:cNvSpPr txBox="1"/>
          <p:nvPr/>
        </p:nvSpPr>
        <p:spPr>
          <a:xfrm>
            <a:off x="3843399" y="473675"/>
            <a:ext cx="124161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Media Arts</a:t>
            </a:r>
            <a:endParaRPr b="0" i="0" sz="10000" u="none" cap="none" strike="noStrike">
              <a:solidFill>
                <a:srgbClr val="FFFFFF"/>
              </a:solidFill>
              <a:latin typeface="Anton"/>
              <a:ea typeface="Anton"/>
              <a:cs typeface="Anton"/>
              <a:sym typeface="Anton"/>
            </a:endParaRPr>
          </a:p>
        </p:txBody>
      </p:sp>
      <p:sp>
        <p:nvSpPr>
          <p:cNvPr id="149" name="Google Shape;149;g32742edfc2c_0_48"/>
          <p:cNvSpPr txBox="1"/>
          <p:nvPr/>
        </p:nvSpPr>
        <p:spPr>
          <a:xfrm>
            <a:off x="1476725" y="2997550"/>
            <a:ext cx="3442800" cy="37014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Cinema</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Television</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Video art</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Animation</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Etc.</a:t>
            </a:r>
            <a:endParaRPr sz="4000">
              <a:solidFill>
                <a:schemeClr val="lt1"/>
              </a:solidFill>
              <a:latin typeface="Quicksand SemiBold"/>
              <a:ea typeface="Quicksand SemiBold"/>
              <a:cs typeface="Quicksand SemiBold"/>
              <a:sym typeface="Quicksand SemiBold"/>
            </a:endParaRPr>
          </a:p>
        </p:txBody>
      </p:sp>
      <p:sp>
        <p:nvSpPr>
          <p:cNvPr id="150" name="Google Shape;150;g32742edfc2c_0_48"/>
          <p:cNvSpPr txBox="1"/>
          <p:nvPr/>
        </p:nvSpPr>
        <p:spPr>
          <a:xfrm>
            <a:off x="519950" y="7671288"/>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lang="en-US" sz="3200">
                <a:solidFill>
                  <a:schemeClr val="lt1"/>
                </a:solidFill>
                <a:latin typeface="Quicksand Medium"/>
                <a:ea typeface="Quicksand Medium"/>
                <a:cs typeface="Quicksand Medium"/>
                <a:sym typeface="Quicksand Medium"/>
              </a:rPr>
              <a:t>You can include some examples (based on your country as well).</a:t>
            </a:r>
            <a:endParaRPr b="0" i="0" sz="3200" u="none" cap="none" strike="noStrike">
              <a:solidFill>
                <a:schemeClr val="lt1"/>
              </a:solidFill>
              <a:latin typeface="Quicksand Medium"/>
              <a:ea typeface="Quicksand Medium"/>
              <a:cs typeface="Quicksand Medium"/>
              <a:sym typeface="Quicksand Medium"/>
            </a:endParaRPr>
          </a:p>
        </p:txBody>
      </p:sp>
      <p:pic>
        <p:nvPicPr>
          <p:cNvPr id="151" name="Google Shape;151;g32742edfc2c_0_48"/>
          <p:cNvPicPr preferRelativeResize="0"/>
          <p:nvPr/>
        </p:nvPicPr>
        <p:blipFill rotWithShape="1">
          <a:blip r:embed="rId5">
            <a:alphaModFix/>
          </a:blip>
          <a:srcRect b="0" l="0" r="0" t="0"/>
          <a:stretch/>
        </p:blipFill>
        <p:spPr>
          <a:xfrm>
            <a:off x="11077525" y="473675"/>
            <a:ext cx="3251651" cy="3251651"/>
          </a:xfrm>
          <a:prstGeom prst="rect">
            <a:avLst/>
          </a:prstGeom>
          <a:noFill/>
          <a:ln>
            <a:noFill/>
          </a:ln>
        </p:spPr>
      </p:pic>
      <p:pic>
        <p:nvPicPr>
          <p:cNvPr id="152" name="Google Shape;152;g32742edfc2c_0_48"/>
          <p:cNvPicPr preferRelativeResize="0"/>
          <p:nvPr/>
        </p:nvPicPr>
        <p:blipFill rotWithShape="1">
          <a:blip r:embed="rId6">
            <a:alphaModFix/>
          </a:blip>
          <a:srcRect b="0" l="0" r="0" t="0"/>
          <a:stretch/>
        </p:blipFill>
        <p:spPr>
          <a:xfrm>
            <a:off x="14977875" y="4121475"/>
            <a:ext cx="2506500" cy="3738856"/>
          </a:xfrm>
          <a:prstGeom prst="rect">
            <a:avLst/>
          </a:prstGeom>
          <a:noFill/>
          <a:ln>
            <a:noFill/>
          </a:ln>
        </p:spPr>
      </p:pic>
      <p:sp>
        <p:nvSpPr>
          <p:cNvPr id="153" name="Google Shape;153;g32742edfc2c_0_48"/>
          <p:cNvSpPr txBox="1"/>
          <p:nvPr/>
        </p:nvSpPr>
        <p:spPr>
          <a:xfrm>
            <a:off x="12754198" y="4121483"/>
            <a:ext cx="21303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Sign Gene: The First Deaf Superheroes</a:t>
            </a:r>
            <a:r>
              <a:rPr b="0" i="0" lang="en-US" sz="2000" u="none" cap="none" strike="noStrike">
                <a:solidFill>
                  <a:srgbClr val="FFFFFF"/>
                </a:solidFill>
                <a:latin typeface="Quicksand Light"/>
                <a:ea typeface="Quicksand Light"/>
                <a:cs typeface="Quicksand Light"/>
                <a:sym typeface="Quicksand Light"/>
              </a:rPr>
              <a:t> di Emilio Insolera (2017)</a:t>
            </a:r>
            <a:endParaRPr b="0" i="0" sz="2000" u="none" cap="none" strike="noStrike">
              <a:solidFill>
                <a:srgbClr val="FFFFFF"/>
              </a:solidFill>
              <a:latin typeface="Quicksand Light"/>
              <a:ea typeface="Quicksand Light"/>
              <a:cs typeface="Quicksand Light"/>
              <a:sym typeface="Quicksand Light"/>
            </a:endParaRPr>
          </a:p>
        </p:txBody>
      </p:sp>
      <p:pic>
        <p:nvPicPr>
          <p:cNvPr id="154" name="Google Shape;154;g32742edfc2c_0_48"/>
          <p:cNvPicPr preferRelativeResize="0"/>
          <p:nvPr/>
        </p:nvPicPr>
        <p:blipFill rotWithShape="1">
          <a:blip r:embed="rId7">
            <a:alphaModFix/>
          </a:blip>
          <a:srcRect b="0" l="0" r="0" t="0"/>
          <a:stretch/>
        </p:blipFill>
        <p:spPr>
          <a:xfrm>
            <a:off x="6495050" y="2380348"/>
            <a:ext cx="4088224" cy="2299601"/>
          </a:xfrm>
          <a:prstGeom prst="rect">
            <a:avLst/>
          </a:prstGeom>
          <a:noFill/>
          <a:ln>
            <a:noFill/>
          </a:ln>
        </p:spPr>
      </p:pic>
      <p:sp>
        <p:nvSpPr>
          <p:cNvPr id="155" name="Google Shape;155;g32742edfc2c_0_48"/>
          <p:cNvSpPr txBox="1"/>
          <p:nvPr/>
        </p:nvSpPr>
        <p:spPr>
          <a:xfrm>
            <a:off x="6527548" y="4797825"/>
            <a:ext cx="35955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Coda - I segni del cuore</a:t>
            </a:r>
            <a:r>
              <a:rPr b="0" i="0" lang="en-US" sz="2000" u="none" cap="none" strike="noStrike">
                <a:solidFill>
                  <a:srgbClr val="FFFFFF"/>
                </a:solidFill>
                <a:latin typeface="Quicksand Light"/>
                <a:ea typeface="Quicksand Light"/>
                <a:cs typeface="Quicksand Light"/>
                <a:sym typeface="Quicksand Light"/>
              </a:rPr>
              <a:t> di Sian Heder (2021)</a:t>
            </a:r>
            <a:endParaRPr b="0" i="0" sz="2000" u="none" cap="none" strike="noStrike">
              <a:solidFill>
                <a:srgbClr val="FFFFFF"/>
              </a:solidFill>
              <a:latin typeface="Quicksand Light"/>
              <a:ea typeface="Quicksand Light"/>
              <a:cs typeface="Quicksand Light"/>
              <a:sym typeface="Quicksand Light"/>
            </a:endParaRPr>
          </a:p>
        </p:txBody>
      </p:sp>
      <p:sp>
        <p:nvSpPr>
          <p:cNvPr id="156" name="Google Shape;156;g32742edfc2c_0_48"/>
          <p:cNvSpPr txBox="1"/>
          <p:nvPr/>
        </p:nvSpPr>
        <p:spPr>
          <a:xfrm>
            <a:off x="8104668" y="8338650"/>
            <a:ext cx="2893200" cy="1293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a:ea typeface="Quicksand"/>
                <a:cs typeface="Quicksand"/>
                <a:sym typeface="Quicksand"/>
              </a:rPr>
              <a:t>Cortometraggi di </a:t>
            </a:r>
            <a:r>
              <a:rPr b="1" i="0" lang="en-US" sz="1800" u="none" cap="none" strike="noStrike">
                <a:solidFill>
                  <a:srgbClr val="FFFFFF"/>
                </a:solidFill>
                <a:latin typeface="Quicksand"/>
                <a:ea typeface="Quicksand"/>
                <a:cs typeface="Quicksand"/>
                <a:sym typeface="Quicksand"/>
              </a:rPr>
              <a:t>Lumo.tv</a:t>
            </a:r>
            <a:r>
              <a:rPr b="0" i="0" lang="en-US" sz="1800" u="none" cap="none" strike="noStrike">
                <a:solidFill>
                  <a:srgbClr val="FFFFFF"/>
                </a:solidFill>
                <a:latin typeface="Quicksand"/>
                <a:ea typeface="Quicksand"/>
                <a:cs typeface="Quicksand"/>
                <a:sym typeface="Quicksand"/>
              </a:rPr>
              <a:t>,</a:t>
            </a:r>
            <a:br>
              <a:rPr b="0" i="0" lang="en-US" sz="1800" u="none" cap="none" strike="noStrike">
                <a:solidFill>
                  <a:srgbClr val="FFFFFF"/>
                </a:solidFill>
                <a:latin typeface="Quicksand"/>
                <a:ea typeface="Quicksand"/>
                <a:cs typeface="Quicksand"/>
                <a:sym typeface="Quicksand"/>
              </a:rPr>
            </a:br>
            <a:r>
              <a:rPr b="1" i="0" lang="en-US" sz="1800" u="none" cap="none" strike="noStrike">
                <a:solidFill>
                  <a:srgbClr val="FFFFFF"/>
                </a:solidFill>
                <a:latin typeface="Quicksand"/>
                <a:ea typeface="Quicksand"/>
                <a:cs typeface="Quicksand"/>
                <a:sym typeface="Quicksand"/>
              </a:rPr>
              <a:t>Deaf Funny </a:t>
            </a:r>
            <a:r>
              <a:rPr b="0" i="0" lang="en-US" sz="1800" u="none" cap="none" strike="noStrike">
                <a:solidFill>
                  <a:srgbClr val="FFFFFF"/>
                </a:solidFill>
                <a:latin typeface="Quicksand"/>
                <a:ea typeface="Quicksand"/>
                <a:cs typeface="Quicksand"/>
                <a:sym typeface="Quicksand"/>
              </a:rPr>
              <a:t>(C. Swinbourne, 2017)</a:t>
            </a:r>
            <a:endParaRPr b="0" i="0" sz="1800" u="none" cap="none" strike="noStrike">
              <a:solidFill>
                <a:srgbClr val="FFFFFF"/>
              </a:solidFill>
              <a:latin typeface="Quicksand"/>
              <a:ea typeface="Quicksand"/>
              <a:cs typeface="Quicksand"/>
              <a:sym typeface="Quicksand"/>
            </a:endParaRPr>
          </a:p>
        </p:txBody>
      </p:sp>
      <p:pic>
        <p:nvPicPr>
          <p:cNvPr id="157" name="Google Shape;157;g32742edfc2c_0_48" title="lumo tv.png"/>
          <p:cNvPicPr preferRelativeResize="0"/>
          <p:nvPr/>
        </p:nvPicPr>
        <p:blipFill rotWithShape="1">
          <a:blip r:embed="rId8">
            <a:alphaModFix/>
          </a:blip>
          <a:srcRect b="0" l="0" r="0" t="0"/>
          <a:stretch/>
        </p:blipFill>
        <p:spPr>
          <a:xfrm>
            <a:off x="11202844" y="6241431"/>
            <a:ext cx="1623350" cy="1623325"/>
          </a:xfrm>
          <a:prstGeom prst="rect">
            <a:avLst/>
          </a:prstGeom>
          <a:noFill/>
          <a:ln>
            <a:noFill/>
          </a:ln>
        </p:spPr>
      </p:pic>
      <p:pic>
        <p:nvPicPr>
          <p:cNvPr id="158" name="Google Shape;158;g32742edfc2c_0_48"/>
          <p:cNvPicPr preferRelativeResize="0"/>
          <p:nvPr/>
        </p:nvPicPr>
        <p:blipFill rotWithShape="1">
          <a:blip r:embed="rId9">
            <a:alphaModFix/>
          </a:blip>
          <a:srcRect b="0" l="0" r="0" t="0"/>
          <a:stretch/>
        </p:blipFill>
        <p:spPr>
          <a:xfrm>
            <a:off x="11201788" y="7650725"/>
            <a:ext cx="2128300" cy="2128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2" name="Shape 162"/>
        <p:cNvGrpSpPr/>
        <p:nvPr/>
      </p:nvGrpSpPr>
      <p:grpSpPr>
        <a:xfrm>
          <a:off x="0" y="0"/>
          <a:ext cx="0" cy="0"/>
          <a:chOff x="0" y="0"/>
          <a:chExt cx="0" cy="0"/>
        </a:xfrm>
      </p:grpSpPr>
      <p:sp>
        <p:nvSpPr>
          <p:cNvPr id="163" name="Google Shape;163;g32742edfc2c_0_5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g32742edfc2c_0_5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g32742edfc2c_0_57"/>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Architecture</a:t>
            </a:r>
            <a:endParaRPr b="0" i="0" sz="10000" u="none" cap="none" strike="noStrike">
              <a:solidFill>
                <a:srgbClr val="FFFFFF"/>
              </a:solidFill>
              <a:latin typeface="Anton"/>
              <a:ea typeface="Anton"/>
              <a:cs typeface="Anton"/>
              <a:sym typeface="Anton"/>
            </a:endParaRPr>
          </a:p>
        </p:txBody>
      </p:sp>
      <p:sp>
        <p:nvSpPr>
          <p:cNvPr id="166" name="Google Shape;166;g32742edfc2c_0_57"/>
          <p:cNvSpPr txBox="1"/>
          <p:nvPr/>
        </p:nvSpPr>
        <p:spPr>
          <a:xfrm>
            <a:off x="1717775" y="2838575"/>
            <a:ext cx="5778000" cy="23616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Building design</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Planning urban and landscape spaces</a:t>
            </a:r>
            <a:endParaRPr sz="4000">
              <a:solidFill>
                <a:schemeClr val="lt1"/>
              </a:solidFill>
              <a:latin typeface="Quicksand SemiBold"/>
              <a:ea typeface="Quicksand SemiBold"/>
              <a:cs typeface="Quicksand SemiBold"/>
              <a:sym typeface="Quicksand SemiBold"/>
            </a:endParaRPr>
          </a:p>
        </p:txBody>
      </p:sp>
      <p:sp>
        <p:nvSpPr>
          <p:cNvPr id="167" name="Google Shape;167;g32742edfc2c_0_57"/>
          <p:cNvSpPr txBox="1"/>
          <p:nvPr/>
        </p:nvSpPr>
        <p:spPr>
          <a:xfrm>
            <a:off x="1121075" y="6013550"/>
            <a:ext cx="69714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Quicksand Medium"/>
                <a:ea typeface="Quicksand Medium"/>
                <a:cs typeface="Quicksand Medium"/>
                <a:sym typeface="Quicksand Medium"/>
              </a:rPr>
              <a:t>Deaf space design</a:t>
            </a:r>
            <a:endParaRPr b="0" i="0" sz="6000" u="none" cap="none" strike="noStrike">
              <a:solidFill>
                <a:schemeClr val="lt1"/>
              </a:solidFill>
              <a:latin typeface="Quicksand Medium"/>
              <a:ea typeface="Quicksand Medium"/>
              <a:cs typeface="Quicksand Medium"/>
              <a:sym typeface="Quicksand Medium"/>
            </a:endParaRPr>
          </a:p>
        </p:txBody>
      </p:sp>
      <p:pic>
        <p:nvPicPr>
          <p:cNvPr id="168" name="Google Shape;168;g32742edfc2c_0_57"/>
          <p:cNvPicPr preferRelativeResize="0"/>
          <p:nvPr/>
        </p:nvPicPr>
        <p:blipFill rotWithShape="1">
          <a:blip r:embed="rId5">
            <a:alphaModFix/>
          </a:blip>
          <a:srcRect b="0" l="0" r="0" t="0"/>
          <a:stretch/>
        </p:blipFill>
        <p:spPr>
          <a:xfrm>
            <a:off x="11825525" y="1020300"/>
            <a:ext cx="3521949" cy="3521949"/>
          </a:xfrm>
          <a:prstGeom prst="rect">
            <a:avLst/>
          </a:prstGeom>
          <a:noFill/>
          <a:ln>
            <a:noFill/>
          </a:ln>
        </p:spPr>
      </p:pic>
      <p:pic>
        <p:nvPicPr>
          <p:cNvPr descr="We live in a world made for people who hear.&#10;&#10;Subscribe to our channel! http://goo.gl/0bsAjO&#10;&#10;Read the full feature on DeafSpace:&#10;http://www.curbed.com/2016/3/2/11140210/gallaudet-deafspace-washington-dc&#10;&#10;What would our cities looks like if they were designed for the deaf? DeafSpace is an emerging approach to design and architecture that is informed by the unique sensory experience of those who don't hear. We visited Gallaudet University to see what DeafSpace looks like in action.&#10;&#10;Vox.com is a news website that helps you cut through the noise and understand what's really driving the events in the headlines. Check out http://www.vox.com&#10;&#10;Check out our full video catalog: http://goo.gl/IZONyE&#10;Follow Vox on Twitter: http://goo.gl/XFrZ5H&#10;Or on Facebook: http://goo.gl/U2g06o" id="169" name="Google Shape;169;g32742edfc2c_0_57" title="How architecture changes for the Deaf">
            <a:hlinkClick r:id="rId6"/>
          </p:cNvPr>
          <p:cNvPicPr preferRelativeResize="0"/>
          <p:nvPr/>
        </p:nvPicPr>
        <p:blipFill rotWithShape="1">
          <a:blip r:embed="rId7">
            <a:alphaModFix/>
          </a:blip>
          <a:srcRect b="0" l="0" r="0" t="0"/>
          <a:stretch/>
        </p:blipFill>
        <p:spPr>
          <a:xfrm>
            <a:off x="13386250" y="5227863"/>
            <a:ext cx="3810600" cy="2143458"/>
          </a:xfrm>
          <a:prstGeom prst="rect">
            <a:avLst/>
          </a:prstGeom>
          <a:noFill/>
          <a:ln>
            <a:noFill/>
          </a:ln>
        </p:spPr>
      </p:pic>
      <p:sp>
        <p:nvSpPr>
          <p:cNvPr id="170" name="Google Shape;170;g32742edfc2c_0_57"/>
          <p:cNvSpPr txBox="1"/>
          <p:nvPr/>
        </p:nvSpPr>
        <p:spPr>
          <a:xfrm>
            <a:off x="13386250" y="752860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How architecture changes for the Deaf</a:t>
            </a:r>
            <a:r>
              <a:rPr b="0" i="0" lang="en-US" sz="2300" u="none" cap="none" strike="noStrike">
                <a:solidFill>
                  <a:srgbClr val="F1F1F1"/>
                </a:solidFill>
                <a:latin typeface="Quicksand Medium"/>
                <a:ea typeface="Quicksand Medium"/>
                <a:cs typeface="Quicksand Medium"/>
                <a:sym typeface="Quicksand Medium"/>
              </a:rPr>
              <a:t>, Vox</a:t>
            </a:r>
            <a:endParaRPr b="0" i="0" sz="2300" u="none" cap="none" strike="noStrike">
              <a:solidFill>
                <a:srgbClr val="F1F1F1"/>
              </a:solidFill>
              <a:latin typeface="Quicksand Medium"/>
              <a:ea typeface="Quicksand Medium"/>
              <a:cs typeface="Quicksand Medium"/>
              <a:sym typeface="Quicksand Medium"/>
            </a:endParaRPr>
          </a:p>
        </p:txBody>
      </p:sp>
      <p:pic>
        <p:nvPicPr>
          <p:cNvPr descr="Logline: Architectural spaces that express the acoustics of everyday life in the absence of sound.&#10;&#10;Synopsis: We live in a world designed for people who hear. DeafSpace is an architectural project that redesigns spaces for people who don’t hear. &#10;&#10;This documentary follows the characters of Gallaudet University’s DeafSpace Institute, as their daily interactions and narrative reveal the uniqueness of the space. The DeafSpace approach focuses on creating spaces that express connections, instead of barriers. There is an overlooked beauty in this process, offering an intimate perspective into the nature of language, community, and ways of being." id="171" name="Google Shape;171;g32742edfc2c_0_57" title="DeafSpace Documentary">
            <a:hlinkClick r:id="rId8"/>
          </p:cNvPr>
          <p:cNvPicPr preferRelativeResize="0"/>
          <p:nvPr/>
        </p:nvPicPr>
        <p:blipFill rotWithShape="1">
          <a:blip r:embed="rId9">
            <a:alphaModFix/>
          </a:blip>
          <a:srcRect b="0" l="0" r="0" t="0"/>
          <a:stretch/>
        </p:blipFill>
        <p:spPr>
          <a:xfrm>
            <a:off x="8484338" y="5188500"/>
            <a:ext cx="3810578" cy="2143450"/>
          </a:xfrm>
          <a:prstGeom prst="rect">
            <a:avLst/>
          </a:prstGeom>
          <a:noFill/>
          <a:ln>
            <a:noFill/>
          </a:ln>
        </p:spPr>
      </p:pic>
      <p:sp>
        <p:nvSpPr>
          <p:cNvPr id="172" name="Google Shape;172;g32742edfc2c_0_57"/>
          <p:cNvSpPr txBox="1"/>
          <p:nvPr/>
        </p:nvSpPr>
        <p:spPr>
          <a:xfrm>
            <a:off x="8484325" y="73319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DeafSpace Documentary</a:t>
            </a:r>
            <a:r>
              <a:rPr b="0" i="0" lang="en-US" sz="2300" u="none" cap="none" strike="noStrike">
                <a:solidFill>
                  <a:srgbClr val="F1F1F1"/>
                </a:solidFill>
                <a:latin typeface="Quicksand Medium"/>
                <a:ea typeface="Quicksand Medium"/>
                <a:cs typeface="Quicksand Medium"/>
                <a:sym typeface="Quicksand Medium"/>
              </a:rPr>
              <a:t>, Rachel Saputro</a:t>
            </a:r>
            <a:endParaRPr b="0" i="0" sz="2300" u="none" cap="none" strike="noStrike">
              <a:solidFill>
                <a:srgbClr val="F1F1F1"/>
              </a:solidFill>
              <a:latin typeface="Quicksand Medium"/>
              <a:ea typeface="Quicksand Medium"/>
              <a:cs typeface="Quicksand Medium"/>
              <a:sym typeface="Quicksand Medium"/>
            </a:endParaRPr>
          </a:p>
        </p:txBody>
      </p:sp>
      <p:sp>
        <p:nvSpPr>
          <p:cNvPr id="173" name="Google Shape;173;g32742edfc2c_0_57"/>
          <p:cNvSpPr txBox="1"/>
          <p:nvPr/>
        </p:nvSpPr>
        <p:spPr>
          <a:xfrm>
            <a:off x="1154550" y="7373950"/>
            <a:ext cx="68349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rgbClr val="0000FF"/>
                </a:solidFill>
                <a:latin typeface="Quicksand Medium"/>
                <a:ea typeface="Quicksand Medium"/>
                <a:cs typeface="Quicksand Medium"/>
                <a:sym typeface="Quicksand Medium"/>
                <a:hlinkClick r:id="rId10">
                  <a:extLst>
                    <a:ext uri="{A12FA001-AC4F-418D-AE19-62706E023703}">
                      <ahyp:hlinkClr val="tx"/>
                    </a:ext>
                  </a:extLst>
                </a:hlinkClick>
              </a:rPr>
              <a:t>https://gallaudet.edu/campus-design-facilities/campus-design-and-planning/deafspace/</a:t>
            </a:r>
            <a:r>
              <a:rPr b="0" i="0" lang="en-US" sz="2200" u="none" cap="none" strike="noStrike">
                <a:solidFill>
                  <a:srgbClr val="FFFFFF"/>
                </a:solidFill>
                <a:latin typeface="Quicksand Medium"/>
                <a:ea typeface="Quicksand Medium"/>
                <a:cs typeface="Quicksand Medium"/>
                <a:sym typeface="Quicksand Medium"/>
              </a:rPr>
              <a:t> </a:t>
            </a:r>
            <a:endParaRPr b="0" i="0" sz="22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7" name="Shape 177"/>
        <p:cNvGrpSpPr/>
        <p:nvPr/>
      </p:nvGrpSpPr>
      <p:grpSpPr>
        <a:xfrm>
          <a:off x="0" y="0"/>
          <a:ext cx="0" cy="0"/>
          <a:chOff x="0" y="0"/>
          <a:chExt cx="0" cy="0"/>
        </a:xfrm>
      </p:grpSpPr>
      <p:sp>
        <p:nvSpPr>
          <p:cNvPr id="178" name="Google Shape;178;g32742edfc2c_0_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9" name="Google Shape;179;g32742edfc2c_0_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2742edfc2c_0_5"/>
          <p:cNvSpPr txBox="1"/>
          <p:nvPr/>
        </p:nvSpPr>
        <p:spPr>
          <a:xfrm>
            <a:off x="4229454" y="5782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Visual Arts</a:t>
            </a:r>
            <a:endParaRPr b="0" i="0" sz="10000" u="none" cap="none" strike="noStrike">
              <a:solidFill>
                <a:srgbClr val="FFFFFF"/>
              </a:solidFill>
              <a:latin typeface="Anton"/>
              <a:ea typeface="Anton"/>
              <a:cs typeface="Anton"/>
              <a:sym typeface="Anton"/>
            </a:endParaRPr>
          </a:p>
        </p:txBody>
      </p:sp>
      <p:sp>
        <p:nvSpPr>
          <p:cNvPr id="181" name="Google Shape;181;g32742edfc2c_0_5"/>
          <p:cNvSpPr txBox="1"/>
          <p:nvPr/>
        </p:nvSpPr>
        <p:spPr>
          <a:xfrm>
            <a:off x="2331150" y="3156500"/>
            <a:ext cx="4481700" cy="51549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Painting</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Sculpture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Drawing</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Photography</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Digital art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Illustration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etc.</a:t>
            </a:r>
            <a:endParaRPr b="0" i="0" sz="4000" u="none" cap="none" strike="noStrike">
              <a:solidFill>
                <a:schemeClr val="lt1"/>
              </a:solidFill>
              <a:latin typeface="Quicksand SemiBold"/>
              <a:ea typeface="Quicksand SemiBold"/>
              <a:cs typeface="Quicksand SemiBold"/>
              <a:sym typeface="Quicksand SemiBold"/>
            </a:endParaRPr>
          </a:p>
        </p:txBody>
      </p:sp>
      <p:pic>
        <p:nvPicPr>
          <p:cNvPr id="182" name="Google Shape;182;g32742edfc2c_0_5"/>
          <p:cNvPicPr preferRelativeResize="0"/>
          <p:nvPr/>
        </p:nvPicPr>
        <p:blipFill rotWithShape="1">
          <a:blip r:embed="rId5">
            <a:alphaModFix/>
          </a:blip>
          <a:srcRect b="0" l="0" r="0" t="0"/>
          <a:stretch/>
        </p:blipFill>
        <p:spPr>
          <a:xfrm>
            <a:off x="11532775" y="337425"/>
            <a:ext cx="2819075" cy="2819075"/>
          </a:xfrm>
          <a:prstGeom prst="rect">
            <a:avLst/>
          </a:prstGeom>
          <a:noFill/>
          <a:ln>
            <a:noFill/>
          </a:ln>
        </p:spPr>
      </p:pic>
      <p:sp>
        <p:nvSpPr>
          <p:cNvPr id="183" name="Google Shape;183;g32742edfc2c_0_5"/>
          <p:cNvSpPr txBox="1"/>
          <p:nvPr/>
        </p:nvSpPr>
        <p:spPr>
          <a:xfrm>
            <a:off x="10472600" y="663456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lang="en-US" sz="3200">
                <a:solidFill>
                  <a:schemeClr val="lt1"/>
                </a:solidFill>
                <a:latin typeface="Quicksand Medium"/>
                <a:ea typeface="Quicksand Medium"/>
                <a:cs typeface="Quicksand Medium"/>
                <a:sym typeface="Quicksand Medium"/>
              </a:rPr>
              <a:t>You can include some examples (based on your country as well).</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7" name="Shape 187"/>
        <p:cNvGrpSpPr/>
        <p:nvPr/>
      </p:nvGrpSpPr>
      <p:grpSpPr>
        <a:xfrm>
          <a:off x="0" y="0"/>
          <a:ext cx="0" cy="0"/>
          <a:chOff x="0" y="0"/>
          <a:chExt cx="0" cy="0"/>
        </a:xfrm>
      </p:grpSpPr>
      <p:grpSp>
        <p:nvGrpSpPr>
          <p:cNvPr id="188" name="Google Shape;188;g32742edfc2c_0_135"/>
          <p:cNvGrpSpPr/>
          <p:nvPr/>
        </p:nvGrpSpPr>
        <p:grpSpPr>
          <a:xfrm>
            <a:off x="0" y="-216993"/>
            <a:ext cx="2922102" cy="10504504"/>
            <a:chOff x="0" y="-57150"/>
            <a:chExt cx="769602" cy="2766600"/>
          </a:xfrm>
        </p:grpSpPr>
        <p:sp>
          <p:nvSpPr>
            <p:cNvPr id="189" name="Google Shape;189;g32742edfc2c_0_1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2742edfc2c_0_1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1" name="Google Shape;191;g32742edfc2c_0_13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2742edfc2c_0_1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g32742edfc2c_0_13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Deaf Art</a:t>
            </a:r>
            <a:endParaRPr b="0" i="0" sz="10000" u="none" cap="none" strike="noStrike">
              <a:solidFill>
                <a:schemeClr val="lt1"/>
              </a:solidFill>
              <a:latin typeface="Anton"/>
              <a:ea typeface="Anton"/>
              <a:cs typeface="Anton"/>
              <a:sym typeface="Anton"/>
            </a:endParaRPr>
          </a:p>
        </p:txBody>
      </p:sp>
      <p:sp>
        <p:nvSpPr>
          <p:cNvPr id="194" name="Google Shape;194;g32742edfc2c_0_135"/>
          <p:cNvSpPr txBox="1"/>
          <p:nvPr/>
        </p:nvSpPr>
        <p:spPr>
          <a:xfrm>
            <a:off x="3741625" y="2442375"/>
            <a:ext cx="13454700" cy="5048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In the 20th century, particularly after the World Wars, Deaf artists began to focus more explicitly on themes related to deafness, the everyday experiences of being Deaf, Audism, the fight for rights, and the importance of sign language. </a:t>
            </a:r>
            <a:endParaRPr b="0" i="0" sz="4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This trend gained significant momentum in the 1960s, especially in the United States. </a:t>
            </a:r>
            <a:endParaRPr b="0" i="0" sz="40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8" name="Shape 198"/>
        <p:cNvGrpSpPr/>
        <p:nvPr/>
      </p:nvGrpSpPr>
      <p:grpSpPr>
        <a:xfrm>
          <a:off x="0" y="0"/>
          <a:ext cx="0" cy="0"/>
          <a:chOff x="0" y="0"/>
          <a:chExt cx="0" cy="0"/>
        </a:xfrm>
      </p:grpSpPr>
      <p:grpSp>
        <p:nvGrpSpPr>
          <p:cNvPr id="199" name="Google Shape;199;g350a9a3d250_0_26"/>
          <p:cNvGrpSpPr/>
          <p:nvPr/>
        </p:nvGrpSpPr>
        <p:grpSpPr>
          <a:xfrm>
            <a:off x="0" y="-216993"/>
            <a:ext cx="2922102" cy="10504504"/>
            <a:chOff x="0" y="-57150"/>
            <a:chExt cx="769602" cy="2766600"/>
          </a:xfrm>
        </p:grpSpPr>
        <p:sp>
          <p:nvSpPr>
            <p:cNvPr id="200" name="Google Shape;200;g350a9a3d250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g350a9a3d250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2" name="Google Shape;202;g350a9a3d250_0_2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0a9a3d250_0_2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50a9a3d250_0_26"/>
          <p:cNvSpPr txBox="1"/>
          <p:nvPr/>
        </p:nvSpPr>
        <p:spPr>
          <a:xfrm>
            <a:off x="3626750" y="1274888"/>
            <a:ext cx="8041200" cy="2616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lang="en-US" sz="6000" u="none" cap="none" strike="noStrike">
                <a:solidFill>
                  <a:schemeClr val="lt1"/>
                </a:solidFill>
                <a:latin typeface="Anton"/>
                <a:ea typeface="Anton"/>
                <a:cs typeface="Anton"/>
                <a:sym typeface="Anton"/>
              </a:rPr>
              <a:t>De’ Via </a:t>
            </a:r>
            <a:endParaRPr sz="60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lang="en-US" sz="6000" u="none" cap="none" strike="noStrike">
                <a:solidFill>
                  <a:schemeClr val="lt1"/>
                </a:solidFill>
                <a:latin typeface="Anton"/>
                <a:ea typeface="Anton"/>
                <a:cs typeface="Anton"/>
                <a:sym typeface="Anton"/>
              </a:rPr>
              <a:t>(Deaf View/Image Art)</a:t>
            </a:r>
            <a:r>
              <a:rPr lang="en-US" sz="5200" u="none" cap="none" strike="noStrike">
                <a:solidFill>
                  <a:schemeClr val="lt1"/>
                </a:solidFill>
                <a:latin typeface="Anton"/>
                <a:ea typeface="Anton"/>
                <a:cs typeface="Anton"/>
                <a:sym typeface="Anton"/>
              </a:rPr>
              <a:t> </a:t>
            </a:r>
            <a:endParaRPr sz="52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3800" u="none" cap="none" strike="noStrike">
                <a:solidFill>
                  <a:schemeClr val="lt1"/>
                </a:solidFill>
                <a:latin typeface="Quicksand Medium"/>
                <a:ea typeface="Quicksand Medium"/>
                <a:cs typeface="Quicksand Medium"/>
                <a:sym typeface="Quicksand Medium"/>
              </a:rPr>
              <a:t>USA, 1989</a:t>
            </a:r>
            <a:endParaRPr b="0" i="0" sz="3800" u="none" cap="none" strike="noStrike">
              <a:solidFill>
                <a:schemeClr val="lt1"/>
              </a:solidFill>
              <a:latin typeface="Quicksand Medium"/>
              <a:ea typeface="Quicksand Medium"/>
              <a:cs typeface="Quicksand Medium"/>
              <a:sym typeface="Quicksand Medium"/>
            </a:endParaRPr>
          </a:p>
        </p:txBody>
      </p:sp>
      <p:sp>
        <p:nvSpPr>
          <p:cNvPr id="205" name="Google Shape;205;g350a9a3d250_0_26"/>
          <p:cNvSpPr txBox="1"/>
          <p:nvPr/>
        </p:nvSpPr>
        <p:spPr>
          <a:xfrm>
            <a:off x="9192384" y="6401326"/>
            <a:ext cx="4783800" cy="1677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lang="en-US" sz="6100" u="none" cap="none" strike="noStrike">
                <a:solidFill>
                  <a:schemeClr val="lt1"/>
                </a:solidFill>
                <a:latin typeface="Anton"/>
                <a:ea typeface="Anton"/>
                <a:cs typeface="Anton"/>
                <a:sym typeface="Anton"/>
              </a:rPr>
              <a:t>Surdism</a:t>
            </a:r>
            <a:r>
              <a:rPr lang="en-US" sz="4700" u="none" cap="none" strike="noStrike">
                <a:solidFill>
                  <a:schemeClr val="lt1"/>
                </a:solidFill>
                <a:latin typeface="Anton"/>
                <a:ea typeface="Anton"/>
                <a:cs typeface="Anton"/>
                <a:sym typeface="Anton"/>
              </a:rPr>
              <a:t> </a:t>
            </a:r>
            <a:endParaRPr sz="47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500"/>
              <a:buFont typeface="Arial"/>
              <a:buNone/>
            </a:pPr>
            <a:r>
              <a:rPr b="0" i="0" lang="en-US" sz="3600" u="none" cap="none" strike="noStrike">
                <a:solidFill>
                  <a:schemeClr val="lt1"/>
                </a:solidFill>
                <a:latin typeface="Quicksand Medium"/>
                <a:ea typeface="Quicksand Medium"/>
                <a:cs typeface="Quicksand Medium"/>
                <a:sym typeface="Quicksand Medium"/>
              </a:rPr>
              <a:t>France, 2009</a:t>
            </a:r>
            <a:endParaRPr b="0" i="0" sz="3600" u="none" cap="none" strike="noStrike">
              <a:solidFill>
                <a:schemeClr val="lt1"/>
              </a:solidFill>
              <a:latin typeface="Quicksand Medium"/>
              <a:ea typeface="Quicksand Medium"/>
              <a:cs typeface="Quicksand Medium"/>
              <a:sym typeface="Quicksand Medium"/>
            </a:endParaRPr>
          </a:p>
        </p:txBody>
      </p:sp>
      <p:pic>
        <p:nvPicPr>
          <p:cNvPr id="206" name="Google Shape;206;g350a9a3d250_0_26"/>
          <p:cNvPicPr preferRelativeResize="0"/>
          <p:nvPr/>
        </p:nvPicPr>
        <p:blipFill rotWithShape="1">
          <a:blip r:embed="rId5">
            <a:alphaModFix/>
          </a:blip>
          <a:srcRect b="0" l="0" r="0" t="0"/>
          <a:stretch/>
        </p:blipFill>
        <p:spPr>
          <a:xfrm>
            <a:off x="12372588" y="707158"/>
            <a:ext cx="4286174" cy="3428965"/>
          </a:xfrm>
          <a:prstGeom prst="rect">
            <a:avLst/>
          </a:prstGeom>
          <a:noFill/>
          <a:ln>
            <a:noFill/>
          </a:ln>
        </p:spPr>
      </p:pic>
      <p:sp>
        <p:nvSpPr>
          <p:cNvPr id="207" name="Google Shape;207;g350a9a3d250_0_26"/>
          <p:cNvSpPr txBox="1"/>
          <p:nvPr/>
        </p:nvSpPr>
        <p:spPr>
          <a:xfrm>
            <a:off x="12372638" y="4136125"/>
            <a:ext cx="4286100" cy="1154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lang="en-US" sz="2100">
                <a:solidFill>
                  <a:schemeClr val="lt1"/>
                </a:solidFill>
                <a:latin typeface="Quicksand Medium"/>
                <a:ea typeface="Quicksand Medium"/>
                <a:cs typeface="Quicksand Medium"/>
                <a:sym typeface="Quicksand Medium"/>
              </a:rPr>
              <a:t>Logo “De’ Via Curriculum Development Team” </a:t>
            </a:r>
            <a:br>
              <a:rPr lang="en-US" sz="2100">
                <a:solidFill>
                  <a:schemeClr val="lt1"/>
                </a:solidFill>
                <a:latin typeface="Quicksand Medium"/>
                <a:ea typeface="Quicksand Medium"/>
                <a:cs typeface="Quicksand Medium"/>
                <a:sym typeface="Quicksand Medium"/>
              </a:rPr>
            </a:br>
            <a:r>
              <a:rPr lang="en-US" sz="2100">
                <a:solidFill>
                  <a:schemeClr val="lt1"/>
                </a:solidFill>
                <a:latin typeface="Quicksand Medium"/>
                <a:ea typeface="Quicksand Medium"/>
                <a:cs typeface="Quicksand Medium"/>
                <a:sym typeface="Quicksand Medium"/>
              </a:rPr>
              <a:t>by </a:t>
            </a:r>
            <a:r>
              <a:rPr b="0" i="0" lang="en-US" sz="2100" u="none" cap="none" strike="noStrike">
                <a:solidFill>
                  <a:schemeClr val="lt1"/>
                </a:solidFill>
                <a:latin typeface="Quicksand Medium"/>
                <a:ea typeface="Quicksand Medium"/>
                <a:cs typeface="Quicksand Medium"/>
                <a:sym typeface="Quicksand Medium"/>
              </a:rPr>
              <a:t>David Call</a:t>
            </a:r>
            <a:endParaRPr b="0" i="0" sz="2300" u="none" cap="none" strike="noStrike">
              <a:solidFill>
                <a:schemeClr val="lt1"/>
              </a:solidFill>
              <a:latin typeface="Quicksand Medium"/>
              <a:ea typeface="Quicksand Medium"/>
              <a:cs typeface="Quicksand Medium"/>
              <a:sym typeface="Quicksand Medium"/>
            </a:endParaRPr>
          </a:p>
        </p:txBody>
      </p:sp>
      <p:pic>
        <p:nvPicPr>
          <p:cNvPr id="208" name="Google Shape;208;g350a9a3d250_0_26" title="Sourdisme.jpeg"/>
          <p:cNvPicPr preferRelativeResize="0"/>
          <p:nvPr/>
        </p:nvPicPr>
        <p:blipFill>
          <a:blip r:embed="rId6">
            <a:alphaModFix/>
          </a:blip>
          <a:stretch>
            <a:fillRect/>
          </a:stretch>
        </p:blipFill>
        <p:spPr>
          <a:xfrm>
            <a:off x="5005648" y="5075625"/>
            <a:ext cx="3815002" cy="3990625"/>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2" name="Shape 212"/>
        <p:cNvGrpSpPr/>
        <p:nvPr/>
      </p:nvGrpSpPr>
      <p:grpSpPr>
        <a:xfrm>
          <a:off x="0" y="0"/>
          <a:ext cx="0" cy="0"/>
          <a:chOff x="0" y="0"/>
          <a:chExt cx="0" cy="0"/>
        </a:xfrm>
      </p:grpSpPr>
      <p:grpSp>
        <p:nvGrpSpPr>
          <p:cNvPr id="213" name="Google Shape;213;g32742edfc2c_0_120"/>
          <p:cNvGrpSpPr/>
          <p:nvPr/>
        </p:nvGrpSpPr>
        <p:grpSpPr>
          <a:xfrm>
            <a:off x="0" y="-216993"/>
            <a:ext cx="2922102" cy="10504504"/>
            <a:chOff x="0" y="-57150"/>
            <a:chExt cx="769602" cy="2766600"/>
          </a:xfrm>
        </p:grpSpPr>
        <p:sp>
          <p:nvSpPr>
            <p:cNvPr id="214" name="Google Shape;214;g32742edfc2c_0_1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g32742edfc2c_0_1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6" name="Google Shape;216;g32742edfc2c_0_1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2742edfc2c_0_1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g32742edfc2c_0_120"/>
          <p:cNvSpPr txBox="1"/>
          <p:nvPr/>
        </p:nvSpPr>
        <p:spPr>
          <a:xfrm>
            <a:off x="3843399" y="473675"/>
            <a:ext cx="114852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 </a:t>
            </a:r>
            <a:r>
              <a:rPr lang="en-US" sz="5600">
                <a:solidFill>
                  <a:schemeClr val="lt1"/>
                </a:solidFill>
                <a:latin typeface="Anton"/>
                <a:ea typeface="Anton"/>
                <a:cs typeface="Anton"/>
                <a:sym typeface="Anton"/>
              </a:rPr>
              <a:t>(Deaf View/Image Art)</a:t>
            </a:r>
            <a:r>
              <a:rPr lang="en-US" sz="4800">
                <a:solidFill>
                  <a:schemeClr val="lt1"/>
                </a:solidFill>
                <a:latin typeface="Anton"/>
                <a:ea typeface="Anton"/>
                <a:cs typeface="Anton"/>
                <a:sym typeface="Anton"/>
              </a:rPr>
              <a:t> </a:t>
            </a:r>
            <a:endParaRPr b="0" i="0" sz="10600" u="none" cap="none" strike="noStrike">
              <a:solidFill>
                <a:schemeClr val="lt1"/>
              </a:solidFill>
              <a:latin typeface="Anton"/>
              <a:ea typeface="Anton"/>
              <a:cs typeface="Anton"/>
              <a:sym typeface="Anton"/>
            </a:endParaRPr>
          </a:p>
        </p:txBody>
      </p:sp>
      <p:sp>
        <p:nvSpPr>
          <p:cNvPr id="219" name="Google Shape;219;g32742edfc2c_0_120"/>
          <p:cNvSpPr txBox="1"/>
          <p:nvPr/>
        </p:nvSpPr>
        <p:spPr>
          <a:xfrm>
            <a:off x="3266775" y="2157325"/>
            <a:ext cx="144459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De'VIA is an art movement that examines and expresses the experiences of Deaf people from cultural, linguistic, and intersectional perspectives. It was born from a group of artists just before the Deaf Way Festival in 1989.</a:t>
            </a:r>
            <a:endParaRPr b="0" i="0" sz="3200" u="none" cap="none" strike="noStrike">
              <a:solidFill>
                <a:schemeClr val="lt1"/>
              </a:solidFill>
              <a:latin typeface="Quicksand Medium"/>
              <a:ea typeface="Quicksand Medium"/>
              <a:cs typeface="Quicksand Medium"/>
              <a:sym typeface="Quicksand Medium"/>
            </a:endParaRPr>
          </a:p>
        </p:txBody>
      </p:sp>
      <p:sp>
        <p:nvSpPr>
          <p:cNvPr id="220" name="Google Shape;220;g32742edfc2c_0_120"/>
          <p:cNvSpPr txBox="1"/>
          <p:nvPr/>
        </p:nvSpPr>
        <p:spPr>
          <a:xfrm>
            <a:off x="3686775" y="4087925"/>
            <a:ext cx="11485200" cy="578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The Four Elements of De'VIA: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De</a:t>
            </a:r>
            <a:r>
              <a:rPr b="0" i="0" lang="en-US" sz="3200" u="none" cap="none" strike="noStrike">
                <a:solidFill>
                  <a:schemeClr val="lt1"/>
                </a:solidFill>
                <a:latin typeface="Quicksand Medium"/>
                <a:ea typeface="Quicksand Medium"/>
                <a:cs typeface="Quicksand Medium"/>
                <a:sym typeface="Quicksand Medium"/>
              </a:rPr>
              <a:t>: Expression of </a:t>
            </a:r>
            <a:r>
              <a:rPr b="1" i="1" lang="en-US" sz="3200" u="none" cap="none" strike="noStrike">
                <a:solidFill>
                  <a:schemeClr val="lt1"/>
                </a:solidFill>
                <a:latin typeface="Quicksand"/>
                <a:ea typeface="Quicksand"/>
                <a:cs typeface="Quicksand"/>
                <a:sym typeface="Quicksand"/>
              </a:rPr>
              <a:t>affirmation</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resistance</a:t>
            </a:r>
            <a:r>
              <a:rPr b="0" i="0" lang="en-US" sz="3200" u="none" cap="none" strike="noStrike">
                <a:solidFill>
                  <a:schemeClr val="lt1"/>
                </a:solidFill>
                <a:latin typeface="Quicksand Medium"/>
                <a:ea typeface="Quicksand Medium"/>
                <a:cs typeface="Quicksand Medium"/>
                <a:sym typeface="Quicksand Medium"/>
              </a:rPr>
              <a:t>, and liberation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for Deaf and DeafBlind individuals.</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V</a:t>
            </a:r>
            <a:r>
              <a:rPr b="0" i="0" lang="en-US" sz="3200" u="none" cap="none" strike="noStrike">
                <a:solidFill>
                  <a:schemeClr val="lt1"/>
                </a:solidFill>
                <a:latin typeface="Quicksand Medium"/>
                <a:ea typeface="Quicksand Medium"/>
                <a:cs typeface="Quicksand Medium"/>
                <a:sym typeface="Quicksand Medium"/>
              </a:rPr>
              <a:t>: The Deaf and DeafBlind perspective and their way</a:t>
            </a:r>
            <a:br>
              <a:rPr lang="en-US" sz="3200">
                <a:solidFill>
                  <a:schemeClr val="lt1"/>
                </a:solidFill>
                <a:latin typeface="Quicksand Medium"/>
                <a:ea typeface="Quicksand Medium"/>
                <a:cs typeface="Quicksand Medium"/>
                <a:sym typeface="Quicksand Medium"/>
              </a:rPr>
            </a:br>
            <a:r>
              <a:rPr lang="en-US" sz="3200">
                <a:solidFill>
                  <a:schemeClr val="lt1"/>
                </a:solidFill>
                <a:latin typeface="Quicksand Medium"/>
                <a:ea typeface="Quicksand Medium"/>
                <a:cs typeface="Quicksand Medium"/>
                <a:sym typeface="Quicksand Medium"/>
              </a:rPr>
              <a:t>	</a:t>
            </a:r>
            <a:r>
              <a:rPr b="0" i="0" lang="en-US" sz="3200" u="none" cap="none" strike="noStrike">
                <a:solidFill>
                  <a:schemeClr val="lt1"/>
                </a:solidFill>
                <a:latin typeface="Quicksand Medium"/>
                <a:ea typeface="Quicksand Medium"/>
                <a:cs typeface="Quicksand Medium"/>
                <a:sym typeface="Quicksand Medium"/>
              </a:rPr>
              <a:t>of living in the world.</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I</a:t>
            </a:r>
            <a:r>
              <a:rPr b="0" i="0" lang="en-US" sz="3200" u="none" cap="none" strike="noStrike">
                <a:solidFill>
                  <a:schemeClr val="lt1"/>
                </a:solidFill>
                <a:latin typeface="Quicksand Medium"/>
                <a:ea typeface="Quicksand Medium"/>
                <a:cs typeface="Quicksand Medium"/>
                <a:sym typeface="Quicksand Medium"/>
              </a:rPr>
              <a:t>: Images, motifs, and symbols representing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the Deaf experience (visualization).</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A</a:t>
            </a:r>
            <a:r>
              <a:rPr b="0" i="0" lang="en-US" sz="3200" u="none" cap="none" strike="noStrike">
                <a:solidFill>
                  <a:schemeClr val="lt1"/>
                </a:solidFill>
                <a:latin typeface="Quicksand Medium"/>
                <a:ea typeface="Quicksand Medium"/>
                <a:cs typeface="Quicksand Medium"/>
                <a:sym typeface="Quicksand Medium"/>
              </a:rPr>
              <a:t>: Art, activism, aesthetics, and authentic expression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of the Deaf experience.</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4" name="Shape 224"/>
        <p:cNvGrpSpPr/>
        <p:nvPr/>
      </p:nvGrpSpPr>
      <p:grpSpPr>
        <a:xfrm>
          <a:off x="0" y="0"/>
          <a:ext cx="0" cy="0"/>
          <a:chOff x="0" y="0"/>
          <a:chExt cx="0" cy="0"/>
        </a:xfrm>
      </p:grpSpPr>
      <p:grpSp>
        <p:nvGrpSpPr>
          <p:cNvPr id="225" name="Google Shape;225;g350a9a3d250_0_1"/>
          <p:cNvGrpSpPr/>
          <p:nvPr/>
        </p:nvGrpSpPr>
        <p:grpSpPr>
          <a:xfrm>
            <a:off x="0" y="-216993"/>
            <a:ext cx="2922102" cy="10504504"/>
            <a:chOff x="0" y="-57150"/>
            <a:chExt cx="769602" cy="2766600"/>
          </a:xfrm>
        </p:grpSpPr>
        <p:sp>
          <p:nvSpPr>
            <p:cNvPr id="226" name="Google Shape;226;g350a9a3d250_0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g350a9a3d250_0_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8" name="Google Shape;228;g350a9a3d250_0_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g350a9a3d250_0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50a9a3d250_0_1"/>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 - M</a:t>
            </a:r>
            <a:r>
              <a:rPr lang="en-US" sz="8000">
                <a:solidFill>
                  <a:schemeClr val="lt1"/>
                </a:solidFill>
                <a:latin typeface="Anton"/>
                <a:ea typeface="Anton"/>
                <a:cs typeface="Anton"/>
                <a:sym typeface="Anton"/>
              </a:rPr>
              <a:t>otifs</a:t>
            </a:r>
            <a:endParaRPr b="0" i="0" sz="8000" u="none" cap="none" strike="noStrike">
              <a:solidFill>
                <a:schemeClr val="lt1"/>
              </a:solidFill>
              <a:latin typeface="Anton"/>
              <a:ea typeface="Anton"/>
              <a:cs typeface="Anton"/>
              <a:sym typeface="Anton"/>
            </a:endParaRPr>
          </a:p>
        </p:txBody>
      </p:sp>
      <p:sp>
        <p:nvSpPr>
          <p:cNvPr id="231" name="Google Shape;231;g350a9a3d250_0_1"/>
          <p:cNvSpPr txBox="1"/>
          <p:nvPr/>
        </p:nvSpPr>
        <p:spPr>
          <a:xfrm>
            <a:off x="3434550" y="2134100"/>
            <a:ext cx="14205000" cy="6835200"/>
          </a:xfrm>
          <a:prstGeom prst="rect">
            <a:avLst/>
          </a:prstGeom>
          <a:noFill/>
          <a:ln>
            <a:noFill/>
          </a:ln>
        </p:spPr>
        <p:txBody>
          <a:bodyPr anchorCtr="0" anchor="t" bIns="91425" lIns="91425" spcFirstLastPara="1" rIns="91425" wrap="square" tIns="91425">
            <a:noAutofit/>
          </a:bodyPr>
          <a:lstStyle/>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Hands, Eyes, Mouths, Ears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Children</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Animals (dogs, birds, butterflies, moths, fish, horse, elephant)</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Nature (trees, flowers, especially sunflowers and dandelions, waves or mountain)</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Doors as portals or obstacles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Musical reference for ASL (scores, notes, instruments)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Masks, puppets, dolls, robots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Street signage, mirrors, light bulb, bell, glove, blue tape, bridge, hammer, CI, stockades, cross, key </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Chains, gird, jail, rope, barbed wire, hooks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Many more…</a:t>
            </a:r>
            <a:endParaRPr sz="3400">
              <a:solidFill>
                <a:schemeClr val="lt1"/>
              </a:solidFill>
              <a:latin typeface="Quicksand Medium"/>
              <a:ea typeface="Quicksand Medium"/>
              <a:cs typeface="Quicksand Medium"/>
              <a:sym typeface="Quicksand Medium"/>
            </a:endParaRPr>
          </a:p>
        </p:txBody>
      </p:sp>
      <p:sp>
        <p:nvSpPr>
          <p:cNvPr id="232" name="Google Shape;232;g350a9a3d250_0_1"/>
          <p:cNvSpPr txBox="1"/>
          <p:nvPr/>
        </p:nvSpPr>
        <p:spPr>
          <a:xfrm>
            <a:off x="3434550" y="9648925"/>
            <a:ext cx="435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lt1"/>
                </a:solidFill>
                <a:latin typeface="Quicksand"/>
                <a:ea typeface="Quicksand"/>
                <a:cs typeface="Quicksand"/>
                <a:sym typeface="Quicksand"/>
                <a:hlinkClick r:id="rId5">
                  <a:extLst>
                    <a:ext uri="{A12FA001-AC4F-418D-AE19-62706E023703}">
                      <ahyp:hlinkClr val="tx"/>
                    </a:ext>
                  </a:extLst>
                </a:hlinkClick>
              </a:rPr>
              <a:t>https://deviacurr.wordpress.com/devia-motifs/</a:t>
            </a:r>
            <a:r>
              <a:rPr lang="en-US">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6" name="Shape 236"/>
        <p:cNvGrpSpPr/>
        <p:nvPr/>
      </p:nvGrpSpPr>
      <p:grpSpPr>
        <a:xfrm>
          <a:off x="0" y="0"/>
          <a:ext cx="0" cy="0"/>
          <a:chOff x="0" y="0"/>
          <a:chExt cx="0" cy="0"/>
        </a:xfrm>
      </p:grpSpPr>
      <p:grpSp>
        <p:nvGrpSpPr>
          <p:cNvPr id="237" name="Google Shape;237;g32742edfc2c_0_156"/>
          <p:cNvGrpSpPr/>
          <p:nvPr/>
        </p:nvGrpSpPr>
        <p:grpSpPr>
          <a:xfrm>
            <a:off x="0" y="-216993"/>
            <a:ext cx="2922102" cy="10504504"/>
            <a:chOff x="0" y="-57150"/>
            <a:chExt cx="769602" cy="2766600"/>
          </a:xfrm>
        </p:grpSpPr>
        <p:sp>
          <p:nvSpPr>
            <p:cNvPr id="238" name="Google Shape;238;g32742edfc2c_0_15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g32742edfc2c_0_15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0" name="Google Shape;240;g32742edfc2c_0_15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g32742edfc2c_0_156"/>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g32742edfc2c_0_156"/>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a:t>
            </a:r>
            <a:endParaRPr b="0" i="0" sz="10000" u="none" cap="none" strike="noStrike">
              <a:solidFill>
                <a:schemeClr val="lt1"/>
              </a:solidFill>
              <a:latin typeface="Anton"/>
              <a:ea typeface="Anton"/>
              <a:cs typeface="Anton"/>
              <a:sym typeface="Anton"/>
            </a:endParaRPr>
          </a:p>
        </p:txBody>
      </p:sp>
      <p:sp>
        <p:nvSpPr>
          <p:cNvPr id="243" name="Google Shape;243;g32742edfc2c_0_156"/>
          <p:cNvSpPr txBox="1"/>
          <p:nvPr/>
        </p:nvSpPr>
        <p:spPr>
          <a:xfrm>
            <a:off x="4572000" y="8214352"/>
            <a:ext cx="3848700" cy="9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Bell School 1944,</a:t>
            </a:r>
            <a:br>
              <a:rPr b="0" i="1"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Betty G. Miller (1972)</a:t>
            </a:r>
            <a:endParaRPr b="0" i="0" sz="2600" u="none" cap="none" strike="noStrike">
              <a:solidFill>
                <a:schemeClr val="lt1"/>
              </a:solidFill>
              <a:latin typeface="Quicksand Medium"/>
              <a:ea typeface="Quicksand Medium"/>
              <a:cs typeface="Quicksand Medium"/>
              <a:sym typeface="Quicksand Medium"/>
            </a:endParaRPr>
          </a:p>
        </p:txBody>
      </p:sp>
      <p:sp>
        <p:nvSpPr>
          <p:cNvPr id="244" name="Google Shape;244;g32742edfc2c_0_156"/>
          <p:cNvSpPr txBox="1"/>
          <p:nvPr/>
        </p:nvSpPr>
        <p:spPr>
          <a:xfrm>
            <a:off x="12122583" y="356778"/>
            <a:ext cx="49272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Man Made Hearing</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Nancy Rourke (2012)</a:t>
            </a:r>
            <a:endParaRPr b="0" i="0" sz="2600" u="none" cap="none" strike="noStrike">
              <a:solidFill>
                <a:schemeClr val="lt1"/>
              </a:solidFill>
              <a:latin typeface="Quicksand Medium"/>
              <a:ea typeface="Quicksand Medium"/>
              <a:cs typeface="Quicksand Medium"/>
              <a:sym typeface="Quicksand Medium"/>
            </a:endParaRPr>
          </a:p>
        </p:txBody>
      </p:sp>
      <p:pic>
        <p:nvPicPr>
          <p:cNvPr id="245" name="Google Shape;245;g32742edfc2c_0_156"/>
          <p:cNvPicPr preferRelativeResize="0"/>
          <p:nvPr/>
        </p:nvPicPr>
        <p:blipFill rotWithShape="1">
          <a:blip r:embed="rId5">
            <a:alphaModFix/>
          </a:blip>
          <a:srcRect b="0" l="0" r="0" t="0"/>
          <a:stretch/>
        </p:blipFill>
        <p:spPr>
          <a:xfrm>
            <a:off x="11995212" y="1459750"/>
            <a:ext cx="5224375" cy="6640000"/>
          </a:xfrm>
          <a:prstGeom prst="rect">
            <a:avLst/>
          </a:prstGeom>
          <a:noFill/>
          <a:ln>
            <a:noFill/>
          </a:ln>
        </p:spPr>
      </p:pic>
      <p:pic>
        <p:nvPicPr>
          <p:cNvPr id="246" name="Google Shape;246;g32742edfc2c_0_156"/>
          <p:cNvPicPr preferRelativeResize="0"/>
          <p:nvPr/>
        </p:nvPicPr>
        <p:blipFill rotWithShape="1">
          <a:blip r:embed="rId6">
            <a:alphaModFix/>
          </a:blip>
          <a:srcRect b="10364" l="7931" r="7779" t="8022"/>
          <a:stretch/>
        </p:blipFill>
        <p:spPr>
          <a:xfrm>
            <a:off x="3843400" y="2219650"/>
            <a:ext cx="5679899" cy="5847713"/>
          </a:xfrm>
          <a:prstGeom prst="rect">
            <a:avLst/>
          </a:prstGeom>
          <a:noFill/>
          <a:ln>
            <a:noFill/>
          </a:ln>
        </p:spPr>
      </p:pic>
      <p:sp>
        <p:nvSpPr>
          <p:cNvPr id="247" name="Google Shape;247;g32742edfc2c_0_156"/>
          <p:cNvSpPr txBox="1"/>
          <p:nvPr/>
        </p:nvSpPr>
        <p:spPr>
          <a:xfrm>
            <a:off x="3843400" y="9121825"/>
            <a:ext cx="5679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https://deaf-art.org/deaf-art/devia-posters/</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8" name="Google Shape;248;g32742edfc2c_0_156"/>
          <p:cNvSpPr txBox="1"/>
          <p:nvPr/>
        </p:nvSpPr>
        <p:spPr>
          <a:xfrm>
            <a:off x="11593000" y="8369925"/>
            <a:ext cx="60288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lt1"/>
                </a:solidFill>
                <a:latin typeface="Quicksand Medium"/>
                <a:ea typeface="Quicksand Medium"/>
                <a:cs typeface="Quicksand Medium"/>
                <a:sym typeface="Quicksand Medium"/>
              </a:rPr>
              <a:t>Understanding De’Via Work by Nancy Rourke</a:t>
            </a: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https://www.youtube.com/watch?v=9RmaBaQHgiw</a:t>
            </a:r>
            <a:r>
              <a:rPr b="0" i="0" lang="en-US" sz="2000" u="none" cap="none" strike="noStrike">
                <a:solidFill>
                  <a:schemeClr val="lt1"/>
                </a:solidFill>
                <a:latin typeface="Quicksand Medium"/>
                <a:ea typeface="Quicksand Medium"/>
                <a:cs typeface="Quicksand Medium"/>
                <a:sym typeface="Quicksand Medium"/>
              </a:rPr>
              <a:t> </a:t>
            </a:r>
            <a:br>
              <a:rPr b="0" i="0" lang="en-US" sz="2000" u="none" cap="none" strike="noStrike">
                <a:solidFill>
                  <a:schemeClr val="lt1"/>
                </a:solidFill>
                <a:latin typeface="Quicksand Medium"/>
                <a:ea typeface="Quicksand Medium"/>
                <a:cs typeface="Quicksand Medium"/>
                <a:sym typeface="Quicksand Medium"/>
              </a:rPr>
            </a:br>
            <a:r>
              <a:rPr b="0" i="0" lang="en-US" sz="2000" u="none" cap="none" strike="noStrike">
                <a:solidFill>
                  <a:schemeClr val="lt1"/>
                </a:solidFill>
                <a:latin typeface="Quicksand Medium"/>
                <a:ea typeface="Quicksand Medium"/>
                <a:cs typeface="Quicksand Medium"/>
                <a:sym typeface="Quicksand Medium"/>
              </a:rPr>
              <a:t>Interviews: </a:t>
            </a:r>
            <a:r>
              <a:rPr b="0" i="0" lang="en-US" sz="20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https://youtu.be/6Og4BMcp3WA</a:t>
            </a:r>
            <a:endParaRPr b="0" i="0" sz="2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https://youtu.be/tA807S8730o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9" name="Google Shape;249;g32742edfc2c_0_156"/>
          <p:cNvSpPr txBox="1"/>
          <p:nvPr/>
        </p:nvSpPr>
        <p:spPr>
          <a:xfrm>
            <a:off x="377149" y="1880950"/>
            <a:ext cx="2167800" cy="33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200"/>
              <a:buFont typeface="Arial"/>
              <a:buNone/>
            </a:pPr>
            <a:r>
              <a:rPr b="0" i="0" lang="en-US" sz="2200" u="none" cap="none" strike="noStrike">
                <a:solidFill>
                  <a:schemeClr val="lt1"/>
                </a:solidFill>
                <a:latin typeface="Anton"/>
                <a:ea typeface="Anton"/>
                <a:cs typeface="Anton"/>
                <a:sym typeface="Anton"/>
              </a:rPr>
              <a:t>Examples</a:t>
            </a:r>
            <a:endParaRPr b="0" i="0" sz="2200" u="none" cap="none" strike="noStrike">
              <a:solidFill>
                <a:schemeClr val="lt1"/>
              </a:solidFill>
              <a:latin typeface="Anton"/>
              <a:ea typeface="Anton"/>
              <a:cs typeface="Anton"/>
              <a:sym typeface="Anton"/>
            </a:endParaRPr>
          </a:p>
        </p:txBody>
      </p:sp>
      <p:sp>
        <p:nvSpPr>
          <p:cNvPr id="250" name="Google Shape;250;g32742edfc2c_0_156"/>
          <p:cNvSpPr txBox="1"/>
          <p:nvPr/>
        </p:nvSpPr>
        <p:spPr>
          <a:xfrm>
            <a:off x="3190575" y="9766825"/>
            <a:ext cx="9727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chemeClr val="lt1"/>
                </a:solidFill>
                <a:latin typeface="Quicksand"/>
                <a:ea typeface="Quicksand"/>
                <a:cs typeface="Quicksand"/>
                <a:sym typeface="Quicksand"/>
              </a:rPr>
              <a:t>You can show more Art works from https://deaf-art.org/artists/</a:t>
            </a:r>
            <a:endParaRPr b="1" sz="2200">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4" name="Shape 254"/>
        <p:cNvGrpSpPr/>
        <p:nvPr/>
      </p:nvGrpSpPr>
      <p:grpSpPr>
        <a:xfrm>
          <a:off x="0" y="0"/>
          <a:ext cx="0" cy="0"/>
          <a:chOff x="0" y="0"/>
          <a:chExt cx="0" cy="0"/>
        </a:xfrm>
      </p:grpSpPr>
      <p:grpSp>
        <p:nvGrpSpPr>
          <p:cNvPr id="255" name="Google Shape;255;g32742edfc2c_0_175"/>
          <p:cNvGrpSpPr/>
          <p:nvPr/>
        </p:nvGrpSpPr>
        <p:grpSpPr>
          <a:xfrm>
            <a:off x="0" y="-216993"/>
            <a:ext cx="2922102" cy="10504504"/>
            <a:chOff x="0" y="-57150"/>
            <a:chExt cx="769602" cy="2766600"/>
          </a:xfrm>
        </p:grpSpPr>
        <p:sp>
          <p:nvSpPr>
            <p:cNvPr id="256" name="Google Shape;256;g32742edfc2c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2742edfc2c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8" name="Google Shape;258;g32742edfc2c_0_17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2742edfc2c_0_175"/>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2742edfc2c_0_17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Surdism</a:t>
            </a:r>
            <a:endParaRPr b="0" i="0" sz="10000" u="none" cap="none" strike="noStrike">
              <a:solidFill>
                <a:schemeClr val="lt1"/>
              </a:solidFill>
              <a:latin typeface="Anton"/>
              <a:ea typeface="Anton"/>
              <a:cs typeface="Anton"/>
              <a:sym typeface="Anton"/>
            </a:endParaRPr>
          </a:p>
        </p:txBody>
      </p:sp>
      <p:sp>
        <p:nvSpPr>
          <p:cNvPr id="261" name="Google Shape;261;g32742edfc2c_0_175"/>
          <p:cNvSpPr txBox="1"/>
          <p:nvPr/>
        </p:nvSpPr>
        <p:spPr>
          <a:xfrm>
            <a:off x="3843400" y="2099150"/>
            <a:ext cx="7601700" cy="363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The </a:t>
            </a:r>
            <a:r>
              <a:rPr b="1" i="0" lang="en-US" sz="3200" u="none" cap="none" strike="noStrike">
                <a:solidFill>
                  <a:schemeClr val="lt1"/>
                </a:solidFill>
                <a:latin typeface="Quicksand"/>
                <a:ea typeface="Quicksand"/>
                <a:cs typeface="Quicksand"/>
                <a:sym typeface="Quicksand"/>
              </a:rPr>
              <a:t>Surdism</a:t>
            </a:r>
            <a:r>
              <a:rPr b="0" i="0" lang="en-US" sz="3200" u="none" cap="none" strike="noStrike">
                <a:solidFill>
                  <a:schemeClr val="lt1"/>
                </a:solidFill>
                <a:latin typeface="Quicksand Medium"/>
                <a:ea typeface="Quicksand Medium"/>
                <a:cs typeface="Quicksand Medium"/>
                <a:sym typeface="Quicksand Medium"/>
              </a:rPr>
              <a:t> Manifesto was created by French Deafblind artist and activist – </a:t>
            </a:r>
            <a:r>
              <a:rPr b="1" i="0" lang="en-US" sz="3200" u="none" cap="none" strike="noStrike">
                <a:solidFill>
                  <a:schemeClr val="lt1"/>
                </a:solidFill>
                <a:latin typeface="Quicksand"/>
                <a:ea typeface="Quicksand"/>
                <a:cs typeface="Quicksand"/>
                <a:sym typeface="Quicksand"/>
              </a:rPr>
              <a:t>Arnaud Balard</a:t>
            </a:r>
            <a:r>
              <a:rPr b="0" i="0" lang="en-US" sz="3200" u="none" cap="none" strike="noStrike">
                <a:solidFill>
                  <a:schemeClr val="lt1"/>
                </a:solidFill>
                <a:latin typeface="Quicksand Medium"/>
                <a:ea typeface="Quicksand Medium"/>
                <a:cs typeface="Quicksand Medium"/>
                <a:sym typeface="Quicksand Medium"/>
              </a:rPr>
              <a:t> in 2009 at the 20th anniversary of De’VIA – despite Arnaud having no knowledge or exposure to Deaf View/Image Art De’VIA. </a:t>
            </a:r>
            <a:endParaRPr b="0" i="0" sz="3200" u="none" cap="none" strike="noStrike">
              <a:solidFill>
                <a:schemeClr val="lt1"/>
              </a:solidFill>
              <a:latin typeface="Quicksand Medium"/>
              <a:ea typeface="Quicksand Medium"/>
              <a:cs typeface="Quicksand Medium"/>
              <a:sym typeface="Quicksand Medium"/>
            </a:endParaRPr>
          </a:p>
        </p:txBody>
      </p:sp>
      <p:sp>
        <p:nvSpPr>
          <p:cNvPr id="262" name="Google Shape;262;g32742edfc2c_0_175"/>
          <p:cNvSpPr txBox="1"/>
          <p:nvPr/>
        </p:nvSpPr>
        <p:spPr>
          <a:xfrm>
            <a:off x="3843400" y="6383325"/>
            <a:ext cx="138129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chemeClr val="lt1"/>
                </a:solidFill>
                <a:latin typeface="Quicksand Medium"/>
                <a:ea typeface="Quicksand Medium"/>
                <a:cs typeface="Quicksand Medium"/>
                <a:sym typeface="Quicksand Medium"/>
              </a:rPr>
              <a:t>The Surdism Manifesto is a similar assertion of visual art that is unique to the </a:t>
            </a:r>
            <a:r>
              <a:rPr b="1" lang="en-US" sz="3200">
                <a:solidFill>
                  <a:schemeClr val="lt1"/>
                </a:solidFill>
                <a:latin typeface="Quicksand"/>
                <a:ea typeface="Quicksand"/>
                <a:cs typeface="Quicksand"/>
                <a:sym typeface="Quicksand"/>
              </a:rPr>
              <a:t>Deaf experience</a:t>
            </a:r>
            <a:r>
              <a:rPr lang="en-US" sz="3200">
                <a:solidFill>
                  <a:schemeClr val="lt1"/>
                </a:solidFill>
                <a:latin typeface="Quicksand Medium"/>
                <a:ea typeface="Quicksand Medium"/>
                <a:cs typeface="Quicksand Medium"/>
                <a:sym typeface="Quicksand Medium"/>
              </a:rPr>
              <a:t> and it expands to include </a:t>
            </a:r>
            <a:r>
              <a:rPr b="1" lang="en-US" sz="3200">
                <a:solidFill>
                  <a:schemeClr val="lt1"/>
                </a:solidFill>
                <a:latin typeface="Quicksand"/>
                <a:ea typeface="Quicksand"/>
                <a:cs typeface="Quicksand"/>
                <a:sym typeface="Quicksand"/>
              </a:rPr>
              <a:t>other genres of cultural expression</a:t>
            </a:r>
            <a:r>
              <a:rPr lang="en-US" sz="3200">
                <a:solidFill>
                  <a:schemeClr val="lt1"/>
                </a:solidFill>
                <a:latin typeface="Quicksand Medium"/>
                <a:ea typeface="Quicksand Medium"/>
                <a:cs typeface="Quicksand Medium"/>
                <a:sym typeface="Quicksand Medium"/>
              </a:rPr>
              <a:t> such as: film, theatre, literature (signed and written).  It also includes terms and concepts such as </a:t>
            </a:r>
            <a:r>
              <a:rPr i="1" lang="en-US" sz="3200">
                <a:solidFill>
                  <a:schemeClr val="lt1"/>
                </a:solidFill>
                <a:latin typeface="Quicksand Medium"/>
                <a:ea typeface="Quicksand Medium"/>
                <a:cs typeface="Quicksand Medium"/>
                <a:sym typeface="Quicksand Medium"/>
              </a:rPr>
              <a:t>audism</a:t>
            </a:r>
            <a:r>
              <a:rPr lang="en-US" sz="3200">
                <a:solidFill>
                  <a:schemeClr val="lt1"/>
                </a:solidFill>
                <a:latin typeface="Quicksand Medium"/>
                <a:ea typeface="Quicksand Medium"/>
                <a:cs typeface="Quicksand Medium"/>
                <a:sym typeface="Quicksand Medium"/>
              </a:rPr>
              <a:t> and </a:t>
            </a:r>
            <a:r>
              <a:rPr i="1" lang="en-US" sz="3200">
                <a:solidFill>
                  <a:schemeClr val="lt1"/>
                </a:solidFill>
                <a:latin typeface="Quicksand Medium"/>
                <a:ea typeface="Quicksand Medium"/>
                <a:cs typeface="Quicksand Medium"/>
                <a:sym typeface="Quicksand Medium"/>
              </a:rPr>
              <a:t>Deafhood</a:t>
            </a:r>
            <a:r>
              <a:rPr lang="en-US" sz="3200">
                <a:solidFill>
                  <a:schemeClr val="lt1"/>
                </a:solidFill>
                <a:latin typeface="Quicksand Medium"/>
                <a:ea typeface="Quicksand Medium"/>
                <a:cs typeface="Quicksand Medium"/>
                <a:sym typeface="Quicksand Medium"/>
              </a:rPr>
              <a:t> and calls for an activist component to Deaf-themed art making (ie </a:t>
            </a:r>
            <a:r>
              <a:rPr b="1" lang="en-US" sz="3200">
                <a:solidFill>
                  <a:schemeClr val="lt1"/>
                </a:solidFill>
                <a:latin typeface="Quicksand"/>
                <a:ea typeface="Quicksand"/>
                <a:cs typeface="Quicksand"/>
                <a:sym typeface="Quicksand"/>
              </a:rPr>
              <a:t>ARTivism</a:t>
            </a:r>
            <a:r>
              <a:rPr lang="en-US" sz="3200">
                <a:solidFill>
                  <a:schemeClr val="lt1"/>
                </a:solidFill>
                <a:latin typeface="Quicksand Medium"/>
                <a:ea typeface="Quicksand Medium"/>
                <a:cs typeface="Quicksand Medium"/>
                <a:sym typeface="Quicksand Medium"/>
              </a:rPr>
              <a:t>).</a:t>
            </a:r>
            <a:endParaRPr sz="3200">
              <a:solidFill>
                <a:schemeClr val="lt1"/>
              </a:solidFill>
              <a:latin typeface="Quicksand Medium"/>
              <a:ea typeface="Quicksand Medium"/>
              <a:cs typeface="Quicksand Medium"/>
              <a:sym typeface="Quicksand Medium"/>
            </a:endParaRPr>
          </a:p>
        </p:txBody>
      </p:sp>
      <p:pic>
        <p:nvPicPr>
          <p:cNvPr id="263" name="Google Shape;263;g32742edfc2c_0_175" title="arnaud-flag-e1596490355570.jpg"/>
          <p:cNvPicPr preferRelativeResize="0"/>
          <p:nvPr/>
        </p:nvPicPr>
        <p:blipFill>
          <a:blip r:embed="rId5">
            <a:alphaModFix/>
          </a:blip>
          <a:stretch>
            <a:fillRect/>
          </a:stretch>
        </p:blipFill>
        <p:spPr>
          <a:xfrm>
            <a:off x="11677349" y="627600"/>
            <a:ext cx="5899500" cy="4551050"/>
          </a:xfrm>
          <a:prstGeom prst="rect">
            <a:avLst/>
          </a:prstGeom>
          <a:noFill/>
          <a:ln>
            <a:noFill/>
          </a:ln>
        </p:spPr>
      </p:pic>
      <p:sp>
        <p:nvSpPr>
          <p:cNvPr id="264" name="Google Shape;264;g32742edfc2c_0_175"/>
          <p:cNvSpPr txBox="1"/>
          <p:nvPr/>
        </p:nvSpPr>
        <p:spPr>
          <a:xfrm>
            <a:off x="11445100" y="5178650"/>
            <a:ext cx="6544800" cy="55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Quicksand"/>
                <a:ea typeface="Quicksand"/>
                <a:cs typeface="Quicksand"/>
                <a:sym typeface="Quicksand"/>
              </a:rPr>
              <a:t>Arnaud Balard, in </a:t>
            </a:r>
            <a:r>
              <a:rPr lang="en-US" sz="1500" u="sng">
                <a:solidFill>
                  <a:schemeClr val="lt1"/>
                </a:solidFill>
                <a:latin typeface="Quicksand"/>
                <a:ea typeface="Quicksand"/>
                <a:cs typeface="Quicksand"/>
                <a:sym typeface="Quicksand"/>
                <a:hlinkClick r:id="rId6">
                  <a:extLst>
                    <a:ext uri="{A12FA001-AC4F-418D-AE19-62706E023703}">
                      <ahyp:hlinkClr val="tx"/>
                    </a:ext>
                  </a:extLst>
                </a:hlinkClick>
              </a:rPr>
              <a:t>https://deaf-art.org/profiles/arnaud-balard/#</a:t>
            </a:r>
            <a:r>
              <a:rPr lang="en-US" sz="1500">
                <a:solidFill>
                  <a:schemeClr val="lt1"/>
                </a:solidFill>
                <a:latin typeface="Quicksand"/>
                <a:ea typeface="Quicksand"/>
                <a:cs typeface="Quicksand"/>
                <a:sym typeface="Quicksand"/>
              </a:rPr>
              <a:t> </a:t>
            </a:r>
            <a:endParaRPr sz="1500">
              <a:solidFill>
                <a:schemeClr val="lt1"/>
              </a:solidFill>
              <a:latin typeface="Quicksand"/>
              <a:ea typeface="Quicksand"/>
              <a:cs typeface="Quicksand"/>
              <a:sym typeface="Quicksand"/>
            </a:endParaRPr>
          </a:p>
        </p:txBody>
      </p:sp>
      <p:sp>
        <p:nvSpPr>
          <p:cNvPr id="265" name="Google Shape;265;g32742edfc2c_0_175"/>
          <p:cNvSpPr txBox="1"/>
          <p:nvPr/>
        </p:nvSpPr>
        <p:spPr>
          <a:xfrm>
            <a:off x="9678000" y="9553775"/>
            <a:ext cx="7792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000" u="sng" cap="none" strike="noStrike">
                <a:solidFill>
                  <a:srgbClr val="FFFFFF"/>
                </a:solidFill>
                <a:latin typeface="Quicksand Medium"/>
                <a:ea typeface="Quicksand Medium"/>
                <a:cs typeface="Quicksand Medium"/>
                <a:sym typeface="Quicksand Medium"/>
                <a:hlinkClick r:id="rId7">
                  <a:extLst>
                    <a:ext uri="{A12FA001-AC4F-418D-AE19-62706E023703}">
                      <ahyp:hlinkClr val="tx"/>
                    </a:ext>
                  </a:extLst>
                </a:hlinkClick>
              </a:rPr>
              <a:t>https://surdistsunited.com/devia-history/surdism-manifesto/</a:t>
            </a:r>
            <a:r>
              <a:rPr b="0" i="0" lang="en-US" sz="2000" u="none" cap="none" strike="noStrike">
                <a:solidFill>
                  <a:srgbClr val="FFFFFF"/>
                </a:solidFill>
                <a:latin typeface="Quicksand Medium"/>
                <a:ea typeface="Quicksand Medium"/>
                <a:cs typeface="Quicksand Medium"/>
                <a:sym typeface="Quicksand Medium"/>
              </a:rPr>
              <a:t> </a:t>
            </a:r>
            <a:endParaRPr b="0" i="0" sz="20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9" name="Shape 269"/>
        <p:cNvGrpSpPr/>
        <p:nvPr/>
      </p:nvGrpSpPr>
      <p:grpSpPr>
        <a:xfrm>
          <a:off x="0" y="0"/>
          <a:ext cx="0" cy="0"/>
          <a:chOff x="0" y="0"/>
          <a:chExt cx="0" cy="0"/>
        </a:xfrm>
      </p:grpSpPr>
      <p:grpSp>
        <p:nvGrpSpPr>
          <p:cNvPr id="270" name="Google Shape;270;g350a9a3d250_0_41"/>
          <p:cNvGrpSpPr/>
          <p:nvPr/>
        </p:nvGrpSpPr>
        <p:grpSpPr>
          <a:xfrm>
            <a:off x="0" y="-216993"/>
            <a:ext cx="2922102" cy="10504504"/>
            <a:chOff x="0" y="-57150"/>
            <a:chExt cx="769602" cy="2766600"/>
          </a:xfrm>
        </p:grpSpPr>
        <p:sp>
          <p:nvSpPr>
            <p:cNvPr id="271" name="Google Shape;271;g350a9a3d250_0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50a9a3d250_0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3" name="Google Shape;273;g350a9a3d250_0_4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g350a9a3d250_0_41"/>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g350a9a3d250_0_41"/>
          <p:cNvPicPr preferRelativeResize="0"/>
          <p:nvPr/>
        </p:nvPicPr>
        <p:blipFill rotWithShape="1">
          <a:blip r:embed="rId5">
            <a:alphaModFix/>
          </a:blip>
          <a:srcRect b="0" l="0" r="0" t="0"/>
          <a:stretch/>
        </p:blipFill>
        <p:spPr>
          <a:xfrm>
            <a:off x="5955957" y="870726"/>
            <a:ext cx="8393900" cy="3130675"/>
          </a:xfrm>
          <a:prstGeom prst="rect">
            <a:avLst/>
          </a:prstGeom>
          <a:noFill/>
          <a:ln>
            <a:noFill/>
          </a:ln>
        </p:spPr>
      </p:pic>
      <p:sp>
        <p:nvSpPr>
          <p:cNvPr id="276" name="Google Shape;276;g350a9a3d250_0_41"/>
          <p:cNvSpPr txBox="1"/>
          <p:nvPr/>
        </p:nvSpPr>
        <p:spPr>
          <a:xfrm>
            <a:off x="12344950" y="4528625"/>
            <a:ext cx="4927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https://surdistsunited.com/</a:t>
            </a:r>
            <a:r>
              <a:rPr b="0" i="0" lang="en-US" sz="2600" u="none" cap="none" strike="noStrike">
                <a:solidFill>
                  <a:schemeClr val="lt1"/>
                </a:solidFill>
                <a:latin typeface="Quicksand Medium"/>
                <a:ea typeface="Quicksand Medium"/>
                <a:cs typeface="Quicksand Medium"/>
                <a:sym typeface="Quicksand Medium"/>
              </a:rPr>
              <a:t> </a:t>
            </a:r>
            <a:endParaRPr b="0" i="0" sz="2600" u="none" cap="none" strike="noStrike">
              <a:solidFill>
                <a:schemeClr val="lt1"/>
              </a:solidFill>
              <a:latin typeface="Quicksand Medium"/>
              <a:ea typeface="Quicksand Medium"/>
              <a:cs typeface="Quicksand Medium"/>
              <a:sym typeface="Quicksand Medium"/>
            </a:endParaRPr>
          </a:p>
        </p:txBody>
      </p:sp>
      <p:sp>
        <p:nvSpPr>
          <p:cNvPr id="277" name="Google Shape;277;g350a9a3d250_0_41"/>
          <p:cNvSpPr txBox="1"/>
          <p:nvPr/>
        </p:nvSpPr>
        <p:spPr>
          <a:xfrm>
            <a:off x="3736150" y="5770550"/>
            <a:ext cx="13536600" cy="2650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800"/>
              <a:buFont typeface="Arial"/>
              <a:buNone/>
            </a:pPr>
            <a:r>
              <a:rPr lang="en-US" sz="3600">
                <a:solidFill>
                  <a:schemeClr val="lt1"/>
                </a:solidFill>
                <a:latin typeface="Quicksand Medium"/>
                <a:ea typeface="Quicksand Medium"/>
                <a:cs typeface="Quicksand Medium"/>
                <a:sym typeface="Quicksand Medium"/>
              </a:rPr>
              <a:t>A non-profit collective of visual artists, filmmakers, poets, storytellers, writers, and performers committed to creating art about Deaf experiences and social justice through ARTivism.</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1" name="Shape 281"/>
        <p:cNvGrpSpPr/>
        <p:nvPr/>
      </p:nvGrpSpPr>
      <p:grpSpPr>
        <a:xfrm>
          <a:off x="0" y="0"/>
          <a:ext cx="0" cy="0"/>
          <a:chOff x="0" y="0"/>
          <a:chExt cx="0" cy="0"/>
        </a:xfrm>
      </p:grpSpPr>
      <p:grpSp>
        <p:nvGrpSpPr>
          <p:cNvPr id="282" name="Google Shape;282;g32742edfc2c_0_214"/>
          <p:cNvGrpSpPr/>
          <p:nvPr/>
        </p:nvGrpSpPr>
        <p:grpSpPr>
          <a:xfrm>
            <a:off x="0" y="-216993"/>
            <a:ext cx="2922102" cy="10504504"/>
            <a:chOff x="0" y="-57150"/>
            <a:chExt cx="769602" cy="2766600"/>
          </a:xfrm>
        </p:grpSpPr>
        <p:sp>
          <p:nvSpPr>
            <p:cNvPr id="283" name="Google Shape;283;g32742edfc2c_0_2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2742edfc2c_0_21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5" name="Google Shape;285;g32742edfc2c_0_2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2742edfc2c_0_2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2742edfc2c_0_214"/>
          <p:cNvSpPr txBox="1"/>
          <p:nvPr/>
        </p:nvSpPr>
        <p:spPr>
          <a:xfrm>
            <a:off x="3515100" y="1158125"/>
            <a:ext cx="112578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Video “Deaf Artivists”</a:t>
            </a:r>
            <a:endParaRPr b="0" i="0" sz="10000" u="none" cap="none" strike="noStrike">
              <a:solidFill>
                <a:srgbClr val="FFFFFF"/>
              </a:solidFill>
              <a:latin typeface="Anton"/>
              <a:ea typeface="Anton"/>
              <a:cs typeface="Anton"/>
              <a:sym typeface="Anton"/>
            </a:endParaRPr>
          </a:p>
        </p:txBody>
      </p:sp>
      <p:sp>
        <p:nvSpPr>
          <p:cNvPr id="288" name="Google Shape;288;g32742edfc2c_0_214"/>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Group Activity</a:t>
            </a:r>
            <a:endParaRPr b="0" i="0" sz="3200" u="none" cap="none" strike="noStrike">
              <a:solidFill>
                <a:srgbClr val="F7F1D5"/>
              </a:solidFill>
              <a:latin typeface="Anton"/>
              <a:ea typeface="Anton"/>
              <a:cs typeface="Anton"/>
              <a:sym typeface="Anton"/>
            </a:endParaRPr>
          </a:p>
        </p:txBody>
      </p:sp>
      <p:sp>
        <p:nvSpPr>
          <p:cNvPr id="289" name="Google Shape;289;g32742edfc2c_0_214"/>
          <p:cNvSpPr txBox="1"/>
          <p:nvPr/>
        </p:nvSpPr>
        <p:spPr>
          <a:xfrm>
            <a:off x="3805550" y="7391025"/>
            <a:ext cx="11467800" cy="118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Discussion and final reflections</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3" name="Shape 293"/>
        <p:cNvGrpSpPr/>
        <p:nvPr/>
      </p:nvGrpSpPr>
      <p:grpSpPr>
        <a:xfrm>
          <a:off x="0" y="0"/>
          <a:ext cx="0" cy="0"/>
          <a:chOff x="0" y="0"/>
          <a:chExt cx="0" cy="0"/>
        </a:xfrm>
      </p:grpSpPr>
      <p:grpSp>
        <p:nvGrpSpPr>
          <p:cNvPr id="294" name="Google Shape;294;g35780a33a39_0_6"/>
          <p:cNvGrpSpPr/>
          <p:nvPr/>
        </p:nvGrpSpPr>
        <p:grpSpPr>
          <a:xfrm>
            <a:off x="0" y="-216993"/>
            <a:ext cx="2922102" cy="10504504"/>
            <a:chOff x="0" y="-57150"/>
            <a:chExt cx="769602" cy="2766600"/>
          </a:xfrm>
        </p:grpSpPr>
        <p:sp>
          <p:nvSpPr>
            <p:cNvPr id="295" name="Google Shape;295;g35780a33a39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5780a33a39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g35780a33a39_0_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5780a33a39_0_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35780a33a39_0_6"/>
          <p:cNvSpPr txBox="1"/>
          <p:nvPr/>
        </p:nvSpPr>
        <p:spPr>
          <a:xfrm>
            <a:off x="3593600" y="2997525"/>
            <a:ext cx="12075300" cy="369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lang="en-US" sz="10000">
                <a:solidFill>
                  <a:srgbClr val="FFFFFF"/>
                </a:solidFill>
                <a:latin typeface="Anton"/>
                <a:ea typeface="Anton"/>
                <a:cs typeface="Anton"/>
                <a:sym typeface="Anton"/>
              </a:rPr>
              <a:t>Express your Deaf experience through Art</a:t>
            </a:r>
            <a:endParaRPr b="0" i="0" sz="10000" u="none" cap="none" strike="noStrike">
              <a:solidFill>
                <a:srgbClr val="FFFFFF"/>
              </a:solidFill>
              <a:latin typeface="Anton"/>
              <a:ea typeface="Anton"/>
              <a:cs typeface="Anton"/>
              <a:sym typeface="Anton"/>
            </a:endParaRPr>
          </a:p>
        </p:txBody>
      </p:sp>
      <p:sp>
        <p:nvSpPr>
          <p:cNvPr id="300" name="Google Shape;300;g35780a33a39_0_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Extra Individual</a:t>
            </a:r>
            <a:r>
              <a:rPr b="0" i="0" lang="en-US" sz="3200" u="none" cap="none" strike="noStrike">
                <a:solidFill>
                  <a:srgbClr val="F7F1D5"/>
                </a:solidFill>
                <a:latin typeface="Anton"/>
                <a:ea typeface="Anton"/>
                <a:cs typeface="Anton"/>
                <a:sym typeface="Anton"/>
              </a:rPr>
              <a:t> Activity</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4" name="Shape 304"/>
        <p:cNvGrpSpPr/>
        <p:nvPr/>
      </p:nvGrpSpPr>
      <p:grpSpPr>
        <a:xfrm>
          <a:off x="0" y="0"/>
          <a:ext cx="0" cy="0"/>
          <a:chOff x="0" y="0"/>
          <a:chExt cx="0" cy="0"/>
        </a:xfrm>
      </p:grpSpPr>
      <p:grpSp>
        <p:nvGrpSpPr>
          <p:cNvPr id="305" name="Google Shape;305;g32742edfc2c_0_86"/>
          <p:cNvGrpSpPr/>
          <p:nvPr/>
        </p:nvGrpSpPr>
        <p:grpSpPr>
          <a:xfrm>
            <a:off x="0" y="-216993"/>
            <a:ext cx="2922102" cy="10504504"/>
            <a:chOff x="0" y="-57150"/>
            <a:chExt cx="769602" cy="2766600"/>
          </a:xfrm>
        </p:grpSpPr>
        <p:sp>
          <p:nvSpPr>
            <p:cNvPr id="306" name="Google Shape;306;g32742edfc2c_0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g32742edfc2c_0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8" name="Google Shape;308;g32742edfc2c_0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32742edfc2c_0_8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g32742edfc2c_0_86"/>
          <p:cNvSpPr txBox="1"/>
          <p:nvPr/>
        </p:nvSpPr>
        <p:spPr>
          <a:xfrm>
            <a:off x="3593600" y="2997525"/>
            <a:ext cx="11257800" cy="369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Choose a</a:t>
            </a:r>
            <a:r>
              <a:rPr lang="en-US" sz="10000">
                <a:solidFill>
                  <a:srgbClr val="FFFFFF"/>
                </a:solidFill>
                <a:latin typeface="Anton"/>
                <a:ea typeface="Anton"/>
                <a:cs typeface="Anton"/>
                <a:sym typeface="Anton"/>
              </a:rPr>
              <a:t> Deaf</a:t>
            </a:r>
            <a:r>
              <a:rPr b="0" i="0" lang="en-US" sz="10000" u="none" cap="none" strike="noStrike">
                <a:solidFill>
                  <a:srgbClr val="FFFFFF"/>
                </a:solidFill>
                <a:latin typeface="Anton"/>
                <a:ea typeface="Anton"/>
                <a:cs typeface="Anton"/>
                <a:sym typeface="Anton"/>
              </a:rPr>
              <a:t> artist and do research!</a:t>
            </a:r>
            <a:endParaRPr b="0" i="0" sz="10000" u="none" cap="none" strike="noStrike">
              <a:solidFill>
                <a:srgbClr val="FFFFFF"/>
              </a:solidFill>
              <a:latin typeface="Anton"/>
              <a:ea typeface="Anton"/>
              <a:cs typeface="Anton"/>
              <a:sym typeface="Anton"/>
            </a:endParaRPr>
          </a:p>
        </p:txBody>
      </p:sp>
      <p:sp>
        <p:nvSpPr>
          <p:cNvPr id="311" name="Google Shape;311;g32742edfc2c_0_8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Extra </a:t>
            </a:r>
            <a:r>
              <a:rPr b="0" i="0" lang="en-US" sz="3200" u="none" cap="none" strike="noStrike">
                <a:solidFill>
                  <a:srgbClr val="F7F1D5"/>
                </a:solidFill>
                <a:latin typeface="Anton"/>
                <a:ea typeface="Anton"/>
                <a:cs typeface="Anton"/>
                <a:sym typeface="Anton"/>
              </a:rPr>
              <a:t>Group Activity</a:t>
            </a:r>
            <a:endParaRPr b="0" i="0" sz="3200" u="none" cap="none" strike="noStrike">
              <a:solidFill>
                <a:srgbClr val="F7F1D5"/>
              </a:solidFill>
              <a:latin typeface="Anton"/>
              <a:ea typeface="Anton"/>
              <a:cs typeface="Anton"/>
              <a:sym typeface="Anton"/>
            </a:endParaRPr>
          </a:p>
        </p:txBody>
      </p:sp>
      <p:sp>
        <p:nvSpPr>
          <p:cNvPr id="312" name="Google Shape;312;g32742edfc2c_0_86"/>
          <p:cNvSpPr txBox="1"/>
          <p:nvPr/>
        </p:nvSpPr>
        <p:spPr>
          <a:xfrm>
            <a:off x="3253625" y="9364425"/>
            <a:ext cx="9727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400">
                <a:solidFill>
                  <a:schemeClr val="lt1"/>
                </a:solidFill>
                <a:latin typeface="Quicksand"/>
                <a:ea typeface="Quicksand"/>
                <a:cs typeface="Quicksand"/>
                <a:sym typeface="Quicksand"/>
              </a:rPr>
              <a:t>You can </a:t>
            </a:r>
            <a:r>
              <a:rPr b="1" lang="en-US" sz="2400">
                <a:solidFill>
                  <a:schemeClr val="lt1"/>
                </a:solidFill>
                <a:latin typeface="Quicksand"/>
                <a:ea typeface="Quicksand"/>
                <a:cs typeface="Quicksand"/>
                <a:sym typeface="Quicksand"/>
              </a:rPr>
              <a:t>choose</a:t>
            </a:r>
            <a:r>
              <a:rPr b="1" lang="en-US" sz="2400">
                <a:solidFill>
                  <a:schemeClr val="lt1"/>
                </a:solidFill>
                <a:latin typeface="Quicksand"/>
                <a:ea typeface="Quicksand"/>
                <a:cs typeface="Quicksand"/>
                <a:sym typeface="Quicksand"/>
              </a:rPr>
              <a:t> an artist from </a:t>
            </a:r>
            <a:r>
              <a:rPr b="1" lang="en-US" sz="2400">
                <a:solidFill>
                  <a:schemeClr val="lt1"/>
                </a:solidFill>
                <a:latin typeface="Quicksand"/>
                <a:ea typeface="Quicksand"/>
                <a:cs typeface="Quicksand"/>
                <a:sym typeface="Quicksand"/>
              </a:rPr>
              <a:t>https://deaf-art.org/artists/</a:t>
            </a:r>
            <a:endParaRPr b="1" sz="240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6" name="Shape 316"/>
        <p:cNvGrpSpPr/>
        <p:nvPr/>
      </p:nvGrpSpPr>
      <p:grpSpPr>
        <a:xfrm>
          <a:off x="0" y="0"/>
          <a:ext cx="0" cy="0"/>
          <a:chOff x="0" y="0"/>
          <a:chExt cx="0" cy="0"/>
        </a:xfrm>
      </p:grpSpPr>
      <p:sp>
        <p:nvSpPr>
          <p:cNvPr id="317" name="Google Shape;317;g35780a33a39_0_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 name="Google Shape;318;g35780a33a39_0_16"/>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g35780a33a39_0_16"/>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FFFFF"/>
                </a:solidFill>
                <a:latin typeface="Anton"/>
                <a:ea typeface="Anton"/>
                <a:cs typeface="Anton"/>
                <a:sym typeface="Anton"/>
              </a:rPr>
              <a:t>References</a:t>
            </a:r>
            <a:endParaRPr b="0" i="0" sz="1400" u="none" cap="none" strike="noStrike">
              <a:solidFill>
                <a:srgbClr val="000000"/>
              </a:solidFill>
              <a:latin typeface="Arial"/>
              <a:ea typeface="Arial"/>
              <a:cs typeface="Arial"/>
              <a:sym typeface="Arial"/>
            </a:endParaRPr>
          </a:p>
        </p:txBody>
      </p:sp>
      <p:sp>
        <p:nvSpPr>
          <p:cNvPr id="320" name="Google Shape;320;g35780a33a39_0_16"/>
          <p:cNvSpPr txBox="1"/>
          <p:nvPr/>
        </p:nvSpPr>
        <p:spPr>
          <a:xfrm>
            <a:off x="1550850" y="3251750"/>
            <a:ext cx="15969600" cy="633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Deaf Art by </a:t>
            </a:r>
            <a:r>
              <a:rPr lang="en-US" sz="2500">
                <a:solidFill>
                  <a:schemeClr val="lt1"/>
                </a:solidFill>
                <a:uFill>
                  <a:noFill/>
                </a:uFill>
                <a:latin typeface="Quicksand Medium"/>
                <a:ea typeface="Quicksand Medium"/>
                <a:cs typeface="Quicksand Medium"/>
                <a:sym typeface="Quicksand Medium"/>
                <a:hlinkClick r:id="rId5">
                  <a:extLst>
                    <a:ext uri="{A12FA001-AC4F-418D-AE19-62706E023703}">
                      <ahyp:hlinkClr val="tx"/>
                    </a:ext>
                  </a:extLst>
                </a:hlinkClick>
              </a:rPr>
              <a:t>Rochester Institute of Technology</a:t>
            </a:r>
            <a:r>
              <a:rPr lang="en-US" sz="2500">
                <a:solidFill>
                  <a:schemeClr val="lt1"/>
                </a:solidFill>
                <a:latin typeface="Quicksand Medium"/>
                <a:ea typeface="Quicksand Medium"/>
                <a:cs typeface="Quicksand Medium"/>
                <a:sym typeface="Quicksand Medium"/>
              </a:rPr>
              <a:t>,</a:t>
            </a:r>
            <a:r>
              <a:rPr lang="en-US" sz="2500">
                <a:solidFill>
                  <a:schemeClr val="lt1"/>
                </a:solidFill>
                <a:uFill>
                  <a:noFill/>
                </a:uFill>
                <a:latin typeface="Quicksand Medium"/>
                <a:ea typeface="Quicksand Medium"/>
                <a:cs typeface="Quicksand Medium"/>
                <a:sym typeface="Quicksand Medium"/>
                <a:hlinkClick r:id="rId6">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a:t>
            </a:r>
            <a:endParaRPr sz="2500" u="sng">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De’VIA Curriculum,</a:t>
            </a:r>
            <a:r>
              <a:rPr lang="en-US" sz="2500">
                <a:solidFill>
                  <a:schemeClr val="lt1"/>
                </a:solidFill>
                <a:uFill>
                  <a:noFill/>
                </a:uFill>
                <a:latin typeface="Quicksand Medium"/>
                <a:ea typeface="Quicksand Medium"/>
                <a:cs typeface="Quicksand Medium"/>
                <a:sym typeface="Quicksand Medium"/>
                <a:hlinkClick r:id="rId8">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https://deviacurr.wordpress.com/</a:t>
            </a:r>
            <a:r>
              <a:rPr lang="en-US" sz="2500" u="sng">
                <a:solidFill>
                  <a:schemeClr val="lt1"/>
                </a:solidFill>
                <a:latin typeface="Quicksand Medium"/>
                <a:ea typeface="Quicksand Medium"/>
                <a:cs typeface="Quicksand Medium"/>
                <a:sym typeface="Quicksand Medium"/>
              </a:rPr>
              <a:t> </a:t>
            </a:r>
            <a:endParaRPr sz="2500" u="sng">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Durr P. (2006), </a:t>
            </a:r>
            <a:r>
              <a:rPr i="1" lang="en-US" sz="2500">
                <a:solidFill>
                  <a:schemeClr val="lt1"/>
                </a:solidFill>
                <a:latin typeface="Quicksand Medium"/>
                <a:ea typeface="Quicksand Medium"/>
                <a:cs typeface="Quicksand Medium"/>
                <a:sym typeface="Quicksand Medium"/>
              </a:rPr>
              <a:t>De'VIA: Investigating deaf visual art</a:t>
            </a:r>
            <a:r>
              <a:rPr lang="en-US" sz="2500">
                <a:solidFill>
                  <a:schemeClr val="lt1"/>
                </a:solidFill>
                <a:latin typeface="Quicksand Medium"/>
                <a:ea typeface="Quicksand Medium"/>
                <a:cs typeface="Quicksand Medium"/>
                <a:sym typeface="Quicksand Medium"/>
              </a:rPr>
              <a:t>, RIT Scholar Works,  Rochester Institute of Technology.</a:t>
            </a:r>
            <a:r>
              <a:rPr lang="en-US" sz="2500">
                <a:solidFill>
                  <a:schemeClr val="lt1"/>
                </a:solidFill>
                <a:uFill>
                  <a:noFill/>
                </a:uFill>
                <a:latin typeface="Quicksand Medium"/>
                <a:ea typeface="Quicksand Medium"/>
                <a:cs typeface="Quicksand Medium"/>
                <a:sym typeface="Quicksand Medium"/>
                <a:hlinkClick r:id="rId10">
                  <a:extLst>
                    <a:ext uri="{A12FA001-AC4F-418D-AE19-62706E023703}">
                      <ahyp:hlinkClr val="tx"/>
                    </a:ext>
                  </a:extLst>
                </a:hlinkClick>
              </a:rPr>
              <a:t> In </a:t>
            </a:r>
            <a:r>
              <a:rPr lang="en-US" sz="2500" u="sng">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https://scholarworks.rit.edu/cgi/viewcontent.cgi?referer=&amp;httpsredir=1&amp;article=1424&amp;context=article</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Folchi, A. and Rossetti, R. (2007). </a:t>
            </a:r>
            <a:r>
              <a:rPr i="1" lang="en-US" sz="2500">
                <a:solidFill>
                  <a:schemeClr val="lt1"/>
                </a:solidFill>
                <a:latin typeface="Quicksand Medium"/>
                <a:ea typeface="Quicksand Medium"/>
                <a:cs typeface="Quicksand Medium"/>
                <a:sym typeface="Quicksand Medium"/>
              </a:rPr>
              <a:t>Il colore del silenzio. Dizionario biografico internazionale degli artisti sordi.</a:t>
            </a:r>
            <a:r>
              <a:rPr lang="en-US" sz="2500">
                <a:solidFill>
                  <a:schemeClr val="lt1"/>
                </a:solidFill>
                <a:latin typeface="Quicksand Medium"/>
                <a:ea typeface="Quicksand Medium"/>
                <a:cs typeface="Quicksand Medium"/>
                <a:sym typeface="Quicksand Medium"/>
              </a:rPr>
              <a:t> Electa.</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Holcomb, T. K. (2023). </a:t>
            </a:r>
            <a:r>
              <a:rPr i="1" lang="en-US" sz="2500">
                <a:solidFill>
                  <a:schemeClr val="lt1"/>
                </a:solidFill>
                <a:latin typeface="Quicksand Medium"/>
                <a:ea typeface="Quicksand Medium"/>
                <a:cs typeface="Quicksand Medium"/>
                <a:sym typeface="Quicksand Medium"/>
              </a:rPr>
              <a:t>Introduction to Deaf culture.</a:t>
            </a:r>
            <a:r>
              <a:rPr lang="en-US" sz="2500">
                <a:solidFill>
                  <a:schemeClr val="lt1"/>
                </a:solidFill>
                <a:latin typeface="Quicksand Medium"/>
                <a:ea typeface="Quicksand Medium"/>
                <a:cs typeface="Quicksand Medium"/>
                <a:sym typeface="Quicksand Medium"/>
              </a:rPr>
              <a:t> 2nd edition. Oxford University Press. </a:t>
            </a:r>
            <a:r>
              <a:rPr lang="en-US" sz="2500" u="sng">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http://www.introductiontodeafculture.com/intro-to-deaf-culture.html</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Leighty R. (2020),</a:t>
            </a:r>
            <a:r>
              <a:rPr i="1" lang="en-US" sz="2500">
                <a:solidFill>
                  <a:schemeClr val="lt1"/>
                </a:solidFill>
                <a:latin typeface="Quicksand Medium"/>
                <a:ea typeface="Quicksand Medium"/>
                <a:cs typeface="Quicksand Medium"/>
                <a:sym typeface="Quicksand Medium"/>
              </a:rPr>
              <a:t> “</a:t>
            </a:r>
            <a:r>
              <a:rPr i="1" lang="en-US" sz="2500">
                <a:solidFill>
                  <a:schemeClr val="lt1"/>
                </a:solidFill>
                <a:uFill>
                  <a:noFill/>
                </a:uFill>
                <a:latin typeface="Quicksand Medium"/>
                <a:ea typeface="Quicksand Medium"/>
                <a:cs typeface="Quicksand Medium"/>
                <a:sym typeface="Quicksand Medium"/>
                <a:hlinkClick r:id="rId13">
                  <a:extLst>
                    <a:ext uri="{A12FA001-AC4F-418D-AE19-62706E023703}">
                      <ahyp:hlinkClr val="tx"/>
                    </a:ext>
                  </a:extLst>
                </a:hlinkClick>
              </a:rPr>
              <a:t>Surdism - What’s That</a:t>
            </a:r>
            <a:r>
              <a:rPr lang="en-US" sz="2500">
                <a:solidFill>
                  <a:schemeClr val="lt1"/>
                </a:solidFill>
                <a:latin typeface="Quicksand Medium"/>
                <a:ea typeface="Quicksand Medium"/>
                <a:cs typeface="Quicksand Medium"/>
                <a:sym typeface="Quicksand Medium"/>
              </a:rPr>
              <a:t>?” on </a:t>
            </a:r>
            <a:r>
              <a:rPr i="1" lang="en-US" sz="2500">
                <a:solidFill>
                  <a:schemeClr val="lt1"/>
                </a:solidFill>
                <a:latin typeface="Quicksand Medium"/>
                <a:ea typeface="Quicksand Medium"/>
                <a:cs typeface="Quicksand Medium"/>
                <a:sym typeface="Quicksand Medium"/>
              </a:rPr>
              <a:t>Deaf Artists </a:t>
            </a:r>
            <a:r>
              <a:rPr lang="en-US" sz="2500">
                <a:solidFill>
                  <a:schemeClr val="lt1"/>
                </a:solidFill>
                <a:latin typeface="Quicksand Medium"/>
                <a:ea typeface="Quicksand Medium"/>
                <a:cs typeface="Quicksand Medium"/>
                <a:sym typeface="Quicksand Medium"/>
              </a:rPr>
              <a:t>in </a:t>
            </a:r>
            <a:r>
              <a:rPr lang="en-US" sz="2500" u="sng">
                <a:solidFill>
                  <a:schemeClr val="lt1"/>
                </a:solidFill>
                <a:latin typeface="Quicksand Medium"/>
                <a:ea typeface="Quicksand Medium"/>
                <a:cs typeface="Quicksand Medium"/>
                <a:sym typeface="Quicksand Medium"/>
                <a:hlinkClick r:id="rId14">
                  <a:extLst>
                    <a:ext uri="{A12FA001-AC4F-418D-AE19-62706E023703}">
                      <ahyp:hlinkClr val="tx"/>
                    </a:ext>
                  </a:extLst>
                </a:hlinkClick>
              </a:rPr>
              <a:t>https://deafartists.wordpress.com/2020/02/04/surdism-whats-that/</a:t>
            </a:r>
            <a:r>
              <a:rPr lang="en-US" sz="2500">
                <a:solidFill>
                  <a:schemeClr val="lt1"/>
                </a:solidFill>
                <a:latin typeface="Quicksand Medium"/>
                <a:ea typeface="Quicksand Medium"/>
                <a:cs typeface="Quicksand Medium"/>
                <a:sym typeface="Quicksand Medium"/>
              </a:rPr>
              <a:t> </a:t>
            </a:r>
            <a:endParaRPr sz="24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Rit Libraries, </a:t>
            </a:r>
            <a:r>
              <a:rPr i="1" lang="en-US" sz="2500">
                <a:solidFill>
                  <a:schemeClr val="lt1"/>
                </a:solidFill>
                <a:latin typeface="Quicksand Medium"/>
                <a:ea typeface="Quicksand Medium"/>
                <a:cs typeface="Quicksand Medium"/>
                <a:sym typeface="Quicksand Medium"/>
              </a:rPr>
              <a:t>Deaf Artists and De'VIA</a:t>
            </a:r>
            <a:r>
              <a:rPr lang="en-US" sz="2500">
                <a:solidFill>
                  <a:schemeClr val="lt1"/>
                </a:solidFill>
                <a:latin typeface="Quicksand Medium"/>
                <a:ea typeface="Quicksand Medium"/>
                <a:cs typeface="Quicksand Medium"/>
                <a:sym typeface="Quicksand Medium"/>
              </a:rPr>
              <a:t>, in</a:t>
            </a:r>
            <a:r>
              <a:rPr lang="en-US" sz="2500">
                <a:solidFill>
                  <a:schemeClr val="lt1"/>
                </a:solidFill>
                <a:uFill>
                  <a:noFill/>
                </a:uFill>
                <a:latin typeface="Quicksand Medium"/>
                <a:ea typeface="Quicksand Medium"/>
                <a:cs typeface="Quicksand Medium"/>
                <a:sym typeface="Quicksand Medium"/>
                <a:hlinkClick r:id="rId15">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16">
                  <a:extLst>
                    <a:ext uri="{A12FA001-AC4F-418D-AE19-62706E023703}">
                      <ahyp:hlinkClr val="tx"/>
                    </a:ext>
                  </a:extLst>
                </a:hlinkClick>
              </a:rPr>
              <a:t>https://infoguides.rit.edu/deafart</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1000"/>
              </a:spcAft>
              <a:buNone/>
            </a:pPr>
            <a:r>
              <a:rPr lang="en-US" sz="2500">
                <a:solidFill>
                  <a:schemeClr val="lt1"/>
                </a:solidFill>
                <a:latin typeface="Quicksand Medium"/>
                <a:ea typeface="Quicksand Medium"/>
                <a:cs typeface="Quicksand Medium"/>
                <a:sym typeface="Quicksand Medium"/>
              </a:rPr>
              <a:t>Surdists United,</a:t>
            </a:r>
            <a:r>
              <a:rPr lang="en-US" sz="2500">
                <a:solidFill>
                  <a:schemeClr val="lt1"/>
                </a:solidFill>
                <a:uFill>
                  <a:noFill/>
                </a:uFill>
                <a:latin typeface="Quicksand Medium"/>
                <a:ea typeface="Quicksand Medium"/>
                <a:cs typeface="Quicksand Medium"/>
                <a:sym typeface="Quicksand Medium"/>
                <a:hlinkClick r:id="rId17">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18">
                  <a:extLst>
                    <a:ext uri="{A12FA001-AC4F-418D-AE19-62706E023703}">
                      <ahyp:hlinkClr val="tx"/>
                    </a:ext>
                  </a:extLst>
                </a:hlinkClick>
              </a:rPr>
              <a:t>https://surdistsunited.com/</a:t>
            </a:r>
            <a:r>
              <a:rPr lang="en-US" sz="2500" u="sng">
                <a:solidFill>
                  <a:schemeClr val="lt1"/>
                </a:solidFill>
                <a:latin typeface="Quicksand Medium"/>
                <a:ea typeface="Quicksand Medium"/>
                <a:cs typeface="Quicksand Medium"/>
                <a:sym typeface="Quicksand Medium"/>
              </a:rPr>
              <a:t> </a:t>
            </a:r>
            <a:endParaRPr sz="4900">
              <a:solidFill>
                <a:schemeClr val="lt1"/>
              </a:solidFill>
              <a:latin typeface="Quicksand Medium"/>
              <a:ea typeface="Quicksand Medium"/>
              <a:cs typeface="Quicksand Medium"/>
              <a:sym typeface="Quicksa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4" name="Shape 324"/>
        <p:cNvGrpSpPr/>
        <p:nvPr/>
      </p:nvGrpSpPr>
      <p:grpSpPr>
        <a:xfrm>
          <a:off x="0" y="0"/>
          <a:ext cx="0" cy="0"/>
          <a:chOff x="0" y="0"/>
          <a:chExt cx="0" cy="0"/>
        </a:xfrm>
      </p:grpSpPr>
      <p:sp>
        <p:nvSpPr>
          <p:cNvPr id="325" name="Google Shape;325;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30" name="Google Shape;330;p3"/>
          <p:cNvGrpSpPr/>
          <p:nvPr/>
        </p:nvGrpSpPr>
        <p:grpSpPr>
          <a:xfrm>
            <a:off x="-228300" y="6944209"/>
            <a:ext cx="18940740" cy="4430740"/>
            <a:chOff x="0" y="-57150"/>
            <a:chExt cx="4988508" cy="1166944"/>
          </a:xfrm>
        </p:grpSpPr>
        <p:sp>
          <p:nvSpPr>
            <p:cNvPr id="331" name="Google Shape;331;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2" name="Google Shape;332;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3" name="Google Shape;333;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txBox="1"/>
          <p:nvPr/>
        </p:nvSpPr>
        <p:spPr>
          <a:xfrm>
            <a:off x="2157052" y="1867850"/>
            <a:ext cx="379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39" name="Google Shape;339;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40" name="Google Shape;340;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41" name="Google Shape;341;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