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10287000" cx="18288000"/>
  <p:notesSz cx="6858000" cy="9144000"/>
  <p:embeddedFontLst>
    <p:embeddedFont>
      <p:font typeface="Anton"/>
      <p:regular r:id="rId19"/>
    </p:embeddedFont>
    <p:embeddedFont>
      <p:font typeface="Roboto"/>
      <p:regular r:id="rId20"/>
      <p:bold r:id="rId21"/>
      <p:italic r:id="rId22"/>
      <p:boldItalic r:id="rId23"/>
    </p:embeddedFont>
    <p:embeddedFont>
      <p:font typeface="Montserrat"/>
      <p:regular r:id="rId24"/>
      <p:bold r:id="rId25"/>
      <p:italic r:id="rId26"/>
      <p:boldItalic r:id="rId27"/>
    </p:embeddedFont>
    <p:embeddedFont>
      <p:font typeface="Quicksand"/>
      <p:regular r:id="rId28"/>
      <p:bold r:id="rId29"/>
    </p:embeddedFont>
    <p:embeddedFont>
      <p:font typeface="Quicksand SemiBold"/>
      <p:regular r:id="rId30"/>
      <p:bold r:id="rId31"/>
    </p:embeddedFont>
    <p:embeddedFont>
      <p:font typeface="Quicksand Medium"/>
      <p:regular r:id="rId32"/>
      <p:bold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34" roundtripDataSignature="AMtx7mia6e6VoVKs/w7j1SdnSQeq5izyp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regular.fntdata"/><Relationship Id="rId22" Type="http://schemas.openxmlformats.org/officeDocument/2006/relationships/font" Target="fonts/Roboto-italic.fntdata"/><Relationship Id="rId21" Type="http://schemas.openxmlformats.org/officeDocument/2006/relationships/font" Target="fonts/Roboto-bold.fntdata"/><Relationship Id="rId24" Type="http://schemas.openxmlformats.org/officeDocument/2006/relationships/font" Target="fonts/Montserrat-regular.fntdata"/><Relationship Id="rId23" Type="http://schemas.openxmlformats.org/officeDocument/2006/relationships/font" Target="fonts/Roboto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Montserrat-italic.fntdata"/><Relationship Id="rId25" Type="http://schemas.openxmlformats.org/officeDocument/2006/relationships/font" Target="fonts/Montserrat-bold.fntdata"/><Relationship Id="rId28" Type="http://schemas.openxmlformats.org/officeDocument/2006/relationships/font" Target="fonts/Quicksand-regular.fntdata"/><Relationship Id="rId27" Type="http://schemas.openxmlformats.org/officeDocument/2006/relationships/font" Target="fonts/Montserrat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Quicksand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QuicksandSemiBold-bold.fntdata"/><Relationship Id="rId30" Type="http://schemas.openxmlformats.org/officeDocument/2006/relationships/font" Target="fonts/QuicksandSemiBold-regular.fntdata"/><Relationship Id="rId11" Type="http://schemas.openxmlformats.org/officeDocument/2006/relationships/slide" Target="slides/slide6.xml"/><Relationship Id="rId33" Type="http://schemas.openxmlformats.org/officeDocument/2006/relationships/font" Target="fonts/QuicksandMedium-bold.fntdata"/><Relationship Id="rId10" Type="http://schemas.openxmlformats.org/officeDocument/2006/relationships/slide" Target="slides/slide5.xml"/><Relationship Id="rId32" Type="http://schemas.openxmlformats.org/officeDocument/2006/relationships/font" Target="fonts/QuicksandMedium-regular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34" Type="http://customschemas.google.com/relationships/presentationmetadata" Target="meta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font" Target="fonts/Anton-regular.fntdata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a94951a27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g3a94951a272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2567902cf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g32567902cf3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a94951a272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g3a94951a272_0_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a94951a272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g3a94951a272_0_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a94951a272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g3a94951a272_0_4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4267876ad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These organizations ensure that the varied experiences and perspectives of all members of the Deaf community are represented.</a:t>
            </a:r>
            <a:endParaRPr/>
          </a:p>
        </p:txBody>
      </p:sp>
      <p:sp>
        <p:nvSpPr>
          <p:cNvPr id="165" name="Google Shape;165;g34267876ad7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4267876ad7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g34267876ad7_0_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2567902cf3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who make up the organisations? Hearing or deaf? What different? How look Deaf leadership like, different from hearing leadership?</a:t>
            </a:r>
            <a:endParaRPr/>
          </a:p>
        </p:txBody>
      </p:sp>
      <p:sp>
        <p:nvSpPr>
          <p:cNvPr id="188" name="Google Shape;188;g32567902cf3_0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2567902cf3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For advanced participants</a:t>
            </a:r>
            <a:endParaRPr/>
          </a:p>
        </p:txBody>
      </p:sp>
      <p:sp>
        <p:nvSpPr>
          <p:cNvPr id="204" name="Google Shape;204;g32567902cf3_0_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34267876ad7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Alternative activity for beginner participants without SWOT analyzing</a:t>
            </a:r>
            <a:b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Ideas for Discussion Questions:</a:t>
            </a:r>
            <a:b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(for every organization)</a:t>
            </a:r>
            <a:b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 What are its strengths and weaknesses?</a:t>
            </a:r>
            <a:b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 Who makes up the organizations? Are they composed of hearing or Deaf individuals? What are the differences?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does Deaf leadership look like? How is it different from hearing leadership?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See the distinction between organizations 'of,' 'for,' and 'by' the Deaf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1" name="Google Shape;241;g34267876ad7_0_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350aaf2925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g350aaf29258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image" Target="../media/image1.png"/><Relationship Id="rId5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Relationship Id="rId4" Type="http://schemas.openxmlformats.org/officeDocument/2006/relationships/image" Target="../media/image1.png"/><Relationship Id="rId9" Type="http://schemas.openxmlformats.org/officeDocument/2006/relationships/image" Target="../media/image7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Relationship Id="rId4" Type="http://schemas.openxmlformats.org/officeDocument/2006/relationships/image" Target="../media/image1.png"/><Relationship Id="rId5" Type="http://schemas.openxmlformats.org/officeDocument/2006/relationships/image" Target="../media/image1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1.png"/><Relationship Id="rId5" Type="http://schemas.openxmlformats.org/officeDocument/2006/relationships/image" Target="../media/image3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Relationship Id="rId4" Type="http://schemas.openxmlformats.org/officeDocument/2006/relationships/image" Target="../media/image12.jpg"/><Relationship Id="rId5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Relationship Id="rId4" Type="http://schemas.openxmlformats.org/officeDocument/2006/relationships/image" Target="../media/image1.png"/><Relationship Id="rId5" Type="http://schemas.openxmlformats.org/officeDocument/2006/relationships/image" Target="../media/image2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Relationship Id="rId4" Type="http://schemas.openxmlformats.org/officeDocument/2006/relationships/image" Target="../media/image28.jpg"/><Relationship Id="rId5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Relationship Id="rId4" Type="http://schemas.openxmlformats.org/officeDocument/2006/relationships/image" Target="../media/image1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image" Target="../media/image25.png"/><Relationship Id="rId8" Type="http://schemas.openxmlformats.org/officeDocument/2006/relationships/image" Target="../media/image2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Relationship Id="rId4" Type="http://schemas.openxmlformats.org/officeDocument/2006/relationships/image" Target="../media/image21.png"/><Relationship Id="rId5" Type="http://schemas.openxmlformats.org/officeDocument/2006/relationships/image" Target="../media/image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Relationship Id="rId4" Type="http://schemas.openxmlformats.org/officeDocument/2006/relationships/image" Target="../media/image1.png"/><Relationship Id="rId5" Type="http://schemas.openxmlformats.org/officeDocument/2006/relationships/hyperlink" Target="http://www.introductiontodeafculture.com/intro-to-deaf-culture.html" TargetMode="External"/></Relationships>
</file>

<file path=ppt/slides/_rels/slide13.xml.rels><?xml version="1.0" encoding="UTF-8" standalone="yes"?><Relationships xmlns="http://schemas.openxmlformats.org/package/2006/relationships"><Relationship Id="rId11" Type="http://schemas.openxmlformats.org/officeDocument/2006/relationships/image" Target="../media/image27.png"/><Relationship Id="rId10" Type="http://schemas.openxmlformats.org/officeDocument/2006/relationships/image" Target="../media/image31.png"/><Relationship Id="rId13" Type="http://schemas.openxmlformats.org/officeDocument/2006/relationships/hyperlink" Target="https://deafstudies.eu" TargetMode="External"/><Relationship Id="rId1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png"/><Relationship Id="rId4" Type="http://schemas.openxmlformats.org/officeDocument/2006/relationships/image" Target="../media/image1.png"/><Relationship Id="rId9" Type="http://schemas.openxmlformats.org/officeDocument/2006/relationships/image" Target="../media/image19.png"/><Relationship Id="rId5" Type="http://schemas.openxmlformats.org/officeDocument/2006/relationships/image" Target="../media/image23.png"/><Relationship Id="rId6" Type="http://schemas.openxmlformats.org/officeDocument/2006/relationships/image" Target="../media/image29.png"/><Relationship Id="rId7" Type="http://schemas.openxmlformats.org/officeDocument/2006/relationships/image" Target="../media/image14.png"/><Relationship Id="rId8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85" name="Google Shape;85;p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3457350" y="3904550"/>
            <a:ext cx="13833900" cy="26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Let’s get to know better the activities of the Deaf community</a:t>
            </a:r>
            <a:endParaRPr sz="8000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3443254" y="6735080"/>
            <a:ext cx="11401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US" sz="32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Events and Organizations of the Deaf people</a:t>
            </a:r>
            <a:endParaRPr sz="320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3457354" y="3428788"/>
            <a:ext cx="8667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Deaf Studies workshop</a:t>
            </a:r>
            <a:endParaRPr sz="2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g3a94951a272_0_0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97" name="Google Shape;97;g3a94951a272_0_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g3a94951a272_0_0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9" name="Google Shape;99;g3a94951a272_0_0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g3a94951a272_0_0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g3a94951a272_0_0"/>
          <p:cNvSpPr txBox="1"/>
          <p:nvPr/>
        </p:nvSpPr>
        <p:spPr>
          <a:xfrm>
            <a:off x="3786622" y="3372588"/>
            <a:ext cx="11359200" cy="37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57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"/>
              <a:buChar char="•"/>
            </a:pPr>
            <a:r>
              <a:rPr lang="en-US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Introduction of the social and political life of Deaf community</a:t>
            </a:r>
            <a:endParaRPr sz="36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Medium"/>
              <a:buChar char="•"/>
            </a:pPr>
            <a:r>
              <a:rPr lang="en-US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Mapping of Deaf organizations and events</a:t>
            </a:r>
            <a:endParaRPr sz="36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Medium"/>
              <a:buChar char="•"/>
            </a:pPr>
            <a:r>
              <a:rPr lang="en-US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SWOT Analysis of a Deaf organization or event</a:t>
            </a:r>
            <a:endParaRPr sz="36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Medium"/>
              <a:buChar char="•"/>
            </a:pPr>
            <a:r>
              <a:rPr lang="en-US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Group work presentation</a:t>
            </a:r>
            <a:endParaRPr sz="36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Medium"/>
              <a:buChar char="•"/>
            </a:pPr>
            <a:r>
              <a:rPr lang="en-US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Final group discussion</a:t>
            </a:r>
            <a:endParaRPr sz="36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02" name="Google Shape;102;g3a94951a272_0_0"/>
          <p:cNvSpPr txBox="1"/>
          <p:nvPr/>
        </p:nvSpPr>
        <p:spPr>
          <a:xfrm>
            <a:off x="4064282" y="1534517"/>
            <a:ext cx="30984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Index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2567902cf3_0_0"/>
          <p:cNvSpPr/>
          <p:nvPr/>
        </p:nvSpPr>
        <p:spPr>
          <a:xfrm>
            <a:off x="0" y="4263"/>
            <a:ext cx="3595428" cy="2020930"/>
          </a:xfrm>
          <a:custGeom>
            <a:rect b="b" l="l" r="r" t="t"/>
            <a:pathLst>
              <a:path extrusionOk="0" h="2020930" w="3595428">
                <a:moveTo>
                  <a:pt x="0" y="0"/>
                </a:moveTo>
                <a:lnTo>
                  <a:pt x="3595428" y="0"/>
                </a:lnTo>
                <a:lnTo>
                  <a:pt x="3595428" y="2020930"/>
                </a:lnTo>
                <a:lnTo>
                  <a:pt x="0" y="2020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g32567902cf3_0_0"/>
          <p:cNvSpPr/>
          <p:nvPr/>
        </p:nvSpPr>
        <p:spPr>
          <a:xfrm>
            <a:off x="14717017" y="9366992"/>
            <a:ext cx="3342698" cy="745143"/>
          </a:xfrm>
          <a:custGeom>
            <a:rect b="b" l="l" r="r" t="t"/>
            <a:pathLst>
              <a:path extrusionOk="0" h="745143" w="3342698">
                <a:moveTo>
                  <a:pt x="0" y="0"/>
                </a:moveTo>
                <a:lnTo>
                  <a:pt x="3342698" y="0"/>
                </a:lnTo>
                <a:lnTo>
                  <a:pt x="3342698" y="745143"/>
                </a:lnTo>
                <a:lnTo>
                  <a:pt x="0" y="7451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g32567902cf3_0_0"/>
          <p:cNvSpPr/>
          <p:nvPr/>
        </p:nvSpPr>
        <p:spPr>
          <a:xfrm>
            <a:off x="5780725" y="2465541"/>
            <a:ext cx="5842800" cy="5657700"/>
          </a:xfrm>
          <a:prstGeom prst="ellipse">
            <a:avLst/>
          </a:prstGeom>
          <a:solidFill>
            <a:srgbClr val="F7F1D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900">
                <a:latin typeface="Quicksand"/>
                <a:ea typeface="Quicksand"/>
                <a:cs typeface="Quicksand"/>
                <a:sym typeface="Quicksand"/>
              </a:rPr>
              <a:t>Community</a:t>
            </a:r>
            <a:br>
              <a:rPr b="1" lang="en-US" sz="4200">
                <a:latin typeface="Quicksand"/>
                <a:ea typeface="Quicksand"/>
                <a:cs typeface="Quicksand"/>
                <a:sym typeface="Quicksand"/>
              </a:rPr>
            </a:br>
            <a:endParaRPr b="1" sz="42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110" name="Google Shape;110;g32567902cf3_0_0"/>
          <p:cNvSpPr txBox="1"/>
          <p:nvPr/>
        </p:nvSpPr>
        <p:spPr>
          <a:xfrm>
            <a:off x="2163375" y="2622300"/>
            <a:ext cx="1850400" cy="806700"/>
          </a:xfrm>
          <a:prstGeom prst="rect">
            <a:avLst/>
          </a:prstGeom>
          <a:solidFill>
            <a:srgbClr val="16114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00">
                <a:solidFill>
                  <a:srgbClr val="F7F1D5"/>
                </a:solidFill>
                <a:latin typeface="Quicksand"/>
                <a:ea typeface="Quicksand"/>
                <a:cs typeface="Quicksand"/>
                <a:sym typeface="Quicksand"/>
              </a:rPr>
              <a:t>Social</a:t>
            </a:r>
            <a:endParaRPr b="1" sz="4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11" name="Google Shape;111;g32567902cf3_0_0"/>
          <p:cNvSpPr txBox="1"/>
          <p:nvPr/>
        </p:nvSpPr>
        <p:spPr>
          <a:xfrm>
            <a:off x="1303725" y="6122750"/>
            <a:ext cx="2274600" cy="806700"/>
          </a:xfrm>
          <a:prstGeom prst="rect">
            <a:avLst/>
          </a:prstGeom>
          <a:solidFill>
            <a:srgbClr val="16114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00">
                <a:solidFill>
                  <a:srgbClr val="F7F1D5"/>
                </a:solidFill>
                <a:latin typeface="Quicksand"/>
                <a:ea typeface="Quicksand"/>
                <a:cs typeface="Quicksand"/>
                <a:sym typeface="Quicksand"/>
              </a:rPr>
              <a:t>Political</a:t>
            </a:r>
            <a:endParaRPr b="1" sz="4200">
              <a:solidFill>
                <a:srgbClr val="F7F1D5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12" name="Google Shape;112;g32567902cf3_0_0"/>
          <p:cNvSpPr txBox="1"/>
          <p:nvPr/>
        </p:nvSpPr>
        <p:spPr>
          <a:xfrm>
            <a:off x="13712200" y="6789350"/>
            <a:ext cx="2274600" cy="806700"/>
          </a:xfrm>
          <a:prstGeom prst="rect">
            <a:avLst/>
          </a:prstGeom>
          <a:solidFill>
            <a:srgbClr val="16114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00">
                <a:solidFill>
                  <a:srgbClr val="F7F1D5"/>
                </a:solidFill>
                <a:latin typeface="Quicksand"/>
                <a:ea typeface="Quicksand"/>
                <a:cs typeface="Quicksand"/>
                <a:sym typeface="Quicksand"/>
              </a:rPr>
              <a:t>Cultural</a:t>
            </a:r>
            <a:endParaRPr b="1" sz="4200">
              <a:solidFill>
                <a:srgbClr val="F7F1D5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13" name="Google Shape;113;g32567902cf3_0_0"/>
          <p:cNvSpPr txBox="1"/>
          <p:nvPr/>
        </p:nvSpPr>
        <p:spPr>
          <a:xfrm>
            <a:off x="2422975" y="8450650"/>
            <a:ext cx="2728500" cy="806700"/>
          </a:xfrm>
          <a:prstGeom prst="rect">
            <a:avLst/>
          </a:prstGeom>
          <a:solidFill>
            <a:srgbClr val="16114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00">
                <a:solidFill>
                  <a:srgbClr val="F7F1D5"/>
                </a:solidFill>
                <a:latin typeface="Quicksand"/>
                <a:ea typeface="Quicksand"/>
                <a:cs typeface="Quicksand"/>
                <a:sym typeface="Quicksand"/>
              </a:rPr>
              <a:t>Economic</a:t>
            </a:r>
            <a:endParaRPr b="1" sz="4200">
              <a:solidFill>
                <a:srgbClr val="F7F1D5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14" name="Google Shape;114;g32567902cf3_0_0"/>
          <p:cNvSpPr txBox="1"/>
          <p:nvPr/>
        </p:nvSpPr>
        <p:spPr>
          <a:xfrm>
            <a:off x="13584225" y="2911225"/>
            <a:ext cx="3963000" cy="806700"/>
          </a:xfrm>
          <a:prstGeom prst="rect">
            <a:avLst/>
          </a:prstGeom>
          <a:solidFill>
            <a:srgbClr val="16114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00">
                <a:solidFill>
                  <a:srgbClr val="F7F1D5"/>
                </a:solidFill>
                <a:latin typeface="Quicksand"/>
                <a:ea typeface="Quicksand"/>
                <a:cs typeface="Quicksand"/>
                <a:sym typeface="Quicksand"/>
              </a:rPr>
              <a:t>Environmental</a:t>
            </a:r>
            <a:endParaRPr b="1" sz="4200">
              <a:solidFill>
                <a:srgbClr val="F7F1D5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15" name="Google Shape;115;g32567902cf3_0_0" title="community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26725" y="4980575"/>
            <a:ext cx="2350802" cy="2350749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g32567902cf3_0_0"/>
          <p:cNvSpPr txBox="1"/>
          <p:nvPr/>
        </p:nvSpPr>
        <p:spPr>
          <a:xfrm>
            <a:off x="3349725" y="546825"/>
            <a:ext cx="14459100" cy="107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ts val="1100"/>
              <a:buNone/>
            </a:pPr>
            <a:r>
              <a:rPr lang="en-US" sz="7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Social-political life of community</a:t>
            </a:r>
            <a:endParaRPr sz="7000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17" name="Google Shape;117;g32567902cf3_0_0"/>
          <p:cNvSpPr/>
          <p:nvPr/>
        </p:nvSpPr>
        <p:spPr>
          <a:xfrm rot="1419713">
            <a:off x="4124482" y="3160861"/>
            <a:ext cx="1817170" cy="536261"/>
          </a:xfrm>
          <a:prstGeom prst="stripedRightArrow">
            <a:avLst>
              <a:gd fmla="val 50000" name="adj1"/>
              <a:gd fmla="val 50000" name="adj2"/>
            </a:avLst>
          </a:prstGeom>
          <a:solidFill>
            <a:srgbClr val="F7F1D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g32567902cf3_0_0"/>
          <p:cNvSpPr/>
          <p:nvPr/>
        </p:nvSpPr>
        <p:spPr>
          <a:xfrm rot="-812989">
            <a:off x="3683588" y="5976787"/>
            <a:ext cx="1816973" cy="536268"/>
          </a:xfrm>
          <a:prstGeom prst="stripedRightArrow">
            <a:avLst>
              <a:gd fmla="val 50000" name="adj1"/>
              <a:gd fmla="val 50000" name="adj2"/>
            </a:avLst>
          </a:prstGeom>
          <a:solidFill>
            <a:srgbClr val="F7F1D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g32567902cf3_0_0"/>
          <p:cNvSpPr/>
          <p:nvPr/>
        </p:nvSpPr>
        <p:spPr>
          <a:xfrm rot="-1617002">
            <a:off x="5200101" y="8095406"/>
            <a:ext cx="1817025" cy="536399"/>
          </a:xfrm>
          <a:prstGeom prst="stripedRightArrow">
            <a:avLst>
              <a:gd fmla="val 50000" name="adj1"/>
              <a:gd fmla="val 50000" name="adj2"/>
            </a:avLst>
          </a:prstGeom>
          <a:solidFill>
            <a:srgbClr val="F7F1D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g32567902cf3_0_0"/>
          <p:cNvSpPr/>
          <p:nvPr/>
        </p:nvSpPr>
        <p:spPr>
          <a:xfrm rot="-9519004">
            <a:off x="11783557" y="6562685"/>
            <a:ext cx="1816992" cy="536432"/>
          </a:xfrm>
          <a:prstGeom prst="stripedRightArrow">
            <a:avLst>
              <a:gd fmla="val 50000" name="adj1"/>
              <a:gd fmla="val 50000" name="adj2"/>
            </a:avLst>
          </a:prstGeom>
          <a:solidFill>
            <a:srgbClr val="F7F1D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g32567902cf3_0_0"/>
          <p:cNvSpPr/>
          <p:nvPr/>
        </p:nvSpPr>
        <p:spPr>
          <a:xfrm rot="9362769">
            <a:off x="11695384" y="3364699"/>
            <a:ext cx="1816992" cy="536286"/>
          </a:xfrm>
          <a:prstGeom prst="stripedRightArrow">
            <a:avLst>
              <a:gd fmla="val 50000" name="adj1"/>
              <a:gd fmla="val 50000" name="adj2"/>
            </a:avLst>
          </a:prstGeom>
          <a:solidFill>
            <a:srgbClr val="F7F1D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" name="Google Shape;126;g3a94951a272_0_13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27" name="Google Shape;127;g3a94951a272_0_13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28;g3a94951a272_0_13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solidFill>
              <a:srgbClr val="039796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9" name="Google Shape;129;g3a94951a272_0_13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g3a94951a272_0_13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g3a94951a272_0_13"/>
          <p:cNvSpPr txBox="1"/>
          <p:nvPr/>
        </p:nvSpPr>
        <p:spPr>
          <a:xfrm>
            <a:off x="3600625" y="645600"/>
            <a:ext cx="144591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ts val="1100"/>
              <a:buNone/>
            </a:pPr>
            <a:r>
              <a:rPr lang="en-US" sz="68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Social-political life of Deaf community</a:t>
            </a:r>
            <a:endParaRPr sz="6800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32" name="Google Shape;132;g3a94951a272_0_13"/>
          <p:cNvSpPr txBox="1"/>
          <p:nvPr/>
        </p:nvSpPr>
        <p:spPr>
          <a:xfrm>
            <a:off x="3522275" y="2086533"/>
            <a:ext cx="14061300" cy="64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The Deaf community is enriched by a wide range of </a:t>
            </a:r>
            <a:r>
              <a:rPr b="1" lang="en-US" sz="3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organizations</a:t>
            </a:r>
            <a:r>
              <a:rPr lang="en-US" sz="3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and </a:t>
            </a:r>
            <a:r>
              <a:rPr b="1" lang="en-US" sz="3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associations</a:t>
            </a:r>
            <a:r>
              <a:rPr lang="en-US" sz="3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that meet its different </a:t>
            </a:r>
            <a:br>
              <a:rPr lang="en-US" sz="3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1" lang="en-US" sz="3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needs</a:t>
            </a:r>
            <a:r>
              <a:rPr lang="en-US" sz="3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in these aspects:</a:t>
            </a:r>
            <a:endParaRPr sz="38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69900" lvl="0" marL="4572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Quicksand"/>
              <a:buChar char="●"/>
            </a:pPr>
            <a:r>
              <a:rPr b="1" lang="en-US" sz="3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Social</a:t>
            </a:r>
            <a:endParaRPr b="1" sz="3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69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Quicksand"/>
              <a:buChar char="●"/>
            </a:pPr>
            <a:r>
              <a:rPr b="1" lang="en-US" sz="3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Cultural</a:t>
            </a:r>
            <a:endParaRPr b="1" sz="3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69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Quicksand"/>
              <a:buChar char="●"/>
            </a:pPr>
            <a:r>
              <a:rPr b="1" lang="en-US" sz="3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Athletic</a:t>
            </a:r>
            <a:endParaRPr b="1" sz="3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69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Quicksand"/>
              <a:buChar char="●"/>
            </a:pPr>
            <a:r>
              <a:rPr b="1" lang="en-US" sz="3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Political</a:t>
            </a:r>
            <a:endParaRPr b="1" sz="3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69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Quicksand"/>
              <a:buChar char="●"/>
            </a:pPr>
            <a:r>
              <a:rPr b="1" lang="en-US" sz="3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Spiritual</a:t>
            </a:r>
            <a:endParaRPr b="1" sz="3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33" name="Google Shape;133;g3a94951a272_0_13" title="sociology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47673" y="4360325"/>
            <a:ext cx="1640175" cy="1640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g3a94951a272_0_13" title="political-party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442948" y="6000487"/>
            <a:ext cx="1822337" cy="18223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g3a94951a272_0_13" title="legislature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3784223" y="6676175"/>
            <a:ext cx="1640175" cy="1640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g3a94951a272_0_13" title="soccer-team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206798" y="5088500"/>
            <a:ext cx="1717201" cy="1717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g3a94951a272_0_13" title="prayer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5943348" y="7412300"/>
            <a:ext cx="1640175" cy="1640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oogle Shape;142;g3a94951a272_0_30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43" name="Google Shape;143;g3a94951a272_0_3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g3a94951a272_0_30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solidFill>
              <a:srgbClr val="039796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5" name="Google Shape;145;g3a94951a272_0_30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g3a94951a272_0_30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g3a94951a272_0_30"/>
          <p:cNvSpPr txBox="1"/>
          <p:nvPr/>
        </p:nvSpPr>
        <p:spPr>
          <a:xfrm>
            <a:off x="3448500" y="2147825"/>
            <a:ext cx="6863400" cy="45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These groups create </a:t>
            </a:r>
            <a:r>
              <a:rPr b="1" lang="en-US" sz="3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Deaf spaces</a:t>
            </a:r>
            <a:r>
              <a:rPr lang="en-US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where individuals can communicate freely in </a:t>
            </a:r>
            <a:r>
              <a:rPr b="1" lang="en-US" sz="3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sign language</a:t>
            </a:r>
            <a:r>
              <a:rPr lang="en-US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and interact with others </a:t>
            </a:r>
            <a:r>
              <a:rPr b="1" lang="en-US" sz="3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without barriers or prejudice</a:t>
            </a:r>
            <a:r>
              <a:rPr lang="en-US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</a:t>
            </a:r>
            <a:r>
              <a:rPr b="1" lang="en-US" sz="3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sharing</a:t>
            </a:r>
            <a:r>
              <a:rPr lang="en-US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experiences and exchanging advice.</a:t>
            </a:r>
            <a:endParaRPr sz="36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148" name="Google Shape;148;g3a94951a272_0_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707775" y="2547150"/>
            <a:ext cx="7051750" cy="3801376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g3a94951a272_0_30"/>
          <p:cNvSpPr txBox="1"/>
          <p:nvPr/>
        </p:nvSpPr>
        <p:spPr>
          <a:xfrm>
            <a:off x="3448500" y="468788"/>
            <a:ext cx="14459100" cy="107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ts val="1100"/>
              <a:buNone/>
            </a:pPr>
            <a:r>
              <a:rPr lang="en-US" sz="7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Social-political life of Deaf community</a:t>
            </a:r>
            <a:endParaRPr sz="7000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50" name="Google Shape;150;g3a94951a272_0_30"/>
          <p:cNvSpPr txBox="1"/>
          <p:nvPr/>
        </p:nvSpPr>
        <p:spPr>
          <a:xfrm>
            <a:off x="3448500" y="7349275"/>
            <a:ext cx="12657000" cy="13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Through this sharing, they can finally connect with people who truly understand them.</a:t>
            </a:r>
            <a:endParaRPr sz="36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5" name="Google Shape;155;g3a94951a272_0_49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56" name="Google Shape;156;g3a94951a272_0_49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57;g3a94951a272_0_49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solidFill>
              <a:srgbClr val="039796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8" name="Google Shape;158;g3a94951a272_0_49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g3a94951a272_0_49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g3a94951a272_0_49"/>
          <p:cNvSpPr txBox="1"/>
          <p:nvPr/>
        </p:nvSpPr>
        <p:spPr>
          <a:xfrm>
            <a:off x="3448500" y="468788"/>
            <a:ext cx="14459100" cy="107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ts val="1100"/>
              <a:buNone/>
            </a:pPr>
            <a:r>
              <a:rPr lang="en-US" sz="7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Social-political life of Deaf community</a:t>
            </a:r>
            <a:endParaRPr sz="7000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61" name="Google Shape;161;g3a94951a272_0_49"/>
          <p:cNvSpPr txBox="1"/>
          <p:nvPr/>
        </p:nvSpPr>
        <p:spPr>
          <a:xfrm>
            <a:off x="3687600" y="3077100"/>
            <a:ext cx="7296600" cy="41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3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 practice, these organizations offer a variety of </a:t>
            </a:r>
            <a:r>
              <a:rPr b="1" lang="en-US" sz="3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services</a:t>
            </a:r>
            <a:r>
              <a:rPr lang="en-US" sz="3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including cultural and social </a:t>
            </a:r>
            <a:r>
              <a:rPr b="1" lang="en-US" sz="3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activities</a:t>
            </a:r>
            <a:r>
              <a:rPr lang="en-US" sz="3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sporting events, political advocacy, and spiritual experiences.</a:t>
            </a:r>
            <a:endParaRPr sz="3800">
              <a:solidFill>
                <a:schemeClr val="lt1"/>
              </a:solidFill>
            </a:endParaRPr>
          </a:p>
        </p:txBody>
      </p:sp>
      <p:pic>
        <p:nvPicPr>
          <p:cNvPr id="162" name="Google Shape;162;g3a94951a272_0_49" title="icona-del-concetto-di-servizi-di-comunita_106317-33218.jpg"/>
          <p:cNvPicPr preferRelativeResize="0"/>
          <p:nvPr/>
        </p:nvPicPr>
        <p:blipFill rotWithShape="1">
          <a:blip r:embed="rId5">
            <a:alphaModFix/>
          </a:blip>
          <a:srcRect b="31505" l="19172" r="19399" t="7284"/>
          <a:stretch/>
        </p:blipFill>
        <p:spPr>
          <a:xfrm>
            <a:off x="10984200" y="2231463"/>
            <a:ext cx="6254400" cy="62316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4267876ad7_0_0"/>
          <p:cNvSpPr/>
          <p:nvPr/>
        </p:nvSpPr>
        <p:spPr>
          <a:xfrm>
            <a:off x="0" y="5051800"/>
            <a:ext cx="18288000" cy="5235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g34267876ad7_0_0"/>
          <p:cNvSpPr/>
          <p:nvPr/>
        </p:nvSpPr>
        <p:spPr>
          <a:xfrm>
            <a:off x="0" y="4263"/>
            <a:ext cx="3595428" cy="2020930"/>
          </a:xfrm>
          <a:custGeom>
            <a:rect b="b" l="l" r="r" t="t"/>
            <a:pathLst>
              <a:path extrusionOk="0" h="2020930" w="3595428">
                <a:moveTo>
                  <a:pt x="0" y="0"/>
                </a:moveTo>
                <a:lnTo>
                  <a:pt x="3595428" y="0"/>
                </a:lnTo>
                <a:lnTo>
                  <a:pt x="3595428" y="2020930"/>
                </a:lnTo>
                <a:lnTo>
                  <a:pt x="0" y="2020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g34267876ad7_0_0"/>
          <p:cNvSpPr txBox="1"/>
          <p:nvPr/>
        </p:nvSpPr>
        <p:spPr>
          <a:xfrm>
            <a:off x="799200" y="1882800"/>
            <a:ext cx="16689600" cy="27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3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The Deaf community is </a:t>
            </a:r>
            <a:r>
              <a:rPr b="1" lang="en-US" sz="3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diverse</a:t>
            </a:r>
            <a:r>
              <a:rPr lang="en-US" sz="3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with numerous special interest groups that address the needs of specific sectors. </a:t>
            </a:r>
            <a:br>
              <a:rPr lang="en-US" sz="3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lang="en-US" sz="3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Examples include organizations of Deaf women, Deafblinds, Deaf BIPOC groups, LGBTQIA+ Deaf communities, and various religious groups.</a:t>
            </a:r>
            <a:endParaRPr sz="38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170" name="Google Shape;170;g34267876ad7_0_0" title="la-gente-affolla-diversi-personaggi-agitando-la-mano_107791-14082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39125" y="5271700"/>
            <a:ext cx="14409749" cy="4130775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g34267876ad7_0_0"/>
          <p:cNvSpPr/>
          <p:nvPr/>
        </p:nvSpPr>
        <p:spPr>
          <a:xfrm>
            <a:off x="14829676" y="9368075"/>
            <a:ext cx="3337838" cy="744060"/>
          </a:xfrm>
          <a:custGeom>
            <a:rect b="b" l="l" r="r" t="t"/>
            <a:pathLst>
              <a:path extrusionOk="0" h="744060" w="3337838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4267876ad7_0_11"/>
          <p:cNvSpPr/>
          <p:nvPr/>
        </p:nvSpPr>
        <p:spPr>
          <a:xfrm>
            <a:off x="0" y="4263"/>
            <a:ext cx="3595428" cy="2020930"/>
          </a:xfrm>
          <a:custGeom>
            <a:rect b="b" l="l" r="r" t="t"/>
            <a:pathLst>
              <a:path extrusionOk="0" h="2020930" w="3595428">
                <a:moveTo>
                  <a:pt x="0" y="0"/>
                </a:moveTo>
                <a:lnTo>
                  <a:pt x="3595428" y="0"/>
                </a:lnTo>
                <a:lnTo>
                  <a:pt x="3595428" y="2020930"/>
                </a:lnTo>
                <a:lnTo>
                  <a:pt x="0" y="2020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g34267876ad7_0_11"/>
          <p:cNvSpPr/>
          <p:nvPr/>
        </p:nvSpPr>
        <p:spPr>
          <a:xfrm>
            <a:off x="14717017" y="9366992"/>
            <a:ext cx="3342698" cy="745143"/>
          </a:xfrm>
          <a:custGeom>
            <a:rect b="b" l="l" r="r" t="t"/>
            <a:pathLst>
              <a:path extrusionOk="0" h="745143" w="3342698">
                <a:moveTo>
                  <a:pt x="0" y="0"/>
                </a:moveTo>
                <a:lnTo>
                  <a:pt x="3342698" y="0"/>
                </a:lnTo>
                <a:lnTo>
                  <a:pt x="3342698" y="745143"/>
                </a:lnTo>
                <a:lnTo>
                  <a:pt x="0" y="7451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g34267876ad7_0_11"/>
          <p:cNvSpPr txBox="1"/>
          <p:nvPr/>
        </p:nvSpPr>
        <p:spPr>
          <a:xfrm>
            <a:off x="3349725" y="546825"/>
            <a:ext cx="14459100" cy="107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ts val="1100"/>
              <a:buNone/>
            </a:pPr>
            <a:r>
              <a:rPr lang="en-US" sz="7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Social-political life of Deaf community</a:t>
            </a:r>
            <a:endParaRPr sz="7000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179" name="Google Shape;179;g34267876ad7_0_11" title="pyramid-chart (1)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800000">
            <a:off x="12362700" y="2431863"/>
            <a:ext cx="5365700" cy="53657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g34267876ad7_0_11"/>
          <p:cNvSpPr txBox="1"/>
          <p:nvPr/>
        </p:nvSpPr>
        <p:spPr>
          <a:xfrm>
            <a:off x="1035725" y="2545525"/>
            <a:ext cx="5036400" cy="27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3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Organizations serve different areas of interest at different levels:</a:t>
            </a:r>
            <a:endParaRPr sz="38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81" name="Google Shape;181;g34267876ad7_0_11"/>
          <p:cNvSpPr txBox="1"/>
          <p:nvPr/>
        </p:nvSpPr>
        <p:spPr>
          <a:xfrm>
            <a:off x="855875" y="7974175"/>
            <a:ext cx="13613100" cy="19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34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They often provide services and host events that bring </a:t>
            </a:r>
            <a:br>
              <a:rPr lang="en-US" sz="34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lang="en-US" sz="34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together Deaf individuals from various backgrounds, creating opportunities for networking, cultural exchange, and advocacy.</a:t>
            </a:r>
            <a:endParaRPr sz="34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82" name="Google Shape;182;g34267876ad7_0_11"/>
          <p:cNvSpPr txBox="1"/>
          <p:nvPr/>
        </p:nvSpPr>
        <p:spPr>
          <a:xfrm>
            <a:off x="8887950" y="6581225"/>
            <a:ext cx="30000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3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</a:t>
            </a:r>
            <a:r>
              <a:rPr lang="en-US" sz="3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ocal level</a:t>
            </a:r>
            <a:endParaRPr/>
          </a:p>
        </p:txBody>
      </p:sp>
      <p:sp>
        <p:nvSpPr>
          <p:cNvPr id="183" name="Google Shape;183;g34267876ad7_0_11"/>
          <p:cNvSpPr txBox="1"/>
          <p:nvPr/>
        </p:nvSpPr>
        <p:spPr>
          <a:xfrm>
            <a:off x="8213150" y="5333125"/>
            <a:ext cx="38109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3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National</a:t>
            </a:r>
            <a:r>
              <a:rPr lang="en-US" sz="3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level</a:t>
            </a:r>
            <a:endParaRPr/>
          </a:p>
        </p:txBody>
      </p:sp>
      <p:sp>
        <p:nvSpPr>
          <p:cNvPr id="184" name="Google Shape;184;g34267876ad7_0_11"/>
          <p:cNvSpPr txBox="1"/>
          <p:nvPr/>
        </p:nvSpPr>
        <p:spPr>
          <a:xfrm>
            <a:off x="8213150" y="4085025"/>
            <a:ext cx="38109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3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Regional</a:t>
            </a:r>
            <a:r>
              <a:rPr lang="en-US" sz="3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level</a:t>
            </a:r>
            <a:endParaRPr/>
          </a:p>
        </p:txBody>
      </p:sp>
      <p:sp>
        <p:nvSpPr>
          <p:cNvPr id="185" name="Google Shape;185;g34267876ad7_0_11"/>
          <p:cNvSpPr txBox="1"/>
          <p:nvPr/>
        </p:nvSpPr>
        <p:spPr>
          <a:xfrm>
            <a:off x="7423100" y="2835450"/>
            <a:ext cx="46710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3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International</a:t>
            </a:r>
            <a:r>
              <a:rPr lang="en-US" sz="3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level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0" name="Google Shape;190;g32567902cf3_0_6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91" name="Google Shape;191;g32567902cf3_0_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" name="Google Shape;192;g32567902cf3_0_6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3" name="Google Shape;193;g32567902cf3_0_6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g32567902cf3_0_6"/>
          <p:cNvSpPr txBox="1"/>
          <p:nvPr/>
        </p:nvSpPr>
        <p:spPr>
          <a:xfrm>
            <a:off x="377149" y="1953375"/>
            <a:ext cx="2167800" cy="118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Activity</a:t>
            </a:r>
            <a:endParaRPr sz="3200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all together</a:t>
            </a:r>
            <a:endParaRPr sz="3200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95" name="Google Shape;195;g32567902cf3_0_6"/>
          <p:cNvSpPr txBox="1"/>
          <p:nvPr/>
        </p:nvSpPr>
        <p:spPr>
          <a:xfrm>
            <a:off x="3684775" y="421738"/>
            <a:ext cx="138882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2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Mind map of Deaf events and organizations</a:t>
            </a:r>
            <a:endParaRPr sz="6200">
              <a:solidFill>
                <a:schemeClr val="lt1"/>
              </a:solidFill>
            </a:endParaRPr>
          </a:p>
        </p:txBody>
      </p:sp>
      <p:grpSp>
        <p:nvGrpSpPr>
          <p:cNvPr id="196" name="Google Shape;196;g32567902cf3_0_6"/>
          <p:cNvGrpSpPr/>
          <p:nvPr/>
        </p:nvGrpSpPr>
        <p:grpSpPr>
          <a:xfrm>
            <a:off x="3260713" y="1820875"/>
            <a:ext cx="11154150" cy="6926101"/>
            <a:chOff x="4750889" y="2102925"/>
            <a:chExt cx="10953697" cy="6693826"/>
          </a:xfrm>
        </p:grpSpPr>
        <p:pic>
          <p:nvPicPr>
            <p:cNvPr id="197" name="Google Shape;197;g32567902cf3_0_6"/>
            <p:cNvPicPr preferRelativeResize="0"/>
            <p:nvPr/>
          </p:nvPicPr>
          <p:blipFill rotWithShape="1">
            <a:blip r:embed="rId4">
              <a:alphaModFix/>
            </a:blip>
            <a:srcRect b="5686" l="0" r="0" t="8292"/>
            <a:stretch/>
          </p:blipFill>
          <p:spPr>
            <a:xfrm>
              <a:off x="4750889" y="2102925"/>
              <a:ext cx="10953697" cy="669382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8" name="Google Shape;198;g32567902cf3_0_6"/>
            <p:cNvSpPr/>
            <p:nvPr/>
          </p:nvSpPr>
          <p:spPr>
            <a:xfrm rot="-242774">
              <a:off x="8704480" y="3955036"/>
              <a:ext cx="2984639" cy="2022547"/>
            </a:xfrm>
            <a:prstGeom prst="blockArc">
              <a:avLst>
                <a:gd fmla="val 10815758" name="adj1"/>
                <a:gd fmla="val 0" name="adj2"/>
                <a:gd fmla="val 25000" name="adj3"/>
              </a:avLst>
            </a:prstGeom>
            <a:solidFill>
              <a:srgbClr val="F6FFF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9" name="Google Shape;199;g32567902cf3_0_6"/>
          <p:cNvSpPr txBox="1"/>
          <p:nvPr/>
        </p:nvSpPr>
        <p:spPr>
          <a:xfrm>
            <a:off x="7495888" y="5133875"/>
            <a:ext cx="2531400" cy="112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>
                <a:solidFill>
                  <a:srgbClr val="16114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Deaf community</a:t>
            </a:r>
            <a:endParaRPr sz="3400">
              <a:solidFill>
                <a:srgbClr val="16114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00" name="Google Shape;200;g32567902cf3_0_6"/>
          <p:cNvSpPr txBox="1"/>
          <p:nvPr/>
        </p:nvSpPr>
        <p:spPr>
          <a:xfrm>
            <a:off x="14601100" y="2022575"/>
            <a:ext cx="3458400" cy="490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Quicksand Medium"/>
              <a:buAutoNum type="arabicPeriod"/>
            </a:pPr>
            <a:r>
              <a:rPr lang="en-US" sz="3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Area of interest</a:t>
            </a:r>
            <a:endParaRPr sz="30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191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Quicksand Medium"/>
              <a:buAutoNum type="arabicPeriod"/>
            </a:pPr>
            <a:r>
              <a:rPr lang="en-US" sz="3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Level:</a:t>
            </a:r>
            <a:endParaRPr sz="30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00050" lvl="1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Quicksand Medium"/>
              <a:buChar char="○"/>
            </a:pPr>
            <a:r>
              <a:rPr lang="en-US" sz="27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International</a:t>
            </a:r>
            <a:endParaRPr sz="27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00050" lvl="1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Quicksand Medium"/>
              <a:buChar char="○"/>
            </a:pPr>
            <a:r>
              <a:rPr lang="en-US" sz="27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Regional</a:t>
            </a:r>
            <a:endParaRPr sz="27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00050" lvl="1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Quicksand Medium"/>
              <a:buChar char="○"/>
            </a:pPr>
            <a:r>
              <a:rPr lang="en-US" sz="27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National</a:t>
            </a:r>
            <a:endParaRPr sz="27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00050" lvl="1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Quicksand Medium"/>
              <a:buChar char="○"/>
            </a:pPr>
            <a:r>
              <a:rPr lang="en-US" sz="27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Local</a:t>
            </a:r>
            <a:endParaRPr sz="27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191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3000"/>
              <a:buFont typeface="Quicksand Medium"/>
              <a:buAutoNum type="arabicPeriod"/>
            </a:pPr>
            <a:r>
              <a:rPr lang="en-US" sz="3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Activities, events</a:t>
            </a:r>
            <a:endParaRPr sz="30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01" name="Google Shape;201;g32567902cf3_0_6"/>
          <p:cNvSpPr/>
          <p:nvPr/>
        </p:nvSpPr>
        <p:spPr>
          <a:xfrm>
            <a:off x="14829676" y="9368075"/>
            <a:ext cx="3337838" cy="744060"/>
          </a:xfrm>
          <a:custGeom>
            <a:rect b="b" l="l" r="r" t="t"/>
            <a:pathLst>
              <a:path extrusionOk="0" h="744060" w="3337838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1D5"/>
        </a:solidFill>
      </p:bgPr>
    </p:bg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6" name="Google Shape;206;g32567902cf3_0_20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07" name="Google Shape;207;g32567902cf3_0_2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" name="Google Shape;208;g32567902cf3_0_20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9" name="Google Shape;209;g32567902cf3_0_20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g32567902cf3_0_20"/>
          <p:cNvSpPr/>
          <p:nvPr/>
        </p:nvSpPr>
        <p:spPr>
          <a:xfrm>
            <a:off x="196825" y="9516362"/>
            <a:ext cx="2574341" cy="573864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g32567902cf3_0_20"/>
          <p:cNvSpPr txBox="1"/>
          <p:nvPr/>
        </p:nvSpPr>
        <p:spPr>
          <a:xfrm>
            <a:off x="377149" y="1953375"/>
            <a:ext cx="2167800" cy="118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Group</a:t>
            </a:r>
            <a:endParaRPr sz="3200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a</a:t>
            </a:r>
            <a:r>
              <a:rPr lang="en-US" sz="3200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ctivity</a:t>
            </a:r>
            <a:endParaRPr sz="3200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12" name="Google Shape;212;g32567902cf3_0_20"/>
          <p:cNvSpPr txBox="1"/>
          <p:nvPr/>
        </p:nvSpPr>
        <p:spPr>
          <a:xfrm>
            <a:off x="3595325" y="278700"/>
            <a:ext cx="138882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20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SWOT ANALYSIS on an organization or event</a:t>
            </a:r>
            <a:endParaRPr sz="6200">
              <a:solidFill>
                <a:srgbClr val="161140"/>
              </a:solidFill>
            </a:endParaRPr>
          </a:p>
        </p:txBody>
      </p:sp>
      <p:sp>
        <p:nvSpPr>
          <p:cNvPr id="213" name="Google Shape;213;g32567902cf3_0_20"/>
          <p:cNvSpPr/>
          <p:nvPr/>
        </p:nvSpPr>
        <p:spPr>
          <a:xfrm>
            <a:off x="3684775" y="1886425"/>
            <a:ext cx="6969300" cy="3860400"/>
          </a:xfrm>
          <a:prstGeom prst="rect">
            <a:avLst/>
          </a:prstGeom>
          <a:solidFill>
            <a:srgbClr val="161140"/>
          </a:solidFill>
          <a:ln cap="flat" cmpd="sng" w="76200">
            <a:solidFill>
              <a:srgbClr val="03979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g32567902cf3_0_20"/>
          <p:cNvSpPr/>
          <p:nvPr/>
        </p:nvSpPr>
        <p:spPr>
          <a:xfrm>
            <a:off x="10792250" y="1895187"/>
            <a:ext cx="6969300" cy="3860400"/>
          </a:xfrm>
          <a:prstGeom prst="rect">
            <a:avLst/>
          </a:prstGeom>
          <a:solidFill>
            <a:srgbClr val="161140"/>
          </a:solidFill>
          <a:ln cap="flat" cmpd="sng" w="76200">
            <a:solidFill>
              <a:srgbClr val="843F9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g32567902cf3_0_20"/>
          <p:cNvSpPr/>
          <p:nvPr/>
        </p:nvSpPr>
        <p:spPr>
          <a:xfrm>
            <a:off x="3685247" y="5984350"/>
            <a:ext cx="6969300" cy="3860400"/>
          </a:xfrm>
          <a:prstGeom prst="rect">
            <a:avLst/>
          </a:prstGeom>
          <a:solidFill>
            <a:srgbClr val="161140"/>
          </a:solidFill>
          <a:ln cap="flat" cmpd="sng" w="762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g32567902cf3_0_20"/>
          <p:cNvSpPr/>
          <p:nvPr/>
        </p:nvSpPr>
        <p:spPr>
          <a:xfrm>
            <a:off x="10783400" y="5967578"/>
            <a:ext cx="6969300" cy="3860400"/>
          </a:xfrm>
          <a:prstGeom prst="rect">
            <a:avLst/>
          </a:prstGeom>
          <a:solidFill>
            <a:srgbClr val="161140"/>
          </a:solidFill>
          <a:ln cap="flat" cmpd="sng" w="76200">
            <a:solidFill>
              <a:srgbClr val="88888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g32567902cf3_0_20"/>
          <p:cNvSpPr/>
          <p:nvPr/>
        </p:nvSpPr>
        <p:spPr>
          <a:xfrm>
            <a:off x="8354500" y="1251850"/>
            <a:ext cx="1677000" cy="1650300"/>
          </a:xfrm>
          <a:prstGeom prst="ellipse">
            <a:avLst/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8" name="Google Shape;218;g32567902cf3_0_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641650" y="1521025"/>
            <a:ext cx="1107325" cy="1107325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g32567902cf3_0_20"/>
          <p:cNvSpPr/>
          <p:nvPr/>
        </p:nvSpPr>
        <p:spPr>
          <a:xfrm>
            <a:off x="15541650" y="1262975"/>
            <a:ext cx="1677000" cy="1650300"/>
          </a:xfrm>
          <a:prstGeom prst="ellipse">
            <a:avLst/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0" name="Google Shape;220;g32567902cf3_0_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865899" y="1573874"/>
            <a:ext cx="1028500" cy="1028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g32567902cf3_0_20"/>
          <p:cNvSpPr/>
          <p:nvPr/>
        </p:nvSpPr>
        <p:spPr>
          <a:xfrm>
            <a:off x="8337663" y="8532767"/>
            <a:ext cx="1677000" cy="1650300"/>
          </a:xfrm>
          <a:prstGeom prst="ellipse">
            <a:avLst/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2" name="Google Shape;222;g32567902cf3_0_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661923" y="8863270"/>
            <a:ext cx="1028500" cy="1028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g32567902cf3_0_20"/>
          <p:cNvSpPr/>
          <p:nvPr/>
        </p:nvSpPr>
        <p:spPr>
          <a:xfrm>
            <a:off x="15619475" y="8553045"/>
            <a:ext cx="1677000" cy="1650300"/>
          </a:xfrm>
          <a:prstGeom prst="ellipse">
            <a:avLst/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4" name="Google Shape;224;g32567902cf3_0_2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5842198" y="8755619"/>
            <a:ext cx="1231575" cy="1231575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g32567902cf3_0_20"/>
          <p:cNvSpPr txBox="1"/>
          <p:nvPr/>
        </p:nvSpPr>
        <p:spPr>
          <a:xfrm>
            <a:off x="3906575" y="1805750"/>
            <a:ext cx="28419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S</a:t>
            </a:r>
            <a:r>
              <a:rPr lang="en-US" sz="32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TRENGTHS</a:t>
            </a:r>
            <a:endParaRPr sz="3200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26" name="Google Shape;226;g32567902cf3_0_20"/>
          <p:cNvSpPr txBox="1"/>
          <p:nvPr/>
        </p:nvSpPr>
        <p:spPr>
          <a:xfrm>
            <a:off x="11034275" y="1818150"/>
            <a:ext cx="35046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W</a:t>
            </a:r>
            <a:r>
              <a:rPr lang="en-US" sz="32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EAKNESSES</a:t>
            </a:r>
            <a:endParaRPr sz="3200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27" name="Google Shape;227;g32567902cf3_0_20"/>
          <p:cNvSpPr txBox="1"/>
          <p:nvPr/>
        </p:nvSpPr>
        <p:spPr>
          <a:xfrm>
            <a:off x="3912963" y="8752975"/>
            <a:ext cx="38064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O</a:t>
            </a:r>
            <a:r>
              <a:rPr lang="en-US" sz="32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PPORTUNITIES</a:t>
            </a:r>
            <a:endParaRPr sz="3200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28" name="Google Shape;228;g32567902cf3_0_20"/>
          <p:cNvSpPr txBox="1"/>
          <p:nvPr/>
        </p:nvSpPr>
        <p:spPr>
          <a:xfrm>
            <a:off x="11034275" y="8746853"/>
            <a:ext cx="30075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T</a:t>
            </a:r>
            <a:r>
              <a:rPr lang="en-US" sz="32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HREATS</a:t>
            </a:r>
            <a:endParaRPr sz="3200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29" name="Google Shape;229;g32567902cf3_0_20"/>
          <p:cNvSpPr txBox="1"/>
          <p:nvPr/>
        </p:nvSpPr>
        <p:spPr>
          <a:xfrm>
            <a:off x="3906575" y="2863350"/>
            <a:ext cx="6361200" cy="28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Quicksand SemiBold"/>
              <a:buChar char="●"/>
            </a:pPr>
            <a:r>
              <a:rPr lang="en-US" sz="26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What distinctive resources </a:t>
            </a:r>
            <a:br>
              <a:rPr lang="en-US" sz="26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</a:br>
            <a:r>
              <a:rPr lang="en-US" sz="26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or skills does it have?</a:t>
            </a:r>
            <a:endParaRPr sz="2600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Quicksand SemiBold"/>
              <a:buChar char="●"/>
            </a:pPr>
            <a:r>
              <a:rPr lang="en-US" sz="26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How is it positively perceived </a:t>
            </a:r>
            <a:br>
              <a:rPr lang="en-US" sz="26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</a:br>
            <a:r>
              <a:rPr lang="en-US" sz="26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by the community?</a:t>
            </a:r>
            <a:endParaRPr sz="2600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Quicksand SemiBold"/>
              <a:buChar char="●"/>
            </a:pPr>
            <a:r>
              <a:rPr lang="en-US" sz="26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How can past successes create future advantages?</a:t>
            </a:r>
            <a:endParaRPr sz="2600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30" name="Google Shape;230;g32567902cf3_0_20"/>
          <p:cNvSpPr txBox="1"/>
          <p:nvPr/>
        </p:nvSpPr>
        <p:spPr>
          <a:xfrm>
            <a:off x="11078900" y="3053225"/>
            <a:ext cx="6603000" cy="24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Quicksand SemiBold"/>
              <a:buChar char="●"/>
            </a:pPr>
            <a:r>
              <a:rPr lang="en-US" sz="26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Which areas need improvement?</a:t>
            </a:r>
            <a:endParaRPr sz="2600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Quicksand SemiBold"/>
              <a:buChar char="●"/>
            </a:pPr>
            <a:r>
              <a:rPr lang="en-US" sz="26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Are there limited resources </a:t>
            </a:r>
            <a:br>
              <a:rPr lang="en-US" sz="26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</a:br>
            <a:r>
              <a:rPr lang="en-US" sz="26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or skills gaps?</a:t>
            </a:r>
            <a:endParaRPr sz="2600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Quicksand SemiBold"/>
              <a:buChar char="●"/>
            </a:pPr>
            <a:r>
              <a:rPr lang="en-US" sz="26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What do members or the public </a:t>
            </a:r>
            <a:br>
              <a:rPr lang="en-US" sz="26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</a:br>
            <a:r>
              <a:rPr lang="en-US" sz="26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often criticize?</a:t>
            </a:r>
            <a:endParaRPr sz="2600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31" name="Google Shape;231;g32567902cf3_0_20"/>
          <p:cNvSpPr txBox="1"/>
          <p:nvPr/>
        </p:nvSpPr>
        <p:spPr>
          <a:xfrm>
            <a:off x="3884650" y="6228688"/>
            <a:ext cx="6603000" cy="24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937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Quicksand SemiBold"/>
              <a:buChar char="●"/>
            </a:pPr>
            <a:r>
              <a:rPr lang="en-US" sz="26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What changes can help growth?</a:t>
            </a:r>
            <a:endParaRPr sz="2600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-3937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Quicksand SemiBold"/>
              <a:buChar char="●"/>
            </a:pPr>
            <a:r>
              <a:rPr lang="en-US" sz="26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Are there partnerships that </a:t>
            </a:r>
            <a:br>
              <a:rPr lang="en-US" sz="26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</a:br>
            <a:r>
              <a:rPr lang="en-US" sz="26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could make it stronger?</a:t>
            </a:r>
            <a:endParaRPr sz="2600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-3937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Quicksand SemiBold"/>
              <a:buChar char="●"/>
            </a:pPr>
            <a:r>
              <a:rPr lang="en-US" sz="26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Are there new needs that </a:t>
            </a:r>
            <a:br>
              <a:rPr lang="en-US" sz="26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</a:br>
            <a:r>
              <a:rPr lang="en-US" sz="26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could be addressed?</a:t>
            </a:r>
            <a:endParaRPr sz="2600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32" name="Google Shape;232;g32567902cf3_0_20"/>
          <p:cNvSpPr txBox="1"/>
          <p:nvPr/>
        </p:nvSpPr>
        <p:spPr>
          <a:xfrm>
            <a:off x="11034275" y="6068678"/>
            <a:ext cx="6423000" cy="28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Quicksand SemiBold"/>
              <a:buChar char="●"/>
            </a:pPr>
            <a:r>
              <a:rPr lang="en-US" sz="26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What external factors could threaten activities?</a:t>
            </a:r>
            <a:endParaRPr sz="2600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Quicksand SemiBold"/>
              <a:buChar char="●"/>
            </a:pPr>
            <a:r>
              <a:rPr lang="en-US" sz="26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Are there competitors that </a:t>
            </a:r>
            <a:br>
              <a:rPr lang="en-US" sz="26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</a:br>
            <a:r>
              <a:rPr lang="en-US" sz="26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could reduce support?</a:t>
            </a:r>
            <a:endParaRPr sz="2600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Quicksand SemiBold"/>
              <a:buChar char="●"/>
            </a:pPr>
            <a:r>
              <a:rPr lang="en-US" sz="26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Could changing public perception create risks?</a:t>
            </a:r>
            <a:endParaRPr sz="2600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33" name="Google Shape;233;g32567902cf3_0_20"/>
          <p:cNvSpPr txBox="1"/>
          <p:nvPr/>
        </p:nvSpPr>
        <p:spPr>
          <a:xfrm>
            <a:off x="3684775" y="1316575"/>
            <a:ext cx="4669800" cy="4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16114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The good</a:t>
            </a:r>
            <a:endParaRPr sz="2800">
              <a:solidFill>
                <a:srgbClr val="16114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34" name="Google Shape;234;g32567902cf3_0_20"/>
          <p:cNvSpPr txBox="1"/>
          <p:nvPr/>
        </p:nvSpPr>
        <p:spPr>
          <a:xfrm>
            <a:off x="10783400" y="1322475"/>
            <a:ext cx="4758300" cy="4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16114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The not-so-good</a:t>
            </a:r>
            <a:endParaRPr sz="2800">
              <a:solidFill>
                <a:srgbClr val="16114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35" name="Google Shape;235;g32567902cf3_0_20"/>
          <p:cNvSpPr txBox="1"/>
          <p:nvPr/>
        </p:nvSpPr>
        <p:spPr>
          <a:xfrm rot="-5400000">
            <a:off x="1389150" y="3585375"/>
            <a:ext cx="3828600" cy="4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16114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What’s available</a:t>
            </a:r>
            <a:endParaRPr sz="2800">
              <a:solidFill>
                <a:srgbClr val="16114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36" name="Google Shape;236;g32567902cf3_0_20"/>
          <p:cNvSpPr txBox="1"/>
          <p:nvPr/>
        </p:nvSpPr>
        <p:spPr>
          <a:xfrm rot="-5400000">
            <a:off x="1370950" y="7679900"/>
            <a:ext cx="3846300" cy="4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16114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What’s out there</a:t>
            </a:r>
            <a:endParaRPr sz="2800">
              <a:solidFill>
                <a:srgbClr val="16114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37" name="Google Shape;237;g32567902cf3_0_20"/>
          <p:cNvSpPr txBox="1"/>
          <p:nvPr/>
        </p:nvSpPr>
        <p:spPr>
          <a:xfrm>
            <a:off x="358825" y="3428988"/>
            <a:ext cx="2491500" cy="307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Choose an organization or a major event and conduct </a:t>
            </a:r>
            <a:br>
              <a:rPr lang="en-US" sz="26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</a:br>
            <a:r>
              <a:rPr lang="en-US" sz="26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a SWOT analysis.</a:t>
            </a:r>
            <a:endParaRPr sz="2600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38" name="Google Shape;238;g32567902cf3_0_20"/>
          <p:cNvSpPr txBox="1"/>
          <p:nvPr/>
        </p:nvSpPr>
        <p:spPr>
          <a:xfrm>
            <a:off x="304275" y="8358425"/>
            <a:ext cx="2390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US" sz="2000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For advanced participants</a:t>
            </a:r>
            <a:endParaRPr sz="2000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1D5"/>
        </a:solidFill>
      </p:bgPr>
    </p:bg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3" name="Google Shape;243;g34267876ad7_0_44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44" name="Google Shape;244;g34267876ad7_0_44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5" name="Google Shape;245;g34267876ad7_0_44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6" name="Google Shape;246;g34267876ad7_0_44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7" name="Google Shape;247;g34267876ad7_0_44" title="communication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68850" y="2943800"/>
            <a:ext cx="5258350" cy="5258350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g34267876ad7_0_44"/>
          <p:cNvSpPr txBox="1"/>
          <p:nvPr/>
        </p:nvSpPr>
        <p:spPr>
          <a:xfrm>
            <a:off x="3520650" y="614750"/>
            <a:ext cx="138882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20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Final group discussion</a:t>
            </a:r>
            <a:endParaRPr sz="6200">
              <a:solidFill>
                <a:srgbClr val="161140"/>
              </a:solidFill>
            </a:endParaRPr>
          </a:p>
        </p:txBody>
      </p:sp>
      <p:sp>
        <p:nvSpPr>
          <p:cNvPr id="249" name="Google Shape;249;g34267876ad7_0_44"/>
          <p:cNvSpPr/>
          <p:nvPr/>
        </p:nvSpPr>
        <p:spPr>
          <a:xfrm>
            <a:off x="14829676" y="9368075"/>
            <a:ext cx="3337838" cy="744060"/>
          </a:xfrm>
          <a:custGeom>
            <a:rect b="b" l="l" r="r" t="t"/>
            <a:pathLst>
              <a:path extrusionOk="0" h="744060" w="3337838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350aaf29258_0_0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g350aaf29258_0_0"/>
          <p:cNvSpPr/>
          <p:nvPr/>
        </p:nvSpPr>
        <p:spPr>
          <a:xfrm>
            <a:off x="14712066" y="9365888"/>
            <a:ext cx="3347649" cy="746247"/>
          </a:xfrm>
          <a:custGeom>
            <a:rect b="b" l="l" r="r" t="t"/>
            <a:pathLst>
              <a:path extrusionOk="0" h="746247" w="3347649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g350aaf29258_0_0"/>
          <p:cNvSpPr txBox="1"/>
          <p:nvPr/>
        </p:nvSpPr>
        <p:spPr>
          <a:xfrm>
            <a:off x="2157050" y="1867850"/>
            <a:ext cx="49956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US" sz="80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References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g350aaf29258_0_0"/>
          <p:cNvSpPr txBox="1"/>
          <p:nvPr/>
        </p:nvSpPr>
        <p:spPr>
          <a:xfrm>
            <a:off x="1617550" y="3536950"/>
            <a:ext cx="15186300" cy="405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28575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Holcomb, T. K. (2023). </a:t>
            </a:r>
            <a:r>
              <a:rPr i="1" lang="en-US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Introduction to Deaf culture.</a:t>
            </a:r>
            <a:r>
              <a:rPr lang="en-US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2nd edition. Oxford University Press. </a:t>
            </a:r>
            <a:r>
              <a:rPr lang="en-US" sz="3600" u="sng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http://www.introductiontodeafculture.com/intro-to-deaf-culture.htm</a:t>
            </a:r>
            <a:endParaRPr sz="36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42900" lvl="0" marL="28575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Bauman, H. D. L., &amp; Murray, J. J. (2013). “Deaf studies in the 21st century: ‘Deaf-gain’ and the future of human diversity”. In L.J. Davis (Ed.), </a:t>
            </a:r>
            <a:r>
              <a:rPr i="1" lang="en-US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The disability studies reader</a:t>
            </a:r>
            <a:r>
              <a:rPr lang="en-US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(4th ed., pp. 246-262). Routledge.</a:t>
            </a:r>
            <a:endParaRPr sz="36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3"/>
          <p:cNvSpPr/>
          <p:nvPr/>
        </p:nvSpPr>
        <p:spPr>
          <a:xfrm>
            <a:off x="14434201" y="639132"/>
            <a:ext cx="3347649" cy="746247"/>
          </a:xfrm>
          <a:custGeom>
            <a:rect b="b" l="l" r="r" t="t"/>
            <a:pathLst>
              <a:path extrusionOk="0" h="746247" w="3347649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3"/>
          <p:cNvSpPr/>
          <p:nvPr/>
        </p:nvSpPr>
        <p:spPr>
          <a:xfrm>
            <a:off x="3446958" y="3699228"/>
            <a:ext cx="1156015" cy="728290"/>
          </a:xfrm>
          <a:custGeom>
            <a:rect b="b" l="l" r="r" t="t"/>
            <a:pathLst>
              <a:path extrusionOk="0" h="728290" w="1156015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3"/>
          <p:cNvSpPr/>
          <p:nvPr/>
        </p:nvSpPr>
        <p:spPr>
          <a:xfrm>
            <a:off x="3891781" y="4535744"/>
            <a:ext cx="711193" cy="711193"/>
          </a:xfrm>
          <a:custGeom>
            <a:rect b="b" l="l" r="r" t="t"/>
            <a:pathLst>
              <a:path extrusionOk="0" h="711193" w="711193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3"/>
          <p:cNvSpPr/>
          <p:nvPr/>
        </p:nvSpPr>
        <p:spPr>
          <a:xfrm>
            <a:off x="3876881" y="5552822"/>
            <a:ext cx="726093" cy="726093"/>
          </a:xfrm>
          <a:custGeom>
            <a:rect b="b" l="l" r="r" t="t"/>
            <a:pathLst>
              <a:path extrusionOk="0" h="726093" w="726093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67" name="Google Shape;267;p3"/>
          <p:cNvGrpSpPr/>
          <p:nvPr/>
        </p:nvGrpSpPr>
        <p:grpSpPr>
          <a:xfrm>
            <a:off x="-228300" y="6944209"/>
            <a:ext cx="18940740" cy="4430740"/>
            <a:chOff x="0" y="-57150"/>
            <a:chExt cx="4988508" cy="1166944"/>
          </a:xfrm>
        </p:grpSpPr>
        <p:sp>
          <p:nvSpPr>
            <p:cNvPr id="268" name="Google Shape;268;p3"/>
            <p:cNvSpPr/>
            <p:nvPr/>
          </p:nvSpPr>
          <p:spPr>
            <a:xfrm>
              <a:off x="0" y="0"/>
              <a:ext cx="4988508" cy="1109794"/>
            </a:xfrm>
            <a:custGeom>
              <a:rect b="b" l="l" r="r" t="t"/>
              <a:pathLst>
                <a:path extrusionOk="0" h="1109794" w="4988508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" name="Google Shape;269;p3"/>
            <p:cNvSpPr txBox="1"/>
            <p:nvPr/>
          </p:nvSpPr>
          <p:spPr>
            <a:xfrm>
              <a:off x="0" y="-57150"/>
              <a:ext cx="4988508" cy="11669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0" name="Google Shape;270;p3"/>
          <p:cNvSpPr/>
          <p:nvPr/>
        </p:nvSpPr>
        <p:spPr>
          <a:xfrm>
            <a:off x="15692648" y="7710148"/>
            <a:ext cx="1489130" cy="1938541"/>
          </a:xfrm>
          <a:custGeom>
            <a:rect b="b" l="l" r="r" t="t"/>
            <a:pathLst>
              <a:path extrusionOk="0" h="1938541" w="148913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3"/>
          <p:cNvSpPr/>
          <p:nvPr/>
        </p:nvSpPr>
        <p:spPr>
          <a:xfrm>
            <a:off x="8989462" y="7963384"/>
            <a:ext cx="3063250" cy="1432070"/>
          </a:xfrm>
          <a:custGeom>
            <a:rect b="b" l="l" r="r" t="t"/>
            <a:pathLst>
              <a:path extrusionOk="0" h="1432070" w="306325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3"/>
          <p:cNvSpPr/>
          <p:nvPr/>
        </p:nvSpPr>
        <p:spPr>
          <a:xfrm>
            <a:off x="12957588" y="7710148"/>
            <a:ext cx="1831642" cy="1834741"/>
          </a:xfrm>
          <a:custGeom>
            <a:rect b="b" l="l" r="r" t="t"/>
            <a:pathLst>
              <a:path extrusionOk="0" h="1834741" w="1831642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3"/>
          <p:cNvSpPr/>
          <p:nvPr/>
        </p:nvSpPr>
        <p:spPr>
          <a:xfrm>
            <a:off x="1106223" y="8346748"/>
            <a:ext cx="3002948" cy="645634"/>
          </a:xfrm>
          <a:custGeom>
            <a:rect b="b" l="l" r="r" t="t"/>
            <a:pathLst>
              <a:path extrusionOk="0" h="645634" w="3002948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3"/>
          <p:cNvSpPr/>
          <p:nvPr/>
        </p:nvSpPr>
        <p:spPr>
          <a:xfrm>
            <a:off x="5014045" y="8047954"/>
            <a:ext cx="3070542" cy="1159130"/>
          </a:xfrm>
          <a:custGeom>
            <a:rect b="b" l="l" r="r" t="t"/>
            <a:pathLst>
              <a:path extrusionOk="0" h="1159130" w="3070542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3"/>
          <p:cNvSpPr txBox="1"/>
          <p:nvPr/>
        </p:nvSpPr>
        <p:spPr>
          <a:xfrm>
            <a:off x="2157051" y="1867850"/>
            <a:ext cx="35865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Contact</a:t>
            </a:r>
            <a:endParaRPr/>
          </a:p>
        </p:txBody>
      </p:sp>
      <p:sp>
        <p:nvSpPr>
          <p:cNvPr id="276" name="Google Shape;276;p3"/>
          <p:cNvSpPr txBox="1"/>
          <p:nvPr/>
        </p:nvSpPr>
        <p:spPr>
          <a:xfrm>
            <a:off x="4863628" y="3711204"/>
            <a:ext cx="38994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61" u="sng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https://deafstudies.eu/</a:t>
            </a:r>
            <a:endParaRPr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77" name="Google Shape;277;p3"/>
          <p:cNvSpPr txBox="1"/>
          <p:nvPr/>
        </p:nvSpPr>
        <p:spPr>
          <a:xfrm>
            <a:off x="4863628" y="4683302"/>
            <a:ext cx="59568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61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Deaf Culture, Heritage and Diversity</a:t>
            </a:r>
            <a:endParaRPr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78" name="Google Shape;278;p3"/>
          <p:cNvSpPr txBox="1"/>
          <p:nvPr/>
        </p:nvSpPr>
        <p:spPr>
          <a:xfrm>
            <a:off x="4863629" y="5655400"/>
            <a:ext cx="29850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61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@deafstudies.eu</a:t>
            </a:r>
            <a:endParaRPr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