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jnqo6vpVWu93RaWLfHMmvpiO+W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nton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a9486d3a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a9486d3a3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50c33acb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250c33acba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250c33ac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3250c33acba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50c33acb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3250c33acb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088c264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g34088c264a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2568565e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Questions to the participants: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hearing norms, rules, values?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differences with majority?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audio culture? 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Comparison with other sub-cultures? (like migrants, Fryslan people, queer ... )</a:t>
            </a:r>
            <a:endParaRPr/>
          </a:p>
        </p:txBody>
      </p:sp>
      <p:sp>
        <p:nvSpPr>
          <p:cNvPr id="265" name="Google Shape;265;g32568565e1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a9486d3a3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g3a9486d3a39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a9486d3a3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g3a9486d3a39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2568565e1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g32568565e1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a9486d3a3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3a9486d3a39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0ac3bce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50ac3bce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" name="Google Shape;33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0ac3bce94_0_9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50ac3bce94_0_9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50ac3bce94_0_9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ac3bce94_0_9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50ac3bce94_0_9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50ac3bce94_0_9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50ac3bce94_0_9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50ac3bce94_0_9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ac3bce94_0_10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50ac3bce94_0_10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50ac3bce94_0_10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50ac3bce94_0_10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50ac3bce94_0_10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0ac3bce94_0_10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50ac3bce94_0_10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50ac3bce94_0_10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50ac3bce94_0_10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50ac3bce94_0_10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0ac3bce94_0_1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50ac3bce94_0_11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50ac3bce94_0_11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50ac3bce94_0_1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50ac3bce94_0_1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50ac3bce94_0_1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0ac3bce94_0_1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50ac3bce94_0_12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50ac3bce94_0_12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50ac3bce94_0_12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50ac3bce94_0_12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50ac3bce94_0_1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50ac3bce94_0_1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50ac3bce94_0_1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0ac3bce94_0_1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50ac3bce94_0_12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50ac3bce94_0_12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50ac3bce94_0_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0ac3bce94_0_134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50ac3bce94_0_134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50ac3bce94_0_13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50ac3bce94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50ac3bce94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50ac3bce94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0ac3bce94_0_141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50ac3bce94_0_1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50ac3bce94_0_141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50ac3bce94_0_1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50ac3bce94_0_1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50ac3bce94_0_1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0ac3bce94_0_1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50ac3bce94_0_148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50ac3bce94_0_14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50ac3bce94_0_14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50ac3bce94_0_14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0ac3bce94_0_15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50ac3bce94_0_15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50ac3bce94_0_15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50ac3bce94_0_15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50ac3bce94_0_1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ac3bce94_0_8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g350ac3bce94_0_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50ac3bce94_0_8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50ac3bce94_0_8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50ac3bce94_0_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0.jp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jp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jpg"/><Relationship Id="rId4" Type="http://schemas.openxmlformats.org/officeDocument/2006/relationships/image" Target="../media/image16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24.jpg"/><Relationship Id="rId6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hyperlink" Target="http://www.introductiontodeafculture.com/intro-to-deaf-culture.html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18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25.png"/><Relationship Id="rId7" Type="http://schemas.openxmlformats.org/officeDocument/2006/relationships/image" Target="../media/image22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0" name="Google Shape;160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3457348" y="3904550"/>
            <a:ext cx="13899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Exploring Deaf Culture Together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3457354" y="52976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Cultural practices and traditions of the Deaf people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g3a9486d3a39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2" name="Google Shape;172;g3a9486d3a39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g3a9486d3a39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g3a9486d3a39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a9486d3a39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a9486d3a39_0_0"/>
          <p:cNvSpPr txBox="1"/>
          <p:nvPr/>
        </p:nvSpPr>
        <p:spPr>
          <a:xfrm>
            <a:off x="4064275" y="3624221"/>
            <a:ext cx="126795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What is Culture?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Let’s explore Deaf Culture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 group: Research on an practical culture/tradition of the Deaf community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Presentation of each group research</a:t>
            </a:r>
            <a:endParaRPr sz="36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g3a9486d3a39_0_0"/>
          <p:cNvSpPr txBox="1"/>
          <p:nvPr/>
        </p:nvSpPr>
        <p:spPr>
          <a:xfrm>
            <a:off x="4064282" y="1797863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g3250c33acba_0_1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3" name="Google Shape;183;g3250c33acba_0_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g3250c33acba_0_1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g3250c33acba_0_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50c33acba_0_1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250c33acba_0_17"/>
          <p:cNvSpPr txBox="1"/>
          <p:nvPr/>
        </p:nvSpPr>
        <p:spPr>
          <a:xfrm>
            <a:off x="3390874" y="812600"/>
            <a:ext cx="1294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What is Culture?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8" name="Google Shape;188;g3250c33acba_0_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g3250c33acba_0_2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4" name="Google Shape;194;g3250c33acba_0_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g3250c33acba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g3250c33acba_0_26"/>
          <p:cNvSpPr/>
          <p:nvPr/>
        </p:nvSpPr>
        <p:spPr>
          <a:xfrm>
            <a:off x="0" y="9500702"/>
            <a:ext cx="2817520" cy="628072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250c33acba_0_2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250c33acba_0_2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What is the Culture?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9" name="Google Shape;199;g3250c33acba_0_26"/>
          <p:cNvSpPr txBox="1"/>
          <p:nvPr/>
        </p:nvSpPr>
        <p:spPr>
          <a:xfrm>
            <a:off x="3760150" y="278775"/>
            <a:ext cx="11245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Culture</a:t>
            </a: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is a concept that encompasses: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0" name="Google Shape;200;g3250c33acba_0_26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shared by members of a specific group of people or society.</a:t>
            </a:r>
            <a:endParaRPr b="0" i="0" sz="4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3250c33acba_0_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250c33acba_0_26"/>
          <p:cNvSpPr txBox="1"/>
          <p:nvPr/>
        </p:nvSpPr>
        <p:spPr>
          <a:xfrm>
            <a:off x="3684625" y="1853075"/>
            <a:ext cx="30510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knowledge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3" name="Google Shape;203;g3250c33acba_0_26"/>
          <p:cNvSpPr txBox="1"/>
          <p:nvPr/>
        </p:nvSpPr>
        <p:spPr>
          <a:xfrm>
            <a:off x="12946300" y="6658325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techniques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4" name="Google Shape;204;g3250c33acba_0_26"/>
          <p:cNvSpPr txBox="1"/>
          <p:nvPr/>
        </p:nvSpPr>
        <p:spPr>
          <a:xfrm>
            <a:off x="7264825" y="7060025"/>
            <a:ext cx="45183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artistic creations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5" name="Google Shape;205;g3250c33acba_0_26"/>
          <p:cNvSpPr txBox="1"/>
          <p:nvPr/>
        </p:nvSpPr>
        <p:spPr>
          <a:xfrm>
            <a:off x="13028600" y="3381775"/>
            <a:ext cx="45183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 behaviors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6" name="Google Shape;206;g3250c33acba_0_26"/>
          <p:cNvSpPr txBox="1"/>
          <p:nvPr/>
        </p:nvSpPr>
        <p:spPr>
          <a:xfrm>
            <a:off x="3913400" y="6213425"/>
            <a:ext cx="24918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customs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7" name="Google Shape;207;g3250c33acba_0_26"/>
          <p:cNvSpPr txBox="1"/>
          <p:nvPr/>
        </p:nvSpPr>
        <p:spPr>
          <a:xfrm>
            <a:off x="15793625" y="5659375"/>
            <a:ext cx="16839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ideas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g3250c33acba_0_26"/>
          <p:cNvSpPr txBox="1"/>
          <p:nvPr/>
        </p:nvSpPr>
        <p:spPr>
          <a:xfrm>
            <a:off x="13796650" y="4611950"/>
            <a:ext cx="28176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language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9" name="Google Shape;209;g3250c33acba_0_26"/>
          <p:cNvSpPr txBox="1"/>
          <p:nvPr/>
        </p:nvSpPr>
        <p:spPr>
          <a:xfrm>
            <a:off x="6910850" y="3005700"/>
            <a:ext cx="20094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beliefs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0" name="Google Shape;210;g3250c33acba_0_26"/>
          <p:cNvSpPr txBox="1"/>
          <p:nvPr/>
        </p:nvSpPr>
        <p:spPr>
          <a:xfrm>
            <a:off x="6331100" y="5032863"/>
            <a:ext cx="1849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habits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1" name="Google Shape;211;g3250c33acba_0_26"/>
          <p:cNvSpPr txBox="1"/>
          <p:nvPr/>
        </p:nvSpPr>
        <p:spPr>
          <a:xfrm>
            <a:off x="3589875" y="3852300"/>
            <a:ext cx="2653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practices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250c33acba_0_26"/>
          <p:cNvSpPr txBox="1"/>
          <p:nvPr/>
        </p:nvSpPr>
        <p:spPr>
          <a:xfrm>
            <a:off x="11291913" y="1769975"/>
            <a:ext cx="30000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traditions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3" name="Google Shape;213;g3250c33acba_0_26"/>
          <p:cNvSpPr txBox="1"/>
          <p:nvPr/>
        </p:nvSpPr>
        <p:spPr>
          <a:xfrm>
            <a:off x="15396899" y="2151600"/>
            <a:ext cx="18492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rules</a:t>
            </a:r>
            <a:endParaRPr sz="43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4" name="Google Shape;214;g3250c33acba_0_26"/>
          <p:cNvSpPr txBox="1"/>
          <p:nvPr/>
        </p:nvSpPr>
        <p:spPr>
          <a:xfrm>
            <a:off x="8326838" y="1670375"/>
            <a:ext cx="2009400" cy="846600"/>
          </a:xfrm>
          <a:prstGeom prst="rect">
            <a:avLst/>
          </a:prstGeom>
          <a:noFill/>
          <a:ln cap="flat" cmpd="sng" w="38100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values</a:t>
            </a:r>
            <a:endParaRPr sz="4300">
              <a:solidFill>
                <a:schemeClr val="dk1"/>
              </a:solidFill>
              <a:highlight>
                <a:srgbClr val="F7F1D5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g3250c33acba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0" name="Google Shape;220;g3250c33acba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3250c33acba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g3250c33acba_0_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250c33acba_0_44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250c33acba_0_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250c33acba_0_44"/>
          <p:cNvSpPr txBox="1"/>
          <p:nvPr/>
        </p:nvSpPr>
        <p:spPr>
          <a:xfrm>
            <a:off x="10769900" y="2762375"/>
            <a:ext cx="6670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South-Korean Culture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6" name="Google Shape;226;g3250c33acba_0_44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What is the Culture?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7" name="Google Shape;227;g3250c33acba_0_44"/>
          <p:cNvSpPr txBox="1"/>
          <p:nvPr/>
        </p:nvSpPr>
        <p:spPr>
          <a:xfrm>
            <a:off x="377149" y="3429000"/>
            <a:ext cx="216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Examples</a:t>
            </a:r>
            <a:endParaRPr b="0" i="0" sz="2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8" name="Google Shape;228;g3250c33acba_0_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3888" y="1953381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250c33acba_0_44"/>
          <p:cNvSpPr txBox="1"/>
          <p:nvPr/>
        </p:nvSpPr>
        <p:spPr>
          <a:xfrm>
            <a:off x="4357925" y="828250"/>
            <a:ext cx="45990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Italian Culture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"/>
          <p:cNvSpPr txBox="1"/>
          <p:nvPr/>
        </p:nvSpPr>
        <p:spPr>
          <a:xfrm>
            <a:off x="1860925" y="2661050"/>
            <a:ext cx="15102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And we, Deaf, have </a:t>
            </a:r>
            <a:r>
              <a:rPr lang="en-US" sz="8000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our</a:t>
            </a: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 own culture?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5459100" y="1601250"/>
            <a:ext cx="7150500" cy="7084500"/>
          </a:xfrm>
          <a:prstGeom prst="ellipse">
            <a:avLst/>
          </a:prstGeom>
          <a:solidFill>
            <a:srgbClr val="F7F1D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039796"/>
                </a:solidFill>
                <a:latin typeface="Anton"/>
                <a:ea typeface="Anton"/>
                <a:cs typeface="Anton"/>
                <a:sym typeface="Anton"/>
              </a:rPr>
              <a:t>Deaf Culture</a:t>
            </a:r>
            <a:endParaRPr b="0" i="0" sz="9200" u="none" cap="none" strike="noStrike">
              <a:solidFill>
                <a:srgbClr val="039796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360975" y="51433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4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4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History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8565950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Sign language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11941925" y="422790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</a:t>
            </a:r>
            <a:endParaRPr b="0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</a:t>
            </a:r>
            <a:endParaRPr b="0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11220100" y="14042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Literature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5633875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Customs </a:t>
            </a:r>
            <a:br>
              <a:rPr b="0" i="0" lang="en-US" sz="3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and rules </a:t>
            </a:r>
            <a:br>
              <a:rPr b="0" i="0" lang="en-US" sz="3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of social interaction</a:t>
            </a:r>
            <a:endParaRPr b="0" i="0" sz="5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</a:t>
            </a:r>
            <a:endParaRPr b="0" i="0" sz="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Values</a:t>
            </a:r>
            <a:endParaRPr b="0" i="0" sz="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5633863" y="717342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o</a:t>
            </a: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rganizations, associations and clubs</a:t>
            </a: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…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10497025" y="68107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Cultural events and festivals</a:t>
            </a:r>
            <a:endParaRPr b="0" i="0" sz="6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619250" y="8114575"/>
            <a:ext cx="1705800" cy="17190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and more…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088c264a0_0_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4088c264a0_0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0200" u="none" cap="none" strike="noStrike">
                <a:solidFill>
                  <a:srgbClr val="039796"/>
                </a:solidFill>
                <a:highlight>
                  <a:srgbClr val="F7F1D5"/>
                </a:highlight>
                <a:latin typeface="Anton"/>
                <a:ea typeface="Anton"/>
                <a:cs typeface="Anton"/>
                <a:sym typeface="Anton"/>
              </a:rPr>
              <a:t>Deaf community</a:t>
            </a:r>
            <a:endParaRPr b="0" i="0" sz="10200" u="none" cap="none" strike="noStrike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0" name="Google Shape;260;g34088c264a0_0_1"/>
          <p:cNvSpPr txBox="1"/>
          <p:nvPr/>
        </p:nvSpPr>
        <p:spPr>
          <a:xfrm>
            <a:off x="6952650" y="230538"/>
            <a:ext cx="4382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Where?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4088c264a0_0_1"/>
          <p:cNvSpPr/>
          <p:nvPr/>
        </p:nvSpPr>
        <p:spPr>
          <a:xfrm>
            <a:off x="7466850" y="5239113"/>
            <a:ext cx="3354300" cy="3048300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Deaf Culture</a:t>
            </a:r>
            <a:endParaRPr sz="5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568565e1b_0_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2568565e1b_0_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What </a:t>
            </a:r>
            <a:r>
              <a:rPr lang="en-US" sz="8000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are</a:t>
            </a: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 the differences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between the Deaf community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and other communities?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g3a9486d3a39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5" name="Google Shape;275;g3a9486d3a39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g3a9486d3a39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g3a9486d3a39_0_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a9486d3a39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a9486d3a39_0_13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a9486d3a39_0_13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Deaf community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1" name="Google Shape;281;g3a9486d3a39_0_13"/>
          <p:cNvSpPr txBox="1"/>
          <p:nvPr/>
        </p:nvSpPr>
        <p:spPr>
          <a:xfrm>
            <a:off x="3266200" y="2030800"/>
            <a:ext cx="9238200" cy="72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refuses the pathological perspective that sees deafness as a condition 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 be “fixed” with hearing devices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resists the oppression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united by the shared experience of being deaf, viewed as a diversity of humanity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sees the sign language as their natural language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2" name="Google Shape;282;g3a9486d3a39_0_13"/>
          <p:cNvPicPr preferRelativeResize="0"/>
          <p:nvPr/>
        </p:nvPicPr>
        <p:blipFill rotWithShape="1">
          <a:blip r:embed="rId5">
            <a:alphaModFix/>
          </a:blip>
          <a:srcRect b="0" l="12872" r="13701" t="24317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a9486d3a39_0_13"/>
          <p:cNvSpPr txBox="1"/>
          <p:nvPr/>
        </p:nvSpPr>
        <p:spPr>
          <a:xfrm>
            <a:off x="9864075" y="4288150"/>
            <a:ext cx="2333100" cy="8313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AUDISM</a:t>
            </a:r>
            <a:endParaRPr b="1" sz="4200">
              <a:solidFill>
                <a:schemeClr val="dk1"/>
              </a:solidFill>
            </a:endParaRPr>
          </a:p>
        </p:txBody>
      </p:sp>
      <p:pic>
        <p:nvPicPr>
          <p:cNvPr id="284" name="Google Shape;284;g3a9486d3a39_0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a9486d3a39_0_13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Audism.</a:t>
            </a:r>
            <a:endParaRPr b="0" i="1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6" name="Google Shape;286;g3a9486d3a39_0_13"/>
          <p:cNvSpPr/>
          <p:nvPr/>
        </p:nvSpPr>
        <p:spPr>
          <a:xfrm>
            <a:off x="8979375" y="4492100"/>
            <a:ext cx="717000" cy="25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g3a9486d3a39_0_3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2" name="Google Shape;292;g3a9486d3a39_0_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g3a9486d3a39_0_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g3a9486d3a39_0_3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a9486d3a39_0_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a9486d3a39_0_32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a9486d3a39_0_32"/>
          <p:cNvSpPr txBox="1"/>
          <p:nvPr/>
        </p:nvSpPr>
        <p:spPr>
          <a:xfrm>
            <a:off x="3572525" y="2107000"/>
            <a:ext cx="11833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not bound to a specific geographical location 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98" name="Google Shape;298;g3a9486d3a39_0_32"/>
          <p:cNvPicPr preferRelativeResize="0"/>
          <p:nvPr/>
        </p:nvPicPr>
        <p:blipFill rotWithShape="1">
          <a:blip r:embed="rId5">
            <a:alphaModFix/>
          </a:blip>
          <a:srcRect b="0" l="3263" r="4024" t="0"/>
          <a:stretch/>
        </p:blipFill>
        <p:spPr>
          <a:xfrm>
            <a:off x="9924900" y="3271450"/>
            <a:ext cx="7891876" cy="61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a9486d3a39_0_32"/>
          <p:cNvSpPr txBox="1"/>
          <p:nvPr/>
        </p:nvSpPr>
        <p:spPr>
          <a:xfrm>
            <a:off x="3515975" y="3110775"/>
            <a:ext cx="5856900" cy="48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predominantly horizontal cultural transmission, 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shared among peers in Deaf schools, 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 events, and community activities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0" name="Google Shape;300;g3a9486d3a39_0_32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Deaf community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2568565e1b_0_2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2568565e1b_0_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32568565e1b_0_20"/>
          <p:cNvSpPr/>
          <p:nvPr/>
        </p:nvSpPr>
        <p:spPr>
          <a:xfrm>
            <a:off x="2200603" y="1566287"/>
            <a:ext cx="14499669" cy="690732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2568565e1b_0_20"/>
          <p:cNvSpPr txBox="1"/>
          <p:nvPr/>
        </p:nvSpPr>
        <p:spPr>
          <a:xfrm>
            <a:off x="319800" y="376911"/>
            <a:ext cx="176484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Bi/Multicultural Deaf</a:t>
            </a:r>
            <a:endParaRPr b="0" i="0" sz="5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9" name="Google Shape;309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Western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Cultures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0" name="Google Shape;310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African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Cultures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1" name="Google Shape;311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Asian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Cultures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2" name="Google Shape;312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Other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Cultures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3" name="Google Shape;313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Deaf Culture</a:t>
            </a:r>
            <a:endParaRPr b="0" i="0" sz="40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g3a9486d3a39_0_5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319" name="Google Shape;319;g3a9486d3a39_0_5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g3a9486d3a39_0_5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g3a9486d3a39_0_5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a9486d3a39_0_5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3a9486d3a39_0_54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b="0" i="0" lang="en-US" sz="7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Group work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4" name="Google Shape;324;g3a9486d3a39_0_54"/>
          <p:cNvSpPr txBox="1"/>
          <p:nvPr/>
        </p:nvSpPr>
        <p:spPr>
          <a:xfrm>
            <a:off x="3874050" y="3645350"/>
            <a:ext cx="12497700" cy="4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Select a cultural practice</a:t>
            </a: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sz="3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Research its key aspects and significance</a:t>
            </a: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Prepare a short presentation</a:t>
            </a: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lang="en-US" sz="3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Share it with other participants!</a:t>
            </a:r>
            <a:endParaRPr sz="3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0ac3bce94_0_8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50ac3bce94_0_8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50ac3bce94_0_8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350ac3bce94_0_80"/>
          <p:cNvSpPr txBox="1"/>
          <p:nvPr/>
        </p:nvSpPr>
        <p:spPr>
          <a:xfrm>
            <a:off x="1617550" y="3536950"/>
            <a:ext cx="15186300" cy="4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3429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i="1"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http://www.introductiontodeafculture.com/intro-to-deaf-culture.html</a:t>
            </a:r>
            <a:endParaRPr i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i="1"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deafhood,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Multilingual Matters.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Pillard R. C., and Hedberg U. (2011). </a:t>
            </a:r>
            <a:r>
              <a:rPr i="1"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" name="Google Shape;342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343" name="Google Shape;34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"/>
          <p:cNvSpPr txBox="1"/>
          <p:nvPr/>
        </p:nvSpPr>
        <p:spPr>
          <a:xfrm>
            <a:off x="2157052" y="1867850"/>
            <a:ext cx="420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3" name="Google Shape;353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