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  <p:embeddedFont>
      <p:font typeface="Quicksand SemiBold"/>
      <p:regular r:id="rId26"/>
      <p:bold r:id="rId27"/>
    </p:embeddedFont>
    <p:embeddedFont>
      <p:font typeface="Quicksand Medium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jF5c5/KH+fDNsWjVQ1tlMQopzN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SemiBold-regular.fntdata"/><Relationship Id="rId25" Type="http://schemas.openxmlformats.org/officeDocument/2006/relationships/font" Target="fonts/Quicksand-bold.fntdata"/><Relationship Id="rId28" Type="http://schemas.openxmlformats.org/officeDocument/2006/relationships/font" Target="fonts/QuicksandMedium-regular.fntdata"/><Relationship Id="rId27" Type="http://schemas.openxmlformats.org/officeDocument/2006/relationships/font" Target="fonts/Quicksand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2" name="Google Shape;332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5" name="Google Shape;345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5.png"/><Relationship Id="rId7" Type="http://schemas.openxmlformats.org/officeDocument/2006/relationships/image" Target="../media/image19.png"/><Relationship Id="rId8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hyperlink" Target="https://www.idcrawl.com/lev-vygotsk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hyperlink" Target="https://udlguidelines.cast.org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udlguidelines.cast.org/" TargetMode="External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0" Type="http://schemas.openxmlformats.org/officeDocument/2006/relationships/image" Target="../media/image20.png"/><Relationship Id="rId9" Type="http://schemas.openxmlformats.org/officeDocument/2006/relationships/image" Target="../media/image9.png"/><Relationship Id="rId5" Type="http://schemas.openxmlformats.org/officeDocument/2006/relationships/image" Target="../media/image30.png"/><Relationship Id="rId6" Type="http://schemas.openxmlformats.org/officeDocument/2006/relationships/hyperlink" Target="https://edsunion.wixsite.com/edsu" TargetMode="External"/><Relationship Id="rId7" Type="http://schemas.openxmlformats.org/officeDocument/2006/relationships/image" Target="../media/image8.png"/><Relationship Id="rId8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5" Type="http://schemas.openxmlformats.org/officeDocument/2006/relationships/image" Target="../media/image34.png"/><Relationship Id="rId6" Type="http://schemas.openxmlformats.org/officeDocument/2006/relationships/image" Target="../media/image12.png"/><Relationship Id="rId7" Type="http://schemas.openxmlformats.org/officeDocument/2006/relationships/image" Target="../media/image18.png"/><Relationship Id="rId8" Type="http://schemas.openxmlformats.org/officeDocument/2006/relationships/hyperlink" Target="https://acadeafic.org/dr-deaf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hyperlink" Target="https://www.ens.it/universita-scuola-e-famiglia/" TargetMode="External"/><Relationship Id="rId6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33.jp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32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8.png"/><Relationship Id="rId5" Type="http://schemas.openxmlformats.org/officeDocument/2006/relationships/image" Target="../media/image22.png"/><Relationship Id="rId6" Type="http://schemas.openxmlformats.org/officeDocument/2006/relationships/image" Target="../media/image29.png"/><Relationship Id="rId7" Type="http://schemas.openxmlformats.org/officeDocument/2006/relationships/image" Target="../media/image23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3740158" y="1373745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574766" y="8085909"/>
            <a:ext cx="19202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Immagini: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freepik.com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3457354" y="3904541"/>
            <a:ext cx="949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3457354" y="5322926"/>
            <a:ext cx="12489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Istruzione superiore – Studenti sordi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8" name="Google Shape;98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2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Benvenuti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03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Quicksand Medium"/>
              <a:buChar char="•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 </a:t>
            </a:r>
            <a:endParaRPr b="0" i="0" sz="2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3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Quicksand Medium"/>
              <a:buChar char="•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Rompighiaccio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0" name="Google Shape;110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5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Contenuti - Panoramica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3881275" y="2656025"/>
            <a:ext cx="13687200" cy="56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Obiettivi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Quadro normativo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Ostacoli e barriere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Supporto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Strategie e soluzioni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Linee guida per l'apprendimento universale (senza barriere)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Autodifesa (Self-Advocacy) - 3 esempi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2" name="Google Shape;122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3382" y="3624627"/>
            <a:ext cx="2255318" cy="2015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 txBox="1"/>
          <p:nvPr/>
        </p:nvSpPr>
        <p:spPr>
          <a:xfrm>
            <a:off x="3881275" y="738473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Obiettivi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3881275" y="2864900"/>
            <a:ext cx="13896300" cy="52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Conoscenza dei quadri normativi  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Conoscenza delle misure di supporto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L'importanza dell'autodifesa dei propri diritti e dell'autonomia per gli studenti sordi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Conoscenza in materia di inclusione nell'istruzione superiore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 rot="5400000">
            <a:off x="1895250" y="6478081"/>
            <a:ext cx="1547100" cy="34554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 rot="5400000">
            <a:off x="2141400" y="4794675"/>
            <a:ext cx="1054800" cy="34554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 rot="5400000">
            <a:off x="1965900" y="3263425"/>
            <a:ext cx="1054800" cy="34554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-177333" y="-85015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leidung, Schuhwerk, Person, Kunst enthält.&#10;&#10;KI-generierte Inhalte können fehlerhaft sein." id="138" name="Google Shape;13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13941" y="510427"/>
            <a:ext cx="3801142" cy="283945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39" name="Google Shape;139;p7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Quadro normativo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 txBox="1"/>
          <p:nvPr/>
        </p:nvSpPr>
        <p:spPr>
          <a:xfrm>
            <a:off x="812200" y="4463725"/>
            <a:ext cx="341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Internazionale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765602" y="6044731"/>
            <a:ext cx="3806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Nazionale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765588" y="7432189"/>
            <a:ext cx="3806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Istituzione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143" name="Google Shape;143;p7"/>
          <p:cNvGrpSpPr/>
          <p:nvPr/>
        </p:nvGrpSpPr>
        <p:grpSpPr>
          <a:xfrm>
            <a:off x="4572000" y="4463725"/>
            <a:ext cx="12954307" cy="4169070"/>
            <a:chOff x="0" y="0"/>
            <a:chExt cx="11248964" cy="4169070"/>
          </a:xfrm>
        </p:grpSpPr>
        <p:sp>
          <p:nvSpPr>
            <p:cNvPr id="144" name="Google Shape;144;p7"/>
            <p:cNvSpPr/>
            <p:nvPr/>
          </p:nvSpPr>
          <p:spPr>
            <a:xfrm>
              <a:off x="0" y="0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rgbClr val="BF504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36633" y="36633"/>
              <a:ext cx="82122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Quicksand"/>
                  <a:ea typeface="Quicksand"/>
                  <a:cs typeface="Quicksand"/>
                  <a:sym typeface="Quicksand"/>
                </a:rPr>
                <a:t>Convenzione delle Nazioni Unite sui diritti delle persone con disabilità (UN CRPD)</a:t>
              </a:r>
              <a:endParaRPr b="1" i="0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843682" y="1459185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880319" y="1495825"/>
              <a:ext cx="93420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Quicksand"/>
                  <a:ea typeface="Quicksand"/>
                  <a:cs typeface="Quicksand"/>
                  <a:sym typeface="Quicksand"/>
                </a:rPr>
                <a:t>Legge generale sulla parità di trattamento</a:t>
              </a:r>
              <a:br>
                <a:rPr b="0" i="0" lang="en-US" sz="30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</a:br>
              <a:r>
                <a:rPr b="0" i="0" lang="en-US" sz="30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 - Tutela contro la discriminazione fondata sulla disabilità </a:t>
              </a:r>
              <a:endParaRPr b="0" i="0" sz="19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1687364" y="2918370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 txBox="1"/>
            <p:nvPr/>
          </p:nvSpPr>
          <p:spPr>
            <a:xfrm>
              <a:off x="1724007" y="2955000"/>
              <a:ext cx="92373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Quicksand"/>
                  <a:ea typeface="Quicksand"/>
                  <a:cs typeface="Quicksand"/>
                  <a:sym typeface="Quicksand"/>
                </a:rPr>
                <a:t>Legislazione sull'istruzione superiore</a:t>
              </a:r>
              <a:endParaRPr b="1" i="0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US" sz="30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Impegno a favore dell'accessibilità e del supporto</a:t>
              </a:r>
              <a:endParaRPr b="0" i="0" sz="19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8748760" y="948470"/>
              <a:ext cx="813000" cy="8130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E7CFCF">
                <a:alpha val="90196"/>
              </a:srgbClr>
            </a:solidFill>
            <a:ln cap="flat" cmpd="sng" w="25400">
              <a:solidFill>
                <a:srgbClr val="E7CFCF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 txBox="1"/>
            <p:nvPr/>
          </p:nvSpPr>
          <p:spPr>
            <a:xfrm>
              <a:off x="8931679" y="948470"/>
              <a:ext cx="447000" cy="6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t/>
              </a:r>
              <a:endPara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9592443" y="2492149"/>
              <a:ext cx="813000" cy="8130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DE5D0">
                <a:alpha val="90196"/>
              </a:srgbClr>
            </a:solidFill>
            <a:ln cap="flat" cmpd="sng" w="25400">
              <a:solidFill>
                <a:srgbClr val="DDE5D0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/>
          <p:nvPr/>
        </p:nvSpPr>
        <p:spPr>
          <a:xfrm>
            <a:off x="3740202" y="460875"/>
            <a:ext cx="135456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0" name="Google Shape;16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8007" y="2373153"/>
            <a:ext cx="3358201" cy="328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27813" y="2252727"/>
            <a:ext cx="2522163" cy="3281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8"/>
          <p:cNvGrpSpPr/>
          <p:nvPr/>
        </p:nvGrpSpPr>
        <p:grpSpPr>
          <a:xfrm>
            <a:off x="2193350" y="6253505"/>
            <a:ext cx="15092445" cy="2373290"/>
            <a:chOff x="-70290" y="1701183"/>
            <a:chExt cx="13121583" cy="2063372"/>
          </a:xfrm>
        </p:grpSpPr>
        <p:sp>
          <p:nvSpPr>
            <p:cNvPr id="163" name="Google Shape;163;p8"/>
            <p:cNvSpPr/>
            <p:nvPr/>
          </p:nvSpPr>
          <p:spPr>
            <a:xfrm>
              <a:off x="-70290" y="1701183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233137" y="1989440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"/>
            <p:cNvSpPr txBox="1"/>
            <p:nvPr/>
          </p:nvSpPr>
          <p:spPr>
            <a:xfrm>
              <a:off x="283927" y="2040230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Mancanza di accessibilità 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nei corsi e </a:t>
              </a:r>
              <a:b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</a:b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nelle aule 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3341538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3644966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"/>
            <p:cNvSpPr txBox="1"/>
            <p:nvPr/>
          </p:nvSpPr>
          <p:spPr>
            <a:xfrm>
              <a:off x="3695756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Mancanza di supporto nella comunicazione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6679251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6982680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"/>
            <p:cNvSpPr txBox="1"/>
            <p:nvPr/>
          </p:nvSpPr>
          <p:spPr>
            <a:xfrm>
              <a:off x="7033470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Scarsa consapevolezza tra il personale 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10016965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10320393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"/>
            <p:cNvSpPr txBox="1"/>
            <p:nvPr/>
          </p:nvSpPr>
          <p:spPr>
            <a:xfrm>
              <a:off x="10371183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Responsabilità poco chiare </a:t>
              </a:r>
              <a:b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</a:b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e vincoli finanziari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0" name="Google Shape;180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Zeichnung, Darstellung, Kinderkunst, Clipart enthält.&#10;&#10;KI-generierte Inhalte können fehlerhaft sein." id="184" name="Google Shape;18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227" y="4068407"/>
            <a:ext cx="2150186" cy="215018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9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Misure di sostegno 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3634575" y="2893214"/>
            <a:ext cx="13823299" cy="6012123"/>
            <a:chOff x="0" y="0"/>
            <a:chExt cx="13823299" cy="6012123"/>
          </a:xfrm>
        </p:grpSpPr>
        <p:sp>
          <p:nvSpPr>
            <p:cNvPr id="187" name="Google Shape;187;p9"/>
            <p:cNvSpPr/>
            <p:nvPr/>
          </p:nvSpPr>
          <p:spPr>
            <a:xfrm>
              <a:off x="0" y="0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88" name="Google Shape;188;p9"/>
            <p:cNvSpPr txBox="1"/>
            <p:nvPr/>
          </p:nvSpPr>
          <p:spPr>
            <a:xfrm>
              <a:off x="52827" y="52827"/>
              <a:ext cx="98034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Interpreti di lingua dei segni nei corsi</a:t>
              </a:r>
              <a:endParaRPr b="0" i="0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1036749" y="2104261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5665B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0" name="Google Shape;190;p9"/>
            <p:cNvSpPr txBox="1"/>
            <p:nvPr/>
          </p:nvSpPr>
          <p:spPr>
            <a:xfrm>
              <a:off x="1089576" y="2157088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Tecnologie assistive, app, sottotitoli</a:t>
              </a:r>
              <a:endParaRPr b="0" i="0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2073499" y="4208523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4AA9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2" name="Google Shape;192;p9"/>
            <p:cNvSpPr txBox="1"/>
            <p:nvPr/>
          </p:nvSpPr>
          <p:spPr>
            <a:xfrm>
              <a:off x="2126326" y="4261350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Materiali didattici accessibili, </a:t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1505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Tutor per le trascrizioni </a:t>
              </a:r>
              <a:endParaRPr b="0" i="0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10577454" y="1367770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7D1DF">
                <a:alpha val="90196"/>
              </a:srgbClr>
            </a:solidFill>
            <a:ln cap="flat" cmpd="sng" w="25400">
              <a:solidFill>
                <a:srgbClr val="D7D1DF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4" name="Google Shape;194;p9"/>
            <p:cNvSpPr txBox="1"/>
            <p:nvPr/>
          </p:nvSpPr>
          <p:spPr>
            <a:xfrm>
              <a:off x="10841238" y="1367770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11614203" y="3460007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CCE0E9">
                <a:alpha val="90196"/>
              </a:srgbClr>
            </a:solidFill>
            <a:ln cap="flat" cmpd="sng" w="25400">
              <a:solidFill>
                <a:srgbClr val="CCE0E9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6" name="Google Shape;196;p9"/>
            <p:cNvSpPr txBox="1"/>
            <p:nvPr/>
          </p:nvSpPr>
          <p:spPr>
            <a:xfrm>
              <a:off x="11877987" y="3460007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2" name="Google Shape;202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10"/>
          <p:cNvGrpSpPr/>
          <p:nvPr/>
        </p:nvGrpSpPr>
        <p:grpSpPr>
          <a:xfrm>
            <a:off x="3341307" y="3086673"/>
            <a:ext cx="13417571" cy="4299236"/>
            <a:chOff x="891156" y="43902"/>
            <a:chExt cx="12737394" cy="4081295"/>
          </a:xfrm>
        </p:grpSpPr>
        <p:sp>
          <p:nvSpPr>
            <p:cNvPr id="207" name="Google Shape;207;p10"/>
            <p:cNvSpPr/>
            <p:nvPr/>
          </p:nvSpPr>
          <p:spPr>
            <a:xfrm>
              <a:off x="891156" y="43902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245274" y="398019"/>
              <a:ext cx="978039" cy="97803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2938775" y="43902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7606142" y="43902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7960260" y="398019"/>
              <a:ext cx="978039" cy="97803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9653761" y="43902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891156" y="2438923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1245274" y="2793041"/>
              <a:ext cx="978039" cy="97803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2938775" y="2438923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7606142" y="2438923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7960260" y="2793041"/>
              <a:ext cx="978039" cy="978039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9653761" y="2438923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sp>
        <p:nvSpPr>
          <p:cNvPr id="219" name="Google Shape;219;p10"/>
          <p:cNvSpPr txBox="1"/>
          <p:nvPr/>
        </p:nvSpPr>
        <p:spPr>
          <a:xfrm>
            <a:off x="3842038" y="73938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Strategie e soluzioni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5860859" y="3304802"/>
            <a:ext cx="39747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Concetti di insegnamento e apprendimento accessibili  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12575851" y="3304800"/>
            <a:ext cx="50856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Formazione del personale docente </a:t>
            </a:r>
            <a:b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 come lavorare </a:t>
            </a:r>
            <a:b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gli studenti Sordi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2" name="Google Shape;222;p10"/>
          <p:cNvSpPr txBox="1"/>
          <p:nvPr/>
        </p:nvSpPr>
        <p:spPr>
          <a:xfrm>
            <a:off x="5860859" y="5699823"/>
            <a:ext cx="39747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L'uso delle tecnologie moderne 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12575845" y="5699823"/>
            <a:ext cx="39747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Promozione dell'autodifesa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1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0" name="Google Shape;230;p1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31" name="Google Shape;231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1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2150" y="510017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35" name="Google Shape;235;p11"/>
          <p:cNvSpPr/>
          <p:nvPr/>
        </p:nvSpPr>
        <p:spPr>
          <a:xfrm>
            <a:off x="4565395" y="3407355"/>
            <a:ext cx="1908046" cy="2646775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35226" y="5252180"/>
            <a:ext cx="4424400" cy="2921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37" name="Google Shape;237;p11"/>
          <p:cNvSpPr txBox="1"/>
          <p:nvPr/>
        </p:nvSpPr>
        <p:spPr>
          <a:xfrm>
            <a:off x="14311525" y="5540275"/>
            <a:ext cx="3354300" cy="23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Psicologo russo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1886 – 1934, Mosca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Psicologia dell’educazione e dello sviluppo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10073899" y="8814875"/>
            <a:ext cx="609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b="0" i="0" lang="en-US" sz="14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: Lev Vygotsky's Instagram, Twitter &amp; Facebook on IDCrawl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3615575" y="182693"/>
            <a:ext cx="138855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Contesto teorico - Educazione e lingua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3675675" y="1189250"/>
            <a:ext cx="140148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Teoria socio-culturale dell'apprendimento di Vygotsky</a:t>
            </a:r>
            <a:endParaRPr b="0" i="0" sz="5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3284625" y="6469425"/>
            <a:ext cx="60987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Char char="●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Modelli di accessibilità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Char char="●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Diversità linguistica in classe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865500" y="3041600"/>
            <a:ext cx="87306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“La capacità di esprimersi in qualsiasi contesto, 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soprattutto in classe, è fondamentale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 lo sviluppo intellettuale.”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248;p34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49" name="Google Shape;249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3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 rotWithShape="1">
          <a:blip r:embed="rId5">
            <a:alphaModFix/>
          </a:blip>
          <a:srcRect b="0" l="0" r="0" t="22631"/>
          <a:stretch/>
        </p:blipFill>
        <p:spPr>
          <a:xfrm>
            <a:off x="3429475" y="3632600"/>
            <a:ext cx="14257739" cy="336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4"/>
          <p:cNvSpPr txBox="1"/>
          <p:nvPr/>
        </p:nvSpPr>
        <p:spPr>
          <a:xfrm>
            <a:off x="649770" y="2179977"/>
            <a:ext cx="161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6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4186000" y="7559150"/>
            <a:ext cx="29220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PERCHè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Stimolare l’interesse e la motivazione all’apprendimento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5" name="Google Shape;255;p34"/>
          <p:cNvSpPr txBox="1"/>
          <p:nvPr/>
        </p:nvSpPr>
        <p:spPr>
          <a:xfrm>
            <a:off x="8842550" y="7559150"/>
            <a:ext cx="3725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COSA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Presentare informazioni e contenuti in modi diversi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6" name="Google Shape;256;p34"/>
          <p:cNvSpPr txBox="1"/>
          <p:nvPr/>
        </p:nvSpPr>
        <p:spPr>
          <a:xfrm>
            <a:off x="13458575" y="7559150"/>
            <a:ext cx="40671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Offrire diversi modi per esprimere le conoscenze </a:t>
            </a:r>
            <a:b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 le competenze acquisite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7" name="Google Shape;257;p34"/>
          <p:cNvSpPr/>
          <p:nvPr/>
        </p:nvSpPr>
        <p:spPr>
          <a:xfrm>
            <a:off x="3537402" y="9584375"/>
            <a:ext cx="486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 Universal Design for Learning Guidelines</a:t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3498422" y="708875"/>
            <a:ext cx="11457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Individuare esempi concreti</a:t>
            </a:r>
            <a:endParaRPr b="0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9" name="Google Shape;259;p34"/>
          <p:cNvSpPr txBox="1"/>
          <p:nvPr/>
        </p:nvSpPr>
        <p:spPr>
          <a:xfrm>
            <a:off x="3498425" y="1833500"/>
            <a:ext cx="141783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Linee guida per la Progettazione Universale dell’Apprendimento 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(Universal Design for Learning Guidelines)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60" name="Google Shape;260;p34"/>
          <p:cNvSpPr txBox="1"/>
          <p:nvPr/>
        </p:nvSpPr>
        <p:spPr>
          <a:xfrm>
            <a:off x="3537400" y="5471312"/>
            <a:ext cx="4219200" cy="150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4A243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Fornire molteplici mezzi di </a:t>
            </a:r>
            <a:r>
              <a:rPr b="0" i="0" lang="en-US" sz="3200" u="none" cap="none" strike="noStrike">
                <a:solidFill>
                  <a:srgbClr val="24A243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Coinvolgimento</a:t>
            </a:r>
            <a:br>
              <a:rPr b="0" i="0" lang="en-US" sz="32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Apprendenti motivati e consapevoli dello scopo</a:t>
            </a:r>
            <a:endParaRPr b="0" i="0" sz="1800" u="none" cap="none" strike="noStrike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61" name="Google Shape;261;p34"/>
          <p:cNvSpPr txBox="1"/>
          <p:nvPr/>
        </p:nvSpPr>
        <p:spPr>
          <a:xfrm>
            <a:off x="8223574" y="5567300"/>
            <a:ext cx="4728000" cy="131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6D4F95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Fornire molteplici mezzi di </a:t>
            </a:r>
            <a:r>
              <a:rPr b="0" i="0" lang="en-US" sz="3200" u="none" cap="none" strike="noStrike">
                <a:solidFill>
                  <a:srgbClr val="6D4F95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Rappresentazione</a:t>
            </a:r>
            <a:br>
              <a:rPr b="0" i="0" lang="en-US" sz="32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Apprendenti competenti e ricchi di risorse</a:t>
            </a:r>
            <a:endParaRPr b="0" i="0" sz="1800" u="none" cap="none" strike="noStrike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62" name="Google Shape;262;p34"/>
          <p:cNvSpPr txBox="1"/>
          <p:nvPr/>
        </p:nvSpPr>
        <p:spPr>
          <a:xfrm>
            <a:off x="12951575" y="5519312"/>
            <a:ext cx="4574100" cy="141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199DA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Fornire molteplici mezzi di </a:t>
            </a:r>
            <a:br>
              <a:rPr b="0" i="0" lang="en-US" sz="1800" u="none" cap="none" strike="noStrike">
                <a:solidFill>
                  <a:srgbClr val="2199DA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3200" u="none" cap="none" strike="noStrike">
                <a:solidFill>
                  <a:srgbClr val="2199DA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Azione &amp; Espressione</a:t>
            </a:r>
            <a:br>
              <a:rPr b="0" i="0" lang="en-US" sz="32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Apprendenti strategici e orientati agli obiettivi</a:t>
            </a:r>
            <a:endParaRPr b="0" i="0" sz="1800" u="none" cap="none" strike="noStrike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35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68" name="Google Shape;268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35"/>
          <p:cNvSpPr/>
          <p:nvPr/>
        </p:nvSpPr>
        <p:spPr>
          <a:xfrm>
            <a:off x="217375" y="9402275"/>
            <a:ext cx="2482101" cy="553302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5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5"/>
          <p:cNvSpPr/>
          <p:nvPr/>
        </p:nvSpPr>
        <p:spPr>
          <a:xfrm>
            <a:off x="15356478" y="8455859"/>
            <a:ext cx="396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 Universal Design for Learning Guidelines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3401751" y="285763"/>
            <a:ext cx="1430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Individuare esempi concreti per le persone sorde</a:t>
            </a:r>
            <a:endParaRPr b="0" i="0" sz="5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4" name="Google Shape;274;p35"/>
          <p:cNvSpPr txBox="1"/>
          <p:nvPr/>
        </p:nvSpPr>
        <p:spPr>
          <a:xfrm>
            <a:off x="649770" y="2179977"/>
            <a:ext cx="161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6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75" name="Google Shape;275;p35" title="Screenshot 2026-04-20 alle 10.11.40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53949" y="1373826"/>
            <a:ext cx="12633449" cy="8733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6"/>
          <p:cNvSpPr/>
          <p:nvPr/>
        </p:nvSpPr>
        <p:spPr>
          <a:xfrm rot="5400000">
            <a:off x="15040025" y="724575"/>
            <a:ext cx="1183500" cy="37140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1" name="Google Shape;281;p3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2" name="Google Shape;282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3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6"/>
          <p:cNvSpPr txBox="1"/>
          <p:nvPr/>
        </p:nvSpPr>
        <p:spPr>
          <a:xfrm>
            <a:off x="3853708" y="381475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1685" y="1976581"/>
            <a:ext cx="9782338" cy="127233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 txBox="1"/>
          <p:nvPr/>
        </p:nvSpPr>
        <p:spPr>
          <a:xfrm>
            <a:off x="3491685" y="9210541"/>
            <a:ext cx="8637300" cy="338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| European Deaf Students' Union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9" name="Google Shape;289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491076" y="7287086"/>
            <a:ext cx="3730338" cy="138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1685" y="4155332"/>
            <a:ext cx="8637368" cy="5005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894813" y="4205480"/>
            <a:ext cx="2690879" cy="269087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6"/>
          <p:cNvSpPr/>
          <p:nvPr/>
        </p:nvSpPr>
        <p:spPr>
          <a:xfrm>
            <a:off x="8077200" y="4502467"/>
            <a:ext cx="2133600" cy="1282065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6"/>
          <p:cNvSpPr txBox="1"/>
          <p:nvPr/>
        </p:nvSpPr>
        <p:spPr>
          <a:xfrm>
            <a:off x="13843629" y="2122651"/>
            <a:ext cx="360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europeo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4" name="Google Shape;294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95" name="Google Shape;295;p36"/>
          <p:cNvSpPr txBox="1"/>
          <p:nvPr/>
        </p:nvSpPr>
        <p:spPr>
          <a:xfrm>
            <a:off x="3585179" y="16729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 </a:t>
            </a: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1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3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1" name="Google Shape;301;p3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3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3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7"/>
          <p:cNvSpPr txBox="1"/>
          <p:nvPr/>
        </p:nvSpPr>
        <p:spPr>
          <a:xfrm>
            <a:off x="3781600" y="6557552"/>
            <a:ext cx="12393900" cy="28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space internazionale e interdisciplinare 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Sostenere gli accademici Sordi nel loro </a:t>
            </a:r>
            <a:b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percorso e nelle loro carriere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tra accademici Sordi esperti e nuove generazioni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1604" y="2272492"/>
            <a:ext cx="3892750" cy="3835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06953" y="4190290"/>
            <a:ext cx="3684896" cy="3684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52141" y="2198557"/>
            <a:ext cx="4575998" cy="390953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7"/>
          <p:cNvSpPr txBox="1"/>
          <p:nvPr/>
        </p:nvSpPr>
        <p:spPr>
          <a:xfrm>
            <a:off x="8772575" y="5368012"/>
            <a:ext cx="3933830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 Deaf – Acadeafic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311" name="Google Shape;311;p37"/>
          <p:cNvSpPr txBox="1"/>
          <p:nvPr/>
        </p:nvSpPr>
        <p:spPr>
          <a:xfrm>
            <a:off x="3455450" y="352875"/>
            <a:ext cx="11729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2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2" name="Google Shape;312;p37"/>
          <p:cNvSpPr/>
          <p:nvPr/>
        </p:nvSpPr>
        <p:spPr>
          <a:xfrm rot="5400000">
            <a:off x="15057650" y="451350"/>
            <a:ext cx="1183500" cy="46779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13310450" y="2307869"/>
            <a:ext cx="467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internazionale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3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9" name="Google Shape;319;p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3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p3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8"/>
          <p:cNvSpPr/>
          <p:nvPr/>
        </p:nvSpPr>
        <p:spPr>
          <a:xfrm>
            <a:off x="3564900" y="2227575"/>
            <a:ext cx="966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Area Università, Scuola e Famiglia - ENS ETS-APS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4" name="Google Shape;324;p38"/>
          <p:cNvSpPr txBox="1"/>
          <p:nvPr/>
        </p:nvSpPr>
        <p:spPr>
          <a:xfrm>
            <a:off x="3455450" y="352875"/>
            <a:ext cx="11729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3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5" name="Google Shape;325;p38"/>
          <p:cNvSpPr/>
          <p:nvPr/>
        </p:nvSpPr>
        <p:spPr>
          <a:xfrm rot="5400000">
            <a:off x="15040025" y="724575"/>
            <a:ext cx="1183500" cy="37140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8"/>
          <p:cNvSpPr txBox="1"/>
          <p:nvPr/>
        </p:nvSpPr>
        <p:spPr>
          <a:xfrm>
            <a:off x="13843629" y="2122651"/>
            <a:ext cx="360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nazionale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7" name="Google Shape;327;p38"/>
          <p:cNvSpPr txBox="1"/>
          <p:nvPr/>
        </p:nvSpPr>
        <p:spPr>
          <a:xfrm>
            <a:off x="3727100" y="9225100"/>
            <a:ext cx="7724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https://www.ens.it/universita-scuola-e-famiglia/</a:t>
            </a:r>
            <a:r>
              <a:rPr b="0" i="0" lang="en-US" sz="1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8" name="Google Shape;328;p38"/>
          <p:cNvSpPr txBox="1"/>
          <p:nvPr/>
        </p:nvSpPr>
        <p:spPr>
          <a:xfrm>
            <a:off x="3564900" y="3924200"/>
            <a:ext cx="10209900" cy="51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Monitora scuole e università in Italia per studenti Sordi e le loro famiglie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Collabora con Ministeri per migliorare accessibilità e inclusione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 e aggiorna il personale scolastico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 sensibilizzazione sui bisogni delle persone Sorde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Sostiene un sistema educativo inclusivo e pari opportunità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Supporta le famiglie nelle difficoltà scolastiche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29" name="Google Shape;329;p38" title="USF-BOTTARI.jp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098422" y="3924203"/>
            <a:ext cx="3354201" cy="3354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3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5" name="Google Shape;335;p3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3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3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340" name="Google Shape;340;p39"/>
          <p:cNvSpPr txBox="1"/>
          <p:nvPr/>
        </p:nvSpPr>
        <p:spPr>
          <a:xfrm>
            <a:off x="3455450" y="352875"/>
            <a:ext cx="11729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4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41" name="Google Shape;341;p39"/>
          <p:cNvSpPr/>
          <p:nvPr/>
        </p:nvSpPr>
        <p:spPr>
          <a:xfrm rot="5400000">
            <a:off x="15040025" y="724575"/>
            <a:ext cx="1183500" cy="37140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9"/>
          <p:cNvSpPr txBox="1"/>
          <p:nvPr/>
        </p:nvSpPr>
        <p:spPr>
          <a:xfrm>
            <a:off x="13843629" y="2122651"/>
            <a:ext cx="360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regionale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4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8" name="Google Shape;348;p4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0" name="Google Shape;350;p4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40"/>
          <p:cNvSpPr txBox="1"/>
          <p:nvPr/>
        </p:nvSpPr>
        <p:spPr>
          <a:xfrm>
            <a:off x="3378261" y="42061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53" name="Google Shape;353;p40"/>
          <p:cNvSpPr txBox="1"/>
          <p:nvPr/>
        </p:nvSpPr>
        <p:spPr>
          <a:xfrm>
            <a:off x="3519450" y="1974925"/>
            <a:ext cx="11909700" cy="51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diritti degli studenti Sordi sono garantiti da diverse leggi (internazionali, nazionali e regionali).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Ambienti di apprendimento accessibili e inclusivi promuovono pari opportunità.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Reti solide di studenti Sordi favoriscono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l’accessibilità e la partecipazione.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L’obiettivo è sviluppare studenti autonomi e autodeterminati.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24520" lvl="1" marL="604511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4" name="Google Shape;354;p40"/>
          <p:cNvSpPr txBox="1"/>
          <p:nvPr/>
        </p:nvSpPr>
        <p:spPr>
          <a:xfrm>
            <a:off x="3519457" y="7413222"/>
            <a:ext cx="10319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Difendi i tuoi diritti</a:t>
            </a:r>
            <a:r>
              <a:rPr b="0" i="0" lang="en-US" sz="8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8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610672" y="4499361"/>
            <a:ext cx="4101600" cy="4101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5" name="Google Shape;36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6" name="Google Shape;36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8" name="Google Shape;36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"/>
          <p:cNvSpPr txBox="1"/>
          <p:nvPr/>
        </p:nvSpPr>
        <p:spPr>
          <a:xfrm>
            <a:off x="2157052" y="1867850"/>
            <a:ext cx="8890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5" name="Google Shape;375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6" name="Google Shape;376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