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Anton"/>
      <p:regular r:id="rId21"/>
    </p:embeddedFont>
    <p:embeddedFont>
      <p:font typeface="Quicksand"/>
      <p:regular r:id="rId22"/>
      <p:bold r:id="rId23"/>
    </p:embeddedFont>
    <p:embeddedFont>
      <p:font typeface="Arial Black"/>
      <p:regular r:id="rId24"/>
    </p:embeddedFont>
    <p:embeddedFont>
      <p:font typeface="Quicksand Medium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izzFsz03HZWwWvZWlAArQAa3AQ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Quicksand-regular.fntdata"/><Relationship Id="rId21" Type="http://schemas.openxmlformats.org/officeDocument/2006/relationships/font" Target="fonts/Anton-regular.fntdata"/><Relationship Id="rId24" Type="http://schemas.openxmlformats.org/officeDocument/2006/relationships/font" Target="fonts/ArialBlack-regular.fntdata"/><Relationship Id="rId23" Type="http://schemas.openxmlformats.org/officeDocument/2006/relationships/font" Target="fonts/Quicksa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Medium-bold.fntdata"/><Relationship Id="rId25" Type="http://schemas.openxmlformats.org/officeDocument/2006/relationships/font" Target="fonts/QuicksandMedium-regular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c57f0abe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dc57f0abeb_0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c57f0abe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dc57f0abeb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dc57f0abe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3dc57f0abeb_0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c57f0abeb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3dc57f0abeb_0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dc57f0abe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g3dc57f0abeb_0_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c57f0abe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dc57f0abeb_0_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dc57f0abeb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3dc57f0abeb_0_1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c57f0abeb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g3dc57f0abeb_0_1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dc57f0abeb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g3dc57f0abeb_0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c57f0abeb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dc57f0abeb_0_1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dc57f0abeb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g3dc57f0abeb_0_2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dc57f0abeb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g3dc57f0abeb_0_2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dc57f0abeb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g3dc57f0abeb_0_2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dc57f0abeb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2" name="Google Shape;312;g3dc57f0abeb_0_2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dc57f0abeb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5" name="Google Shape;325;g3dc57f0abeb_0_3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jpg"/><Relationship Id="rId6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hyperlink" Target="https://www.idcrawl.com/lev-vygotsky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6.png"/><Relationship Id="rId7" Type="http://schemas.openxmlformats.org/officeDocument/2006/relationships/hyperlink" Target="https://udlguidelines.cast.org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hyperlink" Target="https://udlguidelines.cast.org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0" Type="http://schemas.openxmlformats.org/officeDocument/2006/relationships/image" Target="../media/image5.jpg"/><Relationship Id="rId9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hyperlink" Target="https://edsunion.wixsite.com/edsu" TargetMode="External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5.jp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hyperlink" Target="https://acadeafic.org/dr-deaf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5.jp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30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g3dc57f0abeb_0_1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85" name="Google Shape;85;g3dc57f0abeb_0_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g3dc57f0abeb_0_1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g3dc57f0abeb_0_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dc57f0abeb_0_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dc57f0abeb_0_15"/>
          <p:cNvSpPr txBox="1"/>
          <p:nvPr/>
        </p:nvSpPr>
        <p:spPr>
          <a:xfrm>
            <a:off x="3457354" y="3904541"/>
            <a:ext cx="949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Onderwijs aan doven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g3dc57f0abeb_0_15"/>
          <p:cNvSpPr txBox="1"/>
          <p:nvPr/>
        </p:nvSpPr>
        <p:spPr>
          <a:xfrm>
            <a:off x="3740158" y="1373745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</a:t>
            </a:r>
            <a:r>
              <a:rPr lang="en-US" sz="22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eaf Studies</a:t>
            </a: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–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dc57f0abeb_0_15"/>
          <p:cNvSpPr txBox="1"/>
          <p:nvPr/>
        </p:nvSpPr>
        <p:spPr>
          <a:xfrm>
            <a:off x="3457354" y="5322926"/>
            <a:ext cx="12489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Hoger onderwijs – dove studenten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dc57f0abeb_0_2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7" name="Google Shape;97;g3dc57f0abeb_0_2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dc57f0abeb_0_2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dc57f0abeb_0_2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dc57f0abeb_0_2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dc57f0abeb_0_27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Welkom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3dc57f0abeb_0_27"/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Inleiding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IJsbreker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3" name="Google Shape;103;g3dc57f0abeb_0_27"/>
          <p:cNvPicPr preferRelativeResize="0"/>
          <p:nvPr/>
        </p:nvPicPr>
        <p:blipFill rotWithShape="1">
          <a:blip r:embed="rId5">
            <a:alphaModFix/>
          </a:blip>
          <a:srcRect b="0" l="0" r="50593" t="49890"/>
          <a:stretch/>
        </p:blipFill>
        <p:spPr>
          <a:xfrm>
            <a:off x="10691920" y="2939500"/>
            <a:ext cx="6647311" cy="419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g3dc57f0abeb_0_38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09" name="Google Shape;109;g3dc57f0abeb_0_3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g3dc57f0abeb_0_3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g3dc57f0abeb_0_3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dc57f0abeb_0_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dc57f0abeb_0_38"/>
          <p:cNvSpPr txBox="1"/>
          <p:nvPr/>
        </p:nvSpPr>
        <p:spPr>
          <a:xfrm>
            <a:off x="3654000" y="1423450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nhoud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dc57f0abeb_0_38"/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Doelstellingen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Wettelijk kader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Obstakels en belemmeringen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Ondersteuning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Strategieën en oplossingen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Richtlijnen voor universeel leren (toegankelijk)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• Zelfredzaamheid (3 voorbeelden)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dc57f0abeb_0_49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0" name="Google Shape;120;g3dc57f0abeb_0_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g3dc57f0abeb_0_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g3dc57f0abeb_0_4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dc57f0abeb_0_4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dc57f0abeb_0_49"/>
          <p:cNvSpPr txBox="1"/>
          <p:nvPr/>
        </p:nvSpPr>
        <p:spPr>
          <a:xfrm>
            <a:off x="3881275" y="738473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Doelstellingen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dc57f0abeb_0_49"/>
          <p:cNvSpPr txBox="1"/>
          <p:nvPr/>
        </p:nvSpPr>
        <p:spPr>
          <a:xfrm>
            <a:off x="3881275" y="3349425"/>
            <a:ext cx="140202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Kennis van wettelijke kaders 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318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Kennis van ondersteunende maatregelen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belang van zelfredzaamheid en autonomie voor dove studenten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Char char="●"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Kennis over inclusie in het hoger onderwijs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6" name="Google Shape;126;g3dc57f0abeb_0_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57248" y="738474"/>
            <a:ext cx="2922100" cy="261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3dc57f0abeb_0_6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32" name="Google Shape;132;g3dc57f0abeb_0_6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g3dc57f0abeb_0_6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" name="Google Shape;134;g3dc57f0abeb_0_60"/>
          <p:cNvSpPr/>
          <p:nvPr/>
        </p:nvSpPr>
        <p:spPr>
          <a:xfrm>
            <a:off x="-177333" y="-85015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3dc57f0abeb_0_6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3dc57f0abeb_0_60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Wettelijk kader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g3dc57f0abeb_0_60"/>
          <p:cNvGrpSpPr/>
          <p:nvPr/>
        </p:nvGrpSpPr>
        <p:grpSpPr>
          <a:xfrm>
            <a:off x="6276671" y="4463715"/>
            <a:ext cx="11248964" cy="4169070"/>
            <a:chOff x="0" y="0"/>
            <a:chExt cx="11248964" cy="4169070"/>
          </a:xfrm>
        </p:grpSpPr>
        <p:sp>
          <p:nvSpPr>
            <p:cNvPr id="138" name="Google Shape;138;g3dc57f0abeb_0_60"/>
            <p:cNvSpPr/>
            <p:nvPr/>
          </p:nvSpPr>
          <p:spPr>
            <a:xfrm>
              <a:off x="0" y="0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rgbClr val="BF504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g3dc57f0abeb_0_60"/>
            <p:cNvSpPr txBox="1"/>
            <p:nvPr/>
          </p:nvSpPr>
          <p:spPr>
            <a:xfrm>
              <a:off x="36633" y="36633"/>
              <a:ext cx="82122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i="0" lang="en-US" sz="2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VN-Verdrag inzake de rechten van personen met een handicap (UN CRPD)</a:t>
              </a:r>
              <a:endParaRPr b="0" i="0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g3dc57f0abeb_0_60"/>
            <p:cNvSpPr/>
            <p:nvPr/>
          </p:nvSpPr>
          <p:spPr>
            <a:xfrm>
              <a:off x="843682" y="1459185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g3dc57f0abeb_0_60"/>
            <p:cNvSpPr txBox="1"/>
            <p:nvPr/>
          </p:nvSpPr>
          <p:spPr>
            <a:xfrm>
              <a:off x="880315" y="1495818"/>
              <a:ext cx="78318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i="0" lang="en-US" sz="2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Algemene wet gelijke behandeling</a:t>
              </a:r>
              <a:br>
                <a:rPr b="0" i="0" lang="en-US" sz="2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2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Bescherming tegen discriminatie op grond van een handicap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g3dc57f0abeb_0_60"/>
            <p:cNvSpPr/>
            <p:nvPr/>
          </p:nvSpPr>
          <p:spPr>
            <a:xfrm>
              <a:off x="1687364" y="2918370"/>
              <a:ext cx="9561600" cy="125070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g3dc57f0abeb_0_60"/>
            <p:cNvSpPr txBox="1"/>
            <p:nvPr/>
          </p:nvSpPr>
          <p:spPr>
            <a:xfrm>
              <a:off x="1723997" y="2955003"/>
              <a:ext cx="7831800" cy="11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i="0" lang="en-US" sz="2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Wetgeving inzake hoger onderwijs</a:t>
              </a:r>
              <a:br>
                <a:rPr b="1" i="0" lang="en-US" sz="2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2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Toewijding aan toegankelijkheid en ondersteuning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g3dc57f0abeb_0_60"/>
            <p:cNvSpPr/>
            <p:nvPr/>
          </p:nvSpPr>
          <p:spPr>
            <a:xfrm>
              <a:off x="8748760" y="948470"/>
              <a:ext cx="813000" cy="8130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E7CFCF">
                <a:alpha val="90200"/>
              </a:srgbClr>
            </a:solidFill>
            <a:ln cap="flat" cmpd="sng" w="25400">
              <a:solidFill>
                <a:srgbClr val="E7CFCF">
                  <a:alpha val="902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g3dc57f0abeb_0_60"/>
            <p:cNvSpPr txBox="1"/>
            <p:nvPr/>
          </p:nvSpPr>
          <p:spPr>
            <a:xfrm>
              <a:off x="8931679" y="948470"/>
              <a:ext cx="447000" cy="6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g3dc57f0abeb_0_60"/>
            <p:cNvSpPr/>
            <p:nvPr/>
          </p:nvSpPr>
          <p:spPr>
            <a:xfrm>
              <a:off x="9592443" y="2399317"/>
              <a:ext cx="813000" cy="8130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DE5D0">
                <a:alpha val="90200"/>
              </a:srgbClr>
            </a:solidFill>
            <a:ln cap="flat" cmpd="sng" w="25400">
              <a:solidFill>
                <a:srgbClr val="DDE5D0">
                  <a:alpha val="902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g3dc57f0abeb_0_60"/>
            <p:cNvSpPr txBox="1"/>
            <p:nvPr/>
          </p:nvSpPr>
          <p:spPr>
            <a:xfrm>
              <a:off x="9775362" y="2399317"/>
              <a:ext cx="447000" cy="6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Ein Bild, das Kleidung, Schuhwerk, Person, Kunst enthält.&#10;&#10;KI-generierte Inhalte können fehlerhaft sein." id="148" name="Google Shape;148;g3dc57f0abeb_0_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13941" y="510427"/>
            <a:ext cx="3801000" cy="2839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40"/>
              </a:srgbClr>
            </a:outerShdw>
          </a:effectLst>
        </p:spPr>
      </p:pic>
      <p:pic>
        <p:nvPicPr>
          <p:cNvPr descr="Ein Bild, das gelb, Text, Rechteck, Papierprodukt enthält.&#10;&#10;KI-generierte Inhalte können fehlerhaft sein." id="149" name="Google Shape;149;g3dc57f0abeb_0_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0970" y="4463715"/>
            <a:ext cx="4220640" cy="1359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elb, Text, Rechteck, Papierprodukt enthält.&#10;&#10;KI-generierte Inhalte können fehlerhaft sein." id="150" name="Google Shape;150;g3dc57f0abeb_0_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0970" y="5823284"/>
            <a:ext cx="4220640" cy="1359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elb, Text, Rechteck, Papierprodukt enthält.&#10;&#10;KI-generierte Inhalte können fehlerhaft sein." id="151" name="Google Shape;151;g3dc57f0abeb_0_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0970" y="7182853"/>
            <a:ext cx="4220640" cy="135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dc57f0abeb_0_60"/>
          <p:cNvSpPr txBox="1"/>
          <p:nvPr/>
        </p:nvSpPr>
        <p:spPr>
          <a:xfrm>
            <a:off x="2464066" y="4773394"/>
            <a:ext cx="3157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internationaal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dc57f0abeb_0_60"/>
          <p:cNvSpPr txBox="1"/>
          <p:nvPr/>
        </p:nvSpPr>
        <p:spPr>
          <a:xfrm>
            <a:off x="2017206" y="6241452"/>
            <a:ext cx="3157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nationaal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dc57f0abeb_0_60"/>
          <p:cNvSpPr txBox="1"/>
          <p:nvPr/>
        </p:nvSpPr>
        <p:spPr>
          <a:xfrm>
            <a:off x="2202684" y="7601036"/>
            <a:ext cx="3157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regionaal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g3dc57f0abeb_0_87"/>
          <p:cNvGrpSpPr/>
          <p:nvPr/>
        </p:nvGrpSpPr>
        <p:grpSpPr>
          <a:xfrm>
            <a:off x="-1890658" y="-611238"/>
            <a:ext cx="2922102" cy="10504504"/>
            <a:chOff x="0" y="-57150"/>
            <a:chExt cx="769602" cy="2766600"/>
          </a:xfrm>
        </p:grpSpPr>
        <p:sp>
          <p:nvSpPr>
            <p:cNvPr id="160" name="Google Shape;160;g3dc57f0abeb_0_8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g3dc57f0abeb_0_8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g3dc57f0abeb_0_8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dc57f0abeb_0_8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dc57f0abeb_0_87"/>
          <p:cNvSpPr txBox="1"/>
          <p:nvPr/>
        </p:nvSpPr>
        <p:spPr>
          <a:xfrm>
            <a:off x="-584764" y="559833"/>
            <a:ext cx="1672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Belemmeringen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5" name="Google Shape;165;g3dc57f0abeb_0_8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4195" y="2999778"/>
            <a:ext cx="3358201" cy="3281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dc57f0abeb_0_8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0" y="2879352"/>
            <a:ext cx="2522163" cy="32819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g3dc57f0abeb_0_87"/>
          <p:cNvGrpSpPr/>
          <p:nvPr/>
        </p:nvGrpSpPr>
        <p:grpSpPr>
          <a:xfrm>
            <a:off x="2193403" y="6844683"/>
            <a:ext cx="13121583" cy="2063372"/>
            <a:chOff x="-70290" y="1701183"/>
            <a:chExt cx="13121583" cy="2063372"/>
          </a:xfrm>
        </p:grpSpPr>
        <p:sp>
          <p:nvSpPr>
            <p:cNvPr id="168" name="Google Shape;168;g3dc57f0abeb_0_87"/>
            <p:cNvSpPr/>
            <p:nvPr/>
          </p:nvSpPr>
          <p:spPr>
            <a:xfrm>
              <a:off x="-70290" y="1701183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g3dc57f0abeb_0_87"/>
            <p:cNvSpPr/>
            <p:nvPr/>
          </p:nvSpPr>
          <p:spPr>
            <a:xfrm>
              <a:off x="233137" y="1989440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g3dc57f0abeb_0_87"/>
            <p:cNvSpPr txBox="1"/>
            <p:nvPr/>
          </p:nvSpPr>
          <p:spPr>
            <a:xfrm>
              <a:off x="283927" y="2040230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-US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Gebrek aan toegankelijkheid van cursussen en ruimtes </a:t>
              </a:r>
              <a:endPara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g3dc57f0abeb_0_87"/>
            <p:cNvSpPr/>
            <p:nvPr/>
          </p:nvSpPr>
          <p:spPr>
            <a:xfrm>
              <a:off x="3341538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g3dc57f0abeb_0_87"/>
            <p:cNvSpPr/>
            <p:nvPr/>
          </p:nvSpPr>
          <p:spPr>
            <a:xfrm>
              <a:off x="3644966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g3dc57f0abeb_0_87"/>
            <p:cNvSpPr txBox="1"/>
            <p:nvPr/>
          </p:nvSpPr>
          <p:spPr>
            <a:xfrm>
              <a:off x="3695756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-US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Gebrek aan ondersteuning bij communicatie </a:t>
              </a:r>
              <a:endPara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g3dc57f0abeb_0_87"/>
            <p:cNvSpPr/>
            <p:nvPr/>
          </p:nvSpPr>
          <p:spPr>
            <a:xfrm>
              <a:off x="6679251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g3dc57f0abeb_0_87"/>
            <p:cNvSpPr/>
            <p:nvPr/>
          </p:nvSpPr>
          <p:spPr>
            <a:xfrm>
              <a:off x="6982680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g3dc57f0abeb_0_87"/>
            <p:cNvSpPr txBox="1"/>
            <p:nvPr/>
          </p:nvSpPr>
          <p:spPr>
            <a:xfrm>
              <a:off x="7033470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-US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Onvoldoende bewustzijn bij het personeel </a:t>
              </a:r>
              <a:endPara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g3dc57f0abeb_0_87"/>
            <p:cNvSpPr/>
            <p:nvPr/>
          </p:nvSpPr>
          <p:spPr>
            <a:xfrm>
              <a:off x="10016965" y="1742298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g3dc57f0abeb_0_87"/>
            <p:cNvSpPr/>
            <p:nvPr/>
          </p:nvSpPr>
          <p:spPr>
            <a:xfrm>
              <a:off x="10320393" y="2030555"/>
              <a:ext cx="2730900" cy="17340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g3dc57f0abeb_0_87"/>
            <p:cNvSpPr txBox="1"/>
            <p:nvPr/>
          </p:nvSpPr>
          <p:spPr>
            <a:xfrm>
              <a:off x="10371183" y="2081345"/>
              <a:ext cx="2629200" cy="16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-US" sz="1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Onduidelijke verantwoordelijkheden en financiële beperkingen</a:t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g3dc57f0abeb_0_11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5" name="Google Shape;185;g3dc57f0abeb_0_1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g3dc57f0abeb_0_1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g3dc57f0abeb_0_1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dc57f0abeb_0_1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dc57f0abeb_0_111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Ondersteunende maatregelen 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190" name="Google Shape;190;g3dc57f0abeb_0_111"/>
          <p:cNvGrpSpPr/>
          <p:nvPr/>
        </p:nvGrpSpPr>
        <p:grpSpPr>
          <a:xfrm>
            <a:off x="3634575" y="2893214"/>
            <a:ext cx="13823299" cy="6012123"/>
            <a:chOff x="0" y="0"/>
            <a:chExt cx="13823299" cy="6012123"/>
          </a:xfrm>
        </p:grpSpPr>
        <p:sp>
          <p:nvSpPr>
            <p:cNvPr id="191" name="Google Shape;191;g3dc57f0abeb_0_111"/>
            <p:cNvSpPr/>
            <p:nvPr/>
          </p:nvSpPr>
          <p:spPr>
            <a:xfrm>
              <a:off x="0" y="0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g3dc57f0abeb_0_111"/>
            <p:cNvSpPr txBox="1"/>
            <p:nvPr/>
          </p:nvSpPr>
          <p:spPr>
            <a:xfrm>
              <a:off x="52827" y="52827"/>
              <a:ext cx="98034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Gebarentaaltolken in cursussen</a:t>
              </a:r>
              <a:endParaRPr b="0" i="0" sz="4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g3dc57f0abeb_0_111"/>
            <p:cNvSpPr/>
            <p:nvPr/>
          </p:nvSpPr>
          <p:spPr>
            <a:xfrm>
              <a:off x="1036749" y="2104261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5665B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g3dc57f0abeb_0_111"/>
            <p:cNvSpPr txBox="1"/>
            <p:nvPr/>
          </p:nvSpPr>
          <p:spPr>
            <a:xfrm>
              <a:off x="1089576" y="2157088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hulpmiddelen, apps, ondertiteling</a:t>
              </a:r>
              <a:endParaRPr b="0" i="0" sz="4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g3dc57f0abeb_0_111"/>
            <p:cNvSpPr/>
            <p:nvPr/>
          </p:nvSpPr>
          <p:spPr>
            <a:xfrm>
              <a:off x="2073499" y="4208523"/>
              <a:ext cx="11749800" cy="1803600"/>
            </a:xfrm>
            <a:prstGeom prst="roundRect">
              <a:avLst>
                <a:gd fmla="val 10000" name="adj"/>
              </a:avLst>
            </a:prstGeom>
            <a:solidFill>
              <a:srgbClr val="4AA9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g3dc57f0abeb_0_111"/>
            <p:cNvSpPr txBox="1"/>
            <p:nvPr/>
          </p:nvSpPr>
          <p:spPr>
            <a:xfrm>
              <a:off x="2126326" y="4261350"/>
              <a:ext cx="9435000" cy="169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3825" lIns="163825" spcFirstLastPara="1" rIns="163825" wrap="square" tIns="1638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Toegankelijk lesmateriaal,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1505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b="0" i="0" lang="en-US" sz="4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docenten voor transcripties </a:t>
              </a:r>
              <a:endParaRPr b="0" i="0" sz="4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g3dc57f0abeb_0_111"/>
            <p:cNvSpPr/>
            <p:nvPr/>
          </p:nvSpPr>
          <p:spPr>
            <a:xfrm>
              <a:off x="10577454" y="1367770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7D1DF">
                <a:alpha val="90200"/>
              </a:srgbClr>
            </a:solidFill>
            <a:ln cap="flat" cmpd="sng" w="25400">
              <a:solidFill>
                <a:srgbClr val="D7D1DF">
                  <a:alpha val="902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g3dc57f0abeb_0_111"/>
            <p:cNvSpPr txBox="1"/>
            <p:nvPr/>
          </p:nvSpPr>
          <p:spPr>
            <a:xfrm>
              <a:off x="10841238" y="1367770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g3dc57f0abeb_0_111"/>
            <p:cNvSpPr/>
            <p:nvPr/>
          </p:nvSpPr>
          <p:spPr>
            <a:xfrm>
              <a:off x="11614203" y="3460007"/>
              <a:ext cx="1172400" cy="1172400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CCE0E9">
                <a:alpha val="90200"/>
              </a:srgbClr>
            </a:solidFill>
            <a:ln cap="flat" cmpd="sng" w="25400">
              <a:solidFill>
                <a:srgbClr val="CCE0E9">
                  <a:alpha val="902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g3dc57f0abeb_0_111"/>
            <p:cNvSpPr txBox="1"/>
            <p:nvPr/>
          </p:nvSpPr>
          <p:spPr>
            <a:xfrm>
              <a:off x="11877987" y="3460007"/>
              <a:ext cx="64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g3dc57f0abeb_0_13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06" name="Google Shape;206;g3dc57f0abeb_0_13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g3dc57f0abeb_0_13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g3dc57f0abeb_0_13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dc57f0abeb_0_13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dc57f0abeb_0_132"/>
          <p:cNvSpPr txBox="1"/>
          <p:nvPr/>
        </p:nvSpPr>
        <p:spPr>
          <a:xfrm>
            <a:off x="3842038" y="73938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Strategieën en oplossingen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211" name="Google Shape;211;g3dc57f0abeb_0_132"/>
          <p:cNvGrpSpPr/>
          <p:nvPr/>
        </p:nvGrpSpPr>
        <p:grpSpPr>
          <a:xfrm>
            <a:off x="3813240" y="3304802"/>
            <a:ext cx="12737305" cy="4081321"/>
            <a:chOff x="891156" y="43902"/>
            <a:chExt cx="12737305" cy="4081321"/>
          </a:xfrm>
        </p:grpSpPr>
        <p:sp>
          <p:nvSpPr>
            <p:cNvPr id="212" name="Google Shape;212;g3dc57f0abeb_0_132"/>
            <p:cNvSpPr/>
            <p:nvPr/>
          </p:nvSpPr>
          <p:spPr>
            <a:xfrm>
              <a:off x="891156" y="43902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g3dc57f0abeb_0_132"/>
            <p:cNvSpPr/>
            <p:nvPr/>
          </p:nvSpPr>
          <p:spPr>
            <a:xfrm>
              <a:off x="1245274" y="398019"/>
              <a:ext cx="978000" cy="9780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g3dc57f0abeb_0_132"/>
            <p:cNvSpPr/>
            <p:nvPr/>
          </p:nvSpPr>
          <p:spPr>
            <a:xfrm>
              <a:off x="2938775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g3dc57f0abeb_0_132"/>
            <p:cNvSpPr txBox="1"/>
            <p:nvPr/>
          </p:nvSpPr>
          <p:spPr>
            <a:xfrm>
              <a:off x="2938775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Toegankelijke </a:t>
              </a:r>
              <a:b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concepten voor onderwijs en leren  </a:t>
              </a:r>
              <a:endPara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g3dc57f0abeb_0_132"/>
            <p:cNvSpPr/>
            <p:nvPr/>
          </p:nvSpPr>
          <p:spPr>
            <a:xfrm>
              <a:off x="7606142" y="43902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g3dc57f0abeb_0_132"/>
            <p:cNvSpPr/>
            <p:nvPr/>
          </p:nvSpPr>
          <p:spPr>
            <a:xfrm>
              <a:off x="7960260" y="398019"/>
              <a:ext cx="978000" cy="9780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g3dc57f0abeb_0_132"/>
            <p:cNvSpPr/>
            <p:nvPr/>
          </p:nvSpPr>
          <p:spPr>
            <a:xfrm>
              <a:off x="9653761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g3dc57f0abeb_0_132"/>
            <p:cNvSpPr txBox="1"/>
            <p:nvPr/>
          </p:nvSpPr>
          <p:spPr>
            <a:xfrm>
              <a:off x="9653761" y="43902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Opleiding van docenten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98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 de omgang met dove leerlingen </a:t>
              </a:r>
              <a:b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g3dc57f0abeb_0_132"/>
            <p:cNvSpPr/>
            <p:nvPr/>
          </p:nvSpPr>
          <p:spPr>
            <a:xfrm>
              <a:off x="891156" y="2438923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g3dc57f0abeb_0_132"/>
            <p:cNvSpPr/>
            <p:nvPr/>
          </p:nvSpPr>
          <p:spPr>
            <a:xfrm>
              <a:off x="1245274" y="2793041"/>
              <a:ext cx="978000" cy="9780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g3dc57f0abeb_0_132"/>
            <p:cNvSpPr/>
            <p:nvPr/>
          </p:nvSpPr>
          <p:spPr>
            <a:xfrm>
              <a:off x="2938775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g3dc57f0abeb_0_132"/>
            <p:cNvSpPr txBox="1"/>
            <p:nvPr/>
          </p:nvSpPr>
          <p:spPr>
            <a:xfrm>
              <a:off x="2938775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en-US" sz="3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Gebruik van moderne technologieën </a:t>
              </a:r>
              <a:endPara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g3dc57f0abeb_0_132"/>
            <p:cNvSpPr/>
            <p:nvPr/>
          </p:nvSpPr>
          <p:spPr>
            <a:xfrm>
              <a:off x="7606142" y="2438923"/>
              <a:ext cx="1686300" cy="1686300"/>
            </a:xfrm>
            <a:prstGeom prst="ellipse">
              <a:avLst/>
            </a:prstGeom>
            <a:solidFill>
              <a:srgbClr val="CFD7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g3dc57f0abeb_0_132"/>
            <p:cNvSpPr/>
            <p:nvPr/>
          </p:nvSpPr>
          <p:spPr>
            <a:xfrm>
              <a:off x="7960260" y="2793041"/>
              <a:ext cx="978000" cy="9780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g3dc57f0abeb_0_132"/>
            <p:cNvSpPr/>
            <p:nvPr/>
          </p:nvSpPr>
          <p:spPr>
            <a:xfrm>
              <a:off x="9653761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g3dc57f0abeb_0_132"/>
            <p:cNvSpPr txBox="1"/>
            <p:nvPr/>
          </p:nvSpPr>
          <p:spPr>
            <a:xfrm>
              <a:off x="9653761" y="2438923"/>
              <a:ext cx="3974700" cy="16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Bevordering van zelfredzaamheid</a:t>
              </a:r>
              <a:endPara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3dc57f0abeb_0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8650" y="-71496"/>
            <a:ext cx="15459350" cy="1035849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3dc57f0abeb_0_15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dc57f0abeb_0_159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5" name="Google Shape;235;g3dc57f0abeb_0_159"/>
          <p:cNvGrpSpPr/>
          <p:nvPr/>
        </p:nvGrpSpPr>
        <p:grpSpPr>
          <a:xfrm>
            <a:off x="-2622" y="-305476"/>
            <a:ext cx="2922102" cy="10593035"/>
            <a:chOff x="0" y="-57150"/>
            <a:chExt cx="769602" cy="2766600"/>
          </a:xfrm>
        </p:grpSpPr>
        <p:sp>
          <p:nvSpPr>
            <p:cNvPr id="236" name="Google Shape;236;g3dc57f0abeb_0_15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g3dc57f0abeb_0_15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g3dc57f0abeb_0_159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dc57f0abeb_0_159"/>
          <p:cNvSpPr/>
          <p:nvPr/>
        </p:nvSpPr>
        <p:spPr>
          <a:xfrm>
            <a:off x="3499776" y="179491"/>
            <a:ext cx="13885500" cy="47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1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1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dc57f0abeb_0_159"/>
          <p:cNvSpPr/>
          <p:nvPr/>
        </p:nvSpPr>
        <p:spPr>
          <a:xfrm>
            <a:off x="3675671" y="1189239"/>
            <a:ext cx="137652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Vygotsky’s sociaal-culturele leertheorie</a:t>
            </a:r>
            <a:endParaRPr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41" name="Google Shape;241;g3dc57f0abeb_0_1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93400" y="3086713"/>
            <a:ext cx="12934074" cy="598321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3dc57f0abeb_0_159"/>
          <p:cNvSpPr/>
          <p:nvPr/>
        </p:nvSpPr>
        <p:spPr>
          <a:xfrm>
            <a:off x="4782386" y="3585325"/>
            <a:ext cx="117561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“Het vermogen om zich uit te drukken in elke omgeving,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vooral in de klas,</a:t>
            </a:r>
            <a:r>
              <a:rPr lang="en-US"/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cruciaal voor intellectuele ontwikkeling.”</a:t>
            </a:r>
            <a:endParaRPr b="0" i="0" sz="2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3" name="Google Shape;243;g3dc57f0abeb_0_1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93130" y="4925511"/>
            <a:ext cx="4008300" cy="2646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40"/>
              </a:srgbClr>
            </a:outerShdw>
          </a:effectLst>
        </p:spPr>
      </p:pic>
      <p:sp>
        <p:nvSpPr>
          <p:cNvPr id="244" name="Google Shape;244;g3dc57f0abeb_0_159"/>
          <p:cNvSpPr txBox="1"/>
          <p:nvPr/>
        </p:nvSpPr>
        <p:spPr>
          <a:xfrm>
            <a:off x="11065923" y="5154916"/>
            <a:ext cx="37482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Russische psycholoog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1886 – 1934, Moskou</a:t>
            </a:r>
            <a:endParaRPr b="0" i="0" sz="18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Onderwijs- en ontwikkelingspsychologie</a:t>
            </a:r>
            <a:br>
              <a:rPr b="0" i="0" lang="en-US" sz="1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0" i="0" lang="en-US" sz="1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 </a:t>
            </a:r>
            <a:endParaRPr b="0" i="0" sz="1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dc57f0abeb_0_159"/>
          <p:cNvSpPr/>
          <p:nvPr/>
        </p:nvSpPr>
        <p:spPr>
          <a:xfrm>
            <a:off x="10662828" y="8234675"/>
            <a:ext cx="54633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Bron: Lev Vygotsky's Instagram, Twitter &amp; Facebook op IDCrawl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g3dc57f0abeb_0_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9462" y="363244"/>
            <a:ext cx="15459350" cy="1035849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dc57f0abeb_0_18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3dc57f0abeb_0_184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3" name="Google Shape;253;g3dc57f0abeb_0_184"/>
          <p:cNvGrpSpPr/>
          <p:nvPr/>
        </p:nvGrpSpPr>
        <p:grpSpPr>
          <a:xfrm>
            <a:off x="-2622" y="-305476"/>
            <a:ext cx="2922102" cy="10593035"/>
            <a:chOff x="0" y="-57150"/>
            <a:chExt cx="769602" cy="2766600"/>
          </a:xfrm>
        </p:grpSpPr>
        <p:sp>
          <p:nvSpPr>
            <p:cNvPr id="254" name="Google Shape;254;g3dc57f0abeb_0_18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g3dc57f0abeb_0_18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g3dc57f0abeb_0_184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g3dc57f0abeb_0_1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69101" y="2975638"/>
            <a:ext cx="11036451" cy="336598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dc57f0abeb_0_184"/>
          <p:cNvSpPr txBox="1"/>
          <p:nvPr/>
        </p:nvSpPr>
        <p:spPr>
          <a:xfrm>
            <a:off x="3401747" y="1061475"/>
            <a:ext cx="12103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Praktische voorbeelden vinden</a:t>
            </a:r>
            <a:endParaRPr b="0" i="0" sz="72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9" name="Google Shape;259;g3dc57f0abeb_0_184"/>
          <p:cNvSpPr txBox="1"/>
          <p:nvPr/>
        </p:nvSpPr>
        <p:spPr>
          <a:xfrm>
            <a:off x="5090150" y="6796950"/>
            <a:ext cx="29220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WAAROM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Interesse en motivatie voor het leren stimuleren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0" name="Google Shape;260;g3dc57f0abeb_0_184"/>
          <p:cNvSpPr txBox="1"/>
          <p:nvPr/>
        </p:nvSpPr>
        <p:spPr>
          <a:xfrm>
            <a:off x="8888776" y="6796950"/>
            <a:ext cx="27792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WAT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Informatie en inhoud op verschillende manieren presenteren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1" name="Google Shape;261;g3dc57f0abeb_0_184"/>
          <p:cNvSpPr txBox="1"/>
          <p:nvPr/>
        </p:nvSpPr>
        <p:spPr>
          <a:xfrm>
            <a:off x="12247028" y="6728225"/>
            <a:ext cx="29220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HOE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 manieren waarop leerlingen hun kennis kunnen uitdrukken, differentiëren</a:t>
            </a:r>
            <a:endParaRPr b="0" i="0" sz="20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2" name="Google Shape;262;g3dc57f0abeb_0_184"/>
          <p:cNvSpPr/>
          <p:nvPr/>
        </p:nvSpPr>
        <p:spPr>
          <a:xfrm>
            <a:off x="10987540" y="6311110"/>
            <a:ext cx="396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CAST-richtlijnen voor universeel ontwerp voor 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65D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c57f0abeb_0_20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8" name="Google Shape;268;g3dc57f0abeb_0_206"/>
          <p:cNvGrpSpPr/>
          <p:nvPr/>
        </p:nvGrpSpPr>
        <p:grpSpPr>
          <a:xfrm>
            <a:off x="-2622" y="-305476"/>
            <a:ext cx="2922102" cy="10593035"/>
            <a:chOff x="0" y="-57150"/>
            <a:chExt cx="769602" cy="2766600"/>
          </a:xfrm>
        </p:grpSpPr>
        <p:sp>
          <p:nvSpPr>
            <p:cNvPr id="269" name="Google Shape;269;g3dc57f0abeb_0_20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g3dc57f0abeb_0_20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g3dc57f0abeb_0_206"/>
          <p:cNvSpPr/>
          <p:nvPr/>
        </p:nvSpPr>
        <p:spPr>
          <a:xfrm>
            <a:off x="-183440" y="-4155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dc57f0abeb_0_206"/>
          <p:cNvSpPr txBox="1"/>
          <p:nvPr/>
        </p:nvSpPr>
        <p:spPr>
          <a:xfrm>
            <a:off x="3702200" y="834825"/>
            <a:ext cx="12256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Praktische voorbeelden vinden voor doven</a:t>
            </a:r>
            <a:endParaRPr b="0" i="0" sz="54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Universal Design for Learning | Remote Teaching Support" id="273" name="Google Shape;273;g3dc57f0abeb_0_2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8864" y="1857150"/>
            <a:ext cx="10107351" cy="7835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3dc57f0abeb_0_206"/>
          <p:cNvSpPr/>
          <p:nvPr/>
        </p:nvSpPr>
        <p:spPr>
          <a:xfrm>
            <a:off x="14283328" y="8831959"/>
            <a:ext cx="396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CAST-richtlijnen voor universeel ontwerp voor leren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g3dc57f0abeb_0_22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80" name="Google Shape;280;g3dc57f0abeb_0_22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g3dc57f0abeb_0_22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g3dc57f0abeb_0_22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dc57f0abeb_0_22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dc57f0abeb_0_224"/>
          <p:cNvSpPr txBox="1"/>
          <p:nvPr/>
        </p:nvSpPr>
        <p:spPr>
          <a:xfrm>
            <a:off x="3541629" y="422266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Bevordering van zelfbeschikking, </a:t>
            </a: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voorbeeld 1</a:t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5" name="Google Shape;285;g3dc57f0abeb_0_224"/>
          <p:cNvSpPr txBox="1"/>
          <p:nvPr/>
        </p:nvSpPr>
        <p:spPr>
          <a:xfrm>
            <a:off x="3853708" y="381475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g3dc57f0abeb_0_2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1685" y="1976581"/>
            <a:ext cx="9782336" cy="127233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3dc57f0abeb_0_224"/>
          <p:cNvSpPr txBox="1"/>
          <p:nvPr/>
        </p:nvSpPr>
        <p:spPr>
          <a:xfrm>
            <a:off x="3491685" y="9210541"/>
            <a:ext cx="8637300" cy="307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| Europese Unie van dove studenten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g3dc57f0abeb_0_2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491076" y="7287086"/>
            <a:ext cx="3730338" cy="138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3dc57f0abeb_0_2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1685" y="4155332"/>
            <a:ext cx="8637367" cy="5005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g3dc57f0abeb_0_2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894813" y="4205480"/>
            <a:ext cx="2690879" cy="26908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elb, Text, Rechteck, Papierprodukt enthält.&#10;&#10;KI-generierte Inhalte können fehlerhaft sein." id="291" name="Google Shape;291;g3dc57f0abeb_0_2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475372" y="1925049"/>
            <a:ext cx="4220640" cy="127840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3dc57f0abeb_0_224"/>
          <p:cNvSpPr txBox="1"/>
          <p:nvPr/>
        </p:nvSpPr>
        <p:spPr>
          <a:xfrm>
            <a:off x="13781167" y="2053815"/>
            <a:ext cx="3609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Europees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niveau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g3dc57f0abeb_0_24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98" name="Google Shape;298;g3dc57f0abeb_0_24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g3dc57f0abeb_0_24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g3dc57f0abeb_0_24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3dc57f0abeb_0_24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dc57f0abeb_0_243"/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Bevordering van zelfbeschikking </a:t>
            </a:r>
            <a:r>
              <a:rPr lang="en-US" sz="36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voorbeeld 2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3" name="Google Shape;303;g3dc57f0abeb_0_243"/>
          <p:cNvSpPr txBox="1"/>
          <p:nvPr/>
        </p:nvSpPr>
        <p:spPr>
          <a:xfrm>
            <a:off x="3864995" y="6393432"/>
            <a:ext cx="123939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1" i="0" lang="en-US" sz="3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interdisciplinaire internationale ruimte voor doven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1" i="0" lang="en-US" sz="3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versterking van dove academici en hun loopbaan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1" i="0" lang="en-US" sz="3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workshops tussen ervaren en beginnende dove academici,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g3dc57f0abeb_0_2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1604" y="2272492"/>
            <a:ext cx="3892751" cy="3835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3dc57f0abeb_0_2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45351" y="3841197"/>
            <a:ext cx="2604625" cy="26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3dc57f0abeb_0_2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52141" y="2198557"/>
            <a:ext cx="4575998" cy="3909533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dc57f0abeb_0_243"/>
          <p:cNvSpPr txBox="1"/>
          <p:nvPr/>
        </p:nvSpPr>
        <p:spPr>
          <a:xfrm>
            <a:off x="8772575" y="5368012"/>
            <a:ext cx="39339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Dr. Deaf – Acadeafic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gelb, Text, Rechteck, Papierprodukt enthält.&#10;&#10;KI-generierte Inhalte können fehlerhaft sein." id="308" name="Google Shape;308;g3dc57f0abeb_0_2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9346" y="2198557"/>
            <a:ext cx="4220640" cy="127840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3dc57f0abeb_0_243"/>
          <p:cNvSpPr txBox="1"/>
          <p:nvPr/>
        </p:nvSpPr>
        <p:spPr>
          <a:xfrm>
            <a:off x="13405926" y="2295734"/>
            <a:ext cx="3609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Internationaal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niveau</a:t>
            </a:r>
            <a:endParaRPr b="0" i="0" sz="2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g3dc57f0abeb_0_29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315" name="Google Shape;315;g3dc57f0abeb_0_29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g3dc57f0abeb_0_29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g3dc57f0abeb_0_29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g3dc57f0abeb_0_29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g3dc57f0abeb_0_290"/>
          <p:cNvSpPr txBox="1"/>
          <p:nvPr/>
        </p:nvSpPr>
        <p:spPr>
          <a:xfrm>
            <a:off x="5912636" y="769806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Conclusie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0" name="Google Shape;320;g3dc57f0abeb_0_290"/>
          <p:cNvSpPr txBox="1"/>
          <p:nvPr/>
        </p:nvSpPr>
        <p:spPr>
          <a:xfrm>
            <a:off x="5446219" y="2044784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 rechten van dove studenten zijn vastgelegd in diverse wetten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(internationaal, nationaal, regionaal).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Toegankelijke en inclusieve leeromgevingen bevorderen gelijke kansen.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Goede netwerken van dove studenten bevorderen de toegankelijkheid.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Het doel is om zelfstandige studenten te ontwikkelen.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45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3dc57f0abeb_0_290"/>
          <p:cNvSpPr txBox="1"/>
          <p:nvPr/>
        </p:nvSpPr>
        <p:spPr>
          <a:xfrm>
            <a:off x="5747657" y="6825247"/>
            <a:ext cx="10319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Kom op voor je rechten</a:t>
            </a:r>
            <a:r>
              <a:rPr b="0" i="0" lang="en-US" sz="8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g3dc57f0abeb_0_2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272" y="3161211"/>
            <a:ext cx="4101600" cy="4101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4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dc57f0abeb_0_302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3dc57f0abeb_0_302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3dc57f0abeb_0_302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dc57f0abeb_0_302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dc57f0abeb_0_302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2" name="Google Shape;332;g3dc57f0abeb_0_302"/>
          <p:cNvGrpSpPr/>
          <p:nvPr/>
        </p:nvGrpSpPr>
        <p:grpSpPr>
          <a:xfrm>
            <a:off x="-228300" y="6944208"/>
            <a:ext cx="18940866" cy="4430982"/>
            <a:chOff x="0" y="-57150"/>
            <a:chExt cx="4988508" cy="1167000"/>
          </a:xfrm>
        </p:grpSpPr>
        <p:sp>
          <p:nvSpPr>
            <p:cNvPr id="333" name="Google Shape;333;g3dc57f0abeb_0_302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g3dc57f0abeb_0_302"/>
            <p:cNvSpPr txBox="1"/>
            <p:nvPr/>
          </p:nvSpPr>
          <p:spPr>
            <a:xfrm>
              <a:off x="0" y="-57150"/>
              <a:ext cx="4988400" cy="11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g3dc57f0abeb_0_302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dc57f0abeb_0_302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g3dc57f0abeb_0_302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dc57f0abeb_0_302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3dc57f0abeb_0_302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3dc57f0abeb_0_302"/>
          <p:cNvSpPr txBox="1"/>
          <p:nvPr/>
        </p:nvSpPr>
        <p:spPr>
          <a:xfrm>
            <a:off x="2157052" y="1867850"/>
            <a:ext cx="8890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3dc57f0abeb_0_302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3dc57f0abeb_0_302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>
                <a:solidFill>
                  <a:srgbClr val="FFFFFF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3dc57f0abeb_0_302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