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Anton"/>
      <p:regular r:id="rId20"/>
    </p:embeddedFont>
    <p:embeddedFont>
      <p:font typeface="Quicksand"/>
      <p:regular r:id="rId21"/>
      <p:bold r:id="rId22"/>
    </p:embeddedFont>
    <p:embeddedFont>
      <p:font typeface="Arial Black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jDRUVChm4crmwsRoqZmhEWcz5i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ton-regular.fntdata"/><Relationship Id="rId11" Type="http://schemas.openxmlformats.org/officeDocument/2006/relationships/slide" Target="slides/slide6.xml"/><Relationship Id="rId22" Type="http://schemas.openxmlformats.org/officeDocument/2006/relationships/font" Target="fonts/Quicksand-bold.fntdata"/><Relationship Id="rId10" Type="http://schemas.openxmlformats.org/officeDocument/2006/relationships/slide" Target="slides/slide5.xml"/><Relationship Id="rId21" Type="http://schemas.openxmlformats.org/officeDocument/2006/relationships/font" Target="fonts/Quicksand-regular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ArialBlack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9" name="Google Shape;299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5" name="Google Shape;32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0" name="Google Shape;30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8" name="Google Shape;38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2" name="Google Shape;5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jp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23.png"/><Relationship Id="rId6" Type="http://schemas.openxmlformats.org/officeDocument/2006/relationships/image" Target="../media/image9.jpg"/><Relationship Id="rId7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29.jpg"/><Relationship Id="rId7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1.png"/><Relationship Id="rId6" Type="http://schemas.openxmlformats.org/officeDocument/2006/relationships/image" Target="../media/image30.png"/><Relationship Id="rId7" Type="http://schemas.openxmlformats.org/officeDocument/2006/relationships/image" Target="../media/image6.png"/><Relationship Id="rId8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28.jpg"/><Relationship Id="rId7" Type="http://schemas.openxmlformats.org/officeDocument/2006/relationships/image" Target="../media/image15.png"/><Relationship Id="rId8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0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9.jpg"/><Relationship Id="rId6" Type="http://schemas.openxmlformats.org/officeDocument/2006/relationships/image" Target="../media/image14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5" Type="http://schemas.openxmlformats.org/officeDocument/2006/relationships/image" Target="../media/image13.pn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8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3.png"/><Relationship Id="rId6" Type="http://schemas.openxmlformats.org/officeDocument/2006/relationships/image" Target="../media/image6.png"/><Relationship Id="rId7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3.png"/><Relationship Id="rId6" Type="http://schemas.openxmlformats.org/officeDocument/2006/relationships/image" Target="../media/image6.png"/><Relationship Id="rId7" Type="http://schemas.openxmlformats.org/officeDocument/2006/relationships/image" Target="../media/image27.jp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2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5" Type="http://schemas.openxmlformats.org/officeDocument/2006/relationships/image" Target="../media/image24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"/>
          <p:cNvGrpSpPr/>
          <p:nvPr/>
        </p:nvGrpSpPr>
        <p:grpSpPr>
          <a:xfrm>
            <a:off x="394191" y="-119144"/>
            <a:ext cx="18288000" cy="2437677"/>
            <a:chOff x="0" y="-57150"/>
            <a:chExt cx="769602" cy="2766483"/>
          </a:xfrm>
        </p:grpSpPr>
        <p:sp>
          <p:nvSpPr>
            <p:cNvPr id="79" name="Google Shape;79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4065549" y="4166500"/>
            <a:ext cx="11716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Vzdelávanie Nepočujúcich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83" name="Google Shape;83;p1"/>
          <p:cNvGrpSpPr/>
          <p:nvPr/>
        </p:nvGrpSpPr>
        <p:grpSpPr>
          <a:xfrm>
            <a:off x="0" y="-223716"/>
            <a:ext cx="2922084" cy="10503991"/>
            <a:chOff x="0" y="-57150"/>
            <a:chExt cx="769602" cy="2766483"/>
          </a:xfrm>
        </p:grpSpPr>
        <p:sp>
          <p:nvSpPr>
            <p:cNvPr id="84" name="Google Shape;84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1"/>
          <p:cNvSpPr/>
          <p:nvPr/>
        </p:nvSpPr>
        <p:spPr>
          <a:xfrm>
            <a:off x="-331548" y="92111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4176414" y="902717"/>
            <a:ext cx="3584636" cy="550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4065554" y="5536782"/>
            <a:ext cx="7314823" cy="855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Vzdelávanie Nepočujúcich – didaktika Nepočujúcich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94191" y="8530046"/>
            <a:ext cx="22967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Zdroje Obrázky: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freepik.com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5437" y="-7484"/>
            <a:ext cx="16828292" cy="252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5437" y="61280"/>
            <a:ext cx="3086531" cy="24590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2"/>
          <p:cNvGrpSpPr/>
          <p:nvPr/>
        </p:nvGrpSpPr>
        <p:grpSpPr>
          <a:xfrm>
            <a:off x="-1" y="0"/>
            <a:ext cx="19753730" cy="10287000"/>
            <a:chOff x="0" y="0"/>
            <a:chExt cx="769602" cy="2709333"/>
          </a:xfrm>
        </p:grpSpPr>
        <p:sp>
          <p:nvSpPr>
            <p:cNvPr id="97" name="Google Shape;97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2"/>
            <p:cNvSpPr txBox="1"/>
            <p:nvPr/>
          </p:nvSpPr>
          <p:spPr>
            <a:xfrm>
              <a:off x="0" y="614193"/>
              <a:ext cx="769602" cy="2090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Google Shape;102;p12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03" name="Google Shape;10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12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2"/>
          <p:cNvSpPr/>
          <p:nvPr/>
        </p:nvSpPr>
        <p:spPr>
          <a:xfrm>
            <a:off x="4445348" y="3255539"/>
            <a:ext cx="3441007" cy="2936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Úvod</a:t>
            </a:r>
            <a:b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Icebreaker </a:t>
            </a: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7" name="Google Shape;107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39583" y="3086946"/>
            <a:ext cx="5316561" cy="531656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08" name="Google Shape;108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7139" y="4394306"/>
            <a:ext cx="2064019" cy="183566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09" name="Google Shape;10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6588" y="-7485"/>
            <a:ext cx="16877141" cy="198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2"/>
          <p:cNvSpPr/>
          <p:nvPr/>
        </p:nvSpPr>
        <p:spPr>
          <a:xfrm>
            <a:off x="8036835" y="298191"/>
            <a:ext cx="2956259" cy="1146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Vitajte</a:t>
            </a:r>
            <a:endParaRPr b="1" i="0" sz="5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4"/>
          <p:cNvGrpSpPr/>
          <p:nvPr/>
        </p:nvGrpSpPr>
        <p:grpSpPr>
          <a:xfrm>
            <a:off x="-183440" y="1703542"/>
            <a:ext cx="18379440" cy="11316040"/>
            <a:chOff x="-3848" y="0"/>
            <a:chExt cx="773450" cy="2980356"/>
          </a:xfrm>
        </p:grpSpPr>
        <p:sp>
          <p:nvSpPr>
            <p:cNvPr id="116" name="Google Shape;116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4"/>
            <p:cNvSpPr txBox="1"/>
            <p:nvPr/>
          </p:nvSpPr>
          <p:spPr>
            <a:xfrm>
              <a:off x="-3848" y="213873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4"/>
          <p:cNvGrpSpPr/>
          <p:nvPr/>
        </p:nvGrpSpPr>
        <p:grpSpPr>
          <a:xfrm>
            <a:off x="-92000" y="-358847"/>
            <a:ext cx="2922084" cy="12349388"/>
            <a:chOff x="0" y="-57150"/>
            <a:chExt cx="769602" cy="2766483"/>
          </a:xfrm>
        </p:grpSpPr>
        <p:sp>
          <p:nvSpPr>
            <p:cNvPr id="122" name="Google Shape;122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4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6358465" y="260262"/>
            <a:ext cx="6449201" cy="1141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Obsah – prehľad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057573" y="3705705"/>
            <a:ext cx="4903197" cy="326932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27" name="Google Shape;127;p4"/>
          <p:cNvSpPr txBox="1"/>
          <p:nvPr/>
        </p:nvSpPr>
        <p:spPr>
          <a:xfrm>
            <a:off x="3823467" y="3060773"/>
            <a:ext cx="8234106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Info: vzdelávanie Nepočujúcich, Dohovor OSN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Brainstorming: didaktika Nepočujúcich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Info: didaktika Nepočujúcich – princípy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Aktivita: Vytvorte projektový týždeň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Záver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Spätná väzba </a:t>
            </a:r>
            <a:endParaRPr/>
          </a:p>
          <a:p>
            <a:pPr indent="-254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5"/>
          <p:cNvGrpSpPr/>
          <p:nvPr/>
        </p:nvGrpSpPr>
        <p:grpSpPr>
          <a:xfrm>
            <a:off x="-183440" y="1599039"/>
            <a:ext cx="18379440" cy="11316040"/>
            <a:chOff x="-3848" y="0"/>
            <a:chExt cx="773450" cy="2980356"/>
          </a:xfrm>
        </p:grpSpPr>
        <p:sp>
          <p:nvSpPr>
            <p:cNvPr id="133" name="Google Shape;133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-3848" y="213873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" name="Google Shape;138;p5"/>
          <p:cNvGrpSpPr/>
          <p:nvPr/>
        </p:nvGrpSpPr>
        <p:grpSpPr>
          <a:xfrm>
            <a:off x="-86106" y="-216992"/>
            <a:ext cx="2922084" cy="10503992"/>
            <a:chOff x="0" y="-57150"/>
            <a:chExt cx="769602" cy="2766483"/>
          </a:xfrm>
        </p:grpSpPr>
        <p:sp>
          <p:nvSpPr>
            <p:cNvPr id="139" name="Google Shape;139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5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6358465" y="260262"/>
            <a:ext cx="1891865" cy="1141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Ciele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3926339" y="3745992"/>
            <a:ext cx="9084538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Pochopenie vzájomnej súvislosti medzi</a:t>
            </a:r>
            <a:b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vzdelávaním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jazykom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inklúziou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kultúrou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144" name="Google Shape;14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08163" y="4709638"/>
            <a:ext cx="4805922" cy="465479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6"/>
          <p:cNvGrpSpPr/>
          <p:nvPr/>
        </p:nvGrpSpPr>
        <p:grpSpPr>
          <a:xfrm>
            <a:off x="0" y="2520333"/>
            <a:ext cx="18288000" cy="7766668"/>
            <a:chOff x="0" y="-57150"/>
            <a:chExt cx="769602" cy="2766483"/>
          </a:xfrm>
        </p:grpSpPr>
        <p:sp>
          <p:nvSpPr>
            <p:cNvPr id="150" name="Google Shape;150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-1908482" y="647356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6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56" name="Google Shape;156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6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6317203" y="883200"/>
            <a:ext cx="74892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Vzdelávanie Nepočujúcich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24668" y="3177200"/>
            <a:ext cx="4553585" cy="579200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/>
          <p:nvPr/>
        </p:nvSpPr>
        <p:spPr>
          <a:xfrm>
            <a:off x="14534401" y="3615205"/>
            <a:ext cx="1334118" cy="90095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14331185" y="3615205"/>
            <a:ext cx="15464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naše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práva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2426944" y="4450350"/>
            <a:ext cx="11379300" cy="5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Dohovor OSN o právach osôb 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 zdravotným postihnutím,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čl. 24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Právo na posunkový jazyk pre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nepočujúcich a nedoslýchavých 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žiakov/študentov</a:t>
            </a:r>
            <a:b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Ein Bild, das Design enthält.&#10;&#10;KI-generierte Inhalte können fehlerhaft sein." id="164" name="Google Shape;16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268289" y="6591626"/>
            <a:ext cx="1092039" cy="108663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65" name="Google Shape;165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6487" y="4742892"/>
            <a:ext cx="1685324" cy="169880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66" name="Google Shape;166;p6"/>
          <p:cNvSpPr/>
          <p:nvPr/>
        </p:nvSpPr>
        <p:spPr>
          <a:xfrm>
            <a:off x="7592176" y="6591626"/>
            <a:ext cx="675303" cy="789682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7"/>
          <p:cNvGrpSpPr/>
          <p:nvPr/>
        </p:nvGrpSpPr>
        <p:grpSpPr>
          <a:xfrm>
            <a:off x="0" y="2520333"/>
            <a:ext cx="18288000" cy="7808222"/>
            <a:chOff x="0" y="-57150"/>
            <a:chExt cx="769602" cy="2766483"/>
          </a:xfrm>
        </p:grpSpPr>
        <p:sp>
          <p:nvSpPr>
            <p:cNvPr id="172" name="Google Shape;172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-1520318" y="407463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7" name="Google Shape;177;p7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78" name="Google Shape;178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7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3768147" y="466495"/>
            <a:ext cx="12415578" cy="2285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Vzdelávanie Nepočujúcich – </a:t>
            </a:r>
            <a:r>
              <a:rPr b="1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právo na posunkový jazyk</a:t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15399413" y="3273733"/>
            <a:ext cx="15464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unsere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Rechte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4571997" y="1596877"/>
            <a:ext cx="11379300" cy="83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rovnaká účasť vo vzdelávacom systéme 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bezbarierové vzdelávanie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nediskriminačné vzdelávanie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inkluzívne vzdelávanie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84" name="Google Shape;18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487" y="4742892"/>
            <a:ext cx="1685324" cy="169880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85" name="Google Shape;185;p7"/>
          <p:cNvSpPr/>
          <p:nvPr/>
        </p:nvSpPr>
        <p:spPr>
          <a:xfrm rot="-5400000">
            <a:off x="3682506" y="4502390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7"/>
          <p:cNvSpPr/>
          <p:nvPr/>
        </p:nvSpPr>
        <p:spPr>
          <a:xfrm rot="-5400000">
            <a:off x="3732250" y="5631015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7"/>
          <p:cNvSpPr/>
          <p:nvPr/>
        </p:nvSpPr>
        <p:spPr>
          <a:xfrm rot="-5400000">
            <a:off x="3732250" y="6868676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997034" y="3516500"/>
            <a:ext cx="3354190" cy="503128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descr="Ein Bild, das Design enthält.&#10;&#10;KI-generierte Inhalte können fehlerhaft sein." id="189" name="Google Shape;189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254832" y="5725506"/>
            <a:ext cx="1092039" cy="108663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90" name="Google Shape;190;p7"/>
          <p:cNvSpPr/>
          <p:nvPr/>
        </p:nvSpPr>
        <p:spPr>
          <a:xfrm rot="-5400000">
            <a:off x="3833419" y="8106337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0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3585178" y="216831"/>
            <a:ext cx="147027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Vzdelávanie Nepočujúcich – didaktika Nepočujúcich </a:t>
            </a:r>
            <a:endParaRPr b="0" i="0" sz="6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3757694" y="2728815"/>
            <a:ext cx="14530306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didaktika = ako </a:t>
            </a:r>
            <a:r>
              <a:rPr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učiť iných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idaktika Nepočujúcich = ako </a:t>
            </a:r>
            <a:r>
              <a:rPr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učiť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nepočujúcich žiakov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      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55704" y="5390278"/>
            <a:ext cx="4758100" cy="30152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00" name="Google Shape;200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5042" y="5462947"/>
            <a:ext cx="5149557" cy="294260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201" name="Google Shape;201;p8"/>
          <p:cNvGrpSpPr/>
          <p:nvPr/>
        </p:nvGrpSpPr>
        <p:grpSpPr>
          <a:xfrm>
            <a:off x="0" y="-216992"/>
            <a:ext cx="2922084" cy="10503992"/>
            <a:chOff x="0" y="-57150"/>
            <a:chExt cx="769602" cy="2766483"/>
          </a:xfrm>
        </p:grpSpPr>
        <p:sp>
          <p:nvSpPr>
            <p:cNvPr id="202" name="Google Shape;202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8"/>
          <p:cNvSpPr/>
          <p:nvPr/>
        </p:nvSpPr>
        <p:spPr>
          <a:xfrm>
            <a:off x="-306850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7230" y="4313613"/>
            <a:ext cx="1847623" cy="1837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 txBox="1"/>
          <p:nvPr/>
        </p:nvSpPr>
        <p:spPr>
          <a:xfrm>
            <a:off x="3585178" y="352298"/>
            <a:ext cx="14702821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Brainstorming – </a:t>
            </a:r>
            <a:r>
              <a:rPr lang="en-US" sz="66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</a:t>
            </a: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idaktika Nepočujúcich</a:t>
            </a:r>
            <a:endParaRPr b="0" i="0" sz="6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3529409" y="2475888"/>
            <a:ext cx="14530306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</a:t>
            </a:r>
            <a:r>
              <a:rPr b="0" i="0" lang="en-US" sz="40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idaktika Nepočujúcich = ako </a:t>
            </a:r>
            <a:r>
              <a:rPr lang="en-US" sz="4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učiť</a:t>
            </a:r>
            <a:r>
              <a:rPr b="0" i="0" lang="en-US" sz="40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nepočujúcich žiakov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      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" name="Google Shape;214;p9"/>
          <p:cNvGrpSpPr/>
          <p:nvPr/>
        </p:nvGrpSpPr>
        <p:grpSpPr>
          <a:xfrm>
            <a:off x="0" y="-216992"/>
            <a:ext cx="2922084" cy="10503992"/>
            <a:chOff x="0" y="-57150"/>
            <a:chExt cx="769602" cy="2766483"/>
          </a:xfrm>
        </p:grpSpPr>
        <p:sp>
          <p:nvSpPr>
            <p:cNvPr id="215" name="Google Shape;215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p9"/>
          <p:cNvSpPr/>
          <p:nvPr/>
        </p:nvSpPr>
        <p:spPr>
          <a:xfrm>
            <a:off x="-306850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32809" y="4098375"/>
            <a:ext cx="5433056" cy="37683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19" name="Google Shape;21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60950" y="3490462"/>
            <a:ext cx="5732993" cy="58739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20" name="Google Shape;220;p9"/>
          <p:cNvSpPr txBox="1"/>
          <p:nvPr/>
        </p:nvSpPr>
        <p:spPr>
          <a:xfrm>
            <a:off x="4151482" y="4535825"/>
            <a:ext cx="51519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Predstavte si, že ste učiteľ/ka.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Ako by ste </a:t>
            </a:r>
            <a:r>
              <a:rPr lang="en-US" sz="2000"/>
              <a:t>učili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 triede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kde sú Nepočujúci aj počujúci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žiaci?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Kreis enthält.&#10;&#10;KI-generierte Inhalte können fehlerhaft sein." id="221" name="Google Shape;221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151324" y="4098375"/>
            <a:ext cx="3680733" cy="368073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9"/>
          <p:cNvSpPr txBox="1"/>
          <p:nvPr/>
        </p:nvSpPr>
        <p:spPr>
          <a:xfrm>
            <a:off x="747366" y="5690171"/>
            <a:ext cx="2177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Aktivita</a:t>
            </a:r>
            <a:endParaRPr b="1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8" name="Google Shape;228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0"/>
          <p:cNvSpPr txBox="1"/>
          <p:nvPr/>
        </p:nvSpPr>
        <p:spPr>
          <a:xfrm>
            <a:off x="3585179" y="382690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Info: </a:t>
            </a:r>
            <a:r>
              <a:rPr lang="en-US" sz="6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</a:t>
            </a: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idaktika Nepočujúcich – princípy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5915585" y="2467568"/>
            <a:ext cx="86481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bilingválna &amp; bimodálna</a:t>
            </a:r>
            <a:endParaRPr b="1" i="0" sz="4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3312829" y="3361007"/>
            <a:ext cx="7224885" cy="6716767"/>
          </a:xfrm>
          <a:prstGeom prst="ellipse">
            <a:avLst/>
          </a:prstGeom>
          <a:solidFill>
            <a:schemeClr val="dk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F24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9257716" y="3395368"/>
            <a:ext cx="6504798" cy="6460999"/>
          </a:xfrm>
          <a:prstGeom prst="ellipse">
            <a:avLst/>
          </a:prstGeom>
          <a:solidFill>
            <a:schemeClr val="accent5"/>
          </a:solidFill>
          <a:ln cap="flat" cmpd="sng" w="25400">
            <a:solidFill>
              <a:srgbClr val="367D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5076905" y="3849424"/>
            <a:ext cx="42036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vrátane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posunkového jazyka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Nepočujúci učitelia </a:t>
            </a:r>
            <a:b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(rodení posunkujúci)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             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počujúci učitelia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   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ovládajúci posunkový jazyk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7" name="Google Shape;237;p10"/>
          <p:cNvSpPr txBox="1"/>
          <p:nvPr/>
        </p:nvSpPr>
        <p:spPr>
          <a:xfrm>
            <a:off x="11373867" y="3736936"/>
            <a:ext cx="3953436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vizuálne učebné pomôcky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(materiály, videá)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7398656" y="6695240"/>
            <a:ext cx="84107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Kurikulum tiež zahŕňa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kultúru Nepočujúcich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(história, umenie, filmy …)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0"/>
          <p:cNvSpPr txBox="1"/>
          <p:nvPr/>
        </p:nvSpPr>
        <p:spPr>
          <a:xfrm>
            <a:off x="10414106" y="8067240"/>
            <a:ext cx="353252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Komunita Nepočujúcich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Workshopy, podujatia s Nepočuj</a:t>
            </a:r>
            <a:r>
              <a:rPr lang="en-US" sz="2000">
                <a:solidFill>
                  <a:schemeClr val="dk1"/>
                </a:solidFill>
              </a:rPr>
              <a:t>úcimi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hosťami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5147919" y="7578840"/>
            <a:ext cx="442816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Skupinová práca, projekty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(komunikácia medzi sebou navzájom v oboch jazykoch)</a:t>
            </a:r>
            <a:endParaRPr/>
          </a:p>
        </p:txBody>
      </p:sp>
      <p:pic>
        <p:nvPicPr>
          <p:cNvPr descr="Ein Bild, das Design enthält.&#10;&#10;KI-generierte Inhalte können fehlerhaft sein." id="241" name="Google Shape;24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0488" y="5657153"/>
            <a:ext cx="1573118" cy="1565333"/>
          </a:xfrm>
          <a:prstGeom prst="ellipse">
            <a:avLst/>
          </a:prstGeom>
          <a:noFill/>
          <a:ln>
            <a:noFill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242" name="Google Shape;24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045276" y="4715145"/>
            <a:ext cx="1152686" cy="82879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43" name="Google Shape;243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27163" y="4544499"/>
            <a:ext cx="1115557" cy="9394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44" name="Google Shape;244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5945" y="4946736"/>
            <a:ext cx="1758586" cy="177265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47" name="Google Shape;247;p10"/>
          <p:cNvSpPr txBox="1"/>
          <p:nvPr/>
        </p:nvSpPr>
        <p:spPr>
          <a:xfrm>
            <a:off x="3581258" y="6283713"/>
            <a:ext cx="232175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Posunkový jazyk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tlmočník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12859465" y="5543936"/>
            <a:ext cx="39534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prostredie: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usadenie v miestnosti,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svetelný systém</a:t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55" name="Google Shape;25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1"/>
          <p:cNvSpPr txBox="1"/>
          <p:nvPr/>
        </p:nvSpPr>
        <p:spPr>
          <a:xfrm>
            <a:off x="3702820" y="460869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Vytvorte projektový týždeň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reis enthält.&#10;&#10;KI-generierte Inhalte können fehlerhaft sein." id="261" name="Google Shape;26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61328" y="3907283"/>
            <a:ext cx="3680733" cy="3680733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1"/>
          <p:cNvSpPr txBox="1"/>
          <p:nvPr/>
        </p:nvSpPr>
        <p:spPr>
          <a:xfrm>
            <a:off x="530017" y="5366040"/>
            <a:ext cx="21771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Aktivita</a:t>
            </a:r>
            <a:endParaRPr b="1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3" name="Google Shape;26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85179" y="3214784"/>
            <a:ext cx="7950961" cy="535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867688" y="2641586"/>
            <a:ext cx="6063037" cy="621212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65" name="Google Shape;265;p11"/>
          <p:cNvSpPr txBox="1"/>
          <p:nvPr/>
        </p:nvSpPr>
        <p:spPr>
          <a:xfrm>
            <a:off x="13041377" y="3568523"/>
            <a:ext cx="37158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 triede sú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Nepočujúci aj počujúci študenti.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Učiteľ/ka požiada nepočujúcich študentov, aby vytvorili  projektový týždeň na tému kultúra a komunita Nepočujúcich</a:t>
            </a:r>
            <a:r>
              <a:rPr lang="en-US" sz="2000"/>
              <a:t>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3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72" name="Google Shape;272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3585174" y="382700"/>
            <a:ext cx="142626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Vytvorte projektový týždeň – nápady, tipy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reis enthält.&#10;&#10;KI-generierte Inhalte können fehlerhaft sein." id="278" name="Google Shape;278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427102" y="4054136"/>
            <a:ext cx="3680733" cy="3680733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4"/>
          <p:cNvSpPr txBox="1"/>
          <p:nvPr/>
        </p:nvSpPr>
        <p:spPr>
          <a:xfrm>
            <a:off x="530017" y="5366040"/>
            <a:ext cx="21771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Aktivita</a:t>
            </a:r>
            <a:endParaRPr b="1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80" name="Google Shape;280;p34"/>
          <p:cNvSpPr txBox="1"/>
          <p:nvPr/>
        </p:nvSpPr>
        <p:spPr>
          <a:xfrm>
            <a:off x="6576323" y="3505490"/>
            <a:ext cx="3764695" cy="289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81" name="Google Shape;281;p34"/>
          <p:cNvSpPr/>
          <p:nvPr/>
        </p:nvSpPr>
        <p:spPr>
          <a:xfrm>
            <a:off x="3113196" y="2669324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4"/>
          <p:cNvSpPr/>
          <p:nvPr/>
        </p:nvSpPr>
        <p:spPr>
          <a:xfrm>
            <a:off x="6889015" y="2684103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4"/>
          <p:cNvSpPr/>
          <p:nvPr/>
        </p:nvSpPr>
        <p:spPr>
          <a:xfrm>
            <a:off x="3064291" y="584768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4"/>
          <p:cNvSpPr/>
          <p:nvPr/>
        </p:nvSpPr>
        <p:spPr>
          <a:xfrm>
            <a:off x="6907252" y="584768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4"/>
          <p:cNvSpPr/>
          <p:nvPr/>
        </p:nvSpPr>
        <p:spPr>
          <a:xfrm>
            <a:off x="10700989" y="2625973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Posunkový jazyk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Prečo je pre nás dôležitý?</a:t>
            </a:r>
            <a:endParaRPr/>
          </a:p>
        </p:txBody>
      </p:sp>
      <p:sp>
        <p:nvSpPr>
          <p:cNvPr id="286" name="Google Shape;286;p34"/>
          <p:cNvSpPr/>
          <p:nvPr/>
        </p:nvSpPr>
        <p:spPr>
          <a:xfrm>
            <a:off x="10734772" y="583333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4"/>
          <p:cNvSpPr txBox="1"/>
          <p:nvPr/>
        </p:nvSpPr>
        <p:spPr>
          <a:xfrm>
            <a:off x="3435374" y="2992817"/>
            <a:ext cx="3043292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Exkurzie do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komunity Nepočujúcich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Čo im ukážete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4"/>
          <p:cNvSpPr txBox="1"/>
          <p:nvPr/>
        </p:nvSpPr>
        <p:spPr>
          <a:xfrm>
            <a:off x="3634090" y="6531793"/>
            <a:ext cx="3043292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Tlmočníci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Ako to funguje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4"/>
          <p:cNvSpPr txBox="1"/>
          <p:nvPr/>
        </p:nvSpPr>
        <p:spPr>
          <a:xfrm>
            <a:off x="7070758" y="2935548"/>
            <a:ext cx="3043292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     História Nepočujúcich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dôležité príklady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4"/>
          <p:cNvSpPr txBox="1"/>
          <p:nvPr/>
        </p:nvSpPr>
        <p:spPr>
          <a:xfrm>
            <a:off x="7130796" y="6152327"/>
            <a:ext cx="3326116" cy="3231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Posunkový jazyk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Prečo je pre nás dôležitý?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4"/>
          <p:cNvSpPr txBox="1"/>
          <p:nvPr/>
        </p:nvSpPr>
        <p:spPr>
          <a:xfrm>
            <a:off x="11059572" y="6383073"/>
            <a:ext cx="304329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Pravidlá komunikácie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Príklady</a:t>
            </a:r>
            <a:endParaRPr/>
          </a:p>
        </p:txBody>
      </p:sp>
      <p:sp>
        <p:nvSpPr>
          <p:cNvPr id="292" name="Google Shape;292;p34"/>
          <p:cNvSpPr txBox="1"/>
          <p:nvPr/>
        </p:nvSpPr>
        <p:spPr>
          <a:xfrm>
            <a:off x="10806388" y="3023595"/>
            <a:ext cx="30432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Hostia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Nepočujúc</a:t>
            </a:r>
            <a:r>
              <a:rPr lang="en-US" sz="2400">
                <a:latin typeface="Arial Black"/>
                <a:ea typeface="Arial Black"/>
                <a:cs typeface="Arial Black"/>
                <a:sym typeface="Arial Black"/>
              </a:rPr>
              <a:t>e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 vzory</a:t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4"/>
          <p:cNvSpPr/>
          <p:nvPr/>
        </p:nvSpPr>
        <p:spPr>
          <a:xfrm>
            <a:off x="14490149" y="2625974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Hostia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Nepočujúci vzory</a:t>
            </a:r>
            <a:endParaRPr b="0" i="0" sz="11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4" name="Google Shape;294;p34"/>
          <p:cNvSpPr/>
          <p:nvPr/>
        </p:nvSpPr>
        <p:spPr>
          <a:xfrm>
            <a:off x="14442080" y="5797870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Posunkový jazyk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Prečo je pre nás dôležitý? Čo </a:t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5" name="Google Shape;295;p34"/>
          <p:cNvSpPr txBox="1"/>
          <p:nvPr/>
        </p:nvSpPr>
        <p:spPr>
          <a:xfrm>
            <a:off x="14623583" y="3097615"/>
            <a:ext cx="3043292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Kultúra Nepočujúcich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Umenie, filmy …</a:t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4"/>
          <p:cNvSpPr txBox="1"/>
          <p:nvPr/>
        </p:nvSpPr>
        <p:spPr>
          <a:xfrm>
            <a:off x="14562292" y="6152327"/>
            <a:ext cx="3043292" cy="2739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Čo iné je pre vás dôležité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	  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0"/>
            <a:ext cx="15381149" cy="2648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2" name="Google Shape;302;p3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03" name="Google Shape;303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5" name="Google Shape;305;p3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5"/>
          <p:cNvSpPr txBox="1"/>
          <p:nvPr/>
        </p:nvSpPr>
        <p:spPr>
          <a:xfrm>
            <a:off x="424544" y="460869"/>
            <a:ext cx="12464141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Záver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8" name="Google Shape;308;p35"/>
          <p:cNvSpPr txBox="1"/>
          <p:nvPr/>
        </p:nvSpPr>
        <p:spPr>
          <a:xfrm>
            <a:off x="4571988" y="2332435"/>
            <a:ext cx="136689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Vzdelávanie Nepočujúcich vyžaduje posunkový jazyk!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bilingválne, bimodálne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didaktika Nepočujúcich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pozornosť na dizajn priestoru (možnosť VIDIEŤ jeden na druhého, dobré svetlo,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vizuálne poplachové systémy …)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Zapracovanie kultúry Nepočujúcich do škôl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Prepojenie s komunitou Nepočujúcich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4" name="Google Shape;314;p3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5" name="Google Shape;315;p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3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3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6"/>
          <p:cNvSpPr txBox="1"/>
          <p:nvPr/>
        </p:nvSpPr>
        <p:spPr>
          <a:xfrm>
            <a:off x="7386470" y="704596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Spätná väzba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6"/>
          <p:cNvSpPr txBox="1"/>
          <p:nvPr/>
        </p:nvSpPr>
        <p:spPr>
          <a:xfrm>
            <a:off x="5889796" y="4041947"/>
            <a:ext cx="6141095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Spätná väzba</a:t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Ďakujeme za vašu pozornosť!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09154" y="7734869"/>
            <a:ext cx="2395887" cy="159739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2" name="Google Shape;332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33" name="Google Shape;33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" name="Google Shape;33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"/>
          <p:cNvSpPr txBox="1"/>
          <p:nvPr/>
        </p:nvSpPr>
        <p:spPr>
          <a:xfrm>
            <a:off x="2157052" y="1867850"/>
            <a:ext cx="3771900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343" name="Google Shape;343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