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80" r:id="rId2"/>
    <p:sldId id="296" r:id="rId3"/>
    <p:sldId id="295" r:id="rId4"/>
    <p:sldId id="298" r:id="rId5"/>
    <p:sldId id="286" r:id="rId6"/>
    <p:sldId id="285" r:id="rId7"/>
    <p:sldId id="287" r:id="rId8"/>
    <p:sldId id="289" r:id="rId9"/>
    <p:sldId id="290" r:id="rId10"/>
    <p:sldId id="292" r:id="rId11"/>
    <p:sldId id="302" r:id="rId12"/>
    <p:sldId id="294" r:id="rId13"/>
    <p:sldId id="300" r:id="rId14"/>
    <p:sldId id="269" r:id="rId15"/>
  </p:sldIdLst>
  <p:sldSz cx="18288000" cy="10287000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nton" panose="020B0604020202020204" charset="0"/>
      <p:regular r:id="rId22"/>
    </p:embeddedFont>
    <p:embeddedFont>
      <p:font typeface="Quicksand" panose="020B0604020202020204" charset="0"/>
      <p:regular r:id="rId23"/>
      <p:bold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v37gtUcNSELnUMgP5EdRkmRD2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726"/>
  </p:normalViewPr>
  <p:slideViewPr>
    <p:cSldViewPr snapToGrid="0">
      <p:cViewPr varScale="1">
        <p:scale>
          <a:sx n="72" d="100"/>
          <a:sy n="72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7794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415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646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5657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6753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0233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1094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8455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459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5019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9129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34205872-B2F9-148D-D3D2-21437C8D7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0C7AEE9-C113-1D90-A938-0F4D1B3CBD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08B8A621-A0BA-69F6-7C33-66F0E9244A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7488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B793AB-5CBC-487A-C074-D2166706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852BF32-6A89-393A-7597-A534E7726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1C7532-104D-973C-747B-A7F8C51B5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680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jpe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1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394191" y="-119144"/>
            <a:ext cx="18288000" cy="2437677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65554" y="4166504"/>
            <a:ext cx="949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Gehörlosenbildung</a:t>
            </a:r>
            <a:endParaRPr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8" name="Google Shape;107;p12"/>
          <p:cNvGrpSpPr/>
          <p:nvPr/>
        </p:nvGrpSpPr>
        <p:grpSpPr>
          <a:xfrm>
            <a:off x="0" y="-274320"/>
            <a:ext cx="2922084" cy="10561320"/>
            <a:chOff x="0" y="-57150"/>
            <a:chExt cx="769602" cy="2766483"/>
          </a:xfrm>
        </p:grpSpPr>
        <p:sp>
          <p:nvSpPr>
            <p:cNvPr id="9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1"/>
            <a:ext cx="3585179" cy="2107280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176414" y="902717"/>
            <a:ext cx="3584636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17"/>
              </a:lnSpc>
            </a:pPr>
            <a:r>
              <a:rPr lang="nl-NL" sz="24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| Deaf Studies</a:t>
            </a:r>
            <a:endParaRPr lang="nl-NL" sz="2400" dirty="0"/>
          </a:p>
        </p:txBody>
      </p:sp>
      <p:sp>
        <p:nvSpPr>
          <p:cNvPr id="13" name="Rechteck 12"/>
          <p:cNvSpPr/>
          <p:nvPr/>
        </p:nvSpPr>
        <p:spPr>
          <a:xfrm>
            <a:off x="4176414" y="5693368"/>
            <a:ext cx="7314823" cy="779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17"/>
              </a:lnSpc>
            </a:pPr>
            <a:r>
              <a:rPr lang="nl-NL" sz="36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Gehörlosenbildung – Deaf Didaktik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19278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-1" y="-216991"/>
            <a:ext cx="19753730" cy="10503991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445348" y="3255539"/>
            <a:ext cx="5040804" cy="2936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AT" sz="4400" dirty="0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Vorstellungsrunde</a:t>
            </a:r>
            <a:br>
              <a:rPr lang="de-AT" sz="4400" dirty="0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endParaRPr lang="de-AT" sz="4400" dirty="0">
              <a:solidFill>
                <a:srgbClr val="FFFFFF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4400" dirty="0" err="1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Icebreaker</a:t>
            </a:r>
            <a:r>
              <a:rPr lang="de-DE" sz="4400" dirty="0" smtClean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 </a:t>
            </a:r>
            <a:endParaRPr lang="de-AT" sz="4400" dirty="0">
              <a:solidFill>
                <a:srgbClr val="FFFFFF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761" y="2224726"/>
            <a:ext cx="5316561" cy="53165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39" y="4394306"/>
            <a:ext cx="2064019" cy="1835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084" y="-7616"/>
            <a:ext cx="16877141" cy="1981101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235686" y="298190"/>
            <a:ext cx="3926075" cy="1146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5400" b="1" spc="3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Willkommen</a:t>
            </a:r>
            <a:endParaRPr lang="en-US" sz="5400" b="1" spc="3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75713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-183440" y="1703542"/>
            <a:ext cx="18379440" cy="11316040"/>
            <a:chOff x="-3848" y="0"/>
            <a:chExt cx="773450" cy="2980356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86106" y="-216992"/>
            <a:ext cx="2922084" cy="10503992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58465" y="260262"/>
            <a:ext cx="5338321" cy="1141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Inhaltsüberblick</a:t>
            </a:r>
            <a:endParaRPr lang="en-US" sz="5400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573" y="3705705"/>
            <a:ext cx="4903197" cy="3269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feld 1"/>
          <p:cNvSpPr txBox="1"/>
          <p:nvPr/>
        </p:nvSpPr>
        <p:spPr>
          <a:xfrm>
            <a:off x="3823467" y="3060773"/>
            <a:ext cx="82341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Info: Gehörlosenbildung, UN-Konvention</a:t>
            </a:r>
          </a:p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Brainstorming: </a:t>
            </a:r>
            <a:r>
              <a:rPr lang="de-DE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Deaf</a:t>
            </a: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Didaktik</a:t>
            </a:r>
          </a:p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Info: </a:t>
            </a:r>
            <a:r>
              <a:rPr lang="de-DE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Deaf</a:t>
            </a: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Didaktik Regeln</a:t>
            </a:r>
          </a:p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Aktivität: Plane eine Projektwoche</a:t>
            </a:r>
          </a:p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Zusammenfassung</a:t>
            </a:r>
          </a:p>
          <a:p>
            <a:pPr>
              <a:lnSpc>
                <a:spcPct val="150000"/>
              </a:lnSpc>
            </a:pPr>
            <a:r>
              <a:rPr lang="de-DE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Feedback </a:t>
            </a:r>
          </a:p>
          <a:p>
            <a:pPr marL="457200" indent="-457200">
              <a:buFontTx/>
              <a:buChar char="-"/>
            </a:pPr>
            <a:endParaRPr lang="de-AT" sz="32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74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-183440" y="1599039"/>
            <a:ext cx="18379440" cy="11316040"/>
            <a:chOff x="-3848" y="0"/>
            <a:chExt cx="773450" cy="2980356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-3848" y="213873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1839480" y="644169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86106" y="-216992"/>
            <a:ext cx="2922084" cy="10503992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58465" y="260262"/>
            <a:ext cx="1677062" cy="1141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Ziele</a:t>
            </a:r>
            <a:endParaRPr lang="en-US" sz="5400" dirty="0"/>
          </a:p>
        </p:txBody>
      </p:sp>
      <p:sp>
        <p:nvSpPr>
          <p:cNvPr id="4" name="Rechteck 3"/>
          <p:cNvSpPr/>
          <p:nvPr/>
        </p:nvSpPr>
        <p:spPr>
          <a:xfrm>
            <a:off x="3926339" y="3745992"/>
            <a:ext cx="854112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Zusammenhang verstehen zwischen</a:t>
            </a:r>
            <a:b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</a:br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</a:p>
          <a:p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Bildung</a:t>
            </a:r>
          </a:p>
          <a:p>
            <a:r>
              <a:rPr lang="de-DE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Sprache</a:t>
            </a:r>
            <a:endParaRPr lang="de-AT" sz="40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Inklusion</a:t>
            </a:r>
          </a:p>
          <a:p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- Kultur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168" y="4780751"/>
            <a:ext cx="4805922" cy="4654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971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0" y="2520333"/>
            <a:ext cx="19753730" cy="7766668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4171386" y="57938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1908482" y="647356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317194" y="883192"/>
            <a:ext cx="6046848" cy="1141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Gehörlosenbildung</a:t>
            </a:r>
            <a:endParaRPr lang="en-US" sz="5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3275" y="3409200"/>
            <a:ext cx="4553585" cy="579200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4876652" y="3846799"/>
            <a:ext cx="1300160" cy="89609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 rot="10800000" flipV="1">
            <a:off x="14836503" y="3862572"/>
            <a:ext cx="128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>
                <a:latin typeface="Arial Black" panose="020B0A04020102020204" pitchFamily="34" charset="0"/>
              </a:rPr>
              <a:t>our</a:t>
            </a:r>
            <a:endParaRPr lang="de-DE" sz="2000" dirty="0" smtClean="0">
              <a:latin typeface="Arial Black" panose="020B0A04020102020204" pitchFamily="34" charset="0"/>
            </a:endParaRPr>
          </a:p>
          <a:p>
            <a:pPr algn="ctr"/>
            <a:r>
              <a:rPr lang="de-DE" sz="2000" dirty="0" err="1" smtClean="0">
                <a:latin typeface="Arial Black" panose="020B0A04020102020204" pitchFamily="34" charset="0"/>
              </a:rPr>
              <a:t>rights</a:t>
            </a:r>
            <a:endParaRPr lang="de-AT" sz="20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97324" y="4224561"/>
            <a:ext cx="1137933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UN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Convention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on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the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endParaRPr lang="de-AT" sz="36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Right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of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Persons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with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Disabilities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,</a:t>
            </a:r>
            <a:b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</a:b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Article</a:t>
            </a:r>
            <a:r>
              <a:rPr lang="de-AT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24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de-DE" sz="2400" b="1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Right </a:t>
            </a:r>
            <a:r>
              <a:rPr lang="en-US" sz="3600" dirty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to sign </a:t>
            </a:r>
            <a:r>
              <a:rPr lang="en-US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language for </a:t>
            </a:r>
            <a:br>
              <a:rPr lang="en-US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Deaf and hearing-impaired pupils/students</a:t>
            </a:r>
            <a:r>
              <a:rPr lang="de-DE" sz="2800" b="1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/>
            </a:r>
            <a:br>
              <a:rPr lang="de-DE" sz="2800" b="1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</a:br>
            <a:endParaRPr lang="de-DE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de-DE" sz="3200" b="1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19" name="Grafik 18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DE95EE29-7577-E21A-D535-0AD3CB4C2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1185" y="6107543"/>
            <a:ext cx="1092039" cy="1086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487" y="4742892"/>
            <a:ext cx="1685324" cy="1698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Flussdiagramm: Zusammenführen 7"/>
          <p:cNvSpPr/>
          <p:nvPr/>
        </p:nvSpPr>
        <p:spPr>
          <a:xfrm>
            <a:off x="8116611" y="6516727"/>
            <a:ext cx="675303" cy="789682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0" y="2520333"/>
            <a:ext cx="18288000" cy="7808222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-1520318" y="407463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0" y="-216991"/>
            <a:ext cx="2922084" cy="10503992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828185" y="806685"/>
            <a:ext cx="13723629" cy="2160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4800" spc="300" dirty="0" err="1" smtClean="0">
                <a:solidFill>
                  <a:srgbClr val="FFFFFF"/>
                </a:solidFill>
                <a:latin typeface="Anton" panose="020B0604020202020204" charset="0"/>
                <a:sym typeface="Anton"/>
              </a:rPr>
              <a:t>Gehörlosenbildung</a:t>
            </a:r>
            <a:r>
              <a:rPr lang="en-US" sz="4800" spc="300" dirty="0" smtClean="0">
                <a:solidFill>
                  <a:srgbClr val="FFFFFF"/>
                </a:solidFill>
                <a:latin typeface="Anton" panose="020B0604020202020204" charset="0"/>
                <a:sym typeface="Anton"/>
              </a:rPr>
              <a:t> – </a:t>
            </a:r>
            <a:r>
              <a:rPr lang="de-DE" sz="4800" b="1" spc="300" dirty="0" smtClean="0">
                <a:solidFill>
                  <a:schemeClr val="bg1"/>
                </a:solidFill>
                <a:latin typeface="Anton" panose="020B0604020202020204" charset="0"/>
                <a:cs typeface="Quicksand" panose="020B0604020202020204" charset="0"/>
              </a:rPr>
              <a:t>Recht auf Gebärdensprache</a:t>
            </a:r>
            <a:endParaRPr lang="de-DE" sz="4800" b="1" spc="300" dirty="0">
              <a:solidFill>
                <a:schemeClr val="bg1"/>
              </a:solidFill>
              <a:latin typeface="Anton" panose="020B0604020202020204" charset="0"/>
              <a:cs typeface="Quicksand" panose="020B0604020202020204" charset="0"/>
            </a:endParaRPr>
          </a:p>
          <a:p>
            <a:pPr lvl="0">
              <a:lnSpc>
                <a:spcPct val="140000"/>
              </a:lnSpc>
            </a:pPr>
            <a:endParaRPr lang="en-US" sz="4800" dirty="0"/>
          </a:p>
        </p:txBody>
      </p:sp>
      <p:sp>
        <p:nvSpPr>
          <p:cNvPr id="5" name="Textfeld 4"/>
          <p:cNvSpPr txBox="1"/>
          <p:nvPr/>
        </p:nvSpPr>
        <p:spPr>
          <a:xfrm>
            <a:off x="15399413" y="3273733"/>
            <a:ext cx="154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latin typeface="Arial Black" panose="020B0A04020102020204" pitchFamily="34" charset="0"/>
              </a:rPr>
              <a:t>u</a:t>
            </a:r>
            <a:r>
              <a:rPr lang="de-DE" sz="2000" dirty="0" smtClean="0">
                <a:latin typeface="Arial Black" panose="020B0A04020102020204" pitchFamily="34" charset="0"/>
              </a:rPr>
              <a:t>nsere</a:t>
            </a:r>
          </a:p>
          <a:p>
            <a:pPr algn="ctr"/>
            <a:r>
              <a:rPr lang="de-DE" sz="2000" dirty="0" smtClean="0">
                <a:latin typeface="Arial Black" panose="020B0A04020102020204" pitchFamily="34" charset="0"/>
              </a:rPr>
              <a:t>Rechte</a:t>
            </a:r>
            <a:endParaRPr lang="de-AT" sz="20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465972" y="1081615"/>
            <a:ext cx="11379334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de-DE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en-US" sz="3600" b="1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en-US" sz="3600" b="1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de-DE" sz="3200" b="1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50000"/>
              </a:lnSpc>
            </a:pP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Gleichberechtigte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Teilhabe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am </a:t>
            </a: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Bildungssystem</a:t>
            </a:r>
            <a:endParaRPr lang="en-US" sz="32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50000"/>
              </a:lnSpc>
            </a:pP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Barrierefreie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Bildung</a:t>
            </a:r>
            <a:endParaRPr lang="en-US" sz="32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50000"/>
              </a:lnSpc>
            </a:pP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Diskriminierungsfreie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Bildung</a:t>
            </a:r>
            <a:endParaRPr lang="en-US" sz="32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50000"/>
              </a:lnSpc>
            </a:pP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Inklusive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Bildung</a:t>
            </a:r>
            <a:endParaRPr lang="en-US" sz="32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algn="ctr"/>
            <a:endParaRPr lang="de-AT" sz="32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7" y="4742892"/>
            <a:ext cx="1685324" cy="1698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Flussdiagramm: Zusammenführen 7"/>
          <p:cNvSpPr/>
          <p:nvPr/>
        </p:nvSpPr>
        <p:spPr>
          <a:xfrm rot="16200000">
            <a:off x="3682506" y="4502390"/>
            <a:ext cx="594076" cy="48100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156213" y="7021748"/>
            <a:ext cx="4415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</p:txBody>
      </p:sp>
      <p:sp>
        <p:nvSpPr>
          <p:cNvPr id="23" name="Flussdiagramm: Zusammenführen 22"/>
          <p:cNvSpPr/>
          <p:nvPr/>
        </p:nvSpPr>
        <p:spPr>
          <a:xfrm rot="16200000">
            <a:off x="3732250" y="5631015"/>
            <a:ext cx="594076" cy="48100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24" name="Flussdiagramm: Zusammenführen 23"/>
          <p:cNvSpPr/>
          <p:nvPr/>
        </p:nvSpPr>
        <p:spPr>
          <a:xfrm rot="16200000">
            <a:off x="3771649" y="6900444"/>
            <a:ext cx="594076" cy="48100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25" name="Flussdiagramm: Zusammenführen 24"/>
          <p:cNvSpPr/>
          <p:nvPr/>
        </p:nvSpPr>
        <p:spPr>
          <a:xfrm rot="16200000">
            <a:off x="3682506" y="8147256"/>
            <a:ext cx="594076" cy="48100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8211" y="3936599"/>
            <a:ext cx="3354190" cy="50312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Grafik 18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DE95EE29-7577-E21A-D535-0AD3CB4C2F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0187" y="5555303"/>
            <a:ext cx="1092039" cy="1086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786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0"/>
            <a:ext cx="15365916" cy="2258896"/>
          </a:xfrm>
          <a:prstGeom prst="rect">
            <a:avLst/>
          </a:prstGeom>
        </p:spPr>
      </p:pic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6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Gehörlosenbildung</a:t>
            </a:r>
            <a:r>
              <a:rPr lang="en-US" sz="66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– Deaf </a:t>
            </a:r>
            <a:r>
              <a:rPr lang="en-US" sz="66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Didaktik</a:t>
            </a:r>
            <a:r>
              <a:rPr lang="en-US" sz="66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</a:t>
            </a:r>
            <a:endParaRPr lang="en-US" sz="66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F9F8EE0A-3A98-B8A8-D899-91AC5405775E}"/>
              </a:ext>
            </a:extLst>
          </p:cNvPr>
          <p:cNvSpPr txBox="1"/>
          <p:nvPr/>
        </p:nvSpPr>
        <p:spPr>
          <a:xfrm>
            <a:off x="3757694" y="2728815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Didaktik = Wie gestalte ich einen Unterricht</a:t>
            </a:r>
          </a:p>
          <a:p>
            <a:pPr lvl="0"/>
            <a:r>
              <a:rPr lang="de-DE" sz="40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Deaf</a:t>
            </a:r>
            <a:r>
              <a:rPr lang="de-DE" sz="40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Didaktik = Unterrichtsgestaltung für taube Schüler*innen</a:t>
            </a:r>
            <a:endParaRPr lang="de-AT" sz="40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r>
              <a:rPr lang="de-DE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</a:t>
            </a:r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04" y="5390278"/>
            <a:ext cx="4758100" cy="3015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042" y="5462947"/>
            <a:ext cx="5149557" cy="29426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7" name="Google Shape;84;p1"/>
          <p:cNvGrpSpPr/>
          <p:nvPr/>
        </p:nvGrpSpPr>
        <p:grpSpPr>
          <a:xfrm>
            <a:off x="0" y="-216992"/>
            <a:ext cx="2922084" cy="10503992"/>
            <a:chOff x="0" y="-57150"/>
            <a:chExt cx="769602" cy="2766483"/>
          </a:xfrm>
        </p:grpSpPr>
        <p:sp>
          <p:nvSpPr>
            <p:cNvPr id="18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06850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0" y="4313613"/>
            <a:ext cx="1847623" cy="18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0"/>
            <a:ext cx="15365916" cy="2258896"/>
          </a:xfrm>
          <a:prstGeom prst="rect">
            <a:avLst/>
          </a:prstGeom>
        </p:spPr>
      </p:pic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3585178" y="352298"/>
            <a:ext cx="14702821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6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Brainstorming – Deaf </a:t>
            </a:r>
            <a:r>
              <a:rPr lang="en-US" sz="66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Didaktik</a:t>
            </a:r>
            <a:endParaRPr lang="en-US" sz="66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F9F8EE0A-3A98-B8A8-D899-91AC5405775E}"/>
              </a:ext>
            </a:extLst>
          </p:cNvPr>
          <p:cNvSpPr txBox="1"/>
          <p:nvPr/>
        </p:nvSpPr>
        <p:spPr>
          <a:xfrm>
            <a:off x="3529409" y="2475888"/>
            <a:ext cx="14530306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4000" dirty="0" err="1" smtClean="0">
                <a:solidFill>
                  <a:schemeClr val="tx1"/>
                </a:solidFill>
                <a:latin typeface="Quicksand" panose="020B0604020202020204" charset="0"/>
                <a:cs typeface="Quicksand" panose="020B0604020202020204" charset="0"/>
              </a:rPr>
              <a:t>Deaf</a:t>
            </a:r>
            <a:r>
              <a:rPr lang="de-DE" sz="4000" dirty="0" smtClean="0">
                <a:solidFill>
                  <a:schemeClr val="tx1"/>
                </a:solidFill>
                <a:latin typeface="Quicksand" panose="020B0604020202020204" charset="0"/>
                <a:cs typeface="Quicksand" panose="020B0604020202020204" charset="0"/>
              </a:rPr>
              <a:t> Didaktik = Unterrichtsgestaltung für taube Schüler*innen</a:t>
            </a:r>
            <a:endParaRPr lang="de-AT" sz="4000" dirty="0">
              <a:solidFill>
                <a:schemeClr val="tx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r>
              <a:rPr lang="de-DE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</a:t>
            </a:r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 smtClean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" name="Google Shape;84;p1"/>
          <p:cNvGrpSpPr/>
          <p:nvPr/>
        </p:nvGrpSpPr>
        <p:grpSpPr>
          <a:xfrm>
            <a:off x="-632808" y="160379"/>
            <a:ext cx="2922084" cy="10503992"/>
            <a:chOff x="0" y="-57150"/>
            <a:chExt cx="769602" cy="2766483"/>
          </a:xfrm>
        </p:grpSpPr>
        <p:sp>
          <p:nvSpPr>
            <p:cNvPr id="18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06850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3" y="4807517"/>
            <a:ext cx="1847623" cy="183747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09" y="4098375"/>
            <a:ext cx="5433056" cy="3768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0950" y="3490462"/>
            <a:ext cx="5732993" cy="5873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feld 7"/>
          <p:cNvSpPr txBox="1"/>
          <p:nvPr/>
        </p:nvSpPr>
        <p:spPr>
          <a:xfrm>
            <a:off x="4151482" y="4535825"/>
            <a:ext cx="51519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+mn-lt"/>
              </a:rPr>
              <a:t>Stell dir vor, du bist</a:t>
            </a:r>
          </a:p>
          <a:p>
            <a:pPr algn="ctr"/>
            <a:r>
              <a:rPr lang="de-DE" sz="2000" dirty="0" smtClean="0">
                <a:latin typeface="+mn-lt"/>
              </a:rPr>
              <a:t> eine Lehrerin, ein Lehrer.</a:t>
            </a:r>
          </a:p>
          <a:p>
            <a:pPr algn="ctr"/>
            <a:endParaRPr lang="de-DE" sz="2000" dirty="0">
              <a:latin typeface="+mn-lt"/>
            </a:endParaRPr>
          </a:p>
          <a:p>
            <a:pPr algn="ctr"/>
            <a:r>
              <a:rPr lang="de-DE" sz="2000" dirty="0" smtClean="0">
                <a:latin typeface="+mn-lt"/>
              </a:rPr>
              <a:t>Wie gestaltest du den </a:t>
            </a:r>
          </a:p>
          <a:p>
            <a:pPr algn="ctr"/>
            <a:r>
              <a:rPr lang="de-DE" sz="2000" dirty="0" smtClean="0">
                <a:latin typeface="+mn-lt"/>
              </a:rPr>
              <a:t>Unterricht für eine Klasse </a:t>
            </a:r>
          </a:p>
          <a:p>
            <a:pPr algn="ctr"/>
            <a:r>
              <a:rPr lang="de-DE" sz="2000" dirty="0" smtClean="0">
                <a:latin typeface="+mn-lt"/>
              </a:rPr>
              <a:t>mit tauben und </a:t>
            </a:r>
          </a:p>
          <a:p>
            <a:pPr algn="ctr"/>
            <a:r>
              <a:rPr lang="de-DE" sz="2000" dirty="0" smtClean="0">
                <a:latin typeface="+mn-lt"/>
              </a:rPr>
              <a:t>hörenden Schüler*innen?</a:t>
            </a:r>
            <a:endParaRPr lang="de-AT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008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-1"/>
            <a:ext cx="15365916" cy="2258896"/>
          </a:xfrm>
          <a:prstGeom prst="rect">
            <a:avLst/>
          </a:prstGeom>
        </p:spPr>
      </p:pic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B4C38D1-096F-D2A9-A6B1-B6582EDAB506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30ED743-C6F7-E474-E6A8-4AF45992D37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E1DC5C4-F92C-9FF6-6E12-EDE1D9BBFB3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0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Info: Deaf </a:t>
            </a:r>
            <a:r>
              <a:rPr lang="en-US" sz="60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Didaktik</a:t>
            </a:r>
            <a:r>
              <a:rPr lang="en-US" sz="60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- </a:t>
            </a:r>
            <a:r>
              <a:rPr lang="en-US" sz="60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Prinzipien</a:t>
            </a:r>
            <a:endParaRPr lang="en-US" sz="60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915585" y="2467568"/>
            <a:ext cx="864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bilingual &amp; </a:t>
            </a:r>
            <a:r>
              <a:rPr lang="de-DE" sz="48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bimodal</a:t>
            </a:r>
            <a:endParaRPr lang="de-AT" sz="4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312829" y="3361007"/>
            <a:ext cx="7224885" cy="6716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9257716" y="3395368"/>
            <a:ext cx="6504798" cy="646099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extfeld 9"/>
          <p:cNvSpPr txBox="1"/>
          <p:nvPr/>
        </p:nvSpPr>
        <p:spPr>
          <a:xfrm>
            <a:off x="5076905" y="3849424"/>
            <a:ext cx="420365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bg1"/>
                </a:solidFill>
                <a:latin typeface="+mn-lt"/>
              </a:rPr>
              <a:t>Gebärdensprach-</a:t>
            </a:r>
          </a:p>
          <a:p>
            <a:pPr algn="ctr"/>
            <a:r>
              <a:rPr lang="de-DE" sz="2000" dirty="0" err="1" smtClean="0">
                <a:solidFill>
                  <a:schemeClr val="bg1"/>
                </a:solidFill>
                <a:latin typeface="+mn-lt"/>
              </a:rPr>
              <a:t>unterricht</a:t>
            </a:r>
            <a:endParaRPr lang="de-DE" sz="2000" dirty="0" smtClean="0">
              <a:solidFill>
                <a:schemeClr val="bg1"/>
              </a:solidFill>
              <a:latin typeface="+mn-lt"/>
            </a:endParaRPr>
          </a:p>
          <a:p>
            <a:pPr algn="ctr"/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+mn-lt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+mn-lt"/>
              </a:rPr>
              <a:t>Taube Lehrer*innen</a:t>
            </a:r>
            <a:r>
              <a:rPr lang="de-DE" sz="2000" dirty="0">
                <a:solidFill>
                  <a:schemeClr val="bg1"/>
                </a:solidFill>
                <a:latin typeface="+mn-lt"/>
              </a:rPr>
              <a:t/>
            </a:r>
            <a:br>
              <a:rPr lang="de-DE" sz="2000" dirty="0">
                <a:solidFill>
                  <a:schemeClr val="bg1"/>
                </a:solidFill>
                <a:latin typeface="+mn-lt"/>
              </a:rPr>
            </a:br>
            <a:r>
              <a:rPr lang="de-DE" sz="2000" dirty="0">
                <a:solidFill>
                  <a:schemeClr val="bg1"/>
                </a:solidFill>
                <a:latin typeface="+mn-lt"/>
              </a:rPr>
              <a:t>(native </a:t>
            </a:r>
            <a:r>
              <a:rPr lang="de-DE" sz="2000" dirty="0" err="1">
                <a:solidFill>
                  <a:schemeClr val="bg1"/>
                </a:solidFill>
                <a:latin typeface="+mn-lt"/>
              </a:rPr>
              <a:t>signer</a:t>
            </a:r>
            <a:r>
              <a:rPr lang="de-DE" sz="2000" dirty="0" smtClean="0">
                <a:solidFill>
                  <a:schemeClr val="bg1"/>
                </a:solidFill>
                <a:latin typeface="+mn-lt"/>
              </a:rPr>
              <a:t>)</a:t>
            </a:r>
          </a:p>
          <a:p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de-D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+mn-lt"/>
              </a:rPr>
              <a:t>h</a:t>
            </a:r>
            <a:r>
              <a:rPr lang="de-DE" sz="2000" dirty="0" smtClean="0">
                <a:solidFill>
                  <a:schemeClr val="bg1"/>
                </a:solidFill>
                <a:latin typeface="+mn-lt"/>
              </a:rPr>
              <a:t>örende Lehrer*innen können gebärden</a:t>
            </a:r>
            <a:endParaRPr lang="de-AT" sz="2000" dirty="0">
              <a:solidFill>
                <a:schemeClr val="bg1"/>
              </a:solidFill>
              <a:latin typeface="+mn-lt"/>
            </a:endParaRPr>
          </a:p>
          <a:p>
            <a:endParaRPr lang="de-DE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AT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1143597" y="4071322"/>
            <a:ext cx="39534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+mn-lt"/>
              </a:rPr>
              <a:t>Visuelle Lernhilfen 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+mn-lt"/>
              </a:rPr>
              <a:t>(Bilder, Videos)</a:t>
            </a:r>
          </a:p>
          <a:p>
            <a:endParaRPr lang="de-D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de-AT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310313" y="6386846"/>
            <a:ext cx="8410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+mn-lt"/>
              </a:rPr>
              <a:t>Lehrplan umfasst </a:t>
            </a:r>
            <a:br>
              <a:rPr lang="de-DE" sz="2000" dirty="0" smtClean="0">
                <a:solidFill>
                  <a:schemeClr val="tx1"/>
                </a:solidFill>
                <a:latin typeface="+mn-lt"/>
              </a:rPr>
            </a:b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auch Gehörlosenkultur</a:t>
            </a:r>
            <a:r>
              <a:rPr lang="de-DE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de-DE" sz="2000" dirty="0">
                <a:solidFill>
                  <a:schemeClr val="tx1"/>
                </a:solidFill>
                <a:latin typeface="+mn-lt"/>
              </a:rPr>
            </a:b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(Geschichte, Kunst, Filme von </a:t>
            </a:r>
            <a:r>
              <a:rPr lang="de-DE" sz="2000" dirty="0" smtClean="0">
                <a:solidFill>
                  <a:schemeClr val="tx1"/>
                </a:solidFill>
                <a:latin typeface="+mj-lt"/>
              </a:rPr>
              <a:t>Gehörlosen)</a:t>
            </a:r>
            <a:endParaRPr lang="de-DE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0414105" y="8067240"/>
            <a:ext cx="42914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+mn-lt"/>
              </a:rPr>
              <a:t>Einbinden der Gehörlosengemeinschaft</a:t>
            </a:r>
            <a:endParaRPr lang="de-DE" sz="2000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+mn-lt"/>
              </a:rPr>
              <a:t>(Workshops</a:t>
            </a:r>
            <a:r>
              <a:rPr lang="de-DE" sz="2000" dirty="0">
                <a:solidFill>
                  <a:schemeClr val="tx1"/>
                </a:solidFill>
                <a:latin typeface="+mn-lt"/>
              </a:rPr>
              <a:t>, </a:t>
            </a: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Veranstaltungen mit tauben Gästen)</a:t>
            </a:r>
            <a:endParaRPr lang="de-DE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872061" y="8230177"/>
            <a:ext cx="4428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/>
                </a:solidFill>
                <a:latin typeface="+mj-lt"/>
              </a:rPr>
              <a:t>Gruppenarbeiten, Projekte</a:t>
            </a:r>
            <a:endParaRPr lang="de-DE" sz="20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de-DE" sz="2000" dirty="0" smtClean="0">
                <a:solidFill>
                  <a:schemeClr val="bg1"/>
                </a:solidFill>
                <a:latin typeface="+mj-lt"/>
              </a:rPr>
              <a:t>(Förderung Kommunikation und Austausch mit hörenden Schüler*innen)</a:t>
            </a:r>
            <a:endParaRPr lang="de-DE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" name="Grafik 29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DE95EE29-7577-E21A-D535-0AD3CB4C2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488" y="5657153"/>
            <a:ext cx="1573118" cy="15653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2222" y="4946736"/>
            <a:ext cx="851787" cy="6124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1773" y="4045984"/>
            <a:ext cx="843053" cy="709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"/>
            <a:ext cx="2922084" cy="10287000"/>
          </a:xfrm>
          <a:prstGeom prst="rect">
            <a:avLst/>
          </a:prstGeom>
        </p:spPr>
      </p:pic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945" y="4946736"/>
            <a:ext cx="1758586" cy="17726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feld 23"/>
          <p:cNvSpPr txBox="1"/>
          <p:nvPr/>
        </p:nvSpPr>
        <p:spPr>
          <a:xfrm>
            <a:off x="3644541" y="6216457"/>
            <a:ext cx="4356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/>
                </a:solidFill>
                <a:latin typeface="+mn-lt"/>
              </a:rPr>
              <a:t>Gebärdensprachdolmetscher*innen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2151583" y="5223258"/>
            <a:ext cx="3610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RAUM: Sitzplatzgestaltung</a:t>
            </a:r>
          </a:p>
          <a:p>
            <a:r>
              <a:rPr lang="de-DE" sz="2000" dirty="0" smtClean="0"/>
              <a:t>Licht, Blitzlicht (Alarm)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13543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-1"/>
            <a:ext cx="15365916" cy="2258896"/>
          </a:xfrm>
          <a:prstGeom prst="rect">
            <a:avLst/>
          </a:prstGeom>
        </p:spPr>
      </p:pic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B4C38D1-096F-D2A9-A6B1-B6582EDAB506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30ED743-C6F7-E474-E6A8-4AF45992D37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E1DC5C4-F92C-9FF6-6E12-EDE1D9BBFB3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3585179" y="38269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Plane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eine</a:t>
            </a:r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Projektwoche</a:t>
            </a:r>
            <a:endParaRPr lang="en-US" sz="6000" spc="3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spc="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2922084" cy="10287000"/>
          </a:xfrm>
          <a:prstGeom prst="rect">
            <a:avLst/>
          </a:prstGeom>
        </p:spPr>
      </p:pic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rafik 24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27102" y="4054136"/>
            <a:ext cx="3680733" cy="3680733"/>
          </a:xfrm>
          <a:prstGeom prst="rect">
            <a:avLst/>
          </a:prstGeom>
          <a:effectLst/>
        </p:spPr>
      </p:pic>
      <p:sp>
        <p:nvSpPr>
          <p:cNvPr id="2" name="Textfeld 1"/>
          <p:cNvSpPr txBox="1"/>
          <p:nvPr/>
        </p:nvSpPr>
        <p:spPr>
          <a:xfrm>
            <a:off x="530017" y="5366040"/>
            <a:ext cx="2177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latin typeface="Arial Black" panose="020B0A04020102020204" pitchFamily="34" charset="0"/>
              </a:rPr>
              <a:t>Activity</a:t>
            </a:r>
            <a:endParaRPr lang="de-AT" sz="3200" b="1" dirty="0">
              <a:latin typeface="Arial Black" panose="020B0A040201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5179" y="3214784"/>
            <a:ext cx="7950961" cy="5359436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67688" y="2641586"/>
            <a:ext cx="6063037" cy="6212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13041377" y="3568523"/>
            <a:ext cx="3715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+mn-lt"/>
              </a:rPr>
              <a:t>Klasse mit tauben und hörenden Schüler*innen.</a:t>
            </a:r>
          </a:p>
          <a:p>
            <a:pPr algn="ctr"/>
            <a:endParaRPr lang="de-DE" sz="2000" dirty="0">
              <a:latin typeface="+mn-lt"/>
            </a:endParaRPr>
          </a:p>
          <a:p>
            <a:pPr algn="ctr"/>
            <a:r>
              <a:rPr lang="de-DE" sz="2000" dirty="0" smtClean="0">
                <a:latin typeface="+mn-lt"/>
              </a:rPr>
              <a:t>Der Lehrer bittet die tauben Schüler*innen eine Projektwoche zu planen.</a:t>
            </a:r>
          </a:p>
          <a:p>
            <a:pPr algn="ctr"/>
            <a:r>
              <a:rPr lang="de-DE" sz="2000" dirty="0" smtClean="0">
                <a:latin typeface="+mn-lt"/>
              </a:rPr>
              <a:t>Thema: Gehörlosenkultur und Gehörlosengemeinschaft.</a:t>
            </a:r>
          </a:p>
        </p:txBody>
      </p:sp>
    </p:spTree>
    <p:extLst>
      <p:ext uri="{BB962C8B-B14F-4D97-AF65-F5344CB8AC3E}">
        <p14:creationId xmlns:p14="http://schemas.microsoft.com/office/powerpoint/2010/main" val="216865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-1"/>
            <a:ext cx="15365916" cy="2258896"/>
          </a:xfrm>
          <a:prstGeom prst="rect">
            <a:avLst/>
          </a:prstGeom>
        </p:spPr>
      </p:pic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B4C38D1-096F-D2A9-A6B1-B6582EDAB506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30ED743-C6F7-E474-E6A8-4AF45992D37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E1DC5C4-F92C-9FF6-6E12-EDE1D9BBFB3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3585178" y="382690"/>
            <a:ext cx="13851483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Plane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eine</a:t>
            </a:r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Projektwoche</a:t>
            </a:r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–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Ideen</a:t>
            </a:r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, </a:t>
            </a:r>
            <a:r>
              <a:rPr lang="en-US" sz="6000" spc="300" dirty="0" err="1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Tipps</a:t>
            </a:r>
            <a:endParaRPr lang="en-US" sz="6000" spc="3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spc="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2922084" cy="10287000"/>
          </a:xfrm>
          <a:prstGeom prst="rect">
            <a:avLst/>
          </a:prstGeom>
        </p:spPr>
      </p:pic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rafik 24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27102" y="4054136"/>
            <a:ext cx="3680733" cy="3680733"/>
          </a:xfrm>
          <a:prstGeom prst="rect">
            <a:avLst/>
          </a:prstGeom>
          <a:effectLst/>
        </p:spPr>
      </p:pic>
      <p:sp>
        <p:nvSpPr>
          <p:cNvPr id="2" name="Textfeld 1"/>
          <p:cNvSpPr txBox="1"/>
          <p:nvPr/>
        </p:nvSpPr>
        <p:spPr>
          <a:xfrm>
            <a:off x="372469" y="5602114"/>
            <a:ext cx="2177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latin typeface="Arial Black" panose="020B0A04020102020204" pitchFamily="34" charset="0"/>
              </a:rPr>
              <a:t>Aktivität</a:t>
            </a:r>
            <a:endParaRPr lang="de-AT" sz="3200" b="1" dirty="0">
              <a:latin typeface="Arial Black" panose="020B0A040201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76323" y="3505490"/>
            <a:ext cx="3764695" cy="28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Arial Black" panose="020B0A04020102020204" pitchFamily="34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3113196" y="2669324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Abgerundetes Rechteck 19"/>
          <p:cNvSpPr/>
          <p:nvPr/>
        </p:nvSpPr>
        <p:spPr>
          <a:xfrm>
            <a:off x="6889015" y="2684103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Abgerundetes Rechteck 20"/>
          <p:cNvSpPr/>
          <p:nvPr/>
        </p:nvSpPr>
        <p:spPr>
          <a:xfrm>
            <a:off x="3103727" y="5797870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Abgerundetes Rechteck 21"/>
          <p:cNvSpPr/>
          <p:nvPr/>
        </p:nvSpPr>
        <p:spPr>
          <a:xfrm>
            <a:off x="6907252" y="5847687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Abgerundetes Rechteck 23"/>
          <p:cNvSpPr/>
          <p:nvPr/>
        </p:nvSpPr>
        <p:spPr>
          <a:xfrm>
            <a:off x="10744787" y="2649133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>
                <a:latin typeface="Arial Black" panose="020B0A04020102020204" pitchFamily="34" charset="0"/>
              </a:rPr>
              <a:t>Sign Language</a:t>
            </a:r>
          </a:p>
          <a:p>
            <a:endParaRPr lang="de-AT">
              <a:latin typeface="Arial Black" panose="020B0A04020102020204" pitchFamily="34" charset="0"/>
            </a:endParaRPr>
          </a:p>
          <a:p>
            <a:r>
              <a:rPr lang="de-AT">
                <a:latin typeface="Arial Black" panose="020B0A04020102020204" pitchFamily="34" charset="0"/>
              </a:rPr>
              <a:t>Why is it important for us?</a:t>
            </a:r>
            <a:endParaRPr lang="de-AT" dirty="0">
              <a:latin typeface="Arial Black" panose="020B0A04020102020204" pitchFamily="34" charset="0"/>
            </a:endParaRPr>
          </a:p>
        </p:txBody>
      </p:sp>
      <p:sp>
        <p:nvSpPr>
          <p:cNvPr id="26" name="Abgerundetes Rechteck 25"/>
          <p:cNvSpPr/>
          <p:nvPr/>
        </p:nvSpPr>
        <p:spPr>
          <a:xfrm>
            <a:off x="10710777" y="5798670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3435374" y="2992817"/>
            <a:ext cx="30432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Ausflüge in die </a:t>
            </a:r>
            <a:endParaRPr lang="de-AT" sz="2400" dirty="0">
              <a:latin typeface="Arial Black" panose="020B0A04020102020204" pitchFamily="34" charset="0"/>
            </a:endParaRP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Gehörlosen-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community</a:t>
            </a:r>
            <a:endParaRPr lang="de-AT" sz="2400" dirty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r>
              <a:rPr lang="de-AT" sz="1800" dirty="0" smtClean="0">
                <a:latin typeface="Arial Black" panose="020B0A04020102020204" pitchFamily="34" charset="0"/>
              </a:rPr>
              <a:t>Was will ich zeigen</a:t>
            </a:r>
            <a:r>
              <a:rPr lang="de-AT" dirty="0" smtClean="0">
                <a:latin typeface="Arial Black" panose="020B0A04020102020204" pitchFamily="34" charset="0"/>
              </a:rPr>
              <a:t>?</a:t>
            </a:r>
          </a:p>
          <a:p>
            <a:endParaRPr lang="de-AT" dirty="0" smtClean="0"/>
          </a:p>
        </p:txBody>
      </p:sp>
      <p:sp>
        <p:nvSpPr>
          <p:cNvPr id="27" name="Textfeld 26"/>
          <p:cNvSpPr txBox="1"/>
          <p:nvPr/>
        </p:nvSpPr>
        <p:spPr>
          <a:xfrm>
            <a:off x="3268056" y="6291348"/>
            <a:ext cx="395631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latin typeface="Arial Black" panose="020B0A04020102020204" pitchFamily="34" charset="0"/>
              </a:rPr>
              <a:t>Dolmetscher*innen</a:t>
            </a:r>
            <a:endParaRPr lang="de-AT" sz="2400" dirty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r>
              <a:rPr lang="de-AT" sz="1800" dirty="0" smtClean="0">
                <a:latin typeface="Arial Black" panose="020B0A04020102020204" pitchFamily="34" charset="0"/>
              </a:rPr>
              <a:t>Wie funktioniert das?</a:t>
            </a:r>
          </a:p>
          <a:p>
            <a:r>
              <a:rPr lang="de-AT" sz="1800" dirty="0" smtClean="0">
                <a:latin typeface="Arial Black" panose="020B0A04020102020204" pitchFamily="34" charset="0"/>
              </a:rPr>
              <a:t>(Bestellung, Ablauf)</a:t>
            </a:r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  <p:sp>
        <p:nvSpPr>
          <p:cNvPr id="28" name="Textfeld 27"/>
          <p:cNvSpPr txBox="1"/>
          <p:nvPr/>
        </p:nvSpPr>
        <p:spPr>
          <a:xfrm>
            <a:off x="7311021" y="2987054"/>
            <a:ext cx="30432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latin typeface="Arial Black" panose="020B0A04020102020204" pitchFamily="34" charset="0"/>
              </a:rPr>
              <a:t>Gehörlosen-</a:t>
            </a:r>
          </a:p>
          <a:p>
            <a:r>
              <a:rPr lang="de-AT" sz="2400" dirty="0" smtClean="0">
                <a:latin typeface="Arial Black" panose="020B0A04020102020204" pitchFamily="34" charset="0"/>
              </a:rPr>
              <a:t>geschichte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endParaRPr lang="de-AT" sz="2400" dirty="0" smtClean="0">
              <a:latin typeface="Arial Black" panose="020B0A04020102020204" pitchFamily="34" charset="0"/>
            </a:endParaRPr>
          </a:p>
          <a:p>
            <a:pPr algn="ctr"/>
            <a:r>
              <a:rPr lang="de-AT" sz="2400" dirty="0">
                <a:latin typeface="Arial Black" panose="020B0A04020102020204" pitchFamily="34" charset="0"/>
              </a:rPr>
              <a:t>w</a:t>
            </a:r>
            <a:r>
              <a:rPr lang="de-AT" sz="2400" dirty="0" smtClean="0">
                <a:latin typeface="Arial Black" panose="020B0A04020102020204" pitchFamily="34" charset="0"/>
              </a:rPr>
              <a:t>ichtige Beispiele</a:t>
            </a:r>
            <a:endParaRPr lang="de-AT" sz="2400" dirty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  <p:sp>
        <p:nvSpPr>
          <p:cNvPr id="29" name="Textfeld 28"/>
          <p:cNvSpPr txBox="1"/>
          <p:nvPr/>
        </p:nvSpPr>
        <p:spPr>
          <a:xfrm>
            <a:off x="7130796" y="6152327"/>
            <a:ext cx="332611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Gebärdensprache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Warum ist GS so wichtig für uns?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endParaRPr lang="de-AT" sz="2400" dirty="0" smtClean="0">
              <a:latin typeface="Arial Black" panose="020B0A04020102020204" pitchFamily="34" charset="0"/>
            </a:endParaRPr>
          </a:p>
          <a:p>
            <a:endParaRPr lang="de-AT" sz="1800" dirty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  <p:sp>
        <p:nvSpPr>
          <p:cNvPr id="30" name="Textfeld 29"/>
          <p:cNvSpPr txBox="1"/>
          <p:nvPr/>
        </p:nvSpPr>
        <p:spPr>
          <a:xfrm>
            <a:off x="11059572" y="6383073"/>
            <a:ext cx="3043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Kommunikation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Regeln 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Wichtige Beispiele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10806388" y="3023595"/>
            <a:ext cx="30432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Gast-Referent*innen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Taube Role Models</a:t>
            </a:r>
            <a:endParaRPr lang="de-AT" sz="1800" dirty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  <p:sp>
        <p:nvSpPr>
          <p:cNvPr id="32" name="Abgerundetes Rechteck 31"/>
          <p:cNvSpPr/>
          <p:nvPr/>
        </p:nvSpPr>
        <p:spPr>
          <a:xfrm>
            <a:off x="14490149" y="2625974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Arial Black" panose="020B0A04020102020204" pitchFamily="34" charset="0"/>
              </a:rPr>
              <a:t>Guests</a:t>
            </a:r>
          </a:p>
          <a:p>
            <a:endParaRPr lang="de-AT" dirty="0">
              <a:latin typeface="Arial Black" panose="020B0A04020102020204" pitchFamily="34" charset="0"/>
            </a:endParaRPr>
          </a:p>
          <a:p>
            <a:pPr algn="ctr"/>
            <a:r>
              <a:rPr lang="de-AT" dirty="0">
                <a:latin typeface="Arial Black" panose="020B0A04020102020204" pitchFamily="34" charset="0"/>
              </a:rPr>
              <a:t>Taube Role Models</a:t>
            </a:r>
            <a:endParaRPr lang="de-AT" sz="1100" dirty="0">
              <a:latin typeface="Arial Black" panose="020B0A04020102020204" pitchFamily="34" charset="0"/>
            </a:endParaRPr>
          </a:p>
        </p:txBody>
      </p:sp>
      <p:sp>
        <p:nvSpPr>
          <p:cNvPr id="33" name="Abgerundetes Rechteck 32"/>
          <p:cNvSpPr/>
          <p:nvPr/>
        </p:nvSpPr>
        <p:spPr>
          <a:xfrm>
            <a:off x="14442080" y="5797870"/>
            <a:ext cx="3549660" cy="2740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latin typeface="Arial Black" panose="020B0A04020102020204" pitchFamily="34" charset="0"/>
              </a:rPr>
              <a:t>Sign Language</a:t>
            </a:r>
          </a:p>
          <a:p>
            <a:endParaRPr lang="de-AT" dirty="0">
              <a:latin typeface="Arial Black" panose="020B0A04020102020204" pitchFamily="34" charset="0"/>
            </a:endParaRPr>
          </a:p>
          <a:p>
            <a:r>
              <a:rPr lang="de-AT" dirty="0">
                <a:latin typeface="Arial Black" panose="020B0A04020102020204" pitchFamily="34" charset="0"/>
              </a:rPr>
              <a:t>Why is it important for </a:t>
            </a:r>
            <a:r>
              <a:rPr lang="de-AT" dirty="0" smtClean="0">
                <a:latin typeface="Arial Black" panose="020B0A04020102020204" pitchFamily="34" charset="0"/>
              </a:rPr>
              <a:t>us?What </a:t>
            </a:r>
            <a:endParaRPr lang="de-AT" dirty="0">
              <a:latin typeface="Arial Black" panose="020B0A040201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4623582" y="3097615"/>
            <a:ext cx="31672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Gehörlosenkultur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Kunst, Filme,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…</a:t>
            </a:r>
            <a:endParaRPr lang="de-AT" sz="1800" dirty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  <p:sp>
        <p:nvSpPr>
          <p:cNvPr id="37" name="Textfeld 36"/>
          <p:cNvSpPr txBox="1"/>
          <p:nvPr/>
        </p:nvSpPr>
        <p:spPr>
          <a:xfrm>
            <a:off x="14562292" y="6152327"/>
            <a:ext cx="304329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Was ist mir noch wichtig</a:t>
            </a:r>
          </a:p>
          <a:p>
            <a:endParaRPr lang="de-AT" sz="2400" dirty="0">
              <a:latin typeface="Arial Black" panose="020B0A04020102020204" pitchFamily="34" charset="0"/>
            </a:endParaRPr>
          </a:p>
          <a:p>
            <a:r>
              <a:rPr lang="de-AT" sz="4800" dirty="0" smtClean="0">
                <a:latin typeface="Arial Black" panose="020B0A04020102020204" pitchFamily="34" charset="0"/>
              </a:rPr>
              <a:t>	  ?</a:t>
            </a:r>
          </a:p>
          <a:p>
            <a:endParaRPr lang="de-AT" dirty="0" smtClean="0">
              <a:latin typeface="Arial Black" panose="020B0A04020102020204" pitchFamily="34" charset="0"/>
            </a:endParaRPr>
          </a:p>
          <a:p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val="397538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2ECA5F2C-4856-980F-42B8-3AD93F33D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851" y="3594"/>
            <a:ext cx="15381149" cy="2648320"/>
          </a:xfrm>
          <a:prstGeom prst="rect">
            <a:avLst/>
          </a:prstGeom>
        </p:spPr>
      </p:pic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36C0EA6D-C80C-2D20-6457-F5EC3D7FF504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B57D30BC-EC4D-A400-A565-2DB423578C6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4A10A45F-A94F-8DC4-A8E5-0CB6C6EBD0C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AEB28E3-CAEB-FF38-5F32-E0FC9733832D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A7C888FE-C5DC-5D5D-3D96-4B4300FF7910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1D8E8D2-D09B-2F6D-5387-95C27FBC8B53}"/>
              </a:ext>
            </a:extLst>
          </p:cNvPr>
          <p:cNvSpPr txBox="1"/>
          <p:nvPr/>
        </p:nvSpPr>
        <p:spPr>
          <a:xfrm>
            <a:off x="424544" y="460869"/>
            <a:ext cx="12464141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de-AT" sz="8000" b="1" spc="3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Zusammenfassung</a:t>
            </a:r>
            <a:endParaRPr sz="8000" b="1" spc="3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E44A0903-DB49-93EB-DC33-0D7A4FE18F47}"/>
              </a:ext>
            </a:extLst>
          </p:cNvPr>
          <p:cNvSpPr txBox="1"/>
          <p:nvPr/>
        </p:nvSpPr>
        <p:spPr>
          <a:xfrm>
            <a:off x="3756031" y="2472444"/>
            <a:ext cx="14923854" cy="6628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Gehörlosenbildung </a:t>
            </a:r>
            <a:r>
              <a:rPr lang="de-DE" sz="2800" dirty="0">
                <a:solidFill>
                  <a:schemeClr val="bg1"/>
                </a:solidFill>
              </a:rPr>
              <a:t>braucht </a:t>
            </a:r>
            <a:r>
              <a:rPr lang="de-DE" sz="2800" dirty="0" smtClean="0">
                <a:solidFill>
                  <a:schemeClr val="bg1"/>
                </a:solidFill>
              </a:rPr>
              <a:t>Gebärdensprache!</a:t>
            </a:r>
            <a:endParaRPr lang="de-DE" sz="2800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bilingual</a:t>
            </a:r>
            <a:r>
              <a:rPr lang="de-DE" sz="2800" dirty="0">
                <a:solidFill>
                  <a:schemeClr val="bg1"/>
                </a:solidFill>
              </a:rPr>
              <a:t>, </a:t>
            </a:r>
            <a:r>
              <a:rPr lang="de-DE" sz="2800" dirty="0" smtClean="0">
                <a:solidFill>
                  <a:schemeClr val="bg1"/>
                </a:solidFill>
              </a:rPr>
              <a:t>bimodal (zweisprachig + visuell)</a:t>
            </a:r>
            <a:endParaRPr lang="de-DE" sz="2800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Deaf </a:t>
            </a:r>
            <a:r>
              <a:rPr lang="de-DE" sz="2800" dirty="0">
                <a:solidFill>
                  <a:schemeClr val="bg1"/>
                </a:solidFill>
              </a:rPr>
              <a:t>Didaktik</a:t>
            </a: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Achten </a:t>
            </a:r>
            <a:r>
              <a:rPr lang="de-DE" sz="2800" dirty="0">
                <a:solidFill>
                  <a:schemeClr val="bg1"/>
                </a:solidFill>
              </a:rPr>
              <a:t>auf Raumausstattung (einander SEHEN </a:t>
            </a:r>
            <a:r>
              <a:rPr lang="de-DE" sz="2800" dirty="0" smtClean="0">
                <a:solidFill>
                  <a:schemeClr val="bg1"/>
                </a:solidFill>
              </a:rPr>
              <a:t>können, gutes Licht, …)</a:t>
            </a:r>
            <a:endParaRPr lang="de-DE" sz="2800" dirty="0">
              <a:solidFill>
                <a:schemeClr val="bg1"/>
              </a:solidFill>
            </a:endParaRP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Achten </a:t>
            </a:r>
            <a:r>
              <a:rPr lang="de-DE" sz="2800" dirty="0">
                <a:solidFill>
                  <a:schemeClr val="bg1"/>
                </a:solidFill>
              </a:rPr>
              <a:t>auf Gehörlosenkultur</a:t>
            </a:r>
          </a:p>
          <a:p>
            <a:pPr lvl="0">
              <a:lnSpc>
                <a:spcPct val="150000"/>
              </a:lnSpc>
            </a:pPr>
            <a:r>
              <a:rPr lang="de-DE" sz="2800" dirty="0" smtClean="0">
                <a:solidFill>
                  <a:schemeClr val="bg1"/>
                </a:solidFill>
              </a:rPr>
              <a:t>- Verbindung </a:t>
            </a:r>
            <a:r>
              <a:rPr lang="de-DE" sz="2800" dirty="0">
                <a:solidFill>
                  <a:schemeClr val="bg1"/>
                </a:solidFill>
              </a:rPr>
              <a:t>mit Gehörlosen-Community </a:t>
            </a: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4CFC09E-C933-27EE-9F78-A0D84E68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084" y="-1"/>
            <a:ext cx="15365916" cy="2258896"/>
          </a:xfrm>
          <a:prstGeom prst="rect">
            <a:avLst/>
          </a:prstGeom>
        </p:spPr>
      </p:pic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B4C38D1-096F-D2A9-A6B1-B6582EDAB506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30ED743-C6F7-E474-E6A8-4AF45992D37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E1DC5C4-F92C-9FF6-6E12-EDE1D9BBFB3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06D8B7B-FA5B-9F9A-3F56-D85D1D9DE54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9448647-984B-FF60-908C-75EAD38CB473}"/>
              </a:ext>
            </a:extLst>
          </p:cNvPr>
          <p:cNvSpPr txBox="1"/>
          <p:nvPr/>
        </p:nvSpPr>
        <p:spPr>
          <a:xfrm>
            <a:off x="7386470" y="70459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6000" spc="3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Feedback</a:t>
            </a:r>
            <a:endParaRPr lang="en-US" sz="6000" spc="300" dirty="0">
              <a:solidFill>
                <a:srgbClr val="FFFFFF"/>
              </a:solidFill>
              <a:latin typeface="Anton"/>
              <a:ea typeface="Calibri"/>
              <a:cs typeface="Calibri"/>
              <a:sym typeface="Anton"/>
            </a:endParaRPr>
          </a:p>
          <a:p>
            <a:pPr lvl="0"/>
            <a:endParaRPr sz="3200" spc="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2922084" cy="10287000"/>
          </a:xfrm>
          <a:prstGeom prst="rect">
            <a:avLst/>
          </a:prstGeom>
        </p:spPr>
      </p:pic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33B553-3F67-318A-03DC-0BCF14086A83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171339" y="3888712"/>
            <a:ext cx="90018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AT" sz="3600" spc="300" dirty="0">
                <a:solidFill>
                  <a:schemeClr val="bg1"/>
                </a:solidFill>
                <a:latin typeface="Anton" panose="020B0604020202020204" charset="0"/>
              </a:rPr>
              <a:t>Feedback</a:t>
            </a:r>
            <a:endParaRPr lang="de-AT" sz="1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1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1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1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 algn="ctr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Vielen Dank für die Aufmerksamkeit! 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algn="ctr"/>
            <a:endParaRPr lang="de-DE" sz="2000" dirty="0" smtClean="0">
              <a:latin typeface="+mn-lt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154" y="7734869"/>
            <a:ext cx="2395887" cy="1597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144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" name="Google Shape;21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19" name="Google Shape;219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"/>
          <p:cNvSpPr txBox="1"/>
          <p:nvPr/>
        </p:nvSpPr>
        <p:spPr>
          <a:xfrm>
            <a:off x="2157052" y="1867850"/>
            <a:ext cx="37719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227" name="Google Shape;227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 dirty="0"/>
          </a:p>
        </p:txBody>
      </p:sp>
      <p:sp>
        <p:nvSpPr>
          <p:cNvPr id="228" name="Google Shape;228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dirty="0"/>
          </a:p>
        </p:txBody>
      </p:sp>
      <p:sp>
        <p:nvSpPr>
          <p:cNvPr id="229" name="Google Shape;229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PresentationFormat>Benutzerdefiniert</PresentationFormat>
  <Paragraphs>188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 Black</vt:lpstr>
      <vt:lpstr>Arial</vt:lpstr>
      <vt:lpstr>Calibri</vt:lpstr>
      <vt:lpstr>Anton</vt:lpstr>
      <vt:lpstr>Quicksand</vt:lpstr>
      <vt:lpstr>Tahoma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56</cp:revision>
  <dcterms:created xsi:type="dcterms:W3CDTF">2006-08-16T00:00:00Z</dcterms:created>
  <dcterms:modified xsi:type="dcterms:W3CDTF">2026-03-17T17:10:57Z</dcterms:modified>
</cp:coreProperties>
</file>