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Anton"/>
      <p:regular r:id="rId20"/>
    </p:embeddedFont>
    <p:embeddedFont>
      <p:font typeface="Gloria Hallelujah"/>
      <p:regular r:id="rId21"/>
    </p:embeddedFont>
    <p:embeddedFont>
      <p:font typeface="Quicksand"/>
      <p:regular r:id="rId22"/>
      <p:bold r:id="rId23"/>
    </p:embeddedFont>
    <p:embeddedFont>
      <p:font typeface="Arial Black"/>
      <p:regular r:id="rId24"/>
    </p:embeddedFont>
    <p:embeddedFont>
      <p:font typeface="Quicksand SemiBold"/>
      <p:regular r:id="rId25"/>
      <p:bold r:id="rId26"/>
    </p:embeddedFont>
    <p:embeddedFont>
      <p:font typeface="Quicksand Medium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9" roundtripDataSignature="AMtx7miWJo1Bl8ooV9ZsopE3lFxOP6+u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ton-regular.fntdata"/><Relationship Id="rId22" Type="http://schemas.openxmlformats.org/officeDocument/2006/relationships/font" Target="fonts/Quicksand-regular.fntdata"/><Relationship Id="rId21" Type="http://schemas.openxmlformats.org/officeDocument/2006/relationships/font" Target="fonts/GloriaHallelujah-regular.fntdata"/><Relationship Id="rId24" Type="http://schemas.openxmlformats.org/officeDocument/2006/relationships/font" Target="fonts/ArialBlack-regular.fntdata"/><Relationship Id="rId23" Type="http://schemas.openxmlformats.org/officeDocument/2006/relationships/font" Target="fonts/Quicksa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SemiBold-bold.fntdata"/><Relationship Id="rId25" Type="http://schemas.openxmlformats.org/officeDocument/2006/relationships/font" Target="fonts/QuicksandSemiBold-regular.fntdata"/><Relationship Id="rId28" Type="http://schemas.openxmlformats.org/officeDocument/2006/relationships/font" Target="fonts/QuicksandMedium-bold.fntdata"/><Relationship Id="rId27" Type="http://schemas.openxmlformats.org/officeDocument/2006/relationships/font" Target="fonts/Quicksa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0" name="Google Shape;30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8" name="Google Shape;38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2" name="Google Shape;5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3.jpg"/><Relationship Id="rId6" Type="http://schemas.openxmlformats.org/officeDocument/2006/relationships/image" Target="../media/image5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4.jp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6.jpg"/><Relationship Id="rId5" Type="http://schemas.openxmlformats.org/officeDocument/2006/relationships/image" Target="../media/image14.jp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24.png"/><Relationship Id="rId7" Type="http://schemas.openxmlformats.org/officeDocument/2006/relationships/image" Target="../media/image2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1.jpg"/><Relationship Id="rId6" Type="http://schemas.openxmlformats.org/officeDocument/2006/relationships/image" Target="../media/image15.png"/><Relationship Id="rId7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5" Type="http://schemas.openxmlformats.org/officeDocument/2006/relationships/image" Target="../media/image14.jpg"/><Relationship Id="rId6" Type="http://schemas.openxmlformats.org/officeDocument/2006/relationships/image" Target="../media/image22.png"/><Relationship Id="rId7" Type="http://schemas.openxmlformats.org/officeDocument/2006/relationships/image" Target="../media/image25.png"/><Relationship Id="rId8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8.jpg"/><Relationship Id="rId5" Type="http://schemas.openxmlformats.org/officeDocument/2006/relationships/image" Target="../media/image10.png"/><Relationship Id="rId6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png"/><Relationship Id="rId10" Type="http://schemas.openxmlformats.org/officeDocument/2006/relationships/image" Target="../media/image19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5" Type="http://schemas.openxmlformats.org/officeDocument/2006/relationships/image" Target="../media/image16.png"/><Relationship Id="rId6" Type="http://schemas.openxmlformats.org/officeDocument/2006/relationships/image" Target="../media/image30.png"/><Relationship Id="rId7" Type="http://schemas.openxmlformats.org/officeDocument/2006/relationships/image" Target="../media/image29.png"/><Relationship Id="rId8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"/>
          <p:cNvGrpSpPr/>
          <p:nvPr/>
        </p:nvGrpSpPr>
        <p:grpSpPr>
          <a:xfrm>
            <a:off x="394191" y="-119144"/>
            <a:ext cx="18288000" cy="2437677"/>
            <a:chOff x="0" y="-57150"/>
            <a:chExt cx="769602" cy="2766483"/>
          </a:xfrm>
        </p:grpSpPr>
        <p:sp>
          <p:nvSpPr>
            <p:cNvPr id="79" name="Google Shape;79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4176427" y="902725"/>
            <a:ext cx="42399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 txBox="1"/>
          <p:nvPr/>
        </p:nvSpPr>
        <p:spPr>
          <a:xfrm>
            <a:off x="394191" y="8530046"/>
            <a:ext cx="22967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Sources Pictures: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freepik.com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 txBox="1"/>
          <p:nvPr/>
        </p:nvSpPr>
        <p:spPr>
          <a:xfrm>
            <a:off x="4065554" y="4166504"/>
            <a:ext cx="949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4065549" y="5536775"/>
            <a:ext cx="100506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Educazione dei sordi - Didattica Sorda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1"/>
          <p:cNvGrpSpPr/>
          <p:nvPr/>
        </p:nvGrpSpPr>
        <p:grpSpPr>
          <a:xfrm>
            <a:off x="-26695" y="-216290"/>
            <a:ext cx="2920640" cy="10503674"/>
            <a:chOff x="0" y="-57150"/>
            <a:chExt cx="769602" cy="2766600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-390620" y="-3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5" name="Google Shape;95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7" name="Google Shape;9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5437" y="-7484"/>
            <a:ext cx="16828292" cy="252781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39583" y="3086946"/>
            <a:ext cx="5316561" cy="531656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9039" y="4467056"/>
            <a:ext cx="2064000" cy="1835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01" name="Google Shape;101;p12"/>
          <p:cNvSpPr/>
          <p:nvPr/>
        </p:nvSpPr>
        <p:spPr>
          <a:xfrm>
            <a:off x="3787047" y="683125"/>
            <a:ext cx="37995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Benvenuti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2" name="Google Shape;102;p12"/>
          <p:cNvSpPr/>
          <p:nvPr/>
        </p:nvSpPr>
        <p:spPr>
          <a:xfrm>
            <a:off x="3787049" y="3675450"/>
            <a:ext cx="7006200" cy="29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Introduzione</a:t>
            </a:r>
            <a:br>
              <a:rPr b="0" i="0" lang="en-US" sz="4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4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Rompighiaccio </a:t>
            </a:r>
            <a:endParaRPr b="0" i="0" sz="4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3" name="Google Shape;103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18423" y="4640293"/>
            <a:ext cx="4903200" cy="32694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111" name="Google Shape;111;p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12" name="Google Shape;112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4140268" y="848759"/>
            <a:ext cx="941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Contenuti - Panoramica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4066025" y="2798300"/>
            <a:ext cx="9565200" cy="51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 dei sordi, Convenzione ONU</a:t>
            </a:r>
            <a:endParaRPr b="0" i="0" sz="3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Brainstorming: didattica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Principi della didattica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Attività: creare una settimana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 progetto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Conclusioni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Feedback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02613" y="3909238"/>
            <a:ext cx="4806000" cy="46548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123" name="Google Shape;123;p5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4" name="Google Shape;124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4086909" y="873675"/>
            <a:ext cx="35853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Obiettivi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3879300" y="2387725"/>
            <a:ext cx="10529400" cy="4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Comprendere le connessioni tra: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lingua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inclusione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</a:t>
            </a:r>
            <a:r>
              <a:rPr b="0" i="0" lang="en-US" sz="1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191468" y="2610938"/>
            <a:ext cx="4553585" cy="57920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14776945" y="3097485"/>
            <a:ext cx="1334100" cy="861900"/>
          </a:xfrm>
          <a:prstGeom prst="rect">
            <a:avLst/>
          </a:prstGeom>
          <a:solidFill>
            <a:srgbClr val="FFFB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Nostri diritti</a:t>
            </a:r>
            <a:endParaRPr b="0" i="0" sz="2500" u="none" cap="none" strike="noStrike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2627807" y="2970825"/>
            <a:ext cx="113793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Convenzione ONU sui Diritti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delle Persone con Disabilità, 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24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Diritto alla lingua dei segni per gli alunni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gli studenti sordi e ipoacusici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Ein Bild, das Design enthält.&#10;&#10;KI-generierte Inhalte können fehlerhaft sein." id="137" name="Google Shape;13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535089" y="6025364"/>
            <a:ext cx="1092000" cy="1086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38" name="Google Shape;138;p6"/>
          <p:cNvSpPr/>
          <p:nvPr/>
        </p:nvSpPr>
        <p:spPr>
          <a:xfrm>
            <a:off x="7793039" y="5112101"/>
            <a:ext cx="675303" cy="789682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0" name="Google Shape;140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8362" y="4294042"/>
            <a:ext cx="1685400" cy="1698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44" name="Google Shape;144;p6"/>
          <p:cNvSpPr/>
          <p:nvPr/>
        </p:nvSpPr>
        <p:spPr>
          <a:xfrm>
            <a:off x="3746203" y="761925"/>
            <a:ext cx="74595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15399413" y="3273733"/>
            <a:ext cx="15464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unsere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Rechte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4465972" y="1105870"/>
            <a:ext cx="11379300" cy="7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pari partecipazione al sistema scolastico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 senza barriere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 non discriminatoria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 inclusiva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3" name="Google Shape;153;p7"/>
          <p:cNvSpPr/>
          <p:nvPr/>
        </p:nvSpPr>
        <p:spPr>
          <a:xfrm rot="-5400000">
            <a:off x="3732243" y="4393340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7"/>
          <p:cNvSpPr/>
          <p:nvPr/>
        </p:nvSpPr>
        <p:spPr>
          <a:xfrm rot="-5400000">
            <a:off x="3732250" y="5631015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/>
          <p:nvPr/>
        </p:nvSpPr>
        <p:spPr>
          <a:xfrm rot="-5400000">
            <a:off x="3732263" y="6940113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97034" y="3516500"/>
            <a:ext cx="3354190" cy="503128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descr="Ein Bild, das Design enthält.&#10;&#10;KI-generierte Inhalte können fehlerhaft sein." id="157" name="Google Shape;15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588048" y="966023"/>
            <a:ext cx="1379400" cy="1372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58" name="Google Shape;158;p7"/>
          <p:cNvSpPr/>
          <p:nvPr/>
        </p:nvSpPr>
        <p:spPr>
          <a:xfrm rot="-5400000">
            <a:off x="3732257" y="8249237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0" name="Google Shape;160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8362" y="4294042"/>
            <a:ext cx="1685400" cy="1698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64" name="Google Shape;164;p7"/>
          <p:cNvSpPr/>
          <p:nvPr/>
        </p:nvSpPr>
        <p:spPr>
          <a:xfrm>
            <a:off x="3746200" y="761925"/>
            <a:ext cx="11653200" cy="22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 -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Diritto alla lingua dei segni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0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55704" y="5390278"/>
            <a:ext cx="4758100" cy="30152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72" name="Google Shape;172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5042" y="5462947"/>
            <a:ext cx="5149557" cy="294260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173" name="Google Shape;173;p8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74" name="Google Shape;174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7243" y="3894638"/>
            <a:ext cx="1847623" cy="183747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8"/>
          <p:cNvSpPr/>
          <p:nvPr/>
        </p:nvSpPr>
        <p:spPr>
          <a:xfrm>
            <a:off x="3746197" y="761925"/>
            <a:ext cx="136929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 - Didattica Sorda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3746200" y="2568495"/>
            <a:ext cx="14530200" cy="21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Didattica = come insegnare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Didattica Sorda = come insegnare agli alunni sordi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9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5" name="Google Shape;185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7" name="Google Shape;18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 txBox="1"/>
          <p:nvPr/>
        </p:nvSpPr>
        <p:spPr>
          <a:xfrm>
            <a:off x="3585178" y="352298"/>
            <a:ext cx="14702821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Brainstorming – Didattica Sorda</a:t>
            </a:r>
            <a:endParaRPr b="0" i="0" sz="6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84684" y="3927475"/>
            <a:ext cx="5433000" cy="3768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91" name="Google Shape;191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55000" y="3429012"/>
            <a:ext cx="5733000" cy="587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92" name="Google Shape;192;p9"/>
          <p:cNvSpPr txBox="1"/>
          <p:nvPr/>
        </p:nvSpPr>
        <p:spPr>
          <a:xfrm>
            <a:off x="372508" y="2279959"/>
            <a:ext cx="2177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 txBox="1"/>
          <p:nvPr/>
        </p:nvSpPr>
        <p:spPr>
          <a:xfrm>
            <a:off x="3585163" y="2015175"/>
            <a:ext cx="1574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Didattica Sorda = come insegnare agli alunni sordi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5" name="Google Shape;195;p9"/>
          <p:cNvSpPr txBox="1"/>
          <p:nvPr/>
        </p:nvSpPr>
        <p:spPr>
          <a:xfrm>
            <a:off x="4345532" y="4619903"/>
            <a:ext cx="51519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Immagina di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essere un insegnante.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lo insegneresti in una classe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alunni sordi e udenti?</a:t>
            </a:r>
            <a:endParaRPr b="0" i="0" sz="2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5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0"/>
          <p:cNvSpPr/>
          <p:nvPr/>
        </p:nvSpPr>
        <p:spPr>
          <a:xfrm>
            <a:off x="14705525" y="268955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3312825" y="2765025"/>
            <a:ext cx="7397400" cy="73128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47600" lIns="95250" spcFirstLastPara="1" rIns="95250" wrap="square" tIns="47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8"/>
              <a:buFont typeface="Arial"/>
              <a:buNone/>
            </a:pPr>
            <a:r>
              <a:t/>
            </a:r>
            <a:endParaRPr b="0" i="0" sz="1458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9505668" y="2765025"/>
            <a:ext cx="7130400" cy="7082100"/>
          </a:xfrm>
          <a:prstGeom prst="ellipse">
            <a:avLst/>
          </a:prstGeom>
          <a:solidFill>
            <a:srgbClr val="843F98"/>
          </a:solidFill>
          <a:ln>
            <a:noFill/>
          </a:ln>
        </p:spPr>
        <p:txBody>
          <a:bodyPr anchorCtr="0" anchor="ctr" bIns="47600" lIns="95250" spcFirstLastPara="1" rIns="95250" wrap="square" tIns="47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8"/>
              <a:buFont typeface="Arial"/>
              <a:buNone/>
            </a:pPr>
            <a:r>
              <a:t/>
            </a:r>
            <a:endParaRPr b="0" i="0" sz="1458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4456090" y="7693120"/>
            <a:ext cx="47523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Lavoro di gruppo, progetti,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comunicazione tra loro</a:t>
            </a:r>
            <a:b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entrambe le lingue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Ein Bild, das Design enthält.&#10;&#10;KI-generierte Inhalte können fehlerhaft sein." id="205" name="Google Shape;20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31436" y="5472786"/>
            <a:ext cx="1638900" cy="1630800"/>
          </a:xfrm>
          <a:prstGeom prst="ellipse">
            <a:avLst/>
          </a:prstGeom>
          <a:noFill/>
          <a:ln>
            <a:noFill/>
          </a:ln>
          <a:effectLst>
            <a:outerShdw blurRad="396890" sx="-80000" rotWithShape="0" dir="5400000" dist="304282" sy="-18000">
              <a:srgbClr val="000000">
                <a:alpha val="21960"/>
              </a:srgbClr>
            </a:outerShdw>
          </a:effectLst>
        </p:spPr>
      </p:pic>
      <p:pic>
        <p:nvPicPr>
          <p:cNvPr id="206" name="Google Shape;206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710876" y="4711812"/>
            <a:ext cx="1200600" cy="8634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926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64593" rotWithShape="0" algn="tl">
              <a:srgbClr val="000000">
                <a:alpha val="43137"/>
              </a:srgbClr>
            </a:outerShdw>
          </a:effectLst>
        </p:spPr>
      </p:pic>
      <p:pic>
        <p:nvPicPr>
          <p:cNvPr id="207" name="Google Shape;207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23791" y="4430928"/>
            <a:ext cx="1162200" cy="978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926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64593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208" name="Google Shape;208;p1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09" name="Google Shape;209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53570" y="4127874"/>
            <a:ext cx="1758600" cy="1772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13" name="Google Shape;213;p10"/>
          <p:cNvSpPr txBox="1"/>
          <p:nvPr/>
        </p:nvSpPr>
        <p:spPr>
          <a:xfrm>
            <a:off x="3585175" y="382698"/>
            <a:ext cx="12679800" cy="12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Didattica Sorda - Principi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6057435" y="1623456"/>
            <a:ext cx="8648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Bilingue &amp; Bimodale</a:t>
            </a:r>
            <a:endParaRPr b="1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5" name="Google Shape;215;p10"/>
          <p:cNvSpPr txBox="1"/>
          <p:nvPr/>
        </p:nvSpPr>
        <p:spPr>
          <a:xfrm>
            <a:off x="5097475" y="4392248"/>
            <a:ext cx="4378800" cy="3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Insegnanti Sordi </a:t>
            </a:r>
            <a:b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(segnanti nativi)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Insegnanti udenti</a:t>
            </a:r>
            <a:b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sanno segnare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6" name="Google Shape;216;p10"/>
          <p:cNvSpPr txBox="1"/>
          <p:nvPr/>
        </p:nvSpPr>
        <p:spPr>
          <a:xfrm>
            <a:off x="3362694" y="5516861"/>
            <a:ext cx="24186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Interprete di</a:t>
            </a:r>
            <a:b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lingua dei segni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7" name="Google Shape;217;p10"/>
          <p:cNvSpPr txBox="1"/>
          <p:nvPr/>
        </p:nvSpPr>
        <p:spPr>
          <a:xfrm>
            <a:off x="10891457" y="3409469"/>
            <a:ext cx="4378800" cy="9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Strumenti didattici visivi 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(materiali, video)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8" name="Google Shape;218;p10"/>
          <p:cNvSpPr txBox="1"/>
          <p:nvPr/>
        </p:nvSpPr>
        <p:spPr>
          <a:xfrm>
            <a:off x="11105576" y="5329784"/>
            <a:ext cx="57195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Ambiente: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disposizione dei posti a sedere, sistema di illuminazione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9" name="Google Shape;219;p10"/>
          <p:cNvSpPr txBox="1"/>
          <p:nvPr/>
        </p:nvSpPr>
        <p:spPr>
          <a:xfrm>
            <a:off x="9892533" y="6752261"/>
            <a:ext cx="64380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programma didattico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comprende anche la cultura Sorda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(storia, arte, cinema…)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11154088" y="8221244"/>
            <a:ext cx="36798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Comunità Sorda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Workshop ed eventi con ospiti Sordi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5147228" y="3035425"/>
            <a:ext cx="3684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Include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lingua dei segni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85179" y="3214784"/>
            <a:ext cx="7950961" cy="535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867688" y="2641586"/>
            <a:ext cx="6063037" cy="621212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230" name="Google Shape;230;p1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31" name="Google Shape;231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372508" y="2279959"/>
            <a:ext cx="2177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5" name="Google Shape;235;p11"/>
          <p:cNvSpPr txBox="1"/>
          <p:nvPr/>
        </p:nvSpPr>
        <p:spPr>
          <a:xfrm>
            <a:off x="3702820" y="576569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Creare una settimana di progetto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13041377" y="3617032"/>
            <a:ext cx="3715800" cy="25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classe ci sono studenti sordi e udenti.</a:t>
            </a:r>
            <a:endParaRPr b="0" i="0" sz="22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L'insegnante chiede agli studenti sordi di creare una settimana di progetto sul tema della Cultura e Comunità Sorda</a:t>
            </a:r>
            <a:endParaRPr b="0" i="0" sz="22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4"/>
          <p:cNvSpPr txBox="1"/>
          <p:nvPr/>
        </p:nvSpPr>
        <p:spPr>
          <a:xfrm>
            <a:off x="6576323" y="3796546"/>
            <a:ext cx="376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3113196" y="2960380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6889015" y="2975159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3064291" y="6138743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6907252" y="6138743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10700989" y="2917029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Sign Language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Why is it important for us?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10734772" y="6124393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4"/>
          <p:cNvSpPr txBox="1"/>
          <p:nvPr/>
        </p:nvSpPr>
        <p:spPr>
          <a:xfrm>
            <a:off x="3261325" y="6585300"/>
            <a:ext cx="3155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Interpreti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Come funziona?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4"/>
          <p:cNvSpPr txBox="1"/>
          <p:nvPr/>
        </p:nvSpPr>
        <p:spPr>
          <a:xfrm>
            <a:off x="7213008" y="3417279"/>
            <a:ext cx="3043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Storia dei Sordi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Esempi importanti</a:t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4"/>
          <p:cNvSpPr txBox="1"/>
          <p:nvPr/>
        </p:nvSpPr>
        <p:spPr>
          <a:xfrm>
            <a:off x="6936759" y="6443383"/>
            <a:ext cx="3326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Lingua dei Segni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Perchè è importante </a:t>
            </a:r>
            <a:b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per noi?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3" name="Google Shape;253;p34"/>
          <p:cNvSpPr txBox="1"/>
          <p:nvPr/>
        </p:nvSpPr>
        <p:spPr>
          <a:xfrm>
            <a:off x="11059572" y="6674129"/>
            <a:ext cx="30432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Regole di comunicazione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Esempi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4" name="Google Shape;254;p34"/>
          <p:cNvSpPr txBox="1"/>
          <p:nvPr/>
        </p:nvSpPr>
        <p:spPr>
          <a:xfrm>
            <a:off x="10689590" y="3365638"/>
            <a:ext cx="35496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Ospiti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Modelli di riferimento Sordi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14490149" y="2917030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Guests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Taube Role Models</a:t>
            </a:r>
            <a:endParaRPr b="0" i="0" sz="11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4"/>
          <p:cNvSpPr/>
          <p:nvPr/>
        </p:nvSpPr>
        <p:spPr>
          <a:xfrm>
            <a:off x="14442080" y="6088926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Sign Language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Why is it important for us?What </a:t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7" name="Google Shape;257;p34"/>
          <p:cNvSpPr txBox="1"/>
          <p:nvPr/>
        </p:nvSpPr>
        <p:spPr>
          <a:xfrm>
            <a:off x="14623583" y="3388671"/>
            <a:ext cx="30432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Cultura Sorda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Arte, Film…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8" name="Google Shape;258;p34"/>
          <p:cNvSpPr txBox="1"/>
          <p:nvPr/>
        </p:nvSpPr>
        <p:spPr>
          <a:xfrm>
            <a:off x="14756292" y="6541083"/>
            <a:ext cx="30432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Cos’altro è importante </a:t>
            </a:r>
            <a:b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per te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grpSp>
        <p:nvGrpSpPr>
          <p:cNvPr id="259" name="Google Shape;259;p3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60" name="Google Shape;260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3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3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4"/>
          <p:cNvSpPr txBox="1"/>
          <p:nvPr/>
        </p:nvSpPr>
        <p:spPr>
          <a:xfrm>
            <a:off x="372508" y="2279959"/>
            <a:ext cx="2177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4" name="Google Shape;264;p34"/>
          <p:cNvSpPr txBox="1"/>
          <p:nvPr/>
        </p:nvSpPr>
        <p:spPr>
          <a:xfrm>
            <a:off x="3702825" y="576576"/>
            <a:ext cx="12679800" cy="18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Creare una settimana di progetto</a:t>
            </a:r>
            <a:b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4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Idee e suggerimenti</a:t>
            </a:r>
            <a:endParaRPr b="0" i="0" sz="4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4"/>
          <p:cNvSpPr txBox="1"/>
          <p:nvPr/>
        </p:nvSpPr>
        <p:spPr>
          <a:xfrm>
            <a:off x="3373139" y="3205769"/>
            <a:ext cx="3043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Escursioni nella</a:t>
            </a:r>
            <a:endParaRPr b="0" i="0" sz="1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Comunità Sorda</a:t>
            </a:r>
            <a:endParaRPr b="0" i="0" sz="1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Cosa mostreresti</a:t>
            </a:r>
            <a:r>
              <a:rPr b="0" i="0" lang="en-US" sz="1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</a:t>
            </a:r>
            <a:endParaRPr b="0" i="0" sz="1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5"/>
          <p:cNvSpPr txBox="1"/>
          <p:nvPr/>
        </p:nvSpPr>
        <p:spPr>
          <a:xfrm>
            <a:off x="3480644" y="460869"/>
            <a:ext cx="124641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Conclusioni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272" name="Google Shape;272;p35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73" name="Google Shape;273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3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5" name="Google Shape;275;p3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5"/>
          <p:cNvSpPr txBox="1"/>
          <p:nvPr/>
        </p:nvSpPr>
        <p:spPr>
          <a:xfrm>
            <a:off x="3628200" y="2484750"/>
            <a:ext cx="13668900" cy="59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L'educazione dei sordi richiede la lingua dei segni!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Bilingue, bimodale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Didattica Sorda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Attenzione alla disposizione dell’aula (poter vedersi l'un l'altro, buona illuminazione, sistemi di allarme visivi …)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Promuovere la cultura Sorda nelle scuole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Legame con la comunità Sorda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9754" y="6546394"/>
            <a:ext cx="2395800" cy="1597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83" name="Google Shape;283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22084" y="-1"/>
            <a:ext cx="15365915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6"/>
          <p:cNvSpPr txBox="1"/>
          <p:nvPr/>
        </p:nvSpPr>
        <p:spPr>
          <a:xfrm>
            <a:off x="3481470" y="583321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Feedback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5" name="Google Shape;285;p3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86" name="Google Shape;286;p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3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" name="Google Shape;288;p3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6"/>
          <p:cNvSpPr txBox="1"/>
          <p:nvPr/>
        </p:nvSpPr>
        <p:spPr>
          <a:xfrm>
            <a:off x="4572000" y="2258900"/>
            <a:ext cx="102714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Grazie per l'attenzione!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9" name="Google Shape;299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00" name="Google Shape;300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2157052" y="1867850"/>
            <a:ext cx="3771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9" name="Google Shape;309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0" name="Google Shape;310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