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Anton"/>
      <p:regular r:id="rId20"/>
    </p:embeddedFont>
    <p:embeddedFont>
      <p:font typeface="Quicksand"/>
      <p:regular r:id="rId21"/>
      <p:bold r:id="rId22"/>
    </p:embeddedFont>
    <p:embeddedFont>
      <p:font typeface="Arial Black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jezJJ8IyOZUsTnayX0BSsDaDgU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ton-regular.fntdata"/><Relationship Id="rId11" Type="http://schemas.openxmlformats.org/officeDocument/2006/relationships/slide" Target="slides/slide6.xml"/><Relationship Id="rId22" Type="http://schemas.openxmlformats.org/officeDocument/2006/relationships/font" Target="fonts/Quicksand-bold.fntdata"/><Relationship Id="rId10" Type="http://schemas.openxmlformats.org/officeDocument/2006/relationships/slide" Target="slides/slide5.xml"/><Relationship Id="rId21" Type="http://schemas.openxmlformats.org/officeDocument/2006/relationships/font" Target="fonts/Quicksand-regular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ArialBlac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dc5995bf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g3dc5995bf6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3" name="Google Shape;293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6" name="Google Shape;30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0" name="Google Shape;30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8" name="Google Shape;38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2" name="Google Shape;5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8.jpg"/><Relationship Id="rId6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20.jpg"/><Relationship Id="rId7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5" Type="http://schemas.openxmlformats.org/officeDocument/2006/relationships/image" Target="../media/image4.jpg"/><Relationship Id="rId6" Type="http://schemas.openxmlformats.org/officeDocument/2006/relationships/image" Target="../media/image14.png"/><Relationship Id="rId7" Type="http://schemas.openxmlformats.org/officeDocument/2006/relationships/image" Target="../media/image16.png"/><Relationship Id="rId8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18.png"/><Relationship Id="rId6" Type="http://schemas.openxmlformats.org/officeDocument/2006/relationships/image" Target="../media/image9.png"/><Relationship Id="rId7" Type="http://schemas.openxmlformats.org/officeDocument/2006/relationships/image" Target="../media/image27.png"/><Relationship Id="rId8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18.png"/><Relationship Id="rId6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18.png"/><Relationship Id="rId6" Type="http://schemas.openxmlformats.org/officeDocument/2006/relationships/image" Target="../media/image9.png"/><Relationship Id="rId7" Type="http://schemas.openxmlformats.org/officeDocument/2006/relationships/image" Target="../media/image26.jp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24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25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29.png"/><Relationship Id="rId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g3dc5995bf64_0_0"/>
          <p:cNvGrpSpPr/>
          <p:nvPr/>
        </p:nvGrpSpPr>
        <p:grpSpPr>
          <a:xfrm>
            <a:off x="-228259" y="-119129"/>
            <a:ext cx="18287975" cy="2437651"/>
            <a:chOff x="0" y="-57150"/>
            <a:chExt cx="769602" cy="2766600"/>
          </a:xfrm>
        </p:grpSpPr>
        <p:sp>
          <p:nvSpPr>
            <p:cNvPr id="79" name="Google Shape;79;g3dc5995bf64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g3dc5995bf64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g3dc5995bf64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g3dc5995bf64_0_0"/>
          <p:cNvSpPr txBox="1"/>
          <p:nvPr/>
        </p:nvSpPr>
        <p:spPr>
          <a:xfrm>
            <a:off x="4065554" y="4166504"/>
            <a:ext cx="949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Onderwijs aan doven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83" name="Google Shape;83;g3dc5995bf64_0_0"/>
          <p:cNvGrpSpPr/>
          <p:nvPr/>
        </p:nvGrpSpPr>
        <p:grpSpPr>
          <a:xfrm>
            <a:off x="0" y="-223717"/>
            <a:ext cx="2922102" cy="10504504"/>
            <a:chOff x="0" y="-57150"/>
            <a:chExt cx="769602" cy="2766600"/>
          </a:xfrm>
        </p:grpSpPr>
        <p:sp>
          <p:nvSpPr>
            <p:cNvPr id="84" name="Google Shape;84;g3dc5995bf64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g3dc5995bf64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g3dc5995bf64_0_0"/>
          <p:cNvSpPr/>
          <p:nvPr/>
        </p:nvSpPr>
        <p:spPr>
          <a:xfrm>
            <a:off x="-331548" y="92111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dc5995bf64_0_0"/>
          <p:cNvSpPr/>
          <p:nvPr/>
        </p:nvSpPr>
        <p:spPr>
          <a:xfrm>
            <a:off x="4176428" y="902725"/>
            <a:ext cx="45405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| Workshop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dc5995bf64_0_0"/>
          <p:cNvSpPr/>
          <p:nvPr/>
        </p:nvSpPr>
        <p:spPr>
          <a:xfrm>
            <a:off x="4065554" y="5536782"/>
            <a:ext cx="73149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Didactiek voor doven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dc5995bf64_0_0"/>
          <p:cNvSpPr txBox="1"/>
          <p:nvPr/>
        </p:nvSpPr>
        <p:spPr>
          <a:xfrm>
            <a:off x="394191" y="8530046"/>
            <a:ext cx="22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Bronnen Afbeeldingen: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freepik.com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5437" y="-7484"/>
            <a:ext cx="16828292" cy="252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5437" y="61280"/>
            <a:ext cx="3086531" cy="24590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2"/>
          <p:cNvGrpSpPr/>
          <p:nvPr/>
        </p:nvGrpSpPr>
        <p:grpSpPr>
          <a:xfrm>
            <a:off x="-1" y="0"/>
            <a:ext cx="19753730" cy="10287000"/>
            <a:chOff x="0" y="0"/>
            <a:chExt cx="769602" cy="2709333"/>
          </a:xfrm>
        </p:grpSpPr>
        <p:sp>
          <p:nvSpPr>
            <p:cNvPr id="97" name="Google Shape;97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2"/>
            <p:cNvSpPr txBox="1"/>
            <p:nvPr/>
          </p:nvSpPr>
          <p:spPr>
            <a:xfrm>
              <a:off x="0" y="614193"/>
              <a:ext cx="769602" cy="2090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Google Shape;102;p12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03" name="Google Shape;10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12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2"/>
          <p:cNvSpPr/>
          <p:nvPr/>
        </p:nvSpPr>
        <p:spPr>
          <a:xfrm>
            <a:off x="4445348" y="3255539"/>
            <a:ext cx="3441007" cy="2936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Inleiding</a:t>
            </a:r>
            <a:b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IJsbreker </a:t>
            </a: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7" name="Google Shape;107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681608" y="3805796"/>
            <a:ext cx="3585300" cy="3188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08" name="Google Shape;108;p12"/>
          <p:cNvSpPr/>
          <p:nvPr/>
        </p:nvSpPr>
        <p:spPr>
          <a:xfrm>
            <a:off x="4445346" y="1451353"/>
            <a:ext cx="42327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Welkom</a:t>
            </a:r>
            <a:endParaRPr b="1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4"/>
          <p:cNvGrpSpPr/>
          <p:nvPr/>
        </p:nvGrpSpPr>
        <p:grpSpPr>
          <a:xfrm>
            <a:off x="-183450" y="-401096"/>
            <a:ext cx="19160250" cy="13509570"/>
            <a:chOff x="3873" y="19277"/>
            <a:chExt cx="798590" cy="2961196"/>
          </a:xfrm>
        </p:grpSpPr>
        <p:sp>
          <p:nvSpPr>
            <p:cNvPr id="114" name="Google Shape;114;p4"/>
            <p:cNvSpPr/>
            <p:nvPr/>
          </p:nvSpPr>
          <p:spPr>
            <a:xfrm>
              <a:off x="3873" y="19277"/>
              <a:ext cx="779222" cy="2736426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6150" lIns="92300" spcFirstLastPara="1" rIns="92300" wrap="square" tIns="46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17"/>
                <a:buFont typeface="Arial"/>
                <a:buNone/>
              </a:pPr>
              <a:r>
                <a:t/>
              </a:r>
              <a:endParaRPr b="0" i="0" sz="181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"/>
            <p:cNvSpPr txBox="1"/>
            <p:nvPr/>
          </p:nvSpPr>
          <p:spPr>
            <a:xfrm>
              <a:off x="32963" y="213873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300" lIns="51300" spcFirstLastPara="1" rIns="51300" wrap="square" tIns="513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17"/>
                <a:buFont typeface="Arial"/>
                <a:buNone/>
              </a:pPr>
              <a:r>
                <a:t/>
              </a:r>
              <a:endParaRPr b="0" i="0" sz="181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17"/>
                <a:buFont typeface="Arial"/>
                <a:buNone/>
              </a:pPr>
              <a:r>
                <a:t/>
              </a:r>
              <a:endParaRPr b="0" i="0" sz="181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8" name="Google Shape;118;p4"/>
          <p:cNvGrpSpPr/>
          <p:nvPr/>
        </p:nvGrpSpPr>
        <p:grpSpPr>
          <a:xfrm>
            <a:off x="-284000" y="-2227231"/>
            <a:ext cx="3354233" cy="14175459"/>
            <a:chOff x="0" y="-57150"/>
            <a:chExt cx="769602" cy="2766483"/>
          </a:xfrm>
        </p:grpSpPr>
        <p:sp>
          <p:nvSpPr>
            <p:cNvPr id="119" name="Google Shape;119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52450" lIns="104950" spcFirstLastPara="1" rIns="104950" wrap="square" tIns="524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66"/>
                <a:buFont typeface="Arial"/>
                <a:buNone/>
              </a:pPr>
              <a:r>
                <a:t/>
              </a:r>
              <a:endParaRPr b="0" i="0" sz="20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300" lIns="58300" spcFirstLastPara="1" rIns="58300" wrap="square" tIns="583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66"/>
                <a:buFont typeface="Arial"/>
                <a:buNone/>
              </a:pPr>
              <a:r>
                <a:t/>
              </a:r>
              <a:endParaRPr b="0" i="0" sz="20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66"/>
                <a:buFont typeface="Arial"/>
                <a:buNone/>
              </a:pPr>
              <a:r>
                <a:t/>
              </a:r>
              <a:endParaRPr b="0" i="0" sz="20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4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4200765" y="1309962"/>
            <a:ext cx="64491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7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Inhoud </a:t>
            </a:r>
            <a:endParaRPr b="0" i="0" sz="7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40675" y="3225850"/>
            <a:ext cx="4986600" cy="3324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24" name="Google Shape;124;p4"/>
          <p:cNvSpPr txBox="1"/>
          <p:nvPr/>
        </p:nvSpPr>
        <p:spPr>
          <a:xfrm>
            <a:off x="3823467" y="3060773"/>
            <a:ext cx="8234106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Info: Onderwijs aan doven, VN-Verdrag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Brainstormen: Didactiek voor doven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Info: Principes van de didactiek voor doven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Activiteit: Een projectweek opzetten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Conclusie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Feedback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5"/>
          <p:cNvGrpSpPr/>
          <p:nvPr/>
        </p:nvGrpSpPr>
        <p:grpSpPr>
          <a:xfrm>
            <a:off x="-86100" y="-952500"/>
            <a:ext cx="18653062" cy="14242227"/>
            <a:chOff x="-3848" y="0"/>
            <a:chExt cx="773450" cy="2980356"/>
          </a:xfrm>
        </p:grpSpPr>
        <p:sp>
          <p:nvSpPr>
            <p:cNvPr id="130" name="Google Shape;130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-3848" y="213873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5"/>
          <p:cNvGrpSpPr/>
          <p:nvPr/>
        </p:nvGrpSpPr>
        <p:grpSpPr>
          <a:xfrm>
            <a:off x="-183450" y="-1300323"/>
            <a:ext cx="3740727" cy="13446767"/>
            <a:chOff x="0" y="-57150"/>
            <a:chExt cx="769602" cy="2766483"/>
          </a:xfrm>
        </p:grpSpPr>
        <p:sp>
          <p:nvSpPr>
            <p:cNvPr id="135" name="Google Shape;135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58500" lIns="117050" spcFirstLastPara="1" rIns="117050" wrap="square" tIns="585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4"/>
                <a:buFont typeface="Arial"/>
                <a:buNone/>
              </a:pPr>
              <a:r>
                <a:t/>
              </a:r>
              <a:endParaRPr b="0" i="0" sz="23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5025" lIns="65025" spcFirstLastPara="1" rIns="65025" wrap="square" tIns="6502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4"/>
                <a:buFont typeface="Arial"/>
                <a:buNone/>
              </a:pPr>
              <a:r>
                <a:t/>
              </a:r>
              <a:endParaRPr b="0" i="0" sz="23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4"/>
                <a:buFont typeface="Arial"/>
                <a:buNone/>
              </a:pPr>
              <a:r>
                <a:t/>
              </a:r>
              <a:endParaRPr b="0" i="0" sz="23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5"/>
          <p:cNvSpPr/>
          <p:nvPr/>
        </p:nvSpPr>
        <p:spPr>
          <a:xfrm>
            <a:off x="-183440" y="-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4093300" y="641500"/>
            <a:ext cx="5578800" cy="12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Doel</a:t>
            </a:r>
            <a:endParaRPr b="0" i="0" sz="6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3926339" y="3745992"/>
            <a:ext cx="9084538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Inzicht krijgen in het verband tussen</a:t>
            </a:r>
            <a:b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onderwijs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taal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inclusie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cultuur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225476" y="3428999"/>
            <a:ext cx="4304400" cy="4169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-1908482" y="647356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8" name="Google Shape;148;p6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49" name="Google Shape;149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" name="Google Shape;151;p6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3946076" y="1378825"/>
            <a:ext cx="86094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Onderwijs aan doven</a:t>
            </a:r>
            <a:endParaRPr b="0" i="0" sz="6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24668" y="3177200"/>
            <a:ext cx="4553585" cy="579200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 txBox="1"/>
          <p:nvPr/>
        </p:nvSpPr>
        <p:spPr>
          <a:xfrm>
            <a:off x="14534401" y="3615205"/>
            <a:ext cx="1334118" cy="90095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14331185" y="3615205"/>
            <a:ext cx="15464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onze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rechten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2426944" y="4450350"/>
            <a:ext cx="11379334" cy="51398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VN-Verdrag inzake de 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rechten van personen met een handicap,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Artikel 24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 op gebarentaal voor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dove en slechthorende leerlingen/studenten</a:t>
            </a:r>
            <a:b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Ein Bild, das Design enthält.&#10;&#10;KI-generierte Inhalte können fehlerhaft sein." id="157" name="Google Shape;15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268289" y="6591626"/>
            <a:ext cx="1092039" cy="108663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58" name="Google Shape;158;p6"/>
          <p:cNvSpPr/>
          <p:nvPr/>
        </p:nvSpPr>
        <p:spPr>
          <a:xfrm>
            <a:off x="7592176" y="6591626"/>
            <a:ext cx="675303" cy="789682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7"/>
          <p:cNvGrpSpPr/>
          <p:nvPr/>
        </p:nvGrpSpPr>
        <p:grpSpPr>
          <a:xfrm>
            <a:off x="0" y="2520333"/>
            <a:ext cx="18288000" cy="7808222"/>
            <a:chOff x="0" y="-57150"/>
            <a:chExt cx="769602" cy="2766483"/>
          </a:xfrm>
        </p:grpSpPr>
        <p:sp>
          <p:nvSpPr>
            <p:cNvPr id="164" name="Google Shape;164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-1520318" y="407463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9" name="Google Shape;169;p7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70" name="Google Shape;170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2" name="Google Shape;172;p7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3573750" y="1230500"/>
            <a:ext cx="14018400" cy="16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Onderwijs voor doven – </a:t>
            </a: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Recht op gebarentaal</a:t>
            </a:r>
            <a:endParaRPr b="1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15399413" y="3273733"/>
            <a:ext cx="15464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unsere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Rechte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4465972" y="1587015"/>
            <a:ext cx="11379300" cy="83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gelijke deelname aan het onderwijssysteem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onderwijs zonder barriers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onderwijs zonder discriminatie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inclusief onderwijs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" name="Google Shape;176;p7"/>
          <p:cNvSpPr/>
          <p:nvPr/>
        </p:nvSpPr>
        <p:spPr>
          <a:xfrm rot="-5400000">
            <a:off x="3682506" y="4502390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/>
          <p:nvPr/>
        </p:nvSpPr>
        <p:spPr>
          <a:xfrm rot="-5400000">
            <a:off x="3732250" y="5631015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7"/>
          <p:cNvSpPr/>
          <p:nvPr/>
        </p:nvSpPr>
        <p:spPr>
          <a:xfrm rot="-5400000">
            <a:off x="3732250" y="6868676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97034" y="3516500"/>
            <a:ext cx="3354190" cy="503128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Design enthält.&#10;&#10;KI-generierte Inhalte können fehlerhaft sein." id="180" name="Google Shape;18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254832" y="5725506"/>
            <a:ext cx="1092039" cy="108663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81" name="Google Shape;181;p7"/>
          <p:cNvSpPr/>
          <p:nvPr/>
        </p:nvSpPr>
        <p:spPr>
          <a:xfrm rot="-5400000">
            <a:off x="3833419" y="8106337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0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3585178" y="916023"/>
            <a:ext cx="147027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Onderwijs aan doven 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– Didactiek voor doven </a:t>
            </a:r>
            <a:endParaRPr b="0" i="0" sz="4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3757669" y="3253315"/>
            <a:ext cx="145302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didactiek = hoe lesgeven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Doven didactiek = hoe je dove leerlingen lesgeeft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      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55704" y="5390278"/>
            <a:ext cx="4758100" cy="30152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91" name="Google Shape;19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5042" y="5462947"/>
            <a:ext cx="5149557" cy="294260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grpSp>
        <p:nvGrpSpPr>
          <p:cNvPr id="192" name="Google Shape;192;p8"/>
          <p:cNvGrpSpPr/>
          <p:nvPr/>
        </p:nvGrpSpPr>
        <p:grpSpPr>
          <a:xfrm>
            <a:off x="0" y="-216992"/>
            <a:ext cx="2922084" cy="10503992"/>
            <a:chOff x="0" y="-57150"/>
            <a:chExt cx="769602" cy="2766483"/>
          </a:xfrm>
        </p:grpSpPr>
        <p:sp>
          <p:nvSpPr>
            <p:cNvPr id="193" name="Google Shape;193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8"/>
          <p:cNvSpPr/>
          <p:nvPr/>
        </p:nvSpPr>
        <p:spPr>
          <a:xfrm>
            <a:off x="-306850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 txBox="1"/>
          <p:nvPr/>
        </p:nvSpPr>
        <p:spPr>
          <a:xfrm>
            <a:off x="3585178" y="352298"/>
            <a:ext cx="14702821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Brainstormen – Didactiek voor doven</a:t>
            </a:r>
            <a:endParaRPr b="0" i="0" sz="6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3529409" y="2475888"/>
            <a:ext cx="14530306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      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9"/>
          <p:cNvGrpSpPr/>
          <p:nvPr/>
        </p:nvGrpSpPr>
        <p:grpSpPr>
          <a:xfrm>
            <a:off x="0" y="-216992"/>
            <a:ext cx="2922084" cy="10503992"/>
            <a:chOff x="0" y="-57150"/>
            <a:chExt cx="769602" cy="2766483"/>
          </a:xfrm>
        </p:grpSpPr>
        <p:sp>
          <p:nvSpPr>
            <p:cNvPr id="205" name="Google Shape;205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9"/>
          <p:cNvSpPr/>
          <p:nvPr/>
        </p:nvSpPr>
        <p:spPr>
          <a:xfrm>
            <a:off x="-306850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32809" y="4098375"/>
            <a:ext cx="5433056" cy="37683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09" name="Google Shape;20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60950" y="3490462"/>
            <a:ext cx="5732993" cy="58739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10" name="Google Shape;210;p9"/>
          <p:cNvSpPr txBox="1"/>
          <p:nvPr/>
        </p:nvSpPr>
        <p:spPr>
          <a:xfrm>
            <a:off x="4151482" y="4535825"/>
            <a:ext cx="51519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Stel je voor dat je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 leraar bent.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Hoe zou je lesgeven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een klas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 dove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leerlingen?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17" name="Google Shape;217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3449104" y="63751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Info: Didactiek voor doven</a:t>
            </a: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7212925" y="2250688"/>
            <a:ext cx="5424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4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</a:t>
            </a:r>
            <a: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weetalig &amp; bimodaal</a:t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3312829" y="3361007"/>
            <a:ext cx="7224885" cy="6716767"/>
          </a:xfrm>
          <a:prstGeom prst="ellipse">
            <a:avLst/>
          </a:prstGeom>
          <a:solidFill>
            <a:schemeClr val="dk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F24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9257716" y="3395368"/>
            <a:ext cx="6504798" cy="6460999"/>
          </a:xfrm>
          <a:prstGeom prst="ellipse">
            <a:avLst/>
          </a:prstGeom>
          <a:solidFill>
            <a:schemeClr val="accent5"/>
          </a:solidFill>
          <a:ln cap="flat" cmpd="sng" w="25400">
            <a:solidFill>
              <a:srgbClr val="367D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 txBox="1"/>
          <p:nvPr/>
        </p:nvSpPr>
        <p:spPr>
          <a:xfrm>
            <a:off x="5076905" y="3849424"/>
            <a:ext cx="42036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</a:rPr>
              <a:t>I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nclusie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Gebarentaal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Dove docenten </a:t>
            </a:r>
            <a:b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(moedertaalsprekers)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horende docenten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kunnen gebarentaal gebruiken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11373867" y="3736936"/>
            <a:ext cx="3953436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visuele leermiddelen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(materialen, video's)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7398656" y="6695240"/>
            <a:ext cx="84107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Het curriculum omvat ook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Dovencultuur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(geschiedenis, kunst, films …)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10414106" y="8067240"/>
            <a:ext cx="353252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Dove</a:t>
            </a:r>
            <a:r>
              <a:rPr lang="en-US" sz="2000">
                <a:solidFill>
                  <a:schemeClr val="dk1"/>
                </a:solidFill>
              </a:rPr>
              <a:t>n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gemeenschap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Workshops, evenementen met dove gasten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0"/>
          <p:cNvSpPr txBox="1"/>
          <p:nvPr/>
        </p:nvSpPr>
        <p:spPr>
          <a:xfrm>
            <a:off x="5147919" y="7578840"/>
            <a:ext cx="442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Groepswerk, projecten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Design enthält.&#10;&#10;KI-generierte Inhalte können fehlerhaft sein." id="229" name="Google Shape;22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0488" y="5657153"/>
            <a:ext cx="1573118" cy="1565333"/>
          </a:xfrm>
          <a:prstGeom prst="ellipse">
            <a:avLst/>
          </a:prstGeom>
          <a:noFill/>
          <a:ln>
            <a:noFill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230" name="Google Shape;23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045276" y="4715145"/>
            <a:ext cx="1152686" cy="82879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31" name="Google Shape;231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27163" y="4544499"/>
            <a:ext cx="1115557" cy="9394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32" name="Google Shape;232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3581258" y="6283713"/>
            <a:ext cx="232175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Gebarentaal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Tolk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12859465" y="5543936"/>
            <a:ext cx="3953436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omgeving: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opstelling van de stoelen,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verlichting</a:t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1" name="Google Shape;241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2" name="Google Shape;242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4" name="Google Shape;244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3702820" y="460869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Organiseer een projectweek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85179" y="3214784"/>
            <a:ext cx="7950961" cy="535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67688" y="2641586"/>
            <a:ext cx="6063037" cy="621212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50" name="Google Shape;250;p11"/>
          <p:cNvSpPr txBox="1"/>
          <p:nvPr/>
        </p:nvSpPr>
        <p:spPr>
          <a:xfrm>
            <a:off x="12944177" y="3603548"/>
            <a:ext cx="37158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de klas zitten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dove</a:t>
            </a:r>
            <a:r>
              <a:rPr lang="en-US" sz="2000"/>
              <a:t> en horende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leerlingen.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docent vraagt de dove leerlingen om een projectweek te organiseren met als thema dovencultuur en de dovengemeenschap.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" name="Google Shape;256;p3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57" name="Google Shape;257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9" name="Google Shape;259;p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4"/>
          <p:cNvSpPr txBox="1"/>
          <p:nvPr/>
        </p:nvSpPr>
        <p:spPr>
          <a:xfrm>
            <a:off x="3585179" y="382690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Organiseer een projectweek – ideeën, tips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4"/>
          <p:cNvSpPr txBox="1"/>
          <p:nvPr/>
        </p:nvSpPr>
        <p:spPr>
          <a:xfrm>
            <a:off x="6576323" y="3505490"/>
            <a:ext cx="3764695" cy="289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4" name="Google Shape;264;p34"/>
          <p:cNvSpPr/>
          <p:nvPr/>
        </p:nvSpPr>
        <p:spPr>
          <a:xfrm>
            <a:off x="3113196" y="2669324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4"/>
          <p:cNvSpPr/>
          <p:nvPr/>
        </p:nvSpPr>
        <p:spPr>
          <a:xfrm>
            <a:off x="6889015" y="2684103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4"/>
          <p:cNvSpPr/>
          <p:nvPr/>
        </p:nvSpPr>
        <p:spPr>
          <a:xfrm>
            <a:off x="3064291" y="584768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4"/>
          <p:cNvSpPr/>
          <p:nvPr/>
        </p:nvSpPr>
        <p:spPr>
          <a:xfrm>
            <a:off x="6907252" y="584768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4"/>
          <p:cNvSpPr/>
          <p:nvPr/>
        </p:nvSpPr>
        <p:spPr>
          <a:xfrm>
            <a:off x="10700989" y="2625973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Gebarentaal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Waarom is dit belangrijk voor ons?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4"/>
          <p:cNvSpPr/>
          <p:nvPr/>
        </p:nvSpPr>
        <p:spPr>
          <a:xfrm>
            <a:off x="10734772" y="583333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3435374" y="2992817"/>
            <a:ext cx="30432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Uitstapjes naar de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dovengemeenschap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Wat ga je laten zien</a:t>
            </a:r>
            <a:r>
              <a:rPr b="0" i="0" lang="en-US" sz="1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3634090" y="6531793"/>
            <a:ext cx="3043292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Tolken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Hoe werkt het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7070758" y="2935548"/>
            <a:ext cx="30432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Geschiedenis van de doven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900">
                <a:latin typeface="Arial Black"/>
                <a:ea typeface="Arial Black"/>
                <a:cs typeface="Arial Black"/>
                <a:sym typeface="Arial Black"/>
              </a:rPr>
              <a:t>Welke b</a:t>
            </a:r>
            <a:r>
              <a:rPr b="0" i="0" lang="en-US" sz="19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elangrijke voorbeelden</a:t>
            </a:r>
            <a:endParaRPr b="0" i="0" sz="19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7130796" y="6152327"/>
            <a:ext cx="3326116" cy="3231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Gebarentaal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Waarom is het belangrijk voor ons?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11059572" y="6383073"/>
            <a:ext cx="3043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Communicatieregels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8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8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8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8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Voorbeelden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10806388" y="3023595"/>
            <a:ext cx="30432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Gasten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Voorbeelden</a:t>
            </a:r>
            <a:endParaRPr b="0" i="0" sz="1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4"/>
          <p:cNvSpPr/>
          <p:nvPr/>
        </p:nvSpPr>
        <p:spPr>
          <a:xfrm>
            <a:off x="14490149" y="2625974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Gasten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Taube-rolmodellen</a:t>
            </a:r>
            <a:endParaRPr b="0" i="0" sz="11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7" name="Google Shape;277;p34"/>
          <p:cNvSpPr/>
          <p:nvPr/>
        </p:nvSpPr>
        <p:spPr>
          <a:xfrm>
            <a:off x="14442080" y="5797870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Gebarentaal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Waarom is het belangrijk voor ons? Wat </a:t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8" name="Google Shape;278;p34"/>
          <p:cNvSpPr txBox="1"/>
          <p:nvPr/>
        </p:nvSpPr>
        <p:spPr>
          <a:xfrm>
            <a:off x="14623583" y="3097615"/>
            <a:ext cx="30432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Dovencultuur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Kunst, films …</a:t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4"/>
          <p:cNvSpPr txBox="1"/>
          <p:nvPr/>
        </p:nvSpPr>
        <p:spPr>
          <a:xfrm>
            <a:off x="14562292" y="6152327"/>
            <a:ext cx="3043292" cy="2739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Wat is er nog meer belangrijk voor jou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	  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3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5" name="Google Shape;285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3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" name="Google Shape;287;p3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5"/>
          <p:cNvSpPr txBox="1"/>
          <p:nvPr/>
        </p:nvSpPr>
        <p:spPr>
          <a:xfrm>
            <a:off x="-800106" y="1510569"/>
            <a:ext cx="124641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Conclusie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0" name="Google Shape;290;p35"/>
          <p:cNvSpPr txBox="1"/>
          <p:nvPr/>
        </p:nvSpPr>
        <p:spPr>
          <a:xfrm>
            <a:off x="2309501" y="2629010"/>
            <a:ext cx="136689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Gebarentaal is nodig in het onderwijs</a:t>
            </a:r>
            <a:endParaRPr sz="3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Tweetalig leren: Geschreven Nederlands én NGT</a:t>
            </a:r>
            <a:endParaRPr sz="3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Bimodaal leren: geschreven taal én gebarentaal</a:t>
            </a:r>
            <a:endParaRPr sz="3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Lesgeven op een manier die past bij dove leerlingen</a:t>
            </a:r>
            <a:endParaRPr sz="3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Lokaal goed inrichten: elkaar kunnen zien, goede verlichting</a:t>
            </a:r>
            <a:endParaRPr sz="3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Visuele signalen, zoals een lichtalarm</a:t>
            </a:r>
            <a:endParaRPr sz="3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Dovencultuur een plek geven op school</a:t>
            </a:r>
            <a:endParaRPr sz="3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Contact met de dovengemeenschap stimuleren</a:t>
            </a:r>
            <a:endParaRPr sz="35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6" name="Google Shape;296;p3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97" name="Google Shape;297;p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3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3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6"/>
          <p:cNvSpPr txBox="1"/>
          <p:nvPr/>
        </p:nvSpPr>
        <p:spPr>
          <a:xfrm>
            <a:off x="5889796" y="4041947"/>
            <a:ext cx="61410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Bedankt voor uw aandacht!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09154" y="7734869"/>
            <a:ext cx="2395887" cy="159739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3" name="Google Shape;313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14" name="Google Shape;314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6" name="Google Shape;316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"/>
          <p:cNvSpPr txBox="1"/>
          <p:nvPr/>
        </p:nvSpPr>
        <p:spPr>
          <a:xfrm>
            <a:off x="2157052" y="1867850"/>
            <a:ext cx="3771900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>
                <a:solidFill>
                  <a:srgbClr val="FFFFFF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2006-08-16T00:00:00.0000000Z</dcterms:created>
  <dc:creator>Manuela Hofer</dc:creator>
</cp:coreProperties>
</file>