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Anton"/>
      <p:regular r:id="rId20"/>
    </p:embeddedFont>
    <p:embeddedFont>
      <p:font typeface="Quicksand"/>
      <p:regular r:id="rId21"/>
      <p:bold r:id="rId22"/>
    </p:embeddedFont>
    <p:embeddedFont>
      <p:font typeface="Arial Black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hQF+c3KtiawCwRoxWcdwWDwv3E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ton-regular.fntdata"/><Relationship Id="rId11" Type="http://schemas.openxmlformats.org/officeDocument/2006/relationships/slide" Target="slides/slide6.xml"/><Relationship Id="rId22" Type="http://schemas.openxmlformats.org/officeDocument/2006/relationships/font" Target="fonts/Quicksand-bold.fntdata"/><Relationship Id="rId10" Type="http://schemas.openxmlformats.org/officeDocument/2006/relationships/slide" Target="slides/slide5.xml"/><Relationship Id="rId21" Type="http://schemas.openxmlformats.org/officeDocument/2006/relationships/font" Target="fonts/Quicksand-regular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ArialBlac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9" name="Google Shape;299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1" name="Google Shape;311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5" name="Google Shape;32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0" name="Google Shape;30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1" name="Google Shape;3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8" name="Google Shape;38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" name="Google Shape;51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2" name="Google Shape;52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0.jp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1.png"/><Relationship Id="rId6" Type="http://schemas.openxmlformats.org/officeDocument/2006/relationships/image" Target="../media/image7.jpg"/><Relationship Id="rId7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29.jpg"/><Relationship Id="rId7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Relationship Id="rId7" Type="http://schemas.openxmlformats.org/officeDocument/2006/relationships/image" Target="../media/image4.png"/><Relationship Id="rId8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7.jpg"/><Relationship Id="rId7" Type="http://schemas.openxmlformats.org/officeDocument/2006/relationships/image" Target="../media/image21.png"/><Relationship Id="rId8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10" Type="http://schemas.openxmlformats.org/officeDocument/2006/relationships/image" Target="../media/image9.png"/><Relationship Id="rId9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22.png"/><Relationship Id="rId7" Type="http://schemas.openxmlformats.org/officeDocument/2006/relationships/image" Target="../media/image27.png"/><Relationship Id="rId8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4.png"/><Relationship Id="rId7" Type="http://schemas.openxmlformats.org/officeDocument/2006/relationships/image" Target="../media/image15.png"/><Relationship Id="rId8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18.png"/><Relationship Id="rId6" Type="http://schemas.openxmlformats.org/officeDocument/2006/relationships/image" Target="../media/image4.png"/><Relationship Id="rId7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18.png"/><Relationship Id="rId6" Type="http://schemas.openxmlformats.org/officeDocument/2006/relationships/image" Target="../media/image4.png"/><Relationship Id="rId7" Type="http://schemas.openxmlformats.org/officeDocument/2006/relationships/image" Target="../media/image38.jp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28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26.png"/><Relationship Id="rId7" Type="http://schemas.openxmlformats.org/officeDocument/2006/relationships/image" Target="../media/image36.png"/><Relationship Id="rId8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"/>
          <p:cNvGrpSpPr/>
          <p:nvPr/>
        </p:nvGrpSpPr>
        <p:grpSpPr>
          <a:xfrm>
            <a:off x="394191" y="-119144"/>
            <a:ext cx="18288000" cy="2437677"/>
            <a:chOff x="0" y="-57150"/>
            <a:chExt cx="769602" cy="2766483"/>
          </a:xfrm>
        </p:grpSpPr>
        <p:sp>
          <p:nvSpPr>
            <p:cNvPr id="79" name="Google Shape;79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" name="Google Shape;81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"/>
          <p:cNvSpPr txBox="1"/>
          <p:nvPr/>
        </p:nvSpPr>
        <p:spPr>
          <a:xfrm>
            <a:off x="4065554" y="4166504"/>
            <a:ext cx="9496500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Deaf Education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83" name="Google Shape;83;p1"/>
          <p:cNvGrpSpPr/>
          <p:nvPr/>
        </p:nvGrpSpPr>
        <p:grpSpPr>
          <a:xfrm>
            <a:off x="0" y="-223716"/>
            <a:ext cx="2922084" cy="10503991"/>
            <a:chOff x="0" y="-57150"/>
            <a:chExt cx="769602" cy="2766483"/>
          </a:xfrm>
        </p:grpSpPr>
        <p:sp>
          <p:nvSpPr>
            <p:cNvPr id="84" name="Google Shape;84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p1"/>
          <p:cNvSpPr/>
          <p:nvPr/>
        </p:nvSpPr>
        <p:spPr>
          <a:xfrm>
            <a:off x="-331548" y="92111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4176414" y="902717"/>
            <a:ext cx="3584636" cy="5502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4065554" y="5536782"/>
            <a:ext cx="7314823" cy="855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education - Deaf didactics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94191" y="8530046"/>
            <a:ext cx="22967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Sources Pictures: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freepik.com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5437" y="-7484"/>
            <a:ext cx="16828292" cy="252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5437" y="61280"/>
            <a:ext cx="3086531" cy="24590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96;p12"/>
          <p:cNvGrpSpPr/>
          <p:nvPr/>
        </p:nvGrpSpPr>
        <p:grpSpPr>
          <a:xfrm>
            <a:off x="-1" y="0"/>
            <a:ext cx="19753730" cy="10287000"/>
            <a:chOff x="0" y="0"/>
            <a:chExt cx="769602" cy="2709333"/>
          </a:xfrm>
        </p:grpSpPr>
        <p:sp>
          <p:nvSpPr>
            <p:cNvPr id="97" name="Google Shape;97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2"/>
            <p:cNvSpPr txBox="1"/>
            <p:nvPr/>
          </p:nvSpPr>
          <p:spPr>
            <a:xfrm>
              <a:off x="0" y="614193"/>
              <a:ext cx="769602" cy="2090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" name="Google Shape;102;p12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03" name="Google Shape;103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12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2"/>
          <p:cNvSpPr/>
          <p:nvPr/>
        </p:nvSpPr>
        <p:spPr>
          <a:xfrm>
            <a:off x="4445348" y="3255539"/>
            <a:ext cx="3441007" cy="2936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Introduction</a:t>
            </a:r>
            <a:b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4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Icebreaker </a:t>
            </a:r>
            <a:endParaRPr b="0" i="0" sz="4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7" name="Google Shape;107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339583" y="3086946"/>
            <a:ext cx="5316561" cy="531656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08" name="Google Shape;108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7139" y="4394306"/>
            <a:ext cx="2064019" cy="183566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09" name="Google Shape;10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6588" y="-7485"/>
            <a:ext cx="16877141" cy="198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2"/>
          <p:cNvSpPr/>
          <p:nvPr/>
        </p:nvSpPr>
        <p:spPr>
          <a:xfrm>
            <a:off x="8036835" y="298191"/>
            <a:ext cx="2956259" cy="1146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Welcome</a:t>
            </a:r>
            <a:endParaRPr b="1" i="0" sz="54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4"/>
          <p:cNvGrpSpPr/>
          <p:nvPr/>
        </p:nvGrpSpPr>
        <p:grpSpPr>
          <a:xfrm>
            <a:off x="-183440" y="1703542"/>
            <a:ext cx="18379440" cy="11316040"/>
            <a:chOff x="-3848" y="0"/>
            <a:chExt cx="773450" cy="2980356"/>
          </a:xfrm>
        </p:grpSpPr>
        <p:sp>
          <p:nvSpPr>
            <p:cNvPr id="116" name="Google Shape;116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4"/>
            <p:cNvSpPr txBox="1"/>
            <p:nvPr/>
          </p:nvSpPr>
          <p:spPr>
            <a:xfrm>
              <a:off x="-3848" y="213873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" name="Google Shape;121;p4"/>
          <p:cNvGrpSpPr/>
          <p:nvPr/>
        </p:nvGrpSpPr>
        <p:grpSpPr>
          <a:xfrm>
            <a:off x="-92000" y="-358847"/>
            <a:ext cx="2922084" cy="12349388"/>
            <a:chOff x="0" y="-57150"/>
            <a:chExt cx="769602" cy="2766483"/>
          </a:xfrm>
        </p:grpSpPr>
        <p:sp>
          <p:nvSpPr>
            <p:cNvPr id="122" name="Google Shape;122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4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6358465" y="260262"/>
            <a:ext cx="6449201" cy="1141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Contents - Overview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057573" y="3705705"/>
            <a:ext cx="4903197" cy="326932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27" name="Google Shape;127;p4"/>
          <p:cNvSpPr txBox="1"/>
          <p:nvPr/>
        </p:nvSpPr>
        <p:spPr>
          <a:xfrm>
            <a:off x="3823467" y="3060773"/>
            <a:ext cx="8234106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Info: Deaf education, UN-Konvention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Brainstorming: Deaf didactics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Info: Deaf didactics principles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Activity: Create a project week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Conclusion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Feedback </a:t>
            </a:r>
            <a:endParaRPr/>
          </a:p>
          <a:p>
            <a:pPr indent="-254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5"/>
          <p:cNvGrpSpPr/>
          <p:nvPr/>
        </p:nvGrpSpPr>
        <p:grpSpPr>
          <a:xfrm>
            <a:off x="-183440" y="1599039"/>
            <a:ext cx="18379440" cy="11316040"/>
            <a:chOff x="-3848" y="0"/>
            <a:chExt cx="773450" cy="2980356"/>
          </a:xfrm>
        </p:grpSpPr>
        <p:sp>
          <p:nvSpPr>
            <p:cNvPr id="133" name="Google Shape;133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5"/>
            <p:cNvSpPr txBox="1"/>
            <p:nvPr/>
          </p:nvSpPr>
          <p:spPr>
            <a:xfrm>
              <a:off x="-3848" y="213873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" name="Google Shape;138;p5"/>
          <p:cNvGrpSpPr/>
          <p:nvPr/>
        </p:nvGrpSpPr>
        <p:grpSpPr>
          <a:xfrm>
            <a:off x="-86106" y="-216992"/>
            <a:ext cx="2922084" cy="10503992"/>
            <a:chOff x="0" y="-57150"/>
            <a:chExt cx="769602" cy="2766483"/>
          </a:xfrm>
        </p:grpSpPr>
        <p:sp>
          <p:nvSpPr>
            <p:cNvPr id="139" name="Google Shape;139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" name="Google Shape;141;p5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6358465" y="260262"/>
            <a:ext cx="1891865" cy="1141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Goals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3926339" y="3745992"/>
            <a:ext cx="9084538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Understanding the connection between</a:t>
            </a:r>
            <a:b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education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language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inclusion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culture</a:t>
            </a: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id="144" name="Google Shape;144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08163" y="4709638"/>
            <a:ext cx="4805922" cy="4654792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6"/>
          <p:cNvGrpSpPr/>
          <p:nvPr/>
        </p:nvGrpSpPr>
        <p:grpSpPr>
          <a:xfrm>
            <a:off x="0" y="2520333"/>
            <a:ext cx="18288000" cy="7766668"/>
            <a:chOff x="0" y="-57150"/>
            <a:chExt cx="769602" cy="2766483"/>
          </a:xfrm>
        </p:grpSpPr>
        <p:sp>
          <p:nvSpPr>
            <p:cNvPr id="150" name="Google Shape;150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-1908482" y="647356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" name="Google Shape;155;p6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56" name="Google Shape;156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6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6317194" y="883192"/>
            <a:ext cx="4867038" cy="1141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Deaf education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24668" y="3177200"/>
            <a:ext cx="4553585" cy="579200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/>
          <p:nvPr/>
        </p:nvSpPr>
        <p:spPr>
          <a:xfrm>
            <a:off x="14534401" y="3615205"/>
            <a:ext cx="1334118" cy="900953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6"/>
          <p:cNvSpPr txBox="1"/>
          <p:nvPr/>
        </p:nvSpPr>
        <p:spPr>
          <a:xfrm>
            <a:off x="14331185" y="3615205"/>
            <a:ext cx="15464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our</a:t>
            </a:r>
            <a:endParaRPr b="0" i="0" sz="2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rights</a:t>
            </a:r>
            <a:endParaRPr b="0" i="0" sz="2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3" name="Google Shape;163;p6"/>
          <p:cNvSpPr txBox="1"/>
          <p:nvPr/>
        </p:nvSpPr>
        <p:spPr>
          <a:xfrm>
            <a:off x="2426944" y="4450350"/>
            <a:ext cx="11379334" cy="51398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 Convention on the 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Right of Persons with Disabilities,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Article 24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Right to sign language for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and hearing-impaired pupils/students</a:t>
            </a:r>
            <a:b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Ein Bild, das Design enthält.&#10;&#10;KI-generierte Inhalte können fehlerhaft sein." id="164" name="Google Shape;164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268289" y="6591626"/>
            <a:ext cx="1092039" cy="108663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65" name="Google Shape;165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6487" y="4742892"/>
            <a:ext cx="1685324" cy="169880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66" name="Google Shape;166;p6"/>
          <p:cNvSpPr/>
          <p:nvPr/>
        </p:nvSpPr>
        <p:spPr>
          <a:xfrm>
            <a:off x="7592176" y="6591626"/>
            <a:ext cx="675303" cy="789682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7"/>
          <p:cNvGrpSpPr/>
          <p:nvPr/>
        </p:nvGrpSpPr>
        <p:grpSpPr>
          <a:xfrm>
            <a:off x="0" y="2520333"/>
            <a:ext cx="18288000" cy="7808222"/>
            <a:chOff x="0" y="-57150"/>
            <a:chExt cx="769602" cy="2766483"/>
          </a:xfrm>
        </p:grpSpPr>
        <p:sp>
          <p:nvSpPr>
            <p:cNvPr id="172" name="Google Shape;172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-1520318" y="4074632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7" name="Google Shape;177;p7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78" name="Google Shape;178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7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/>
          <p:nvPr/>
        </p:nvSpPr>
        <p:spPr>
          <a:xfrm>
            <a:off x="3768147" y="466495"/>
            <a:ext cx="12415578" cy="22859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Deaf Education - </a:t>
            </a:r>
            <a:r>
              <a:rPr b="1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Right to sign language</a:t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15399413" y="3273733"/>
            <a:ext cx="15464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unsere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Rechte</a:t>
            </a:r>
            <a:endParaRPr b="0" i="0" sz="2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4465972" y="1081615"/>
            <a:ext cx="11379334" cy="8309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equal participation in the education system 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barrier-free education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non-discriminatory education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inclusive education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84" name="Google Shape;18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487" y="4742892"/>
            <a:ext cx="1685324" cy="169880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85" name="Google Shape;185;p7"/>
          <p:cNvSpPr/>
          <p:nvPr/>
        </p:nvSpPr>
        <p:spPr>
          <a:xfrm rot="-5400000">
            <a:off x="3682506" y="4502390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7"/>
          <p:cNvSpPr/>
          <p:nvPr/>
        </p:nvSpPr>
        <p:spPr>
          <a:xfrm rot="-5400000">
            <a:off x="3732250" y="5631015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7"/>
          <p:cNvSpPr/>
          <p:nvPr/>
        </p:nvSpPr>
        <p:spPr>
          <a:xfrm rot="-5400000">
            <a:off x="3732250" y="6868676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997034" y="3516500"/>
            <a:ext cx="3354190" cy="503128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Design enthält.&#10;&#10;KI-generierte Inhalte können fehlerhaft sein." id="189" name="Google Shape;189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254832" y="5725506"/>
            <a:ext cx="1092039" cy="108663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90" name="Google Shape;190;p7"/>
          <p:cNvSpPr/>
          <p:nvPr/>
        </p:nvSpPr>
        <p:spPr>
          <a:xfrm rot="-5400000">
            <a:off x="3833419" y="8106337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0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 txBox="1"/>
          <p:nvPr/>
        </p:nvSpPr>
        <p:spPr>
          <a:xfrm>
            <a:off x="3585178" y="352298"/>
            <a:ext cx="14702821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Deaf education – Deaf Didactics 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3757694" y="2728815"/>
            <a:ext cx="14530306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didactics = how to teach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didactics = how to teach Deaf pupils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       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55704" y="5390278"/>
            <a:ext cx="4758100" cy="30152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00" name="Google Shape;200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05042" y="5462947"/>
            <a:ext cx="5149557" cy="294260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grpSp>
        <p:nvGrpSpPr>
          <p:cNvPr id="201" name="Google Shape;201;p8"/>
          <p:cNvGrpSpPr/>
          <p:nvPr/>
        </p:nvGrpSpPr>
        <p:grpSpPr>
          <a:xfrm>
            <a:off x="0" y="-216992"/>
            <a:ext cx="2922084" cy="10503992"/>
            <a:chOff x="0" y="-57150"/>
            <a:chExt cx="769602" cy="2766483"/>
          </a:xfrm>
        </p:grpSpPr>
        <p:sp>
          <p:nvSpPr>
            <p:cNvPr id="202" name="Google Shape;202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p8"/>
          <p:cNvSpPr/>
          <p:nvPr/>
        </p:nvSpPr>
        <p:spPr>
          <a:xfrm>
            <a:off x="-306850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7230" y="4313613"/>
            <a:ext cx="1847623" cy="1837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 txBox="1"/>
          <p:nvPr/>
        </p:nvSpPr>
        <p:spPr>
          <a:xfrm>
            <a:off x="3585178" y="352298"/>
            <a:ext cx="14702821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Brainstorming – Deaf Didactics</a:t>
            </a:r>
            <a:endParaRPr b="0" i="0" sz="6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9"/>
          <p:cNvSpPr txBox="1"/>
          <p:nvPr/>
        </p:nvSpPr>
        <p:spPr>
          <a:xfrm>
            <a:off x="3529409" y="2475888"/>
            <a:ext cx="14530306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Deaf Didactics = how to teach Deaf pupils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       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4" name="Google Shape;214;p9"/>
          <p:cNvGrpSpPr/>
          <p:nvPr/>
        </p:nvGrpSpPr>
        <p:grpSpPr>
          <a:xfrm>
            <a:off x="0" y="-216992"/>
            <a:ext cx="2922084" cy="10503992"/>
            <a:chOff x="0" y="-57150"/>
            <a:chExt cx="769602" cy="2766483"/>
          </a:xfrm>
        </p:grpSpPr>
        <p:sp>
          <p:nvSpPr>
            <p:cNvPr id="215" name="Google Shape;215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7" name="Google Shape;217;p9"/>
          <p:cNvSpPr/>
          <p:nvPr/>
        </p:nvSpPr>
        <p:spPr>
          <a:xfrm>
            <a:off x="-306850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32809" y="4098375"/>
            <a:ext cx="5433056" cy="376836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19" name="Google Shape;21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60950" y="3490462"/>
            <a:ext cx="5732993" cy="587396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220" name="Google Shape;220;p9"/>
          <p:cNvSpPr txBox="1"/>
          <p:nvPr/>
        </p:nvSpPr>
        <p:spPr>
          <a:xfrm>
            <a:off x="4151482" y="4535825"/>
            <a:ext cx="5151927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Imagine you are a teacher.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would you teach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a classroom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 dDaf and hearing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pubils?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Kreis enthält.&#10;&#10;KI-generierte Inhalte können fehlerhaft sein." id="221" name="Google Shape;221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151324" y="4098375"/>
            <a:ext cx="3680733" cy="3680733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9"/>
          <p:cNvSpPr txBox="1"/>
          <p:nvPr/>
        </p:nvSpPr>
        <p:spPr>
          <a:xfrm>
            <a:off x="882833" y="5690171"/>
            <a:ext cx="217714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Activity</a:t>
            </a:r>
            <a:endParaRPr b="1" i="0" sz="3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8" name="Google Shape;228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9" name="Google Shape;229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0"/>
          <p:cNvSpPr txBox="1"/>
          <p:nvPr/>
        </p:nvSpPr>
        <p:spPr>
          <a:xfrm>
            <a:off x="3585179" y="382690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Info: Deaf Didactics - Principles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0"/>
          <p:cNvSpPr txBox="1"/>
          <p:nvPr/>
        </p:nvSpPr>
        <p:spPr>
          <a:xfrm>
            <a:off x="5915585" y="2467568"/>
            <a:ext cx="864811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bilingual &amp; bimodal</a:t>
            </a:r>
            <a:endParaRPr b="1" i="0" sz="4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3312829" y="3361007"/>
            <a:ext cx="7224885" cy="6716767"/>
          </a:xfrm>
          <a:prstGeom prst="ellipse">
            <a:avLst/>
          </a:prstGeom>
          <a:solidFill>
            <a:schemeClr val="dk2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F24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9257716" y="3395368"/>
            <a:ext cx="6504798" cy="6460999"/>
          </a:xfrm>
          <a:prstGeom prst="ellipse">
            <a:avLst/>
          </a:prstGeom>
          <a:solidFill>
            <a:schemeClr val="accent5"/>
          </a:solidFill>
          <a:ln cap="flat" cmpd="sng" w="25400">
            <a:solidFill>
              <a:srgbClr val="367D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5076905" y="3849424"/>
            <a:ext cx="4203653" cy="403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including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Sign Language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Deaf teachers </a:t>
            </a:r>
            <a:b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(native signer)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hearing teachers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can sign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7" name="Google Shape;237;p10"/>
          <p:cNvSpPr txBox="1"/>
          <p:nvPr/>
        </p:nvSpPr>
        <p:spPr>
          <a:xfrm>
            <a:off x="11373867" y="3736936"/>
            <a:ext cx="3953436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 learning aids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(materials, videos)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8" name="Google Shape;238;p10"/>
          <p:cNvSpPr txBox="1"/>
          <p:nvPr/>
        </p:nvSpPr>
        <p:spPr>
          <a:xfrm>
            <a:off x="7398656" y="6695240"/>
            <a:ext cx="841074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Curriculum also includes 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Deaf Culture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(History, Arts, Movies …)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0"/>
          <p:cNvSpPr txBox="1"/>
          <p:nvPr/>
        </p:nvSpPr>
        <p:spPr>
          <a:xfrm>
            <a:off x="10414106" y="8067240"/>
            <a:ext cx="353252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Deaf Community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Workshops, events with Deaf guests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0"/>
          <p:cNvSpPr txBox="1"/>
          <p:nvPr/>
        </p:nvSpPr>
        <p:spPr>
          <a:xfrm>
            <a:off x="5147919" y="7578840"/>
            <a:ext cx="442816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Group work, projects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(commuication with each other in both languages)</a:t>
            </a:r>
            <a:endParaRPr/>
          </a:p>
        </p:txBody>
      </p:sp>
      <p:pic>
        <p:nvPicPr>
          <p:cNvPr descr="Ein Bild, das Design enthält.&#10;&#10;KI-generierte Inhalte können fehlerhaft sein." id="241" name="Google Shape;24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0488" y="5657153"/>
            <a:ext cx="1573118" cy="1565333"/>
          </a:xfrm>
          <a:prstGeom prst="ellipse">
            <a:avLst/>
          </a:prstGeom>
          <a:noFill/>
          <a:ln>
            <a:noFill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242" name="Google Shape;242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045276" y="4715145"/>
            <a:ext cx="1152686" cy="82879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43" name="Google Shape;243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27163" y="4544499"/>
            <a:ext cx="1115557" cy="9394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44" name="Google Shape;244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15945" y="4946736"/>
            <a:ext cx="1758586" cy="177265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247" name="Google Shape;247;p10"/>
          <p:cNvSpPr txBox="1"/>
          <p:nvPr/>
        </p:nvSpPr>
        <p:spPr>
          <a:xfrm>
            <a:off x="3581258" y="6283713"/>
            <a:ext cx="232175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Sign language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Inter´preter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0"/>
          <p:cNvSpPr txBox="1"/>
          <p:nvPr/>
        </p:nvSpPr>
        <p:spPr>
          <a:xfrm>
            <a:off x="12859465" y="5543936"/>
            <a:ext cx="3953436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environment: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seating arrangement,</a:t>
            </a:r>
            <a:b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light system</a:t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55" name="Google Shape;255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7" name="Google Shape;257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1"/>
          <p:cNvSpPr txBox="1"/>
          <p:nvPr/>
        </p:nvSpPr>
        <p:spPr>
          <a:xfrm>
            <a:off x="3702820" y="460869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Create a project week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Kreis enthält.&#10;&#10;KI-generierte Inhalte können fehlerhaft sein." id="261" name="Google Shape;261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61328" y="3907283"/>
            <a:ext cx="3680733" cy="3680733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1"/>
          <p:cNvSpPr txBox="1"/>
          <p:nvPr/>
        </p:nvSpPr>
        <p:spPr>
          <a:xfrm>
            <a:off x="530017" y="5366040"/>
            <a:ext cx="217714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Activity</a:t>
            </a:r>
            <a:endParaRPr b="1" i="0" sz="3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3" name="Google Shape;263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85179" y="3214784"/>
            <a:ext cx="7950961" cy="5359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867688" y="2641586"/>
            <a:ext cx="6063037" cy="621212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265" name="Google Shape;265;p11"/>
          <p:cNvSpPr txBox="1"/>
          <p:nvPr/>
        </p:nvSpPr>
        <p:spPr>
          <a:xfrm>
            <a:off x="13041377" y="3568523"/>
            <a:ext cx="3715658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the classroom are 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Deaf an hearing students.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teacher ask the deaf students to create a project week with the topic Deaf Culture and Deaf Community.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" name="Google Shape;271;p3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72" name="Google Shape;272;p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3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3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4"/>
          <p:cNvSpPr txBox="1"/>
          <p:nvPr/>
        </p:nvSpPr>
        <p:spPr>
          <a:xfrm>
            <a:off x="3585179" y="382690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Create a project week – ideas, tips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Kreis enthält.&#10;&#10;KI-generierte Inhalte können fehlerhaft sein." id="278" name="Google Shape;278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427102" y="4054136"/>
            <a:ext cx="3680733" cy="3680733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4"/>
          <p:cNvSpPr txBox="1"/>
          <p:nvPr/>
        </p:nvSpPr>
        <p:spPr>
          <a:xfrm>
            <a:off x="530017" y="5366040"/>
            <a:ext cx="217714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Activity</a:t>
            </a:r>
            <a:endParaRPr b="1" i="0" sz="3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80" name="Google Shape;280;p34"/>
          <p:cNvSpPr txBox="1"/>
          <p:nvPr/>
        </p:nvSpPr>
        <p:spPr>
          <a:xfrm>
            <a:off x="6576323" y="3505490"/>
            <a:ext cx="3764695" cy="289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81" name="Google Shape;281;p34"/>
          <p:cNvSpPr/>
          <p:nvPr/>
        </p:nvSpPr>
        <p:spPr>
          <a:xfrm>
            <a:off x="3113196" y="2669324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4"/>
          <p:cNvSpPr/>
          <p:nvPr/>
        </p:nvSpPr>
        <p:spPr>
          <a:xfrm>
            <a:off x="6889015" y="2684103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4"/>
          <p:cNvSpPr/>
          <p:nvPr/>
        </p:nvSpPr>
        <p:spPr>
          <a:xfrm>
            <a:off x="3064291" y="5847687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4"/>
          <p:cNvSpPr/>
          <p:nvPr/>
        </p:nvSpPr>
        <p:spPr>
          <a:xfrm>
            <a:off x="6907252" y="5847687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4"/>
          <p:cNvSpPr/>
          <p:nvPr/>
        </p:nvSpPr>
        <p:spPr>
          <a:xfrm>
            <a:off x="10700989" y="2625973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Sign Language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Why is it important for us?</a:t>
            </a:r>
            <a:endParaRPr/>
          </a:p>
        </p:txBody>
      </p:sp>
      <p:sp>
        <p:nvSpPr>
          <p:cNvPr id="286" name="Google Shape;286;p34"/>
          <p:cNvSpPr/>
          <p:nvPr/>
        </p:nvSpPr>
        <p:spPr>
          <a:xfrm>
            <a:off x="10734772" y="5833337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4"/>
          <p:cNvSpPr txBox="1"/>
          <p:nvPr/>
        </p:nvSpPr>
        <p:spPr>
          <a:xfrm>
            <a:off x="3435374" y="2992817"/>
            <a:ext cx="3043292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Excursions to the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Deaf Community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What will you show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4"/>
          <p:cNvSpPr txBox="1"/>
          <p:nvPr/>
        </p:nvSpPr>
        <p:spPr>
          <a:xfrm>
            <a:off x="3634090" y="6531793"/>
            <a:ext cx="3043292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Interpreters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How does it work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4"/>
          <p:cNvSpPr txBox="1"/>
          <p:nvPr/>
        </p:nvSpPr>
        <p:spPr>
          <a:xfrm>
            <a:off x="7070758" y="2935548"/>
            <a:ext cx="3043292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     Deaf History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important examples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4"/>
          <p:cNvSpPr txBox="1"/>
          <p:nvPr/>
        </p:nvSpPr>
        <p:spPr>
          <a:xfrm>
            <a:off x="7130796" y="6152327"/>
            <a:ext cx="3326116" cy="3231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Sign Language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Why is it important for us?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4"/>
          <p:cNvSpPr txBox="1"/>
          <p:nvPr/>
        </p:nvSpPr>
        <p:spPr>
          <a:xfrm>
            <a:off x="11059572" y="6383073"/>
            <a:ext cx="304329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Communication Rules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Examples</a:t>
            </a:r>
            <a:endParaRPr/>
          </a:p>
        </p:txBody>
      </p:sp>
      <p:sp>
        <p:nvSpPr>
          <p:cNvPr id="292" name="Google Shape;292;p34"/>
          <p:cNvSpPr txBox="1"/>
          <p:nvPr/>
        </p:nvSpPr>
        <p:spPr>
          <a:xfrm>
            <a:off x="10806388" y="3023595"/>
            <a:ext cx="3043292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Guests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Taube Role Models</a:t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4"/>
          <p:cNvSpPr/>
          <p:nvPr/>
        </p:nvSpPr>
        <p:spPr>
          <a:xfrm>
            <a:off x="14490149" y="2625974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Guests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Taube Role Models</a:t>
            </a:r>
            <a:endParaRPr b="0" i="0" sz="11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4" name="Google Shape;294;p34"/>
          <p:cNvSpPr/>
          <p:nvPr/>
        </p:nvSpPr>
        <p:spPr>
          <a:xfrm>
            <a:off x="14442080" y="5797870"/>
            <a:ext cx="3549660" cy="27400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Sign Language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Why is it important for us?What </a:t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5" name="Google Shape;295;p34"/>
          <p:cNvSpPr txBox="1"/>
          <p:nvPr/>
        </p:nvSpPr>
        <p:spPr>
          <a:xfrm>
            <a:off x="14623583" y="3097615"/>
            <a:ext cx="3043292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Deaf Culture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Art, Movies …</a:t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4"/>
          <p:cNvSpPr txBox="1"/>
          <p:nvPr/>
        </p:nvSpPr>
        <p:spPr>
          <a:xfrm>
            <a:off x="14562292" y="6152327"/>
            <a:ext cx="3043292" cy="2739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What else is important for you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	  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0"/>
            <a:ext cx="15381149" cy="26483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2" name="Google Shape;302;p3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03" name="Google Shape;303;p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3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5" name="Google Shape;305;p3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5"/>
          <p:cNvSpPr txBox="1"/>
          <p:nvPr/>
        </p:nvSpPr>
        <p:spPr>
          <a:xfrm>
            <a:off x="424544" y="460869"/>
            <a:ext cx="12464141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Conclusion</a:t>
            </a:r>
            <a:endParaRPr b="1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8" name="Google Shape;308;p35"/>
          <p:cNvSpPr txBox="1"/>
          <p:nvPr/>
        </p:nvSpPr>
        <p:spPr>
          <a:xfrm>
            <a:off x="5083463" y="2298560"/>
            <a:ext cx="13668993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Deaf education requires sign language!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bilingual, bimodal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Deaf didactics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attention to room design (be able to SEE each other, good light,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 visual alarm systems …)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Embedding Deaf culture in the schools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Connection with the Deaf community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4" name="Google Shape;314;p3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5" name="Google Shape;315;p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3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7" name="Google Shape;317;p3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6"/>
          <p:cNvSpPr txBox="1"/>
          <p:nvPr/>
        </p:nvSpPr>
        <p:spPr>
          <a:xfrm>
            <a:off x="7386470" y="704596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Feedback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9" name="Google Shape;319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"/>
            <a:ext cx="292208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6"/>
          <p:cNvSpPr txBox="1"/>
          <p:nvPr/>
        </p:nvSpPr>
        <p:spPr>
          <a:xfrm>
            <a:off x="5889796" y="4041947"/>
            <a:ext cx="6141095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Feedback</a:t>
            </a:r>
            <a:endParaRPr b="0" i="0" sz="1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Thank you for your attention!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09154" y="7734869"/>
            <a:ext cx="2395887" cy="159739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2" name="Google Shape;332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33" name="Google Shape;333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5" name="Google Shape;335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"/>
          <p:cNvSpPr txBox="1"/>
          <p:nvPr/>
        </p:nvSpPr>
        <p:spPr>
          <a:xfrm>
            <a:off x="2157052" y="1867850"/>
            <a:ext cx="3771900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