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Anton"/>
      <p:regular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Quicksand"/>
      <p:regular r:id="rId26"/>
      <p:bold r:id="rId27"/>
    </p:embeddedFont>
    <p:embeddedFont>
      <p:font typeface="Quicksand SemiBold"/>
      <p:regular r:id="rId28"/>
      <p:bold r:id="rId29"/>
    </p:embeddedFont>
    <p:embeddedFont>
      <p:font typeface="Quicksand Medium"/>
      <p:regular r:id="rId30"/>
      <p:bold r:id="rId31"/>
    </p:embeddedFont>
    <p:embeddedFont>
      <p:font typeface="Comfortaa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gIuCsLvW569ltJw0kThJYwHCEC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font" Target="fonts/Anton-regular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QuicksandSemiBold-regular.fntdata"/><Relationship Id="rId27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6.xml"/><Relationship Id="rId33" Type="http://schemas.openxmlformats.org/officeDocument/2006/relationships/font" Target="fonts/Comfortaa-bold.fntdata"/><Relationship Id="rId10" Type="http://schemas.openxmlformats.org/officeDocument/2006/relationships/slide" Target="slides/slide5.xml"/><Relationship Id="rId32" Type="http://schemas.openxmlformats.org/officeDocument/2006/relationships/font" Target="fonts/Comforta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Zastupuje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záujmy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mladých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nepočujúcich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ľudí po celom svete a obhajuje ich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práva,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vzdelávanie a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sociálnu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inklúziu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sociálnu inklúziu.</a:t>
            </a:r>
            <a:endParaRPr b="1" sz="1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567902c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117" name="Google Shape;117;g32567902cf3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Kto tvorí organizácie? Počujúci alebo Nepočujúci? Čo je inak? Ako vyzerá vedenie Nepočujúcich, ako sa líši od vedenia počujúcich?</a:t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Otázky:</a:t>
            </a: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Kto tvorí organizácie? Sú zložené z počujúcich alebo Nepočujúcich? Aké sú rozdiely?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Ako vyzerá vedenie Nepočujúcich? Čím sa líši od vedenia počujúcich?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Rozdiel medzi organizáciami 'od', 'pre' a 'Nepočujúcich'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97" name="Google Shape;297;g34267876ad7_0_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png"/><Relationship Id="rId4" Type="http://schemas.openxmlformats.org/officeDocument/2006/relationships/image" Target="../media/image1.pn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6" Type="http://schemas.openxmlformats.org/officeDocument/2006/relationships/image" Target="../media/image3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jpg"/><Relationship Id="rId10" Type="http://schemas.openxmlformats.org/officeDocument/2006/relationships/image" Target="../media/image35.png"/><Relationship Id="rId9" Type="http://schemas.openxmlformats.org/officeDocument/2006/relationships/image" Target="../media/image7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10.jpg"/><Relationship Id="rId8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6.jpg"/><Relationship Id="rId6" Type="http://schemas.openxmlformats.org/officeDocument/2006/relationships/image" Target="../media/image8.jpg"/><Relationship Id="rId7" Type="http://schemas.openxmlformats.org/officeDocument/2006/relationships/image" Target="../media/image13.png"/><Relationship Id="rId8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1.pn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0" Type="http://schemas.openxmlformats.org/officeDocument/2006/relationships/image" Target="../media/image35.png"/><Relationship Id="rId9" Type="http://schemas.openxmlformats.org/officeDocument/2006/relationships/image" Target="../media/image20.png"/><Relationship Id="rId5" Type="http://schemas.openxmlformats.org/officeDocument/2006/relationships/image" Target="../media/image12.jpg"/><Relationship Id="rId6" Type="http://schemas.openxmlformats.org/officeDocument/2006/relationships/image" Target="../media/image18.png"/><Relationship Id="rId7" Type="http://schemas.openxmlformats.org/officeDocument/2006/relationships/image" Target="../media/image15.jpg"/><Relationship Id="rId8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7.jpg"/><Relationship Id="rId6" Type="http://schemas.openxmlformats.org/officeDocument/2006/relationships/image" Target="../media/image14.jpg"/><Relationship Id="rId7" Type="http://schemas.openxmlformats.org/officeDocument/2006/relationships/image" Target="../media/image16.jpg"/><Relationship Id="rId8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Relationship Id="rId4" Type="http://schemas.openxmlformats.org/officeDocument/2006/relationships/image" Target="../media/image1.png"/><Relationship Id="rId5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9.jpg"/><Relationship Id="rId6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1" Type="http://schemas.openxmlformats.org/officeDocument/2006/relationships/image" Target="../media/image35.png"/><Relationship Id="rId10" Type="http://schemas.openxmlformats.org/officeDocument/2006/relationships/image" Target="../media/image27.jpg"/><Relationship Id="rId9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37.jpg"/><Relationship Id="rId7" Type="http://schemas.openxmlformats.org/officeDocument/2006/relationships/image" Target="../media/image25.jpg"/><Relationship Id="rId8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5.png"/><Relationship Id="rId5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33.png"/><Relationship Id="rId13" Type="http://schemas.openxmlformats.org/officeDocument/2006/relationships/hyperlink" Target="https://www.deafstudies.eu/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5.png"/><Relationship Id="rId9" Type="http://schemas.openxmlformats.org/officeDocument/2006/relationships/image" Target="../media/image32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3528500" cy="2251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Mládežnícka sekcia WFD a EUDY</a:t>
            </a: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(medzinárodné organizácie)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0" y="6156449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Podujatia a organizácie Nepočujúcich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sz="2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645567" y="3242888"/>
            <a:ext cx="11359200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Predstavenie mládežníckej sekcie WFD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Predstavenie EUDY</a:t>
            </a:r>
            <a:endParaRPr/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Predstavenie programu Frontrunners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Prezentácia skupinovej práce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Záverečná skupinová diskusia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9" name="Google Shape;109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Clipart, Grafiken, Kreis, Logo enthält.&#10;&#10;KI-generierte Inhalte können fehlerhaft sein." id="113" name="Google Shape;11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888" y="2518079"/>
            <a:ext cx="5250842" cy="5250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3491490" y="2408710"/>
            <a:ext cx="8678400" cy="6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Svetová federácia nepočujúcej mládeže (WFDYS) je mládežníckou sekciou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Svetovej federácie Nepočujúcich (WFD).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715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zastupuje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záujmy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mladých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nepočujúcich ľudí po celom svete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715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obhajuje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ich práva,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vzdelávanie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sociálnu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inklúziu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0" name="Google Shape;120;g32567902cf3_0_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2567902cf3_0_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2567902cf3_0_6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4" name="Google Shape;124;g32567902cf3_0_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Clipart, Grafiken, Kreis, Logo enthält.&#10;&#10;KI-generierte Inhalte können fehlerhaft sein." id="125" name="Google Shape;125;g32567902cf3_0_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07327" y="2409583"/>
            <a:ext cx="5250842" cy="525084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2567902cf3_0_6"/>
          <p:cNvSpPr txBox="1"/>
          <p:nvPr/>
        </p:nvSpPr>
        <p:spPr>
          <a:xfrm>
            <a:off x="3299225" y="307600"/>
            <a:ext cx="9208200" cy="9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Hlavné ciele WFDYS: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Podpora posunkových jazykov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WFDYS obhajuje uznanie a ochranu národných posunkových jazykov ako ľudské právo.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Posilnenie účasti mládeže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Organizácia povzbudzuje mladých nepočujúcich ľudí, aby sa zapájali do svojich komunít aj na medzinárodnej úrovni.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Vzdelávanie a posilnenie postavenia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Prostredníctvom školení,</a:t>
            </a: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konferencií a mládežníckych táborov WFDYS rozvíja zručnosti a sebadôveru mladých nepočujúcich jedincov</a:t>
            </a: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Medzinárodná spolupráca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WFDYS prepája mladých nepočujúcich ľudí po celom svete, aby diskutovali o spoločných výzvach a hľadali riešenia.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Ľudské práva a inklúzia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WFDYS spolupracuje s medzinárodnými organizáciami s cieľom presadiť práva nepočujúcej mládeže na celom svete.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Organizácia úzko spolupracuje so Svetovou federáciou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Nepočujúcich (WFD), Organizáciou Spojených národov (</a:t>
            </a:r>
            <a:r>
              <a:rPr b="1"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OSN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 ďalšími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globálnymi organizáciami</a:t>
            </a: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aby zastupovala záujmy mladých nepočujúcich ľudí na medzinárodnej úrovni.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7" name="Google Shape;127;g32567902cf3_0_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5"/>
          <p:cNvGrpSpPr/>
          <p:nvPr/>
        </p:nvGrpSpPr>
        <p:grpSpPr>
          <a:xfrm>
            <a:off x="0" y="-198990"/>
            <a:ext cx="2922102" cy="10504504"/>
            <a:chOff x="0" y="-57150"/>
            <a:chExt cx="769602" cy="2766600"/>
          </a:xfrm>
        </p:grpSpPr>
        <p:sp>
          <p:nvSpPr>
            <p:cNvPr id="133" name="Google Shape;133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5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3528657" y="724133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aktivity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138" name="Google Shape;1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31137" y="6088453"/>
            <a:ext cx="3664074" cy="27480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39" name="Google Shape;13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1137" y="2612426"/>
            <a:ext cx="3664074" cy="244083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 txBox="1"/>
          <p:nvPr/>
        </p:nvSpPr>
        <p:spPr>
          <a:xfrm>
            <a:off x="4231137" y="5053263"/>
            <a:ext cx="841125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Stretnutie v sídle OSN </a:t>
            </a:r>
            <a:endParaRPr/>
          </a:p>
        </p:txBody>
      </p:sp>
      <p:sp>
        <p:nvSpPr>
          <p:cNvPr id="141" name="Google Shape;141;p5"/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Unicef stretnutie</a:t>
            </a:r>
            <a:endParaRPr/>
          </a:p>
        </p:txBody>
      </p:sp>
      <p:pic>
        <p:nvPicPr>
          <p:cNvPr descr="Keine Fotobeschreibung verfügbar." id="142" name="Google Shape;14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03126" y="2612426"/>
            <a:ext cx="4339263" cy="24408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3" name="Google Shape;143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0720" y="6088452"/>
            <a:ext cx="3664074" cy="274805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s deťmi</a:t>
            </a:r>
            <a:endParaRPr/>
          </a:p>
        </p:txBody>
      </p:sp>
      <p:pic>
        <p:nvPicPr>
          <p:cNvPr descr="Keine Fotobeschreibung verfügbar." id="145" name="Google Shape;145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329167" y="2142157"/>
            <a:ext cx="3685580" cy="289310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5"/>
          <p:cNvSpPr txBox="1"/>
          <p:nvPr/>
        </p:nvSpPr>
        <p:spPr>
          <a:xfrm>
            <a:off x="13329167" y="5143500"/>
            <a:ext cx="4087690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Online zasadnutie správnej rady WFDYS</a:t>
            </a:r>
            <a:endParaRPr/>
          </a:p>
        </p:txBody>
      </p:sp>
      <p:pic>
        <p:nvPicPr>
          <p:cNvPr descr="Keine Fotobeschreibung verfügbar." id="147" name="Google Shape;147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9167" y="6150440"/>
            <a:ext cx="3460229" cy="259517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"/>
          <p:cNvSpPr txBox="1"/>
          <p:nvPr/>
        </p:nvSpPr>
        <p:spPr>
          <a:xfrm>
            <a:off x="13125322" y="8760066"/>
            <a:ext cx="4087690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s tuniskou mládežou</a:t>
            </a:r>
            <a:endParaRPr/>
          </a:p>
        </p:txBody>
      </p:sp>
      <p:sp>
        <p:nvSpPr>
          <p:cNvPr id="149" name="Google Shape;149;p5"/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Zdroj: www.facebook.com/wfdys a www.instagram.com/wfdys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6" name="Google Shape;156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Medzinárodný tábor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Detský tábor</a:t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Mládežnícky tábor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tábor</a:t>
            </a:r>
            <a:endParaRPr/>
          </a:p>
        </p:txBody>
      </p:sp>
      <p:sp>
        <p:nvSpPr>
          <p:cNvPr id="165" name="Google Shape;165;p6"/>
          <p:cNvSpPr txBox="1"/>
          <p:nvPr/>
        </p:nvSpPr>
        <p:spPr>
          <a:xfrm>
            <a:off x="3253217" y="7769731"/>
            <a:ext cx="147513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Tábor je najcennejšou príležitosťou na posilnenie sebadôvery detských účastníkov aj mládežníckych táborníkov a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COC ktorí vyrastajú a skúšajú sami zvládnuť organizáciu!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3387029" y="7294957"/>
            <a:ext cx="45764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až 12 rokov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8608177" y="7294957"/>
            <a:ext cx="45764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až 17 rokov</a:t>
            </a:r>
            <a:endParaRPr/>
          </a:p>
        </p:txBody>
      </p:sp>
      <p:sp>
        <p:nvSpPr>
          <p:cNvPr id="168" name="Google Shape;168;p6"/>
          <p:cNvSpPr txBox="1"/>
          <p:nvPr/>
        </p:nvSpPr>
        <p:spPr>
          <a:xfrm>
            <a:off x="13561791" y="7294957"/>
            <a:ext cx="45764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až 30 rokov</a:t>
            </a:r>
            <a:endParaRPr/>
          </a:p>
        </p:txBody>
      </p:sp>
      <p:pic>
        <p:nvPicPr>
          <p:cNvPr descr="image63.jpg" id="169" name="Google Shape;16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7028" y="2817661"/>
            <a:ext cx="4569443" cy="3005148"/>
          </a:xfrm>
          <a:prstGeom prst="rect">
            <a:avLst/>
          </a:prstGeom>
          <a:noFill/>
          <a:ln>
            <a:noFill/>
          </a:ln>
          <a:effectLst>
            <a:outerShdw blurRad="76200" rotWithShape="0" dir="10500000" dist="95250">
              <a:srgbClr val="000000">
                <a:alpha val="20000"/>
              </a:srgbClr>
            </a:outerShdw>
          </a:effectLst>
        </p:spPr>
      </p:pic>
      <p:pic>
        <p:nvPicPr>
          <p:cNvPr descr="image64.jpg" id="170" name="Google Shape;170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561791" y="2817661"/>
            <a:ext cx="4576461" cy="3005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oppedImage.tiff" id="171" name="Google Shape;171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56334" y="2817662"/>
            <a:ext cx="4528304" cy="3005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6"/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Zdroj: www.facebook.com/wfdys a www.instagram.com/wfdys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p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3442912" y="2362797"/>
            <a:ext cx="8678400" cy="6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Európska únia nepočujúcej mládeže (EUDY) je organizácia,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ktorá zastupuje záujmy mladých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nepočujúcich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ľudí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Európe.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715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obhajuje práva, vzdelávanie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sociálnu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inklúziu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nepočujúcej mládeže 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715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podporuje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výmenu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medzi rôznymi krajinami</a:t>
            </a:r>
            <a:endParaRPr b="0" i="0" sz="5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Keine Fotobeschreibung verfügbar." id="185" name="Google Shape;18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98310" y="2362797"/>
            <a:ext cx="5561405" cy="5561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1" name="Google Shape;191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3299233" y="324871"/>
            <a:ext cx="10511255" cy="97872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Hlavné ciele EUDY: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Podpora posunkových jazykov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EUDY obhajuje uznanie a používanie národných posunkových jazykov v celej Európe.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Účasť mládeže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Organizácia podporuje mladých nepočujúcich ľudí v politickom a spoločenskom zapájaní sa.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Vzdelávanie a posilnenie postavenia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Prostredníctvom workshopov, konferencií a mládežníckych táborov EUDY posilňuje sebadôveru a zručnosti nepočujúcej mládeže.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Medzinárodné prepájanie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EUDY spája mladých nepočujúcich ľudí z rôznych európskych krajín, aby podporovala výmenu a spoluprácu.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Vzdelávanie a posilnenie postavenia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Prostredníctvom školení, konferencií a mládežníckych táborov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Rôznorodosť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s cieľom zvyšovať povedomie, vzdelávať, posilňovať a zastávať sa tých, ktorí sa identifikujú ako LGBTQIA+, Nepočujúce ženy, hluchoslepí, Nepočujúci BIPOC, rôzne náboženské skupiny atď.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Organizácia spolupracuje s národnými združeniami Nepočujúcich a s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Európskou úniou Nepočujúcich (EUD)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 cieľom posilniť práva mladých nepočujúcich ľudí na európskej úrovni.</a:t>
            </a:r>
            <a:endParaRPr/>
          </a:p>
        </p:txBody>
      </p:sp>
      <p:pic>
        <p:nvPicPr>
          <p:cNvPr descr="Keine Fotobeschreibung verfügbar." id="197" name="Google Shape;19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187641" y="436480"/>
            <a:ext cx="3723210" cy="372321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4" name="Google Shape;204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9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14950162" y="9542940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aktivity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9"/>
          <p:cNvSpPr txBox="1"/>
          <p:nvPr/>
        </p:nvSpPr>
        <p:spPr>
          <a:xfrm>
            <a:off x="3515977" y="5143499"/>
            <a:ext cx="841125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Valné zhromaždenie EUDY</a:t>
            </a:r>
            <a:endParaRPr/>
          </a:p>
        </p:txBody>
      </p:sp>
      <p:sp>
        <p:nvSpPr>
          <p:cNvPr id="211" name="Google Shape;211;p9"/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aktivity</a:t>
            </a:r>
            <a:endParaRPr b="0" i="0" sz="2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Európske mládežnícke fórum</a:t>
            </a:r>
            <a:endParaRPr/>
          </a:p>
        </p:txBody>
      </p:sp>
      <p:sp>
        <p:nvSpPr>
          <p:cNvPr id="213" name="Google Shape;213;p9"/>
          <p:cNvSpPr txBox="1"/>
          <p:nvPr/>
        </p:nvSpPr>
        <p:spPr>
          <a:xfrm>
            <a:off x="13012356" y="5119550"/>
            <a:ext cx="4745788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Európske hlavné mesto nepočujúcej mládeže (EDYC)</a:t>
            </a:r>
            <a:endParaRPr/>
          </a:p>
        </p:txBody>
      </p:sp>
      <p:sp>
        <p:nvSpPr>
          <p:cNvPr id="214" name="Google Shape;214;p9"/>
          <p:cNvSpPr txBox="1"/>
          <p:nvPr/>
        </p:nvSpPr>
        <p:spPr>
          <a:xfrm>
            <a:off x="13553213" y="8774520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Prezentácia/rozhovor na Instagram LIVE</a:t>
            </a:r>
            <a:endParaRPr/>
          </a:p>
        </p:txBody>
      </p:sp>
      <p:pic>
        <p:nvPicPr>
          <p:cNvPr descr="Keine Fotobeschreibung verfügbar." id="215" name="Google Shape;21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84775" y="2114174"/>
            <a:ext cx="8073657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81931" y="2153724"/>
            <a:ext cx="4484663" cy="298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17" name="Google Shape;217;p9"/>
          <p:cNvPicPr preferRelativeResize="0"/>
          <p:nvPr/>
        </p:nvPicPr>
        <p:blipFill rotWithShape="1">
          <a:blip r:embed="rId7">
            <a:alphaModFix/>
          </a:blip>
          <a:srcRect b="423" l="-834" r="9" t="-423"/>
          <a:stretch/>
        </p:blipFill>
        <p:spPr>
          <a:xfrm>
            <a:off x="3684775" y="5885263"/>
            <a:ext cx="4484663" cy="296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/>
          <p:cNvPicPr preferRelativeResize="0"/>
          <p:nvPr/>
        </p:nvPicPr>
        <p:blipFill rotWithShape="1">
          <a:blip r:embed="rId8">
            <a:alphaModFix/>
          </a:blip>
          <a:srcRect b="11323" l="378" r="-378" t="22028"/>
          <a:stretch/>
        </p:blipFill>
        <p:spPr>
          <a:xfrm>
            <a:off x="8401582" y="5885262"/>
            <a:ext cx="4448205" cy="296467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9"/>
          <p:cNvSpPr txBox="1"/>
          <p:nvPr/>
        </p:nvSpPr>
        <p:spPr>
          <a:xfrm>
            <a:off x="3684775" y="9586216"/>
            <a:ext cx="33297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Zdroj: www.instagram.com/eudy_ofc</a:t>
            </a:r>
            <a:endParaRPr/>
          </a:p>
        </p:txBody>
      </p:sp>
      <p:pic>
        <p:nvPicPr>
          <p:cNvPr id="220" name="Google Shape;220;p9"/>
          <p:cNvPicPr preferRelativeResize="0"/>
          <p:nvPr/>
        </p:nvPicPr>
        <p:blipFill rotWithShape="1">
          <a:blip r:embed="rId9">
            <a:alphaModFix/>
          </a:blip>
          <a:srcRect b="324" l="0" r="0" t="33490"/>
          <a:stretch/>
        </p:blipFill>
        <p:spPr>
          <a:xfrm>
            <a:off x="13081931" y="5836439"/>
            <a:ext cx="4457470" cy="295022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9"/>
          <p:cNvSpPr/>
          <p:nvPr/>
        </p:nvSpPr>
        <p:spPr>
          <a:xfrm>
            <a:off x="14720765" y="9491409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7" name="Google Shape;227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3598334" y="117286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Medzinárodný tábor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Detský tábor</a:t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Mládežnícky tábor</a:t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tábor</a:t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2931914" y="7660717"/>
            <a:ext cx="152211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Tábor je najcennejšou príležitosťou na posilnenie sebadôvery detských účastníkov aj mládežníckych táborníkov a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COC ktorí vyrastajú a skúšajú sami zvládnuť organizáciu! zvládnuť!</a:t>
            </a:r>
            <a:endParaRPr/>
          </a:p>
        </p:txBody>
      </p:sp>
      <p:sp>
        <p:nvSpPr>
          <p:cNvPr id="237" name="Google Shape;237;p10"/>
          <p:cNvSpPr txBox="1"/>
          <p:nvPr/>
        </p:nvSpPr>
        <p:spPr>
          <a:xfrm>
            <a:off x="3387029" y="7294957"/>
            <a:ext cx="45764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až 12 rokov</a:t>
            </a:r>
            <a:endParaRPr/>
          </a:p>
        </p:txBody>
      </p:sp>
      <p:sp>
        <p:nvSpPr>
          <p:cNvPr id="238" name="Google Shape;238;p10"/>
          <p:cNvSpPr txBox="1"/>
          <p:nvPr/>
        </p:nvSpPr>
        <p:spPr>
          <a:xfrm>
            <a:off x="8608177" y="7294957"/>
            <a:ext cx="45764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až 17 rokov</a:t>
            </a:r>
            <a:endParaRPr/>
          </a:p>
        </p:txBody>
      </p:sp>
      <p:sp>
        <p:nvSpPr>
          <p:cNvPr id="239" name="Google Shape;239;p10"/>
          <p:cNvSpPr txBox="1"/>
          <p:nvPr/>
        </p:nvSpPr>
        <p:spPr>
          <a:xfrm>
            <a:off x="13561791" y="7294957"/>
            <a:ext cx="45764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až 30 rokov</a:t>
            </a:r>
            <a:endParaRPr/>
          </a:p>
        </p:txBody>
      </p:sp>
      <p:pic>
        <p:nvPicPr>
          <p:cNvPr descr="Keine Fotobeschreibung verfügbar." id="240" name="Google Shape;240;p10"/>
          <p:cNvPicPr preferRelativeResize="0"/>
          <p:nvPr/>
        </p:nvPicPr>
        <p:blipFill rotWithShape="1">
          <a:blip r:embed="rId5">
            <a:alphaModFix/>
          </a:blip>
          <a:srcRect b="0" l="8369" r="11876" t="0"/>
          <a:stretch/>
        </p:blipFill>
        <p:spPr>
          <a:xfrm>
            <a:off x="3312888" y="2804500"/>
            <a:ext cx="4650602" cy="3018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41" name="Google Shape;241;p10"/>
          <p:cNvPicPr preferRelativeResize="0"/>
          <p:nvPr/>
        </p:nvPicPr>
        <p:blipFill rotWithShape="1">
          <a:blip r:embed="rId6">
            <a:alphaModFix/>
          </a:blip>
          <a:srcRect b="-50" l="8025" r="7122" t="50"/>
          <a:stretch/>
        </p:blipFill>
        <p:spPr>
          <a:xfrm>
            <a:off x="13609948" y="2814206"/>
            <a:ext cx="4528304" cy="30018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42" name="Google Shape;242;p10"/>
          <p:cNvPicPr preferRelativeResize="0"/>
          <p:nvPr/>
        </p:nvPicPr>
        <p:blipFill rotWithShape="1">
          <a:blip r:embed="rId7">
            <a:alphaModFix/>
          </a:blip>
          <a:srcRect b="0" l="4162" r="8922" t="0"/>
          <a:stretch/>
        </p:blipFill>
        <p:spPr>
          <a:xfrm>
            <a:off x="8608177" y="2880648"/>
            <a:ext cx="4650603" cy="300186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9" name="Google Shape;249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0" name="Google Shape;250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1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3533057" y="2441656"/>
            <a:ext cx="9047400" cy="6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Frontrunners</a:t>
            </a: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je medzinárodný vzdelávací a líderskı program pre nepočujúcich mladých dospelých so sídlom v Dánsku.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Poskytuje intenzívne </a:t>
            </a:r>
            <a:r>
              <a:rPr b="1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školenie</a:t>
            </a: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4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</a:t>
            </a: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témy ako sú napr. práva Nepočujúcich, </a:t>
            </a:r>
            <a:r>
              <a:rPr lang="en-US" sz="4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vedenie</a:t>
            </a: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médiá, posunkové jazyky a projektový manažment.</a:t>
            </a:r>
            <a:endParaRPr b="0" i="0" sz="5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Keine Fotobeschreibung verfügbar." id="255" name="Google Shape;255;p11"/>
          <p:cNvPicPr preferRelativeResize="0"/>
          <p:nvPr/>
        </p:nvPicPr>
        <p:blipFill rotWithShape="1">
          <a:blip r:embed="rId5">
            <a:alphaModFix/>
          </a:blip>
          <a:srcRect b="0" l="6454" r="-26515" t="0"/>
          <a:stretch/>
        </p:blipFill>
        <p:spPr>
          <a:xfrm>
            <a:off x="13191526" y="2441656"/>
            <a:ext cx="6167845" cy="448111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1"/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Zdroj: www.frontrunners.dk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12"/>
          <p:cNvGrpSpPr/>
          <p:nvPr/>
        </p:nvGrpSpPr>
        <p:grpSpPr>
          <a:xfrm>
            <a:off x="6568" y="-217504"/>
            <a:ext cx="2922102" cy="10504504"/>
            <a:chOff x="0" y="-57150"/>
            <a:chExt cx="769602" cy="2766600"/>
          </a:xfrm>
        </p:grpSpPr>
        <p:sp>
          <p:nvSpPr>
            <p:cNvPr id="262" name="Google Shape;262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1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2"/>
          <p:cNvSpPr txBox="1"/>
          <p:nvPr/>
        </p:nvSpPr>
        <p:spPr>
          <a:xfrm>
            <a:off x="3299234" y="742309"/>
            <a:ext cx="9515100" cy="9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Kľúčové fakty o programe Frontrunners: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Program vznikol v roku 2005 a koná sa v Castberggård, vzdelávacom centre pre nepočujúcich v Dánsku.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 určený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 mladých nepočujúcich jedincov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 celého sveta, ktorým záleží na spoločenskej zmene a posilnení komunity Nepočujúcich.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Kurzy sa vyučujú v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medzinárodn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ých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posunko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(IS)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 cieľom umožniť komunikáciu medzi účastníkmi z rôznych krajín.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Program zahŕňa rôzne moduly, napríklad modul 1 (líderstvo a budovanie komunity) a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modul 2 (pokročilá špecializácia a projektová práca).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Mnohí absolventi následne pracujú v národných a medzinárodných organizáciách Nepočujúcich.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Keine Fotobeschreibung verfügbar." id="268" name="Google Shape;268;p12"/>
          <p:cNvPicPr preferRelativeResize="0"/>
          <p:nvPr/>
        </p:nvPicPr>
        <p:blipFill rotWithShape="1">
          <a:blip r:embed="rId5">
            <a:alphaModFix/>
          </a:blip>
          <a:srcRect b="0" l="6454" r="-26515" t="0"/>
          <a:stretch/>
        </p:blipFill>
        <p:spPr>
          <a:xfrm>
            <a:off x="13191526" y="2441656"/>
            <a:ext cx="6167845" cy="448111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2"/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Zdroj: www.frontrunners.dk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6" name="Google Shape;276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1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aktivity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skupinová práca</a:t>
            </a:r>
            <a:endParaRPr/>
          </a:p>
        </p:txBody>
      </p:sp>
      <p:sp>
        <p:nvSpPr>
          <p:cNvPr id="283" name="Google Shape;283;p13"/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hodina</a:t>
            </a:r>
            <a:endParaRPr/>
          </a:p>
        </p:txBody>
      </p:sp>
      <p:sp>
        <p:nvSpPr>
          <p:cNvPr id="284" name="Google Shape;284;p13"/>
          <p:cNvSpPr txBox="1"/>
          <p:nvPr/>
        </p:nvSpPr>
        <p:spPr>
          <a:xfrm>
            <a:off x="13329167" y="5143500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</a:t>
            </a:r>
            <a:endParaRPr/>
          </a:p>
        </p:txBody>
      </p:sp>
      <p:sp>
        <p:nvSpPr>
          <p:cNvPr id="285" name="Google Shape;285;p13"/>
          <p:cNvSpPr txBox="1"/>
          <p:nvPr/>
        </p:nvSpPr>
        <p:spPr>
          <a:xfrm>
            <a:off x="13558510" y="8774520"/>
            <a:ext cx="3471633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diskusia</a:t>
            </a:r>
            <a:endParaRPr/>
          </a:p>
        </p:txBody>
      </p:sp>
      <p:pic>
        <p:nvPicPr>
          <p:cNvPr descr="Keine Fotobeschreibung verfügbar." id="286" name="Google Shape;2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8880" y="6117272"/>
            <a:ext cx="3968269" cy="26427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7" name="Google Shape;28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67468" y="1989349"/>
            <a:ext cx="3920511" cy="29568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8" name="Google Shape;28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0720" y="6117272"/>
            <a:ext cx="3942415" cy="26199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9" name="Google Shape;28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40720" y="1989348"/>
            <a:ext cx="3942415" cy="2956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90" name="Google Shape;290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98334" y="1954303"/>
            <a:ext cx="4449362" cy="295681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3"/>
          <p:cNvSpPr txBox="1"/>
          <p:nvPr/>
        </p:nvSpPr>
        <p:spPr>
          <a:xfrm>
            <a:off x="8796838" y="5143499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Športové aktivity</a:t>
            </a:r>
            <a:endParaRPr/>
          </a:p>
        </p:txBody>
      </p:sp>
      <p:sp>
        <p:nvSpPr>
          <p:cNvPr id="292" name="Google Shape;292;p13"/>
          <p:cNvSpPr txBox="1"/>
          <p:nvPr/>
        </p:nvSpPr>
        <p:spPr>
          <a:xfrm>
            <a:off x="3598333" y="5143499"/>
            <a:ext cx="4449361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Nepočujúci učitelia</a:t>
            </a:r>
            <a:endParaRPr/>
          </a:p>
        </p:txBody>
      </p:sp>
      <p:pic>
        <p:nvPicPr>
          <p:cNvPr descr="Keine Fotobeschreibung verfügbar." id="293" name="Google Shape;293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565860" y="6089449"/>
            <a:ext cx="3523725" cy="264279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00" name="Google Shape;300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g34267876ad7_0_4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g34267876ad7_0_44" title="communication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5575" y="291045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34267876ad7_0_44"/>
          <p:cNvSpPr txBox="1"/>
          <p:nvPr/>
        </p:nvSpPr>
        <p:spPr>
          <a:xfrm>
            <a:off x="5489700" y="1068275"/>
            <a:ext cx="9950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Záverečná skupinová diskusia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5" name="Google Shape;31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16" name="Google Shape;31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"/>
          <p:cNvSpPr txBox="1"/>
          <p:nvPr/>
        </p:nvSpPr>
        <p:spPr>
          <a:xfrm>
            <a:off x="4863627" y="3711204"/>
            <a:ext cx="4753901" cy="530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5" name="Google Shape;325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sz="2461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6" name="Google Shape;326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