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Anton"/>
      <p:regular r:id="rId21"/>
    </p:embeddedFont>
    <p:embeddedFont>
      <p:font typeface="Roboto"/>
      <p:regular r:id="rId22"/>
      <p:bold r:id="rId23"/>
      <p:italic r:id="rId24"/>
      <p:boldItalic r:id="rId25"/>
    </p:embeddedFont>
    <p:embeddedFont>
      <p:font typeface="Quicksand"/>
      <p:regular r:id="rId26"/>
      <p:bold r:id="rId27"/>
    </p:embeddedFont>
    <p:embeddedFont>
      <p:font typeface="Quicksand SemiBold"/>
      <p:regular r:id="rId28"/>
      <p:bold r:id="rId29"/>
    </p:embeddedFont>
    <p:embeddedFont>
      <p:font typeface="Quicksand Medium"/>
      <p:regular r:id="rId30"/>
      <p:bold r:id="rId31"/>
    </p:embeddedFont>
    <p:embeddedFont>
      <p:font typeface="Comfortaa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4" roundtripDataSignature="AMtx7mi5KCe+EO/ePp+CZa3HZ2OomUIX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font" Target="fonts/Anton-regular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QuicksandSemiBold-regular.fntdata"/><Relationship Id="rId27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Medium-bold.fntdata"/><Relationship Id="rId30" Type="http://schemas.openxmlformats.org/officeDocument/2006/relationships/font" Target="fonts/QuicksandMedium-regular.fntdata"/><Relationship Id="rId11" Type="http://schemas.openxmlformats.org/officeDocument/2006/relationships/slide" Target="slides/slide6.xml"/><Relationship Id="rId33" Type="http://schemas.openxmlformats.org/officeDocument/2006/relationships/font" Target="fonts/Comfortaa-bold.fntdata"/><Relationship Id="rId10" Type="http://schemas.openxmlformats.org/officeDocument/2006/relationships/slide" Target="slides/slide5.xml"/><Relationship Id="rId32" Type="http://schemas.openxmlformats.org/officeDocument/2006/relationships/font" Target="fonts/Comforta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It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represents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the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interests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of young deaf people worldwide and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advocates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for their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rights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education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and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social inclusion.</a:t>
            </a:r>
            <a:endParaRPr b="1" sz="1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2567902c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17" name="Google Shape;117;g32567902cf3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90" name="Google Shape;19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204" name="Google Shape;20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261" name="Google Shape;26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276" name="Google Shape;27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4267876ad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Questions:</a:t>
            </a:r>
            <a:b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Who makes up the organizations? Are they composed of hearing or Deaf individuals? What are the differences?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What does Deaf leadership look like? How is it different from hearing leadership?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Distinction between organizations 'of,' 'for,' and 'by' the Deaf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99" name="Google Shape;299;g34267876ad7_0_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0" name="Google Shape;31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jpg"/><Relationship Id="rId11" Type="http://schemas.openxmlformats.org/officeDocument/2006/relationships/image" Target="../media/image2.jpg"/><Relationship Id="rId10" Type="http://schemas.openxmlformats.org/officeDocument/2006/relationships/image" Target="../media/image3.png"/><Relationship Id="rId9" Type="http://schemas.openxmlformats.org/officeDocument/2006/relationships/image" Target="../media/image5.jpg"/><Relationship Id="rId5" Type="http://schemas.openxmlformats.org/officeDocument/2006/relationships/image" Target="../media/image4.jpg"/><Relationship Id="rId6" Type="http://schemas.openxmlformats.org/officeDocument/2006/relationships/image" Target="../media/image7.jpg"/><Relationship Id="rId7" Type="http://schemas.openxmlformats.org/officeDocument/2006/relationships/image" Target="../media/image11.jpg"/><Relationship Id="rId8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9" Type="http://schemas.openxmlformats.org/officeDocument/2006/relationships/image" Target="../media/image2.jpg"/><Relationship Id="rId5" Type="http://schemas.openxmlformats.org/officeDocument/2006/relationships/image" Target="../media/image8.jpg"/><Relationship Id="rId6" Type="http://schemas.openxmlformats.org/officeDocument/2006/relationships/image" Target="../media/image10.jpg"/><Relationship Id="rId7" Type="http://schemas.openxmlformats.org/officeDocument/2006/relationships/image" Target="../media/image36.png"/><Relationship Id="rId8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3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38.png"/><Relationship Id="rId6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2.jpg"/><Relationship Id="rId10" Type="http://schemas.openxmlformats.org/officeDocument/2006/relationships/image" Target="../media/image38.png"/><Relationship Id="rId9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14.jpg"/><Relationship Id="rId7" Type="http://schemas.openxmlformats.org/officeDocument/2006/relationships/image" Target="../media/image32.png"/><Relationship Id="rId8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6.jpg"/><Relationship Id="rId5" Type="http://schemas.openxmlformats.org/officeDocument/2006/relationships/image" Target="../media/image13.jpg"/><Relationship Id="rId6" Type="http://schemas.openxmlformats.org/officeDocument/2006/relationships/image" Target="../media/image18.jpg"/><Relationship Id="rId7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5.jpg"/><Relationship Id="rId6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8.jpg"/><Relationship Id="rId10" Type="http://schemas.openxmlformats.org/officeDocument/2006/relationships/image" Target="../media/image3.png"/><Relationship Id="rId9" Type="http://schemas.openxmlformats.org/officeDocument/2006/relationships/image" Target="../media/image29.jpg"/><Relationship Id="rId5" Type="http://schemas.openxmlformats.org/officeDocument/2006/relationships/image" Target="../media/image25.jpg"/><Relationship Id="rId6" Type="http://schemas.openxmlformats.org/officeDocument/2006/relationships/image" Target="../media/image31.jpg"/><Relationship Id="rId7" Type="http://schemas.openxmlformats.org/officeDocument/2006/relationships/image" Target="../media/image22.jpg"/><Relationship Id="rId8" Type="http://schemas.openxmlformats.org/officeDocument/2006/relationships/image" Target="../media/image3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7.png"/><Relationship Id="rId13" Type="http://schemas.openxmlformats.org/officeDocument/2006/relationships/hyperlink" Target="https://www.deafstudies.eu/" TargetMode="External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21.png"/><Relationship Id="rId5" Type="http://schemas.openxmlformats.org/officeDocument/2006/relationships/image" Target="../media/image34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6477700"/>
            <a:ext cx="1352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WFD Youth Section &amp; EUDY (</a:t>
            </a:r>
            <a:r>
              <a:rPr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organizzazioni internazionali</a:t>
            </a:r>
            <a:r>
              <a:rPr lang="en-US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36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2676894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lang="en-US" sz="22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di </a:t>
            </a: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47" y="3301706"/>
            <a:ext cx="11706300" cy="2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Eventi e organizzazioni </a:t>
            </a:r>
            <a:b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della Comunità Sorda</a:t>
            </a:r>
            <a:endParaRPr sz="80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645567" y="3242888"/>
            <a:ext cx="113592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della WFD - Youth Section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dell'EUDY</a:t>
            </a:r>
            <a:endParaRPr/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dei Frontrunners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del lavoro di gruppo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Discussione finale di gruppo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09" name="Google Shape;109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Clipart, Grafiken, Kreis, Logo enthält.&#10;&#10;KI-generierte Inhalte können fehlerhaft sein." id="113" name="Google Shape;11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46888" y="2518079"/>
            <a:ext cx="5250841" cy="525084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3561052" y="1256460"/>
            <a:ext cx="8678400" cy="7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</a:t>
            </a:r>
            <a:r>
              <a:rPr b="1"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World Federation of the Deaf Youth Section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(WFDYS)</a:t>
            </a:r>
            <a:r>
              <a:rPr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la sezione giovanile della Federazione Mondiale dei Sordi (WFD). 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71500" lvl="0" marL="5715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rappresenta</a:t>
            </a:r>
            <a:r>
              <a:rPr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gli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interessi</a:t>
            </a:r>
            <a:r>
              <a:rPr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giovani </a:t>
            </a:r>
            <a:r>
              <a:rPr lang="en-US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sordi</a:t>
            </a:r>
            <a:r>
              <a:rPr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di tutto il mondo</a:t>
            </a:r>
            <a:endParaRPr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71500" lvl="0" marL="5715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promuove</a:t>
            </a:r>
            <a:r>
              <a:rPr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loro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diritti</a:t>
            </a:r>
            <a:r>
              <a:rPr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l'</a:t>
            </a:r>
            <a:r>
              <a:rPr b="1"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educazione</a:t>
            </a:r>
            <a:r>
              <a:rPr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</a:t>
            </a:r>
            <a:r>
              <a:rPr lang="en-US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</a:t>
            </a:r>
            <a:r>
              <a:rPr b="1"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partecipazione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sociale</a:t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0" name="Google Shape;120;g32567902cf3_0_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g32567902cf3_0_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2567902cf3_0_6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Clipart, Grafiken, Kreis, Logo enthält.&#10;&#10;KI-generierte Inhalte können fehlerhaft sein." id="124" name="Google Shape;124;g32567902cf3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3712" y="2822701"/>
            <a:ext cx="2167799" cy="21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2567902cf3_0_6"/>
          <p:cNvSpPr/>
          <p:nvPr/>
        </p:nvSpPr>
        <p:spPr>
          <a:xfrm>
            <a:off x="14619050" y="3659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2567902cf3_0_6"/>
          <p:cNvSpPr txBox="1"/>
          <p:nvPr/>
        </p:nvSpPr>
        <p:spPr>
          <a:xfrm>
            <a:off x="3589675" y="691075"/>
            <a:ext cx="14140500" cy="71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Obiettivi principali della WFDYS: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3429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Promozione delle lingue dei segni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La WFDYS promuove il riconoscimento e la tutela delle lingue dei segni nazionali come diritto umano.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3429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Rafforzare la partecipazione giovanile 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– L'organizzazione incoraggia i giovani sordi a impegnarsi nelle loro comunità e a livello internazionale.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3429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Formazione ed empowerment 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– Attraverso formazione, conferenze e campi estivi per giovani, la WFDYS contribuisce a rafforzare le competenze e la fiducia in se stessi dei giovani sordi.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3429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Cooperazione internazionale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La WFDYS mette in contatto i giovani sordi di tutto il mondo per discutere delle sfide comuni e sviluppare soluzioni.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81000" lvl="0" marL="3429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000"/>
              <a:buChar char="•"/>
            </a:pPr>
            <a:r>
              <a:rPr b="1" lang="en-US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Diritti umani e inclusione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La WFDYS collabora con organizzazioni internazionali per promuovere i diritti dei giovani sordi in tutto il mondo.</a:t>
            </a:r>
            <a:endParaRPr sz="3000"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27" name="Google Shape;127;g32567902cf3_0_6"/>
          <p:cNvSpPr txBox="1"/>
          <p:nvPr/>
        </p:nvSpPr>
        <p:spPr>
          <a:xfrm>
            <a:off x="3589676" y="8119625"/>
            <a:ext cx="138492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WFDYS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lavora a stretto contatto 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 la 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Federazione Mondiale dei Sordi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WFD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), le 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Nazioni Unite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ONU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 e altre organizzazioni internazionali per rappresentare gli interessi dei giovani sordi a livello 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globale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000"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5"/>
          <p:cNvGrpSpPr/>
          <p:nvPr/>
        </p:nvGrpSpPr>
        <p:grpSpPr>
          <a:xfrm>
            <a:off x="0" y="-198990"/>
            <a:ext cx="2922102" cy="10504504"/>
            <a:chOff x="0" y="-57150"/>
            <a:chExt cx="769602" cy="2766600"/>
          </a:xfrm>
        </p:grpSpPr>
        <p:sp>
          <p:nvSpPr>
            <p:cNvPr id="133" name="Google Shape;133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5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Keine Fotobeschreibung verfügbar." id="137" name="Google Shape;13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49387" y="6088453"/>
            <a:ext cx="3664072" cy="27480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38" name="Google Shape;13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38377" y="2232702"/>
            <a:ext cx="4125238" cy="27480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39" name="Google Shape;13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22870" y="2232702"/>
            <a:ext cx="4885406" cy="27480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40" name="Google Shape;140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40720" y="6088452"/>
            <a:ext cx="3664074" cy="27480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41" name="Google Shape;141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624554" y="2160182"/>
            <a:ext cx="3685580" cy="28931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42" name="Google Shape;142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29167" y="6150440"/>
            <a:ext cx="3460229" cy="259517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Scoure: www.facebook.com/wfdys and www.instagram.com/wfdys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3528670" y="62295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ttività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4231137" y="5053263"/>
            <a:ext cx="8411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Incontri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presso la sede delle Nazioni Unite </a:t>
            </a:r>
            <a:endParaRPr/>
          </a:p>
        </p:txBody>
      </p:sp>
      <p:sp>
        <p:nvSpPr>
          <p:cNvPr id="147" name="Google Shape;147;p5"/>
          <p:cNvSpPr txBox="1"/>
          <p:nvPr/>
        </p:nvSpPr>
        <p:spPr>
          <a:xfrm>
            <a:off x="13624550" y="5143500"/>
            <a:ext cx="3685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Riunion</a:t>
            </a:r>
            <a:r>
              <a:rPr lang="en-US" sz="2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online </a:t>
            </a:r>
            <a:b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del Consiglio di WFDYS</a:t>
            </a:r>
            <a:endParaRPr/>
          </a:p>
        </p:txBody>
      </p:sp>
      <p:sp>
        <p:nvSpPr>
          <p:cNvPr id="148" name="Google Shape;148;p5"/>
          <p:cNvSpPr txBox="1"/>
          <p:nvPr/>
        </p:nvSpPr>
        <p:spPr>
          <a:xfrm>
            <a:off x="3949325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Incontri dell’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Unicef</a:t>
            </a:r>
            <a:endParaRPr/>
          </a:p>
        </p:txBody>
      </p:sp>
      <p:sp>
        <p:nvSpPr>
          <p:cNvPr id="149" name="Google Shape;149;p5"/>
          <p:cNvSpPr txBox="1"/>
          <p:nvPr/>
        </p:nvSpPr>
        <p:spPr>
          <a:xfrm>
            <a:off x="8640720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Laboratori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con i bambini</a:t>
            </a:r>
            <a:endParaRPr/>
          </a:p>
        </p:txBody>
      </p:sp>
      <p:sp>
        <p:nvSpPr>
          <p:cNvPr id="150" name="Google Shape;150;p5"/>
          <p:cNvSpPr txBox="1"/>
          <p:nvPr/>
        </p:nvSpPr>
        <p:spPr>
          <a:xfrm>
            <a:off x="13015385" y="8758154"/>
            <a:ext cx="4087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con i giovani tunisini</a:t>
            </a:r>
            <a:endParaRPr/>
          </a:p>
        </p:txBody>
      </p:sp>
      <p:pic>
        <p:nvPicPr>
          <p:cNvPr descr="Ein Bild, das Clipart, Grafiken, Kreis, Logo enthält.&#10;&#10;KI-generierte Inhalte können fehlerhaft sein." id="151" name="Google Shape;151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83712" y="2822701"/>
            <a:ext cx="2167799" cy="216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7" name="Google Shape;157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3423036" y="5901847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Children Camp</a:t>
            </a:r>
            <a:endParaRPr/>
          </a:p>
        </p:txBody>
      </p:sp>
      <p:sp>
        <p:nvSpPr>
          <p:cNvPr id="162" name="Google Shape;162;p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13258234" y="5900980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Youth Camp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8304620" y="5900980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Camp</a:t>
            </a:r>
            <a:endParaRPr/>
          </a:p>
        </p:txBody>
      </p:sp>
      <p:pic>
        <p:nvPicPr>
          <p:cNvPr descr="image63.jpg" id="165" name="Google Shape;16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23035" y="2162786"/>
            <a:ext cx="4569444" cy="3005148"/>
          </a:xfrm>
          <a:prstGeom prst="rect">
            <a:avLst/>
          </a:prstGeom>
          <a:noFill/>
          <a:ln>
            <a:noFill/>
          </a:ln>
          <a:effectLst>
            <a:outerShdw blurRad="76200" rotWithShape="0" dir="10500000" dist="95250">
              <a:srgbClr val="000000">
                <a:alpha val="20000"/>
              </a:srgbClr>
            </a:outerShdw>
          </a:effectLst>
        </p:spPr>
      </p:pic>
      <p:pic>
        <p:nvPicPr>
          <p:cNvPr descr="image64.jpg" id="166" name="Google Shape;16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258234" y="2162786"/>
            <a:ext cx="4576461" cy="3005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roppedImage.tiff" id="167" name="Google Shape;167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52777" y="2162787"/>
            <a:ext cx="4528304" cy="300514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</a:t>
            </a:r>
            <a:r>
              <a:rPr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e: www.facebook.com/wfdys </a:t>
            </a:r>
            <a:r>
              <a:rPr lang="en-US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</a:t>
            </a:r>
            <a:r>
              <a:rPr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www.instagram.com/wfdys</a:t>
            </a:r>
            <a:endParaRPr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Camp internazional</a:t>
            </a: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 txBox="1"/>
          <p:nvPr/>
        </p:nvSpPr>
        <p:spPr>
          <a:xfrm>
            <a:off x="3423036" y="6640082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9 ai 12 anni</a:t>
            </a:r>
            <a:endParaRPr/>
          </a:p>
        </p:txBody>
      </p:sp>
      <p:sp>
        <p:nvSpPr>
          <p:cNvPr id="172" name="Google Shape;172;p6"/>
          <p:cNvSpPr txBox="1"/>
          <p:nvPr/>
        </p:nvSpPr>
        <p:spPr>
          <a:xfrm>
            <a:off x="8304620" y="6640082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13 ai 17 anni</a:t>
            </a:r>
            <a:endParaRPr/>
          </a:p>
        </p:txBody>
      </p:sp>
      <p:sp>
        <p:nvSpPr>
          <p:cNvPr id="173" name="Google Shape;173;p6"/>
          <p:cNvSpPr txBox="1"/>
          <p:nvPr/>
        </p:nvSpPr>
        <p:spPr>
          <a:xfrm>
            <a:off x="13258234" y="6640082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18 ai 30 anni</a:t>
            </a:r>
            <a:endParaRPr/>
          </a:p>
        </p:txBody>
      </p:sp>
      <p:sp>
        <p:nvSpPr>
          <p:cNvPr id="174" name="Google Shape;174;p6"/>
          <p:cNvSpPr txBox="1"/>
          <p:nvPr/>
        </p:nvSpPr>
        <p:spPr>
          <a:xfrm>
            <a:off x="3423025" y="7450994"/>
            <a:ext cx="144117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camp è 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l’esperienza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più prezios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per 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rafforzare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partecipanti, </a:t>
            </a:r>
            <a:b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dai bambini e ai giovani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così com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il COC (Comitato O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rganizzatore del Camp) 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cresc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fa esperienza imparando a gestire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000"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Ein Bild, das Clipart, Grafiken, Kreis, Logo enthält.&#10;&#10;KI-generierte Inhalte können fehlerhaft sein." id="175" name="Google Shape;175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83712" y="2822701"/>
            <a:ext cx="2167799" cy="216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1" name="Google Shape;181;p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2" name="Google Shape;182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3370987" y="1724122"/>
            <a:ext cx="8678400" cy="74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European Union of the Deaf Youth (EUDY) 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è un'organizzazione che rappresenta gli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interessi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giovani sordi in Europa.</a:t>
            </a:r>
            <a:endParaRPr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promuove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diritti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l'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educazione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l'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inclusione sociale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giovani sordi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promuove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lo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scambio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la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collaborazione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tra diversi paesi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sostiene la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partecipazione attiva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l’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empowerment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giovani nella comunità Sorda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Keine Fotobeschreibung verfügbar." id="187" name="Google Shape;18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04285" y="2362797"/>
            <a:ext cx="5561405" cy="5561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3" name="Google Shape;193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 txBox="1"/>
          <p:nvPr/>
        </p:nvSpPr>
        <p:spPr>
          <a:xfrm>
            <a:off x="383712" y="20225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Keine Fotobeschreibung verfügbar." id="198" name="Google Shape;19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7150" y="2958950"/>
            <a:ext cx="2167800" cy="2167823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3589650" y="833899"/>
            <a:ext cx="13994700" cy="72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Obiettivi principali d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ell’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EUDY: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683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Promozione delle lingue dei segni 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– L’EUDY promuove il riconoscimento e l’uso delle lingue dei segni nazionali in tutta Europa.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683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Partecipazione giovan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ile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L'organizzazione 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incoraggia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giovani sordi 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essere attivamente coinvolti nella vita sociale e politica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683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Formazione e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 empowerment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– Attraverso 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formazione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conferenze e campi estivi per giovani, l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’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EUDY rafforza l'autostima e le competenze dei giovani 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sordi.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683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Networking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internazionale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’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EUDY riunisce giovani 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sordi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provenienti da diversi paesi europei per </a:t>
            </a: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favorire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lo scambio e la collaborazione.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683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Divers</a:t>
            </a:r>
            <a:r>
              <a:rPr b="1"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ità</a:t>
            </a:r>
            <a:r>
              <a:rPr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con l'obiettivo di sensibilizzare, educare, responsabilizzare e difendere chi si identifica come LGBTQIA+, donne sorde, persone sordocieche, persone sorde appartenenti alle minoranze etniche (BIPOC), vari gruppi religiosi, ecc.</a:t>
            </a:r>
            <a:endParaRPr sz="2800"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3771600" y="8391625"/>
            <a:ext cx="10635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L'organizzazione collabora con le associazioni nazionali dei giovani sordi e con l'European Union of the Deaf (EUD) per rafforzare i diritti dei giovani sordi a livello europeo.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7" name="Google Shape;207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9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9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1" name="Google Shape;211;p9"/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Youth Forum</a:t>
            </a:r>
            <a:endParaRPr sz="1600"/>
          </a:p>
        </p:txBody>
      </p:sp>
      <p:sp>
        <p:nvSpPr>
          <p:cNvPr id="212" name="Google Shape;212;p9"/>
          <p:cNvSpPr txBox="1"/>
          <p:nvPr/>
        </p:nvSpPr>
        <p:spPr>
          <a:xfrm>
            <a:off x="12539650" y="4818850"/>
            <a:ext cx="5033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Deaf Youth Capital (EDYC)</a:t>
            </a:r>
            <a:endParaRPr sz="1600"/>
          </a:p>
        </p:txBody>
      </p:sp>
      <p:pic>
        <p:nvPicPr>
          <p:cNvPr descr="Keine Fotobeschreibung verfügbar." id="213" name="Google Shape;21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9644" y="1817749"/>
            <a:ext cx="8073659" cy="298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17837" y="1793337"/>
            <a:ext cx="4484664" cy="2989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15" name="Google Shape;215;p9"/>
          <p:cNvPicPr preferRelativeResize="0"/>
          <p:nvPr/>
        </p:nvPicPr>
        <p:blipFill rotWithShape="1">
          <a:blip r:embed="rId6">
            <a:alphaModFix/>
          </a:blip>
          <a:srcRect b="423" l="-834" r="9" t="-423"/>
          <a:stretch/>
        </p:blipFill>
        <p:spPr>
          <a:xfrm>
            <a:off x="3684800" y="5811226"/>
            <a:ext cx="4484664" cy="2964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9"/>
          <p:cNvPicPr preferRelativeResize="0"/>
          <p:nvPr/>
        </p:nvPicPr>
        <p:blipFill rotWithShape="1">
          <a:blip r:embed="rId7">
            <a:alphaModFix/>
          </a:blip>
          <a:srcRect b="11323" l="378" r="-378" t="22028"/>
          <a:stretch/>
        </p:blipFill>
        <p:spPr>
          <a:xfrm>
            <a:off x="8401595" y="5807925"/>
            <a:ext cx="4448207" cy="296467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9"/>
          <p:cNvSpPr txBox="1"/>
          <p:nvPr/>
        </p:nvSpPr>
        <p:spPr>
          <a:xfrm>
            <a:off x="3684775" y="9586216"/>
            <a:ext cx="33297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</a:t>
            </a:r>
            <a:r>
              <a:rPr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e: www.instagram.com/eudy_ofc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18" name="Google Shape;218;p9"/>
          <p:cNvPicPr preferRelativeResize="0"/>
          <p:nvPr/>
        </p:nvPicPr>
        <p:blipFill rotWithShape="1">
          <a:blip r:embed="rId8">
            <a:alphaModFix/>
          </a:blip>
          <a:srcRect b="324" l="0" r="0" t="33490"/>
          <a:stretch/>
        </p:blipFill>
        <p:spPr>
          <a:xfrm>
            <a:off x="13081931" y="5836439"/>
            <a:ext cx="4457470" cy="295022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9"/>
          <p:cNvSpPr/>
          <p:nvPr/>
        </p:nvSpPr>
        <p:spPr>
          <a:xfrm>
            <a:off x="14623740" y="22613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ttività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21" name="Google Shape;221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77150" y="2958950"/>
            <a:ext cx="2167800" cy="216782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9"/>
          <p:cNvSpPr txBox="1"/>
          <p:nvPr/>
        </p:nvSpPr>
        <p:spPr>
          <a:xfrm>
            <a:off x="4231137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2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</a:t>
            </a: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ttività de</a:t>
            </a:r>
            <a:r>
              <a:rPr lang="en-US" sz="22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ll’EUDY </a:t>
            </a: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Camp</a:t>
            </a:r>
            <a:endParaRPr b="0" i="0" sz="2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3629008" y="4825474"/>
            <a:ext cx="8411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Assemblea generale dell'EUDY</a:t>
            </a:r>
            <a:endParaRPr sz="1600"/>
          </a:p>
        </p:txBody>
      </p:sp>
      <p:sp>
        <p:nvSpPr>
          <p:cNvPr id="224" name="Google Shape;224;p9"/>
          <p:cNvSpPr txBox="1"/>
          <p:nvPr/>
        </p:nvSpPr>
        <p:spPr>
          <a:xfrm>
            <a:off x="13081925" y="8774525"/>
            <a:ext cx="41355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Presentazione/Intervista</a:t>
            </a:r>
            <a:b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 diretta su Instagram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1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30" name="Google Shape;230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p1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3598334" y="117286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Camp </a:t>
            </a: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Internazionali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3387029" y="6556722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Children Camp</a:t>
            </a:r>
            <a:endParaRPr/>
          </a:p>
        </p:txBody>
      </p:sp>
      <p:sp>
        <p:nvSpPr>
          <p:cNvPr id="236" name="Google Shape;236;p10"/>
          <p:cNvSpPr txBox="1"/>
          <p:nvPr/>
        </p:nvSpPr>
        <p:spPr>
          <a:xfrm>
            <a:off x="13561791" y="6555855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Youth Camp</a:t>
            </a:r>
            <a:endParaRPr/>
          </a:p>
        </p:txBody>
      </p:sp>
      <p:sp>
        <p:nvSpPr>
          <p:cNvPr id="237" name="Google Shape;237;p10"/>
          <p:cNvSpPr txBox="1"/>
          <p:nvPr/>
        </p:nvSpPr>
        <p:spPr>
          <a:xfrm>
            <a:off x="8608177" y="6555855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Camp</a:t>
            </a:r>
            <a:endParaRPr/>
          </a:p>
        </p:txBody>
      </p:sp>
      <p:pic>
        <p:nvPicPr>
          <p:cNvPr descr="Keine Fotobeschreibung verfügbar." id="238" name="Google Shape;238;p10"/>
          <p:cNvPicPr preferRelativeResize="0"/>
          <p:nvPr/>
        </p:nvPicPr>
        <p:blipFill rotWithShape="1">
          <a:blip r:embed="rId4">
            <a:alphaModFix/>
          </a:blip>
          <a:srcRect b="0" l="8369" r="11876" t="0"/>
          <a:stretch/>
        </p:blipFill>
        <p:spPr>
          <a:xfrm>
            <a:off x="3312888" y="2804500"/>
            <a:ext cx="4650602" cy="3018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39" name="Google Shape;239;p10"/>
          <p:cNvPicPr preferRelativeResize="0"/>
          <p:nvPr/>
        </p:nvPicPr>
        <p:blipFill rotWithShape="1">
          <a:blip r:embed="rId5">
            <a:alphaModFix/>
          </a:blip>
          <a:srcRect b="-50" l="8025" r="7122" t="50"/>
          <a:stretch/>
        </p:blipFill>
        <p:spPr>
          <a:xfrm>
            <a:off x="13609948" y="2814206"/>
            <a:ext cx="4528304" cy="30018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40" name="Google Shape;240;p10"/>
          <p:cNvPicPr preferRelativeResize="0"/>
          <p:nvPr/>
        </p:nvPicPr>
        <p:blipFill rotWithShape="1">
          <a:blip r:embed="rId6">
            <a:alphaModFix/>
          </a:blip>
          <a:srcRect b="0" l="4162" r="8922" t="0"/>
          <a:stretch/>
        </p:blipFill>
        <p:spPr>
          <a:xfrm>
            <a:off x="8608177" y="2880648"/>
            <a:ext cx="4650603" cy="300186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0"/>
          <p:cNvSpPr txBox="1"/>
          <p:nvPr/>
        </p:nvSpPr>
        <p:spPr>
          <a:xfrm>
            <a:off x="3387029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9 ai 12 anni</a:t>
            </a:r>
            <a:endParaRPr/>
          </a:p>
        </p:txBody>
      </p:sp>
      <p:sp>
        <p:nvSpPr>
          <p:cNvPr id="242" name="Google Shape;242;p10"/>
          <p:cNvSpPr txBox="1"/>
          <p:nvPr/>
        </p:nvSpPr>
        <p:spPr>
          <a:xfrm>
            <a:off x="8608177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ai 13 ai 17 anni</a:t>
            </a:r>
            <a:endParaRPr/>
          </a:p>
        </p:txBody>
      </p:sp>
      <p:sp>
        <p:nvSpPr>
          <p:cNvPr id="243" name="Google Shape;243;p10"/>
          <p:cNvSpPr txBox="1"/>
          <p:nvPr/>
        </p:nvSpPr>
        <p:spPr>
          <a:xfrm>
            <a:off x="13561791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ai 18 ai 30 anni</a:t>
            </a:r>
            <a:endParaRPr/>
          </a:p>
        </p:txBody>
      </p:sp>
      <p:sp>
        <p:nvSpPr>
          <p:cNvPr id="244" name="Google Shape;244;p10"/>
          <p:cNvSpPr txBox="1"/>
          <p:nvPr/>
        </p:nvSpPr>
        <p:spPr>
          <a:xfrm>
            <a:off x="3336575" y="8023044"/>
            <a:ext cx="144117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camp è 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l’esperienza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più prezios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per 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rafforzare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partecipanti, </a:t>
            </a:r>
            <a:b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dai bambini e ai giovani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così com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il COC (Comitato O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rganizzatore del Camp) 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cresc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fa esperienza imparando a gestire</a:t>
            </a: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000"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14623740" y="22613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52" name="Google Shape;252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1"/>
          <p:cNvSpPr txBox="1"/>
          <p:nvPr/>
        </p:nvSpPr>
        <p:spPr>
          <a:xfrm>
            <a:off x="214597" y="2015175"/>
            <a:ext cx="2589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3424988" y="1107625"/>
            <a:ext cx="9428400" cy="76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Frontrunners 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è un programma internazionale di educazione e leadership per giovani adulti Sordi con sede in Danimarca.</a:t>
            </a:r>
            <a:endParaRPr sz="3600"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3600"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Offre una formazione intensiva su temi come: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diritti delle persone Sorde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leadership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media e comunicazione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lingue dei segni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gestione e progettazione di progetti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Keine Fotobeschreibung verfügbar." id="257" name="Google Shape;257;p11"/>
          <p:cNvPicPr preferRelativeResize="0"/>
          <p:nvPr/>
        </p:nvPicPr>
        <p:blipFill rotWithShape="1">
          <a:blip r:embed="rId5">
            <a:alphaModFix/>
          </a:blip>
          <a:srcRect b="0" l="6516" r="0" t="0"/>
          <a:stretch/>
        </p:blipFill>
        <p:spPr>
          <a:xfrm>
            <a:off x="13024750" y="2441650"/>
            <a:ext cx="4802673" cy="4155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1"/>
          <p:cNvSpPr txBox="1"/>
          <p:nvPr/>
        </p:nvSpPr>
        <p:spPr>
          <a:xfrm>
            <a:off x="3684775" y="9586216"/>
            <a:ext cx="249299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</a:t>
            </a:r>
            <a:r>
              <a:rPr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e: www.frontrunners.dk</a:t>
            </a:r>
            <a:endParaRPr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12"/>
          <p:cNvGrpSpPr/>
          <p:nvPr/>
        </p:nvGrpSpPr>
        <p:grpSpPr>
          <a:xfrm>
            <a:off x="6568" y="-217504"/>
            <a:ext cx="2922102" cy="10504504"/>
            <a:chOff x="0" y="-57150"/>
            <a:chExt cx="769602" cy="2766600"/>
          </a:xfrm>
        </p:grpSpPr>
        <p:sp>
          <p:nvSpPr>
            <p:cNvPr id="264" name="Google Shape;264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12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2"/>
          <p:cNvSpPr txBox="1"/>
          <p:nvPr/>
        </p:nvSpPr>
        <p:spPr>
          <a:xfrm>
            <a:off x="3299234" y="742309"/>
            <a:ext cx="9515100" cy="5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 u="sng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Fatti chiave su Frontrunners</a:t>
            </a:r>
            <a:r>
              <a:rPr b="1" i="0" lang="en-US" sz="32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•"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programma è stato fondato nel 2005 e si svolge presso Castberggård, un centro educativo per persone Sorde in Danimarca.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È pensato per giovani Sordi di tutto il mondo che sono appassionati di cambiamento sociale e del rafforzamento della comunità Sorda.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corsi sono tenuti in International Sign (IS) per permettere la comunicazione tra partecipanti provenienti da diversi Paesi.</a:t>
            </a:r>
            <a:endParaRPr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Keine Fotobeschreibung verfügbar." id="269" name="Google Shape;269;p12"/>
          <p:cNvPicPr preferRelativeResize="0"/>
          <p:nvPr/>
        </p:nvPicPr>
        <p:blipFill rotWithShape="1">
          <a:blip r:embed="rId5">
            <a:alphaModFix/>
          </a:blip>
          <a:srcRect b="0" l="6454" r="-26515" t="0"/>
          <a:stretch/>
        </p:blipFill>
        <p:spPr>
          <a:xfrm>
            <a:off x="12846776" y="1544231"/>
            <a:ext cx="6167844" cy="448111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2"/>
          <p:cNvSpPr txBox="1"/>
          <p:nvPr/>
        </p:nvSpPr>
        <p:spPr>
          <a:xfrm>
            <a:off x="3781775" y="9586200"/>
            <a:ext cx="458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</a:t>
            </a:r>
            <a:r>
              <a:rPr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www.frontrunners.dk</a:t>
            </a:r>
            <a:endParaRPr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2"/>
          <p:cNvSpPr txBox="1"/>
          <p:nvPr/>
        </p:nvSpPr>
        <p:spPr>
          <a:xfrm>
            <a:off x="214597" y="2015175"/>
            <a:ext cx="2589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3" name="Google Shape;273;p12"/>
          <p:cNvSpPr txBox="1"/>
          <p:nvPr/>
        </p:nvSpPr>
        <p:spPr>
          <a:xfrm>
            <a:off x="3299225" y="6308924"/>
            <a:ext cx="145524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programma include diversi moduli, come: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modulo 1 (Leadership e costruzione della comunità)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modulo 2 (Specializzazione avanzata e lavoro di progetto)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800"/>
              <a:buFont typeface="Quicksand Medium"/>
              <a:buChar char="•"/>
            </a:pPr>
            <a:r>
              <a:rPr lang="en-US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Molti diplomati vanno poi a lavorare in organizzazioni nazionali e internazionali delle persone Sorde.</a:t>
            </a:r>
            <a:endParaRPr sz="2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9" name="Google Shape;279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1" name="Google Shape;281;p1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3"/>
          <p:cNvSpPr txBox="1"/>
          <p:nvPr/>
        </p:nvSpPr>
        <p:spPr>
          <a:xfrm>
            <a:off x="13518283" y="5123712"/>
            <a:ext cx="37527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lang="en-US" sz="2458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</a:t>
            </a: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orkshop</a:t>
            </a:r>
            <a:endParaRPr sz="1434"/>
          </a:p>
        </p:txBody>
      </p:sp>
      <p:sp>
        <p:nvSpPr>
          <p:cNvPr id="283" name="Google Shape;283;p13"/>
          <p:cNvSpPr txBox="1"/>
          <p:nvPr/>
        </p:nvSpPr>
        <p:spPr>
          <a:xfrm>
            <a:off x="13753181" y="8842674"/>
            <a:ext cx="3555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lang="en-US" sz="2458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</a:t>
            </a: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iscussioni</a:t>
            </a:r>
            <a:endParaRPr sz="1434"/>
          </a:p>
        </p:txBody>
      </p:sp>
      <p:pic>
        <p:nvPicPr>
          <p:cNvPr descr="Keine Fotobeschreibung verfügbar." id="284" name="Google Shape;28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98148" y="6121069"/>
            <a:ext cx="4064378" cy="27068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5" name="Google Shape;28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557512" y="1893170"/>
            <a:ext cx="4015462" cy="3028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6" name="Google Shape;28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16285" y="6121069"/>
            <a:ext cx="4037898" cy="2683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7" name="Google Shape;28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16285" y="1893169"/>
            <a:ext cx="4037897" cy="30284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8" name="Google Shape;28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51776" y="1857275"/>
            <a:ext cx="4557123" cy="3028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9" name="Google Shape;289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760709" y="6092572"/>
            <a:ext cx="3609068" cy="270680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3"/>
          <p:cNvSpPr/>
          <p:nvPr/>
        </p:nvSpPr>
        <p:spPr>
          <a:xfrm>
            <a:off x="14681250" y="26894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3"/>
          <p:cNvSpPr txBox="1"/>
          <p:nvPr/>
        </p:nvSpPr>
        <p:spPr>
          <a:xfrm>
            <a:off x="214597" y="2015175"/>
            <a:ext cx="2589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2" name="Google Shape;292;p13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ttività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3"/>
          <p:cNvSpPr txBox="1"/>
          <p:nvPr/>
        </p:nvSpPr>
        <p:spPr>
          <a:xfrm>
            <a:off x="3551775" y="5123711"/>
            <a:ext cx="45570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Insegnanti </a:t>
            </a:r>
            <a:r>
              <a:rPr lang="en-US" sz="2458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Sordi</a:t>
            </a:r>
            <a:endParaRPr sz="1434"/>
          </a:p>
        </p:txBody>
      </p:sp>
      <p:sp>
        <p:nvSpPr>
          <p:cNvPr id="294" name="Google Shape;294;p13"/>
          <p:cNvSpPr txBox="1"/>
          <p:nvPr/>
        </p:nvSpPr>
        <p:spPr>
          <a:xfrm>
            <a:off x="8876184" y="5123711"/>
            <a:ext cx="37530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Attività sportive</a:t>
            </a:r>
            <a:endParaRPr sz="1434"/>
          </a:p>
        </p:txBody>
      </p:sp>
      <p:sp>
        <p:nvSpPr>
          <p:cNvPr id="295" name="Google Shape;295;p13"/>
          <p:cNvSpPr txBox="1"/>
          <p:nvPr/>
        </p:nvSpPr>
        <p:spPr>
          <a:xfrm>
            <a:off x="3798143" y="8919931"/>
            <a:ext cx="40152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lang="en-US" sz="2458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</a:t>
            </a: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avor</a:t>
            </a:r>
            <a:r>
              <a:rPr lang="en-US" sz="2458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</a:t>
            </a: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di gruppo</a:t>
            </a:r>
            <a:endParaRPr sz="1434"/>
          </a:p>
        </p:txBody>
      </p:sp>
      <p:sp>
        <p:nvSpPr>
          <p:cNvPr id="296" name="Google Shape;296;p13"/>
          <p:cNvSpPr txBox="1"/>
          <p:nvPr/>
        </p:nvSpPr>
        <p:spPr>
          <a:xfrm>
            <a:off x="8716291" y="8919931"/>
            <a:ext cx="40152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lang="en-US" sz="2458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</a:t>
            </a: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ezion</a:t>
            </a:r>
            <a:r>
              <a:rPr lang="en-US" sz="2458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</a:t>
            </a:r>
            <a:endParaRPr sz="1434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02" name="Google Shape;302;g34267876ad7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304;g34267876ad7_0_4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4267876ad7_0_4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g34267876ad7_0_44" title="communication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5575" y="291045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4267876ad7_0_44"/>
          <p:cNvSpPr txBox="1"/>
          <p:nvPr/>
        </p:nvSpPr>
        <p:spPr>
          <a:xfrm>
            <a:off x="6746295" y="1011282"/>
            <a:ext cx="7437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Discussione finale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7" name="Google Shape;31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18" name="Google Shape;31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</a:t>
            </a: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"/>
          <p:cNvSpPr txBox="1"/>
          <p:nvPr/>
        </p:nvSpPr>
        <p:spPr>
          <a:xfrm>
            <a:off x="4863627" y="3711204"/>
            <a:ext cx="4753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7" name="Google Shape;327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8" name="Google Shape;328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