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10287000" cx="18288000"/>
  <p:notesSz cx="6858000" cy="9144000"/>
  <p:embeddedFontLst>
    <p:embeddedFont>
      <p:font typeface="Anton"/>
      <p:regular r:id="rId30"/>
    </p:embeddedFont>
    <p:embeddedFont>
      <p:font typeface="Quicksand"/>
      <p:regular r:id="rId31"/>
      <p:bold r:id="rId32"/>
    </p:embeddedFont>
    <p:embeddedFont>
      <p:font typeface="Quicksand Medium"/>
      <p:regular r:id="rId33"/>
      <p:bold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5" roundtripDataSignature="AMtx7mhA3c+sSnV/XS79cZAcBwChpQIj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Quicksand-regular.fntdata"/><Relationship Id="rId30" Type="http://schemas.openxmlformats.org/officeDocument/2006/relationships/font" Target="fonts/Anton-regular.fntdata"/><Relationship Id="rId11" Type="http://schemas.openxmlformats.org/officeDocument/2006/relationships/slide" Target="slides/slide6.xml"/><Relationship Id="rId33" Type="http://schemas.openxmlformats.org/officeDocument/2006/relationships/font" Target="fonts/QuicksandMedium-regular.fntdata"/><Relationship Id="rId10" Type="http://schemas.openxmlformats.org/officeDocument/2006/relationships/slide" Target="slides/slide5.xml"/><Relationship Id="rId32" Type="http://schemas.openxmlformats.org/officeDocument/2006/relationships/font" Target="fonts/Quicksand-bold.fntdata"/><Relationship Id="rId13" Type="http://schemas.openxmlformats.org/officeDocument/2006/relationships/slide" Target="slides/slide8.xml"/><Relationship Id="rId35" Type="http://customschemas.google.com/relationships/presentationmetadata" Target="metadata"/><Relationship Id="rId12" Type="http://schemas.openxmlformats.org/officeDocument/2006/relationships/slide" Target="slides/slide7.xml"/><Relationship Id="rId34" Type="http://schemas.openxmlformats.org/officeDocument/2006/relationships/font" Target="fonts/QuicksandMedium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de-AT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" name="Google Shape;147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" name="Google Shape;169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" name="Google Shape;204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4" name="Google Shape;214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4" name="Google Shape;224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4" name="Google Shape;234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4" name="Google Shape;244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3" name="Google Shape;253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4" name="Google Shape;264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3" name="Google Shape;273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2" name="Google Shape;282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2" name="Google Shape;292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1" name="Google Shape;301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9" name="Google Shape;309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0" name="Google Shape;310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9" name="Google Shape;319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8" name="Google Shape;328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3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3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3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3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Relationship Id="rId5" Type="http://schemas.openxmlformats.org/officeDocument/2006/relationships/image" Target="../media/image8.jpg"/><Relationship Id="rId6" Type="http://schemas.openxmlformats.org/officeDocument/2006/relationships/hyperlink" Target="https://www.gehoerlos-archiv.at/artikel/82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hyperlink" Target="https://www.gehoerlos-archiv.at/artikel/65" TargetMode="External"/><Relationship Id="rId6" Type="http://schemas.openxmlformats.org/officeDocument/2006/relationships/image" Target="../media/image16.png"/><Relationship Id="rId7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Relationship Id="rId4" Type="http://schemas.openxmlformats.org/officeDocument/2006/relationships/image" Target="../media/image16.png"/><Relationship Id="rId5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6.png"/><Relationship Id="rId5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16.png"/><Relationship Id="rId5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Relationship Id="rId5" Type="http://schemas.openxmlformats.org/officeDocument/2006/relationships/image" Target="../media/image3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Relationship Id="rId5" Type="http://schemas.openxmlformats.org/officeDocument/2006/relationships/image" Target="../media/image2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Relationship Id="rId4" Type="http://schemas.openxmlformats.org/officeDocument/2006/relationships/image" Target="../media/image3.png"/><Relationship Id="rId5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Relationship Id="rId5" Type="http://schemas.openxmlformats.org/officeDocument/2006/relationships/image" Target="../media/image3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Relationship Id="rId5" Type="http://schemas.openxmlformats.org/officeDocument/2006/relationships/image" Target="../media/image2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Relationship Id="rId5" Type="http://schemas.openxmlformats.org/officeDocument/2006/relationships/image" Target="../media/image3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24.xml.rels><?xml version="1.0" encoding="UTF-8" standalone="yes"?><Relationships xmlns="http://schemas.openxmlformats.org/package/2006/relationships"><Relationship Id="rId11" Type="http://schemas.openxmlformats.org/officeDocument/2006/relationships/image" Target="../media/image23.png"/><Relationship Id="rId10" Type="http://schemas.openxmlformats.org/officeDocument/2006/relationships/image" Target="../media/image27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Relationship Id="rId9" Type="http://schemas.openxmlformats.org/officeDocument/2006/relationships/image" Target="../media/image22.png"/><Relationship Id="rId5" Type="http://schemas.openxmlformats.org/officeDocument/2006/relationships/image" Target="../media/image24.png"/><Relationship Id="rId6" Type="http://schemas.openxmlformats.org/officeDocument/2006/relationships/image" Target="../media/image21.png"/><Relationship Id="rId7" Type="http://schemas.openxmlformats.org/officeDocument/2006/relationships/image" Target="../media/image20.png"/><Relationship Id="rId8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9" name="Google Shape;89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3457354" y="2676894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99"/>
              <a:buFont typeface="Arial"/>
              <a:buNone/>
            </a:pPr>
            <a:r>
              <a:rPr lang="de-AT" sz="2299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</a:t>
            </a:r>
            <a:r>
              <a:rPr lang="de-AT" sz="2299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orkshop di </a:t>
            </a:r>
            <a:r>
              <a:rPr b="0" i="0" lang="de-AT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3457347" y="3301706"/>
            <a:ext cx="117063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de-AT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Eventi e organizzazioni </a:t>
            </a:r>
            <a:br>
              <a:rPr lang="de-AT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lang="de-AT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della Comunità Sorda</a:t>
            </a:r>
            <a:endParaRPr sz="800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3609754" y="6474672"/>
            <a:ext cx="11706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de-AT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Spazi sociali e ricreativi della comunità Sorda</a:t>
            </a:r>
            <a:endParaRPr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3457350" y="7722875"/>
            <a:ext cx="14450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1" lang="de-AT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Comprendere il ruolo della comunità, della cultura e delle relazioni</a:t>
            </a:r>
            <a:endParaRPr b="0" i="1" sz="36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2"/>
          <p:cNvGrpSpPr/>
          <p:nvPr/>
        </p:nvGrpSpPr>
        <p:grpSpPr>
          <a:xfrm>
            <a:off x="0" y="-212938"/>
            <a:ext cx="2922084" cy="10503991"/>
            <a:chOff x="0" y="-57150"/>
            <a:chExt cx="769602" cy="2766483"/>
          </a:xfrm>
        </p:grpSpPr>
        <p:sp>
          <p:nvSpPr>
            <p:cNvPr id="102" name="Google Shape;102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4064282" y="15345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</a:t>
            </a:r>
            <a:r>
              <a:rPr lang="de-AT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3734115" y="3259925"/>
            <a:ext cx="14325600" cy="4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98601" lvl="0" marL="450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lang="de-AT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Cosa sono gli "eventi e le organizzazioni" nella comunità Sorda?</a:t>
            </a:r>
            <a:r>
              <a:rPr b="0" i="0" lang="de-AT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de-AT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Esempi di eventi nella comunità Sorda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de-AT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Perché questi eventi sono importanti?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de-AT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Scopo delle organizzazioni delle persone Sorde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de-AT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Circoli/associazioni delle persone Sorde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3322875" y="545675"/>
            <a:ext cx="14567100" cy="19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de-AT" sz="6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Come nacquero le associazioni delle persone sorde nel passato?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1153725" y="3429000"/>
            <a:ext cx="8620800" cy="43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Risposta a:</a:t>
            </a:r>
            <a:endParaRPr b="1" sz="4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Quicksand Medium"/>
              <a:buChar char="●"/>
            </a:pP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esclusione sociale</a:t>
            </a:r>
            <a:endParaRPr sz="4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Quicksand Medium"/>
              <a:buChar char="●"/>
            </a:pP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mancanza di supporto da parte dello Stato</a:t>
            </a:r>
            <a:endParaRPr sz="4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Quicksand Medium"/>
              <a:buChar char="●"/>
            </a:pP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desiderio di autodeterminazione all’interno della comunità Sorda.</a:t>
            </a:r>
            <a:endParaRPr sz="4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17" name="Google Shape;11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485120" y="2900926"/>
            <a:ext cx="6938926" cy="5083866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3"/>
          <p:cNvSpPr txBox="1"/>
          <p:nvPr/>
        </p:nvSpPr>
        <p:spPr>
          <a:xfrm>
            <a:off x="10485125" y="8141450"/>
            <a:ext cx="6939000" cy="9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e-AT" sz="2400" u="sng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Club dei Sordi di Vienna</a:t>
            </a:r>
            <a:r>
              <a:rPr b="0" i="0" lang="de-AT" sz="2400" u="sng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"Glück auf"</a:t>
            </a:r>
            <a:endParaRPr b="0" i="0" sz="24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e-AT" sz="24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1880–1900, celebrazione del 20° anniversario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4"/>
          <p:cNvPicPr preferRelativeResize="0"/>
          <p:nvPr/>
        </p:nvPicPr>
        <p:blipFill rotWithShape="1">
          <a:blip r:embed="rId3">
            <a:alphaModFix/>
          </a:blip>
          <a:srcRect b="22614" l="0" r="0" t="31790"/>
          <a:stretch/>
        </p:blipFill>
        <p:spPr>
          <a:xfrm>
            <a:off x="20" y="10"/>
            <a:ext cx="18287980" cy="5565909"/>
          </a:xfrm>
          <a:custGeom>
            <a:rect b="b" l="l" r="r" t="t"/>
            <a:pathLst>
              <a:path extrusionOk="0" h="3692092" w="12192000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25" name="Google Shape;125;p4"/>
          <p:cNvSpPr txBox="1"/>
          <p:nvPr/>
        </p:nvSpPr>
        <p:spPr>
          <a:xfrm>
            <a:off x="1141450" y="6625920"/>
            <a:ext cx="16243800" cy="26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Molte persone sorde erano 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socialmente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isolate. 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●"/>
            </a:pPr>
            <a:r>
              <a:rPr b="1" lang="de-AT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Poche opportunità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di istruzione o lavoro.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Erano spesso considerate “non educabili”. 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→ Il bisogno di entrare </a:t>
            </a:r>
            <a:r>
              <a:rPr b="1" lang="de-AT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 contatto con altre persone simili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 loro era molto forte.</a:t>
            </a:r>
            <a:endParaRPr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26" name="Google Shape;126;p4"/>
          <p:cNvSpPr/>
          <p:nvPr/>
        </p:nvSpPr>
        <p:spPr>
          <a:xfrm>
            <a:off x="14756901" y="19982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4"/>
          <p:cNvSpPr/>
          <p:nvPr/>
        </p:nvSpPr>
        <p:spPr>
          <a:xfrm>
            <a:off x="0" y="0"/>
            <a:ext cx="3645771" cy="2050746"/>
          </a:xfrm>
          <a:custGeom>
            <a:rect b="b" l="l" r="r" t="t"/>
            <a:pathLst>
              <a:path extrusionOk="0" h="2050746" w="3645771">
                <a:moveTo>
                  <a:pt x="0" y="0"/>
                </a:moveTo>
                <a:lnTo>
                  <a:pt x="3645771" y="0"/>
                </a:lnTo>
                <a:lnTo>
                  <a:pt x="3645771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 txBox="1"/>
          <p:nvPr/>
        </p:nvSpPr>
        <p:spPr>
          <a:xfrm>
            <a:off x="1141444" y="5331325"/>
            <a:ext cx="12156300" cy="13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i="0" lang="de-AT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Isolamento ed esclusione sociale</a:t>
            </a:r>
            <a:endParaRPr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"/>
          <p:cNvSpPr txBox="1"/>
          <p:nvPr/>
        </p:nvSpPr>
        <p:spPr>
          <a:xfrm>
            <a:off x="1015475" y="6577075"/>
            <a:ext cx="17044500" cy="23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Spesso le prime comunità si formavano all’interno o nei dintorni alle scuole per sordi. 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Gli ex studenti rimanevano in contatto e organizzavano incontri regolari. 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Questi ritrovi → diventarono il nucleo organizzativo delle associazioni dei sordi.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35" name="Google Shape;135;p5"/>
          <p:cNvSpPr/>
          <p:nvPr/>
        </p:nvSpPr>
        <p:spPr>
          <a:xfrm>
            <a:off x="0" y="0"/>
            <a:ext cx="3645771" cy="2050746"/>
          </a:xfrm>
          <a:custGeom>
            <a:rect b="b" l="l" r="r" t="t"/>
            <a:pathLst>
              <a:path extrusionOk="0" h="2050746" w="3645771">
                <a:moveTo>
                  <a:pt x="0" y="0"/>
                </a:moveTo>
                <a:lnTo>
                  <a:pt x="3645771" y="0"/>
                </a:lnTo>
                <a:lnTo>
                  <a:pt x="3645771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1015469" y="5379498"/>
            <a:ext cx="12156300" cy="13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de-AT" sz="6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Le scuole come punti di incontro</a:t>
            </a:r>
            <a:endParaRPr sz="6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37" name="Google Shape;137;p5"/>
          <p:cNvSpPr/>
          <p:nvPr/>
        </p:nvSpPr>
        <p:spPr>
          <a:xfrm>
            <a:off x="0" y="0"/>
            <a:ext cx="3645771" cy="2050746"/>
          </a:xfrm>
          <a:custGeom>
            <a:rect b="b" l="l" r="r" t="t"/>
            <a:pathLst>
              <a:path extrusionOk="0" h="2050746" w="3645771">
                <a:moveTo>
                  <a:pt x="0" y="0"/>
                </a:moveTo>
                <a:lnTo>
                  <a:pt x="3645771" y="0"/>
                </a:lnTo>
                <a:lnTo>
                  <a:pt x="3645771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5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5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69669" y="300538"/>
            <a:ext cx="11344275" cy="4829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5"/>
          <p:cNvSpPr txBox="1"/>
          <p:nvPr/>
        </p:nvSpPr>
        <p:spPr>
          <a:xfrm>
            <a:off x="14717150" y="635700"/>
            <a:ext cx="3342600" cy="20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de-AT" sz="2400" u="sng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Zur Erinnerung</a:t>
            </a:r>
            <a:r>
              <a:rPr b="0" i="0" lang="de-AT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(1879)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de-AT" sz="24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 memoria del 100° anniversario del K.k. Istituto per Sordi di Vienna</a:t>
            </a:r>
            <a:endParaRPr b="0" i="0" sz="24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2" name="Google Shape;142;p5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"/>
          <p:cNvSpPr txBox="1"/>
          <p:nvPr/>
        </p:nvSpPr>
        <p:spPr>
          <a:xfrm>
            <a:off x="1003275" y="3429000"/>
            <a:ext cx="10178100" cy="549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Quicksand Medium"/>
              <a:buChar char="●"/>
            </a:pP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Ha permesso una </a:t>
            </a:r>
            <a:r>
              <a:rPr b="1" lang="de-AT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comunicazione naturale</a:t>
            </a: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tra le persone sorde.</a:t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Quicksand Medium"/>
              <a:buChar char="●"/>
            </a:pP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Ha favorito lo sviluppo di una </a:t>
            </a:r>
            <a:r>
              <a:rPr b="1" lang="de-AT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cultura Sorda unica</a:t>
            </a: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400"/>
              <a:buFont typeface="Quicksand Medium"/>
              <a:buChar char="●"/>
            </a:pP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desiderio di </a:t>
            </a:r>
            <a:r>
              <a:rPr b="1" lang="de-AT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preservare e promuovere</a:t>
            </a: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questa lingua e cultura → ha portato alla fondazione delle associazioni.</a:t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50" name="Google Shape;150;p6"/>
          <p:cNvSpPr txBox="1"/>
          <p:nvPr/>
        </p:nvSpPr>
        <p:spPr>
          <a:xfrm>
            <a:off x="1003269" y="1916098"/>
            <a:ext cx="12156300" cy="13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de-AT" sz="6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Influenza della lingua dei segni</a:t>
            </a:r>
            <a:endParaRPr sz="6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1" name="Google Shape;151;p6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" name="Google Shape;153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811114" y="666144"/>
            <a:ext cx="5408781" cy="5941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"/>
          <p:cNvSpPr txBox="1"/>
          <p:nvPr/>
        </p:nvSpPr>
        <p:spPr>
          <a:xfrm>
            <a:off x="990650" y="6591776"/>
            <a:ext cx="16545600" cy="31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de-AT" sz="3200" u="sng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</a:t>
            </a:r>
            <a:r>
              <a:rPr lang="de-AT" sz="3200" u="sng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rimi incontri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: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erano organizzate da 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singole persone sorde, spesso </a:t>
            </a:r>
            <a:r>
              <a:rPr b="1" lang="de-AT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ben collegate e attive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Si svolgevano in </a:t>
            </a:r>
            <a:r>
              <a:rPr b="1" lang="de-AT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locande, sale comunitarie o case private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Col tempo </a:t>
            </a:r>
            <a:r>
              <a:rPr b="1" lang="de-AT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 svilupparono strutture più formali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con statuti, consigli eletti e incontri regolari.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60" name="Google Shape;160;p7"/>
          <p:cNvSpPr txBox="1"/>
          <p:nvPr/>
        </p:nvSpPr>
        <p:spPr>
          <a:xfrm>
            <a:off x="869394" y="5297173"/>
            <a:ext cx="12156300" cy="13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de-AT" sz="6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Organizzazione e struttura</a:t>
            </a:r>
            <a:endParaRPr sz="6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61" name="Google Shape;161;p7"/>
          <p:cNvPicPr preferRelativeResize="0"/>
          <p:nvPr/>
        </p:nvPicPr>
        <p:blipFill rotWithShape="1">
          <a:blip r:embed="rId3">
            <a:alphaModFix/>
          </a:blip>
          <a:srcRect b="13583" l="0" r="0" t="39594"/>
          <a:stretch/>
        </p:blipFill>
        <p:spPr>
          <a:xfrm>
            <a:off x="0" y="-20616"/>
            <a:ext cx="18288000" cy="5473526"/>
          </a:xfrm>
          <a:custGeom>
            <a:rect b="b" l="l" r="r" t="t"/>
            <a:pathLst>
              <a:path extrusionOk="0" h="3692092" w="12192000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62" name="Google Shape;162;p7"/>
          <p:cNvSpPr/>
          <p:nvPr/>
        </p:nvSpPr>
        <p:spPr>
          <a:xfrm>
            <a:off x="-432635" y="-393187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 txBox="1"/>
          <p:nvPr/>
        </p:nvSpPr>
        <p:spPr>
          <a:xfrm>
            <a:off x="10500601" y="5297175"/>
            <a:ext cx="7787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e-AT" sz="24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Associazione delle Donne Sordomute di Vienna (1890)</a:t>
            </a:r>
            <a:endParaRPr sz="24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 txBox="1"/>
          <p:nvPr/>
        </p:nvSpPr>
        <p:spPr>
          <a:xfrm>
            <a:off x="14959571" y="5783137"/>
            <a:ext cx="9157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AT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</a:t>
            </a:r>
            <a:r>
              <a:rPr b="0" i="0" lang="de-AT" sz="1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oto: WITAF, www.gehoerlos-archiv.at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"/>
          <p:cNvSpPr txBox="1"/>
          <p:nvPr/>
        </p:nvSpPr>
        <p:spPr>
          <a:xfrm>
            <a:off x="457200" y="1791500"/>
            <a:ext cx="9157800" cy="20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5"/>
              <a:buFont typeface="Arial"/>
              <a:buNone/>
            </a:pPr>
            <a:r>
              <a:rPr lang="de-AT" sz="6005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Obiettivi delle associazioni delle persone sorde:</a:t>
            </a:r>
            <a:endParaRPr b="0" i="0" sz="6005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2" name="Google Shape;172;p8"/>
          <p:cNvSpPr/>
          <p:nvPr/>
        </p:nvSpPr>
        <p:spPr>
          <a:xfrm>
            <a:off x="1170095" y="4069466"/>
            <a:ext cx="5212080" cy="27432"/>
          </a:xfrm>
          <a:custGeom>
            <a:rect b="b" l="l" r="r" t="t"/>
            <a:pathLst>
              <a:path extrusionOk="0" fill="none" h="27432" w="5212080">
                <a:moveTo>
                  <a:pt x="0" y="0"/>
                </a:moveTo>
                <a:cubicBezTo>
                  <a:pt x="128838" y="-11329"/>
                  <a:pt x="306779" y="5198"/>
                  <a:pt x="599389" y="0"/>
                </a:cubicBezTo>
                <a:cubicBezTo>
                  <a:pt x="891999" y="-5198"/>
                  <a:pt x="916635" y="-24425"/>
                  <a:pt x="1198778" y="0"/>
                </a:cubicBezTo>
                <a:cubicBezTo>
                  <a:pt x="1480921" y="24425"/>
                  <a:pt x="1761605" y="-17440"/>
                  <a:pt x="1954530" y="0"/>
                </a:cubicBezTo>
                <a:cubicBezTo>
                  <a:pt x="2147455" y="17440"/>
                  <a:pt x="2239112" y="-16223"/>
                  <a:pt x="2501798" y="0"/>
                </a:cubicBezTo>
                <a:cubicBezTo>
                  <a:pt x="2764484" y="16223"/>
                  <a:pt x="2838074" y="12987"/>
                  <a:pt x="3049067" y="0"/>
                </a:cubicBezTo>
                <a:cubicBezTo>
                  <a:pt x="3260060" y="-12987"/>
                  <a:pt x="3470388" y="-15138"/>
                  <a:pt x="3700577" y="0"/>
                </a:cubicBezTo>
                <a:cubicBezTo>
                  <a:pt x="3930766" y="15138"/>
                  <a:pt x="4052672" y="-14938"/>
                  <a:pt x="4247845" y="0"/>
                </a:cubicBezTo>
                <a:cubicBezTo>
                  <a:pt x="4443018" y="14938"/>
                  <a:pt x="4730158" y="-1623"/>
                  <a:pt x="5212080" y="0"/>
                </a:cubicBezTo>
                <a:cubicBezTo>
                  <a:pt x="5212790" y="9050"/>
                  <a:pt x="5211442" y="21151"/>
                  <a:pt x="5212080" y="27432"/>
                </a:cubicBezTo>
                <a:cubicBezTo>
                  <a:pt x="4991075" y="27722"/>
                  <a:pt x="4932008" y="37429"/>
                  <a:pt x="4664812" y="27432"/>
                </a:cubicBezTo>
                <a:cubicBezTo>
                  <a:pt x="4397616" y="17435"/>
                  <a:pt x="4374940" y="47585"/>
                  <a:pt x="4117543" y="27432"/>
                </a:cubicBezTo>
                <a:cubicBezTo>
                  <a:pt x="3860146" y="7279"/>
                  <a:pt x="3773367" y="36569"/>
                  <a:pt x="3466033" y="27432"/>
                </a:cubicBezTo>
                <a:cubicBezTo>
                  <a:pt x="3158699" y="18296"/>
                  <a:pt x="3137854" y="54523"/>
                  <a:pt x="2918765" y="27432"/>
                </a:cubicBezTo>
                <a:cubicBezTo>
                  <a:pt x="2699676" y="341"/>
                  <a:pt x="2536311" y="13149"/>
                  <a:pt x="2423617" y="27432"/>
                </a:cubicBezTo>
                <a:cubicBezTo>
                  <a:pt x="2310923" y="41715"/>
                  <a:pt x="2021228" y="23141"/>
                  <a:pt x="1772107" y="27432"/>
                </a:cubicBezTo>
                <a:cubicBezTo>
                  <a:pt x="1522986" y="31724"/>
                  <a:pt x="1317107" y="20364"/>
                  <a:pt x="1120597" y="27432"/>
                </a:cubicBezTo>
                <a:cubicBezTo>
                  <a:pt x="924087" y="34501"/>
                  <a:pt x="454536" y="8495"/>
                  <a:pt x="0" y="27432"/>
                </a:cubicBezTo>
                <a:cubicBezTo>
                  <a:pt x="-1228" y="21145"/>
                  <a:pt x="-815" y="8816"/>
                  <a:pt x="0" y="0"/>
                </a:cubicBezTo>
                <a:close/>
              </a:path>
              <a:path extrusionOk="0" h="27432" w="5212080">
                <a:moveTo>
                  <a:pt x="0" y="0"/>
                </a:moveTo>
                <a:cubicBezTo>
                  <a:pt x="233695" y="-764"/>
                  <a:pt x="364103" y="24957"/>
                  <a:pt x="547268" y="0"/>
                </a:cubicBezTo>
                <a:cubicBezTo>
                  <a:pt x="730433" y="-24957"/>
                  <a:pt x="937737" y="-21107"/>
                  <a:pt x="1303020" y="0"/>
                </a:cubicBezTo>
                <a:cubicBezTo>
                  <a:pt x="1668303" y="21107"/>
                  <a:pt x="1620404" y="13071"/>
                  <a:pt x="1798168" y="0"/>
                </a:cubicBezTo>
                <a:cubicBezTo>
                  <a:pt x="1975932" y="-13071"/>
                  <a:pt x="2090998" y="4232"/>
                  <a:pt x="2293315" y="0"/>
                </a:cubicBezTo>
                <a:cubicBezTo>
                  <a:pt x="2495632" y="-4232"/>
                  <a:pt x="2738710" y="-17332"/>
                  <a:pt x="2944825" y="0"/>
                </a:cubicBezTo>
                <a:cubicBezTo>
                  <a:pt x="3150940" y="17332"/>
                  <a:pt x="3308101" y="26665"/>
                  <a:pt x="3544214" y="0"/>
                </a:cubicBezTo>
                <a:cubicBezTo>
                  <a:pt x="3780327" y="-26665"/>
                  <a:pt x="4028425" y="-24303"/>
                  <a:pt x="4247845" y="0"/>
                </a:cubicBezTo>
                <a:cubicBezTo>
                  <a:pt x="4467265" y="24303"/>
                  <a:pt x="4779418" y="33057"/>
                  <a:pt x="5212080" y="0"/>
                </a:cubicBezTo>
                <a:cubicBezTo>
                  <a:pt x="5212137" y="6776"/>
                  <a:pt x="5210915" y="20935"/>
                  <a:pt x="5212080" y="27432"/>
                </a:cubicBezTo>
                <a:cubicBezTo>
                  <a:pt x="4921467" y="60248"/>
                  <a:pt x="4631077" y="62273"/>
                  <a:pt x="4456328" y="27432"/>
                </a:cubicBezTo>
                <a:cubicBezTo>
                  <a:pt x="4281579" y="-7409"/>
                  <a:pt x="4048724" y="47667"/>
                  <a:pt x="3856939" y="27432"/>
                </a:cubicBezTo>
                <a:cubicBezTo>
                  <a:pt x="3665154" y="7197"/>
                  <a:pt x="3498754" y="15866"/>
                  <a:pt x="3257550" y="27432"/>
                </a:cubicBezTo>
                <a:cubicBezTo>
                  <a:pt x="3016346" y="38998"/>
                  <a:pt x="2854089" y="39360"/>
                  <a:pt x="2710282" y="27432"/>
                </a:cubicBezTo>
                <a:cubicBezTo>
                  <a:pt x="2566475" y="15504"/>
                  <a:pt x="2336282" y="56792"/>
                  <a:pt x="2110892" y="27432"/>
                </a:cubicBezTo>
                <a:cubicBezTo>
                  <a:pt x="1885502" y="-1928"/>
                  <a:pt x="1825148" y="42061"/>
                  <a:pt x="1615745" y="27432"/>
                </a:cubicBezTo>
                <a:cubicBezTo>
                  <a:pt x="1406342" y="12803"/>
                  <a:pt x="1193655" y="44031"/>
                  <a:pt x="1016356" y="27432"/>
                </a:cubicBezTo>
                <a:cubicBezTo>
                  <a:pt x="839057" y="10833"/>
                  <a:pt x="292902" y="7819"/>
                  <a:pt x="0" y="27432"/>
                </a:cubicBezTo>
                <a:cubicBezTo>
                  <a:pt x="-234" y="21031"/>
                  <a:pt x="-921" y="632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8"/>
          <p:cNvSpPr txBox="1"/>
          <p:nvPr/>
        </p:nvSpPr>
        <p:spPr>
          <a:xfrm>
            <a:off x="526950" y="4181219"/>
            <a:ext cx="8447400" cy="53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Promozione dell’istruzione (ad esempio tramite conferenze, seminari)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Incontri sociali e sostegno reciproco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Tutela dei diritti delle persone sorde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Preservazione della lingua dei segni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Creazione di gruppi sportivi, teatrali o culturali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74" name="Google Shape;1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61245" y="1562901"/>
            <a:ext cx="7869555" cy="601789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8"/>
          <p:cNvSpPr txBox="1"/>
          <p:nvPr/>
        </p:nvSpPr>
        <p:spPr>
          <a:xfrm>
            <a:off x="13000500" y="7580800"/>
            <a:ext cx="4830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e-AT" sz="2400" u="sng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Società dei sordomuti </a:t>
            </a:r>
            <a:br>
              <a:rPr lang="de-AT" sz="2400" u="sng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de-AT" sz="24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presso la Dreher Bierhalle</a:t>
            </a:r>
            <a:r>
              <a:rPr b="0" i="0" lang="de-AT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(1896)</a:t>
            </a:r>
            <a:br>
              <a:rPr b="0" i="0" lang="de-AT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de-AT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© Ludwig Pollak</a:t>
            </a:r>
            <a:endParaRPr/>
          </a:p>
        </p:txBody>
      </p:sp>
      <p:sp>
        <p:nvSpPr>
          <p:cNvPr id="176" name="Google Shape;176;p8"/>
          <p:cNvSpPr txBox="1"/>
          <p:nvPr/>
        </p:nvSpPr>
        <p:spPr>
          <a:xfrm>
            <a:off x="609600" y="9708932"/>
            <a:ext cx="9157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AT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</a:t>
            </a:r>
            <a:r>
              <a:rPr b="0" i="0" lang="de-AT" sz="1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oto: WITAF, www.gehoerlos-archiv.at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8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8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9"/>
          <p:cNvSpPr/>
          <p:nvPr/>
        </p:nvSpPr>
        <p:spPr>
          <a:xfrm>
            <a:off x="1070820" y="3655727"/>
            <a:ext cx="5212080" cy="27432"/>
          </a:xfrm>
          <a:custGeom>
            <a:rect b="b" l="l" r="r" t="t"/>
            <a:pathLst>
              <a:path extrusionOk="0" fill="none" h="27432" w="5212080">
                <a:moveTo>
                  <a:pt x="0" y="0"/>
                </a:moveTo>
                <a:cubicBezTo>
                  <a:pt x="128838" y="-11329"/>
                  <a:pt x="306779" y="5198"/>
                  <a:pt x="599389" y="0"/>
                </a:cubicBezTo>
                <a:cubicBezTo>
                  <a:pt x="891999" y="-5198"/>
                  <a:pt x="916635" y="-24425"/>
                  <a:pt x="1198778" y="0"/>
                </a:cubicBezTo>
                <a:cubicBezTo>
                  <a:pt x="1480921" y="24425"/>
                  <a:pt x="1761605" y="-17440"/>
                  <a:pt x="1954530" y="0"/>
                </a:cubicBezTo>
                <a:cubicBezTo>
                  <a:pt x="2147455" y="17440"/>
                  <a:pt x="2239112" y="-16223"/>
                  <a:pt x="2501798" y="0"/>
                </a:cubicBezTo>
                <a:cubicBezTo>
                  <a:pt x="2764484" y="16223"/>
                  <a:pt x="2838074" y="12987"/>
                  <a:pt x="3049067" y="0"/>
                </a:cubicBezTo>
                <a:cubicBezTo>
                  <a:pt x="3260060" y="-12987"/>
                  <a:pt x="3470388" y="-15138"/>
                  <a:pt x="3700577" y="0"/>
                </a:cubicBezTo>
                <a:cubicBezTo>
                  <a:pt x="3930766" y="15138"/>
                  <a:pt x="4052672" y="-14938"/>
                  <a:pt x="4247845" y="0"/>
                </a:cubicBezTo>
                <a:cubicBezTo>
                  <a:pt x="4443018" y="14938"/>
                  <a:pt x="4730158" y="-1623"/>
                  <a:pt x="5212080" y="0"/>
                </a:cubicBezTo>
                <a:cubicBezTo>
                  <a:pt x="5212790" y="9050"/>
                  <a:pt x="5211442" y="21151"/>
                  <a:pt x="5212080" y="27432"/>
                </a:cubicBezTo>
                <a:cubicBezTo>
                  <a:pt x="4991075" y="27722"/>
                  <a:pt x="4932008" y="37429"/>
                  <a:pt x="4664812" y="27432"/>
                </a:cubicBezTo>
                <a:cubicBezTo>
                  <a:pt x="4397616" y="17435"/>
                  <a:pt x="4374940" y="47585"/>
                  <a:pt x="4117543" y="27432"/>
                </a:cubicBezTo>
                <a:cubicBezTo>
                  <a:pt x="3860146" y="7279"/>
                  <a:pt x="3773367" y="36569"/>
                  <a:pt x="3466033" y="27432"/>
                </a:cubicBezTo>
                <a:cubicBezTo>
                  <a:pt x="3158699" y="18296"/>
                  <a:pt x="3137854" y="54523"/>
                  <a:pt x="2918765" y="27432"/>
                </a:cubicBezTo>
                <a:cubicBezTo>
                  <a:pt x="2699676" y="341"/>
                  <a:pt x="2536311" y="13149"/>
                  <a:pt x="2423617" y="27432"/>
                </a:cubicBezTo>
                <a:cubicBezTo>
                  <a:pt x="2310923" y="41715"/>
                  <a:pt x="2021228" y="23141"/>
                  <a:pt x="1772107" y="27432"/>
                </a:cubicBezTo>
                <a:cubicBezTo>
                  <a:pt x="1522986" y="31724"/>
                  <a:pt x="1317107" y="20364"/>
                  <a:pt x="1120597" y="27432"/>
                </a:cubicBezTo>
                <a:cubicBezTo>
                  <a:pt x="924087" y="34501"/>
                  <a:pt x="454536" y="8495"/>
                  <a:pt x="0" y="27432"/>
                </a:cubicBezTo>
                <a:cubicBezTo>
                  <a:pt x="-1228" y="21145"/>
                  <a:pt x="-815" y="8816"/>
                  <a:pt x="0" y="0"/>
                </a:cubicBezTo>
                <a:close/>
              </a:path>
              <a:path extrusionOk="0" h="27432" w="5212080">
                <a:moveTo>
                  <a:pt x="0" y="0"/>
                </a:moveTo>
                <a:cubicBezTo>
                  <a:pt x="233695" y="-764"/>
                  <a:pt x="364103" y="24957"/>
                  <a:pt x="547268" y="0"/>
                </a:cubicBezTo>
                <a:cubicBezTo>
                  <a:pt x="730433" y="-24957"/>
                  <a:pt x="937737" y="-21107"/>
                  <a:pt x="1303020" y="0"/>
                </a:cubicBezTo>
                <a:cubicBezTo>
                  <a:pt x="1668303" y="21107"/>
                  <a:pt x="1620404" y="13071"/>
                  <a:pt x="1798168" y="0"/>
                </a:cubicBezTo>
                <a:cubicBezTo>
                  <a:pt x="1975932" y="-13071"/>
                  <a:pt x="2090998" y="4232"/>
                  <a:pt x="2293315" y="0"/>
                </a:cubicBezTo>
                <a:cubicBezTo>
                  <a:pt x="2495632" y="-4232"/>
                  <a:pt x="2738710" y="-17332"/>
                  <a:pt x="2944825" y="0"/>
                </a:cubicBezTo>
                <a:cubicBezTo>
                  <a:pt x="3150940" y="17332"/>
                  <a:pt x="3308101" y="26665"/>
                  <a:pt x="3544214" y="0"/>
                </a:cubicBezTo>
                <a:cubicBezTo>
                  <a:pt x="3780327" y="-26665"/>
                  <a:pt x="4028425" y="-24303"/>
                  <a:pt x="4247845" y="0"/>
                </a:cubicBezTo>
                <a:cubicBezTo>
                  <a:pt x="4467265" y="24303"/>
                  <a:pt x="4779418" y="33057"/>
                  <a:pt x="5212080" y="0"/>
                </a:cubicBezTo>
                <a:cubicBezTo>
                  <a:pt x="5212137" y="6776"/>
                  <a:pt x="5210915" y="20935"/>
                  <a:pt x="5212080" y="27432"/>
                </a:cubicBezTo>
                <a:cubicBezTo>
                  <a:pt x="4921467" y="60248"/>
                  <a:pt x="4631077" y="62273"/>
                  <a:pt x="4456328" y="27432"/>
                </a:cubicBezTo>
                <a:cubicBezTo>
                  <a:pt x="4281579" y="-7409"/>
                  <a:pt x="4048724" y="47667"/>
                  <a:pt x="3856939" y="27432"/>
                </a:cubicBezTo>
                <a:cubicBezTo>
                  <a:pt x="3665154" y="7197"/>
                  <a:pt x="3498754" y="15866"/>
                  <a:pt x="3257550" y="27432"/>
                </a:cubicBezTo>
                <a:cubicBezTo>
                  <a:pt x="3016346" y="38998"/>
                  <a:pt x="2854089" y="39360"/>
                  <a:pt x="2710282" y="27432"/>
                </a:cubicBezTo>
                <a:cubicBezTo>
                  <a:pt x="2566475" y="15504"/>
                  <a:pt x="2336282" y="56792"/>
                  <a:pt x="2110892" y="27432"/>
                </a:cubicBezTo>
                <a:cubicBezTo>
                  <a:pt x="1885502" y="-1928"/>
                  <a:pt x="1825148" y="42061"/>
                  <a:pt x="1615745" y="27432"/>
                </a:cubicBezTo>
                <a:cubicBezTo>
                  <a:pt x="1406342" y="12803"/>
                  <a:pt x="1193655" y="44031"/>
                  <a:pt x="1016356" y="27432"/>
                </a:cubicBezTo>
                <a:cubicBezTo>
                  <a:pt x="839057" y="10833"/>
                  <a:pt x="292902" y="7819"/>
                  <a:pt x="0" y="27432"/>
                </a:cubicBezTo>
                <a:cubicBezTo>
                  <a:pt x="-234" y="21031"/>
                  <a:pt x="-921" y="632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9"/>
          <p:cNvSpPr txBox="1"/>
          <p:nvPr/>
        </p:nvSpPr>
        <p:spPr>
          <a:xfrm>
            <a:off x="1070825" y="4246825"/>
            <a:ext cx="15614400" cy="505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de-AT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Col tempo, molte associazioni vennero </a:t>
            </a:r>
            <a:r>
              <a:rPr b="1" lang="de-AT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ufficialmente registrate </a:t>
            </a:r>
            <a:r>
              <a:rPr lang="de-AT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(ad es. come associazioni di promozione sociale, enti di terzo settore, organizzazioni non profit o ONG).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de-AT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Ciò permise loro di 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lang="de-AT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raccogliere </a:t>
            </a:r>
            <a:r>
              <a:rPr b="1" lang="de-AT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donazioni</a:t>
            </a:r>
            <a:r>
              <a:rPr lang="de-AT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lang="de-AT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organizzare </a:t>
            </a:r>
            <a:r>
              <a:rPr b="1" lang="de-AT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eventi pubblici,</a:t>
            </a:r>
            <a:r>
              <a:rPr lang="de-AT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lang="de-AT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ottenere maggiore </a:t>
            </a:r>
            <a:r>
              <a:rPr b="1" lang="de-AT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riconoscimento</a:t>
            </a:r>
            <a:r>
              <a:rPr lang="de-AT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86" name="Google Shape;186;p9"/>
          <p:cNvSpPr txBox="1"/>
          <p:nvPr/>
        </p:nvSpPr>
        <p:spPr>
          <a:xfrm>
            <a:off x="960120" y="2125868"/>
            <a:ext cx="9601200" cy="129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Quadro giuridico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descr="Waage, Balance, Symbol, Gerechtigkeit" id="187" name="Google Shape;18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79675" y="554782"/>
            <a:ext cx="3243170" cy="324317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9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9"/>
          <p:cNvSpPr/>
          <p:nvPr/>
        </p:nvSpPr>
        <p:spPr>
          <a:xfrm>
            <a:off x="14447194" y="9304537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0"/>
          <p:cNvSpPr txBox="1"/>
          <p:nvPr/>
        </p:nvSpPr>
        <p:spPr>
          <a:xfrm>
            <a:off x="3585175" y="564489"/>
            <a:ext cx="13872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Storia de</a:t>
            </a:r>
            <a:r>
              <a:rPr lang="de-AT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lle associazioni dei sordi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0"/>
          <p:cNvSpPr txBox="1"/>
          <p:nvPr/>
        </p:nvSpPr>
        <p:spPr>
          <a:xfrm>
            <a:off x="3320860" y="2399032"/>
            <a:ext cx="3899700" cy="5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lang="de-AT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Nel</a:t>
            </a: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1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1900: </a:t>
            </a:r>
            <a:b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1. Pari</a:t>
            </a:r>
            <a:r>
              <a:rPr lang="de-AT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gi</a:t>
            </a: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1838 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2. Berlino 1848 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3. Berlino 1849 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4. </a:t>
            </a:r>
            <a:r>
              <a:rPr lang="de-AT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Lipsia</a:t>
            </a: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1864 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5. </a:t>
            </a:r>
            <a:r>
              <a:rPr lang="de-AT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Liegi</a:t>
            </a: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1864 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6. Vienna 1865 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7. Dresd</a:t>
            </a:r>
            <a:r>
              <a:rPr lang="de-AT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</a:t>
            </a: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1866 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8. Copenh</a:t>
            </a: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agen 1866 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9. Stoc</a:t>
            </a:r>
            <a:r>
              <a:rPr lang="de-AT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</a:t>
            </a: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olma 1868 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10. Prag</a:t>
            </a:r>
            <a:r>
              <a:rPr lang="de-AT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</a:t>
            </a: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1868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8" name="Google Shape;198;p10"/>
          <p:cNvSpPr txBox="1"/>
          <p:nvPr/>
        </p:nvSpPr>
        <p:spPr>
          <a:xfrm>
            <a:off x="3320860" y="8985430"/>
            <a:ext cx="510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AT" sz="18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Font</a:t>
            </a:r>
            <a:r>
              <a:rPr i="0" lang="de-AT" sz="18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e: Peter Niemelä, </a:t>
            </a:r>
            <a:r>
              <a:rPr lang="de-AT" sz="18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Danimarca</a:t>
            </a:r>
            <a:r>
              <a:rPr i="0" lang="de-AT" sz="18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/Finlandia</a:t>
            </a:r>
            <a:endParaRPr i="0" sz="18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9" name="Google Shape;199;p10"/>
          <p:cNvSpPr txBox="1"/>
          <p:nvPr/>
        </p:nvSpPr>
        <p:spPr>
          <a:xfrm>
            <a:off x="10085541" y="2352832"/>
            <a:ext cx="4881600" cy="60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 </a:t>
            </a:r>
            <a:r>
              <a:rPr b="1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2024: </a:t>
            </a:r>
            <a:b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1. Berlino 1848 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2. L</a:t>
            </a:r>
            <a:r>
              <a:rPr lang="de-AT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ipsia</a:t>
            </a: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  1864 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3. Vienna 1865 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4. Dresd</a:t>
            </a:r>
            <a:r>
              <a:rPr lang="de-AT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</a:t>
            </a: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  1866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5. Copenhagen 1866  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6. Stoc</a:t>
            </a:r>
            <a:r>
              <a:rPr lang="de-AT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</a:t>
            </a: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olma  1868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7. Prag</a:t>
            </a:r>
            <a:r>
              <a:rPr lang="de-AT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</a:t>
            </a: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1868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8. Hannover 1872 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icksand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9. Milano 1874 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10. Oslo 1878 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200" name="Google Shape;200;p10"/>
          <p:cNvCxnSpPr/>
          <p:nvPr/>
        </p:nvCxnSpPr>
        <p:spPr>
          <a:xfrm>
            <a:off x="8426246" y="2313682"/>
            <a:ext cx="0" cy="60813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1"/>
          <p:cNvSpPr txBox="1"/>
          <p:nvPr/>
        </p:nvSpPr>
        <p:spPr>
          <a:xfrm>
            <a:off x="1226050" y="2353150"/>
            <a:ext cx="11095200" cy="6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90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Tradizionalmente:</a:t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Quicksand Medium"/>
              <a:buChar char="●"/>
            </a:pP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criteri di adesione rigidi, </a:t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Quicksand Medium"/>
              <a:buChar char="●"/>
            </a:pP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membri </a:t>
            </a:r>
            <a:r>
              <a:rPr b="1" lang="de-AT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suddivisi per</a:t>
            </a:r>
            <a:r>
              <a:rPr b="1" lang="de-AT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lavoro</a:t>
            </a:r>
            <a:r>
              <a:rPr b="1" lang="de-AT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etnia o attività sportive</a:t>
            </a: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90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b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Oggi:</a:t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Quicksand Medium"/>
              <a:buChar char="●"/>
            </a:pP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l’attenzione si è spostata verso l’</a:t>
            </a:r>
            <a:r>
              <a:rPr b="1" lang="de-AT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inclusività</a:t>
            </a: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</a:t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Quicksand Medium"/>
              <a:buChar char="●"/>
            </a:pP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persone possono partecipare in base ai propri interessi e bisogni,</a:t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400"/>
              <a:buFont typeface="Quicksand Medium"/>
              <a:buChar char="●"/>
            </a:pP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riflette un cambiamento più ampio della società.</a:t>
            </a:r>
            <a:endParaRPr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7" name="Google Shape;207;p11"/>
          <p:cNvSpPr txBox="1"/>
          <p:nvPr/>
        </p:nvSpPr>
        <p:spPr>
          <a:xfrm>
            <a:off x="3320125" y="608475"/>
            <a:ext cx="14739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7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Evoluzione delle dinamiche associative</a:t>
            </a:r>
            <a:endParaRPr b="0" i="0" sz="72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08" name="Google Shape;208;p11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Kolleg*innen, die einen Kreis bilden, um den Zusammenhalt zu stärken" id="210" name="Google Shape;210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557506" y="3429005"/>
            <a:ext cx="4763084" cy="31753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2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2"/>
          <p:cNvSpPr txBox="1"/>
          <p:nvPr/>
        </p:nvSpPr>
        <p:spPr>
          <a:xfrm>
            <a:off x="1163375" y="4367425"/>
            <a:ext cx="15599100" cy="3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69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Quicksand Medium"/>
              <a:buChar char="●"/>
            </a:pPr>
            <a:r>
              <a:rPr lang="de-AT" sz="38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Includono </a:t>
            </a:r>
            <a:r>
              <a:rPr b="1" lang="de-AT" sz="38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diverse dimensioni</a:t>
            </a:r>
            <a:r>
              <a:rPr lang="de-AT" sz="38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endParaRPr sz="3800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90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38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tra cui i </a:t>
            </a:r>
            <a:r>
              <a:rPr b="1" lang="de-AT" sz="38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diritti civili</a:t>
            </a:r>
            <a:r>
              <a:rPr lang="de-AT" sz="38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la </a:t>
            </a:r>
            <a:r>
              <a:rPr b="1" lang="de-AT" sz="38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cittadinanza</a:t>
            </a:r>
            <a:r>
              <a:rPr lang="de-AT" sz="38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lo </a:t>
            </a:r>
            <a:r>
              <a:rPr b="1" lang="de-AT" sz="38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sviluppo professionale</a:t>
            </a:r>
            <a:r>
              <a:rPr lang="de-AT" sz="38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sz="3800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69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Quicksand Medium"/>
              <a:buChar char="●"/>
            </a:pPr>
            <a:r>
              <a:rPr lang="de-AT" sz="38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Affrontano una vasta gamma di tematiche, </a:t>
            </a:r>
            <a:endParaRPr sz="3800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1" marL="900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38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→ riflettendo l’evoluzione del ruolo della comunità Sorda all’interno della società.</a:t>
            </a:r>
            <a:endParaRPr i="0" sz="38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9" name="Google Shape;219;p12"/>
          <p:cNvSpPr txBox="1"/>
          <p:nvPr/>
        </p:nvSpPr>
        <p:spPr>
          <a:xfrm>
            <a:off x="1018300" y="2025200"/>
            <a:ext cx="12006300" cy="19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de-AT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Dimensioni delle moderne organizzazioni d</a:t>
            </a:r>
            <a:r>
              <a:rPr lang="de-AT" sz="6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elle persone sorde</a:t>
            </a:r>
            <a:endParaRPr b="0" i="0" sz="6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descr="Spiralförmige Treppe in Schwarzweiß" id="220" name="Google Shape;220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436799" y="342485"/>
            <a:ext cx="3974526" cy="2649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13"/>
          <p:cNvPicPr preferRelativeResize="0"/>
          <p:nvPr/>
        </p:nvPicPr>
        <p:blipFill rotWithShape="1">
          <a:blip r:embed="rId3">
            <a:alphaModFix/>
          </a:blip>
          <a:srcRect b="22615" l="0" r="0" t="31789"/>
          <a:stretch/>
        </p:blipFill>
        <p:spPr>
          <a:xfrm>
            <a:off x="20" y="10"/>
            <a:ext cx="18288000" cy="5565829"/>
          </a:xfrm>
          <a:custGeom>
            <a:rect b="b" l="l" r="r" t="t"/>
            <a:pathLst>
              <a:path extrusionOk="0" h="3692092" w="12192000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27" name="Google Shape;227;p13"/>
          <p:cNvSpPr/>
          <p:nvPr/>
        </p:nvSpPr>
        <p:spPr>
          <a:xfrm>
            <a:off x="0" y="0"/>
            <a:ext cx="3645771" cy="2050746"/>
          </a:xfrm>
          <a:custGeom>
            <a:rect b="b" l="l" r="r" t="t"/>
            <a:pathLst>
              <a:path extrusionOk="0" h="2050746" w="3645771">
                <a:moveTo>
                  <a:pt x="0" y="0"/>
                </a:moveTo>
                <a:lnTo>
                  <a:pt x="3645771" y="0"/>
                </a:lnTo>
                <a:lnTo>
                  <a:pt x="3645771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3"/>
          <p:cNvSpPr txBox="1"/>
          <p:nvPr/>
        </p:nvSpPr>
        <p:spPr>
          <a:xfrm>
            <a:off x="1196624" y="5798363"/>
            <a:ext cx="14854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de-AT" sz="6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Associazioni dei sordi</a:t>
            </a:r>
            <a:r>
              <a:rPr b="0" i="0" lang="de-AT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= </a:t>
            </a:r>
            <a:r>
              <a:rPr lang="de-AT" sz="6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</a:t>
            </a:r>
            <a:r>
              <a:rPr b="0" i="0" lang="de-AT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eaf </a:t>
            </a:r>
            <a:r>
              <a:rPr lang="de-AT" sz="6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</a:t>
            </a:r>
            <a:r>
              <a:rPr b="0" i="0" lang="de-AT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pace</a:t>
            </a:r>
            <a:endParaRPr b="0" i="0" sz="6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3"/>
          <p:cNvSpPr txBox="1"/>
          <p:nvPr/>
        </p:nvSpPr>
        <p:spPr>
          <a:xfrm>
            <a:off x="1196626" y="7116778"/>
            <a:ext cx="16315200" cy="18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44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Char char="●"/>
            </a:pP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Ambienti in cui la </a:t>
            </a:r>
            <a:r>
              <a:rPr b="1" lang="de-AT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comunicazione visiva</a:t>
            </a: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è centrale, non solo quella uditiva. </a:t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44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400"/>
              <a:buFont typeface="Quicksand Medium"/>
              <a:buChar char="●"/>
            </a:pP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Aiuta le persone a vedere, segnare e interagire in modo naturale, senza barriere.</a:t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30" name="Google Shape;230;p13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4"/>
          <p:cNvSpPr txBox="1"/>
          <p:nvPr/>
        </p:nvSpPr>
        <p:spPr>
          <a:xfrm>
            <a:off x="1554800" y="3569825"/>
            <a:ext cx="14696100" cy="20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69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lang="de-AT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Rivolti principalmente a persone sorde e ipoacusiche.</a:t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69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lang="de-AT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</a:t>
            </a:r>
            <a:r>
              <a:rPr lang="de-AT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pesso</a:t>
            </a:r>
            <a:r>
              <a:rPr lang="de-AT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accolgono anche chi sta imparando la lingua dei segni, gli interpreti e gli alleati udenti che rispettano la cultura Sorda.</a:t>
            </a:r>
            <a:endParaRPr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37" name="Google Shape;237;p14"/>
          <p:cNvSpPr txBox="1"/>
          <p:nvPr/>
        </p:nvSpPr>
        <p:spPr>
          <a:xfrm>
            <a:off x="2406925" y="1857815"/>
            <a:ext cx="16454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Partecipazione mista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8" name="Google Shape;238;p14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4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Viele Hände halten den Daumen hoch" id="240" name="Google Shape;240;p14"/>
          <p:cNvPicPr preferRelativeResize="0"/>
          <p:nvPr/>
        </p:nvPicPr>
        <p:blipFill rotWithShape="1">
          <a:blip r:embed="rId5">
            <a:alphaModFix/>
          </a:blip>
          <a:srcRect b="18360" l="0" r="0" t="34922"/>
          <a:stretch/>
        </p:blipFill>
        <p:spPr>
          <a:xfrm>
            <a:off x="1554801" y="6521253"/>
            <a:ext cx="11527177" cy="3158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5"/>
          <p:cNvSpPr txBox="1"/>
          <p:nvPr/>
        </p:nvSpPr>
        <p:spPr>
          <a:xfrm>
            <a:off x="1293875" y="1835650"/>
            <a:ext cx="159321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Cosa sono gli "eventi e le organizzazioni" nella comunità </a:t>
            </a:r>
            <a:r>
              <a:rPr lang="de-AT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</a:t>
            </a: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orda?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47" name="Google Shape;247;p15"/>
          <p:cNvSpPr txBox="1"/>
          <p:nvPr/>
        </p:nvSpPr>
        <p:spPr>
          <a:xfrm>
            <a:off x="1293900" y="4959175"/>
            <a:ext cx="157002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Attività e gruppi creati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da e per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persone sorde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Promuovere la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cultura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la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lingua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lo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sport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la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vita sociale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i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diritti</a:t>
            </a:r>
            <a:endParaRPr b="1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Fornire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supporto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educazione</a:t>
            </a:r>
            <a:r>
              <a:rPr b="0" i="0" lang="de-AT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</a:t>
            </a:r>
            <a:r>
              <a:rPr b="1" i="0" lang="de-AT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comunità</a:t>
            </a:r>
            <a:endParaRPr b="1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8" name="Google Shape;248;p15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5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6"/>
          <p:cNvSpPr txBox="1"/>
          <p:nvPr/>
        </p:nvSpPr>
        <p:spPr>
          <a:xfrm>
            <a:off x="612750" y="3720900"/>
            <a:ext cx="17062500" cy="52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82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Festival e celebrazioni culturali</a:t>
            </a: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dei Sordi</a:t>
            </a:r>
            <a:endParaRPr sz="4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82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Teatro e poesia</a:t>
            </a: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in lingua dei segni</a:t>
            </a:r>
            <a:endParaRPr sz="4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82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Workshop e seminari</a:t>
            </a: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educativi</a:t>
            </a:r>
            <a:endParaRPr sz="4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82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Incontri</a:t>
            </a: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sociali</a:t>
            </a:r>
            <a:endParaRPr sz="4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82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Convegni</a:t>
            </a: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dei Sordi e </a:t>
            </a: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conferenze pubbliche</a:t>
            </a:r>
            <a:endParaRPr b="1" sz="4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524001" lvl="0" marL="450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Eventi sportivi </a:t>
            </a: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(Deaflympics, Campionati mondiali, Tornei amatoriali)</a:t>
            </a:r>
            <a:endParaRPr sz="4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6" name="Google Shape;256;p16"/>
          <p:cNvSpPr txBox="1"/>
          <p:nvPr/>
        </p:nvSpPr>
        <p:spPr>
          <a:xfrm>
            <a:off x="763199" y="1882456"/>
            <a:ext cx="17198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Esempi di eventi nella comunità </a:t>
            </a:r>
            <a:r>
              <a:rPr lang="de-AT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</a:t>
            </a: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orda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57" name="Google Shape;257;p16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6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9" name="Google Shape;259;p16"/>
          <p:cNvPicPr preferRelativeResize="0"/>
          <p:nvPr/>
        </p:nvPicPr>
        <p:blipFill rotWithShape="1">
          <a:blip r:embed="rId5">
            <a:alphaModFix/>
          </a:blip>
          <a:srcRect b="10521" l="42555" r="0" t="40592"/>
          <a:stretch/>
        </p:blipFill>
        <p:spPr>
          <a:xfrm>
            <a:off x="12438629" y="3431788"/>
            <a:ext cx="5334000" cy="3404682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6"/>
          <p:cNvSpPr txBox="1"/>
          <p:nvPr/>
        </p:nvSpPr>
        <p:spPr>
          <a:xfrm>
            <a:off x="12438625" y="6898025"/>
            <a:ext cx="5334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de-AT" sz="20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Congresso sull</a:t>
            </a:r>
            <a:r>
              <a:rPr lang="de-AT" sz="20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’Educazione</a:t>
            </a:r>
            <a:r>
              <a:rPr i="0" lang="de-AT" sz="20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2025 </a:t>
            </a:r>
            <a:br>
              <a:rPr i="0" lang="de-AT" sz="20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de-AT" sz="20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della Federazione Austriaca dei Sordi (“</a:t>
            </a:r>
            <a:r>
              <a:rPr i="0" lang="de-AT" sz="20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Gehörlosenbun</a:t>
            </a:r>
            <a:r>
              <a:rPr lang="de-AT" sz="20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d”)</a:t>
            </a:r>
            <a:endParaRPr i="0" sz="20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7"/>
          <p:cNvSpPr txBox="1"/>
          <p:nvPr/>
        </p:nvSpPr>
        <p:spPr>
          <a:xfrm>
            <a:off x="1699375" y="3948982"/>
            <a:ext cx="14325600" cy="3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82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Uso della </a:t>
            </a: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lingua dei segni</a:t>
            </a: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come comunicazione principale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Incoraggiare la </a:t>
            </a: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connessione</a:t>
            </a: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l'</a:t>
            </a: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appartenenza alla comunità</a:t>
            </a:r>
            <a:endParaRPr b="1" sz="4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Condividere conoscenze ed esperienze</a:t>
            </a: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sorde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4000"/>
              <a:buChar char="•"/>
            </a:pP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Celebrare e preservare</a:t>
            </a: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la cultura Sorda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7" name="Google Shape;267;p17"/>
          <p:cNvSpPr txBox="1"/>
          <p:nvPr/>
        </p:nvSpPr>
        <p:spPr>
          <a:xfrm>
            <a:off x="1699375" y="1835640"/>
            <a:ext cx="16454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Perché questi eventi sono importanti?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7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7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8"/>
          <p:cNvSpPr txBox="1"/>
          <p:nvPr/>
        </p:nvSpPr>
        <p:spPr>
          <a:xfrm>
            <a:off x="1486925" y="3751475"/>
            <a:ext cx="16047900" cy="46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4001" lvl="0" marL="450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Circoli/associazioni e centri di aggregazione delle persone sorde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Associazioni nazionali (ad es., ENS - Ente Nazionale Sordi)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Istituti dei Sordi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Squadre sportive dei Sordi, Federazione Sportiva dei Sordi (ad es., FSSI) e ICSD Deaflympics (Europa: EDSO)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4000"/>
              <a:buChar char="•"/>
            </a:pP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Gruppi giovanili, di donne e per la difesa dei diritti (advocacy)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76" name="Google Shape;276;p18"/>
          <p:cNvSpPr txBox="1"/>
          <p:nvPr/>
        </p:nvSpPr>
        <p:spPr>
          <a:xfrm>
            <a:off x="1699375" y="1835640"/>
            <a:ext cx="16454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Che tipo di organizzazioni esistono?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7" name="Google Shape;277;p18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8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9"/>
          <p:cNvSpPr txBox="1"/>
          <p:nvPr/>
        </p:nvSpPr>
        <p:spPr>
          <a:xfrm>
            <a:off x="1295400" y="4312560"/>
            <a:ext cx="14325600" cy="3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82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Difendere</a:t>
            </a: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 diritti e l'accessibilità delle persone sorde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Sostenere</a:t>
            </a: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la lingua dei segni e l'identità culturale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Offerta di servizi</a:t>
            </a: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: interpretariato, consulenza, istruzione</a:t>
            </a:r>
            <a:endParaRPr sz="4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</a:t>
            </a: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afforzare</a:t>
            </a: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la comunità Sorda rendendola protagonista e favorirne la crescita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85" name="Google Shape;285;p19"/>
          <p:cNvSpPr txBox="1"/>
          <p:nvPr/>
        </p:nvSpPr>
        <p:spPr>
          <a:xfrm>
            <a:off x="1295400" y="2438823"/>
            <a:ext cx="16454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de-AT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Obiettivi</a:t>
            </a:r>
            <a:r>
              <a:rPr b="0" i="0" lang="de-AT" sz="8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delle organizzazioni dei </a:t>
            </a:r>
            <a:r>
              <a:rPr lang="de-AT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</a:t>
            </a: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ordi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86" name="Google Shape;286;p19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9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ände, die sich ausstrecken" id="288" name="Google Shape;288;p19"/>
          <p:cNvPicPr preferRelativeResize="0"/>
          <p:nvPr/>
        </p:nvPicPr>
        <p:blipFill rotWithShape="1">
          <a:blip r:embed="rId5">
            <a:alphaModFix/>
          </a:blip>
          <a:srcRect b="40192" l="0" r="0" t="35612"/>
          <a:stretch/>
        </p:blipFill>
        <p:spPr>
          <a:xfrm>
            <a:off x="5475148" y="184156"/>
            <a:ext cx="9113051" cy="1661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0"/>
          <p:cNvSpPr txBox="1"/>
          <p:nvPr/>
        </p:nvSpPr>
        <p:spPr>
          <a:xfrm>
            <a:off x="1699375" y="3619500"/>
            <a:ext cx="15521700" cy="44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24001" lvl="0" marL="450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Eventi e organizzazioni aiutano le persone sorde a </a:t>
            </a: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connettersi</a:t>
            </a: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esprimersi</a:t>
            </a: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</a:t>
            </a: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realizzarsi</a:t>
            </a:r>
            <a:endParaRPr b="1" sz="4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524001" lvl="0" marL="450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Danno vita a una </a:t>
            </a: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comunità Sorda</a:t>
            </a: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forte, inclusiva e protagonista</a:t>
            </a: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sz="4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524001" lvl="0" marL="4500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Svolgono un ruolo chiave nella </a:t>
            </a: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preservazione della cultura</a:t>
            </a: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nella </a:t>
            </a:r>
            <a:r>
              <a:rPr b="1" lang="de-AT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promozione dell'uguaglianza</a:t>
            </a:r>
            <a:r>
              <a:rPr lang="de-AT" sz="4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95" name="Google Shape;295;p20"/>
          <p:cNvSpPr txBox="1"/>
          <p:nvPr/>
        </p:nvSpPr>
        <p:spPr>
          <a:xfrm>
            <a:off x="1699375" y="1835640"/>
            <a:ext cx="16454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Sintesi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96" name="Google Shape;296;p20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0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1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21"/>
          <p:cNvSpPr/>
          <p:nvPr/>
        </p:nvSpPr>
        <p:spPr>
          <a:xfrm>
            <a:off x="14712066" y="9365888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1"/>
          <p:cNvSpPr txBox="1"/>
          <p:nvPr/>
        </p:nvSpPr>
        <p:spPr>
          <a:xfrm>
            <a:off x="1103550" y="2374763"/>
            <a:ext cx="16080900" cy="6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4025" lvl="1" marL="540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lang="de-AT" sz="34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associazioni/i circoli dei Sordi rappresentavano la </a:t>
            </a:r>
            <a:r>
              <a:rPr b="1" lang="de-AT" sz="34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principale istituzione sociale</a:t>
            </a:r>
            <a:r>
              <a:rPr lang="de-AT" sz="34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per le persone sorde dopo </a:t>
            </a: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aver terminato le scuole per sordi</a:t>
            </a:r>
            <a:r>
              <a:rPr lang="de-AT" sz="34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i="0" sz="3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4025" lvl="1" marL="540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lang="de-AT" sz="34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Attiravano anche persone sorde provenienti da scuole oraliste, </a:t>
            </a:r>
            <a:r>
              <a:rPr b="1" lang="de-AT" sz="34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desiderose di entrare in contatto con altri sordi</a:t>
            </a:r>
            <a:r>
              <a:rPr lang="de-AT" sz="34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sz="3400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4025" lvl="1" marL="540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lang="de-AT" sz="34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Esistevano anche associazioni/circoli </a:t>
            </a:r>
            <a:r>
              <a:rPr b="1" lang="de-AT" sz="34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esclusivamente oralisti</a:t>
            </a:r>
            <a:r>
              <a:rPr lang="de-AT" sz="34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ma molti individui si sono progressivamente inseriti nella comunità segnante attraverso associazioni/circoli più grandi.</a:t>
            </a:r>
            <a:endParaRPr i="0" sz="3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4025" lvl="1" marL="540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Quicksand Medium"/>
              <a:buChar char="•"/>
            </a:pP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“</a:t>
            </a:r>
            <a:r>
              <a:rPr b="1" lang="de-AT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imparare ad essere Sorde</a:t>
            </a: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”:</a:t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5400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de-AT" sz="34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per molt</a:t>
            </a:r>
            <a:r>
              <a:rPr lang="de-AT" sz="34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 persone è stato </a:t>
            </a:r>
            <a:r>
              <a:rPr b="1" lang="de-AT" sz="34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il primo momento in cui entravano in contatto con altre persone Sorde</a:t>
            </a:r>
            <a:r>
              <a:rPr lang="de-AT" sz="34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i="0" sz="34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06" name="Google Shape;306;p21"/>
          <p:cNvSpPr txBox="1"/>
          <p:nvPr/>
        </p:nvSpPr>
        <p:spPr>
          <a:xfrm>
            <a:off x="3347150" y="851425"/>
            <a:ext cx="140919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de-AT" sz="64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L’i</a:t>
            </a:r>
            <a:r>
              <a:rPr b="0" i="0" lang="de-AT" sz="6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mportanza de</a:t>
            </a:r>
            <a:r>
              <a:rPr lang="de-AT" sz="64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lle associazioni dei Sordi</a:t>
            </a:r>
            <a:endParaRPr b="0" i="0" sz="6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22"/>
          <p:cNvPicPr preferRelativeResize="0"/>
          <p:nvPr/>
        </p:nvPicPr>
        <p:blipFill rotWithShape="1">
          <a:blip r:embed="rId3">
            <a:alphaModFix/>
          </a:blip>
          <a:srcRect b="22614" l="0" r="0" t="31790"/>
          <a:stretch/>
        </p:blipFill>
        <p:spPr>
          <a:xfrm>
            <a:off x="20" y="10"/>
            <a:ext cx="18287980" cy="5565909"/>
          </a:xfrm>
          <a:custGeom>
            <a:rect b="b" l="l" r="r" t="t"/>
            <a:pathLst>
              <a:path extrusionOk="0" h="3692092" w="12192000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313" name="Google Shape;313;p22"/>
          <p:cNvSpPr txBox="1"/>
          <p:nvPr/>
        </p:nvSpPr>
        <p:spPr>
          <a:xfrm>
            <a:off x="6403784" y="5739752"/>
            <a:ext cx="11469300" cy="41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persone sorde spesso vivono </a:t>
            </a:r>
            <a:r>
              <a:rPr b="1" lang="de-AT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isolamento sociale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nella vita quotidiana, perché comunicare con le persone udenti può risultare difficile a causa delle </a:t>
            </a:r>
            <a:r>
              <a:rPr b="1" lang="de-AT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barriere linguistiche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b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 </a:t>
            </a:r>
            <a:r>
              <a:rPr b="1" lang="de-AT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circolo dei sordi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offre uno spazio dove le persone sorde possono </a:t>
            </a:r>
            <a:r>
              <a:rPr b="1" lang="de-AT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comunicare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tra loro </a:t>
            </a:r>
            <a:r>
              <a:rPr b="1" lang="de-AT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nella loro lingua naturale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la lingua dei segni. In questo modo si crea </a:t>
            </a:r>
            <a:r>
              <a:rPr b="1" lang="de-AT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un senso di comunità, comprensione e appartenenza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14" name="Google Shape;314;p22"/>
          <p:cNvSpPr/>
          <p:nvPr/>
        </p:nvSpPr>
        <p:spPr>
          <a:xfrm>
            <a:off x="14805426" y="175550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2"/>
          <p:cNvSpPr/>
          <p:nvPr/>
        </p:nvSpPr>
        <p:spPr>
          <a:xfrm>
            <a:off x="0" y="0"/>
            <a:ext cx="3645771" cy="2050746"/>
          </a:xfrm>
          <a:custGeom>
            <a:rect b="b" l="l" r="r" t="t"/>
            <a:pathLst>
              <a:path extrusionOk="0" h="2050746" w="3645771">
                <a:moveTo>
                  <a:pt x="0" y="0"/>
                </a:moveTo>
                <a:lnTo>
                  <a:pt x="3645771" y="0"/>
                </a:lnTo>
                <a:lnTo>
                  <a:pt x="3645771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2"/>
          <p:cNvSpPr txBox="1"/>
          <p:nvPr/>
        </p:nvSpPr>
        <p:spPr>
          <a:xfrm>
            <a:off x="648775" y="5941995"/>
            <a:ext cx="5342100" cy="36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22924"/>
              <a:buFont typeface="Arial"/>
              <a:buNone/>
            </a:pPr>
            <a:r>
              <a:rPr lang="de-AT" sz="6508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Comunità sociale e senso di appartenenza</a:t>
            </a:r>
            <a:endParaRPr sz="6508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4"/>
          <p:cNvSpPr txBox="1"/>
          <p:nvPr/>
        </p:nvSpPr>
        <p:spPr>
          <a:xfrm>
            <a:off x="2565541" y="2628900"/>
            <a:ext cx="131568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Grazie!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24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24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4"/>
          <p:cNvSpPr txBox="1"/>
          <p:nvPr/>
        </p:nvSpPr>
        <p:spPr>
          <a:xfrm>
            <a:off x="1891050" y="5234388"/>
            <a:ext cx="13156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de-AT" sz="6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Bibliografia</a:t>
            </a:r>
            <a:endParaRPr b="0" i="0" sz="6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24"/>
          <p:cNvSpPr txBox="1"/>
          <p:nvPr/>
        </p:nvSpPr>
        <p:spPr>
          <a:xfrm>
            <a:off x="1752600" y="6678943"/>
            <a:ext cx="1478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i="0" lang="de-AT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Padden, C./Humphries, T. (2005): </a:t>
            </a:r>
            <a:r>
              <a:rPr i="1" lang="de-AT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Inside Deaf Culture.</a:t>
            </a:r>
            <a:r>
              <a:rPr i="0" lang="de-AT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Cambridge/London: Harvard University Press. </a:t>
            </a:r>
            <a:endParaRPr i="0" sz="1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2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5" name="Google Shape;335;p23"/>
          <p:cNvGrpSpPr/>
          <p:nvPr/>
        </p:nvGrpSpPr>
        <p:grpSpPr>
          <a:xfrm>
            <a:off x="-228300" y="6944208"/>
            <a:ext cx="18940866" cy="4430770"/>
            <a:chOff x="0" y="-57150"/>
            <a:chExt cx="4988508" cy="1166944"/>
          </a:xfrm>
        </p:grpSpPr>
        <p:sp>
          <p:nvSpPr>
            <p:cNvPr id="336" name="Google Shape;336;p2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2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8" name="Google Shape;338;p2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2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2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2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3"/>
          <p:cNvSpPr txBox="1"/>
          <p:nvPr/>
        </p:nvSpPr>
        <p:spPr>
          <a:xfrm>
            <a:off x="2157053" y="1867850"/>
            <a:ext cx="4331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2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i="0" lang="de-AT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45" name="Google Shape;345;p2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i="0" lang="de-AT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46" name="Google Shape;346;p2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i="0" lang="de-AT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47" name="Google Shape;347;p23"/>
          <p:cNvSpPr txBox="1"/>
          <p:nvPr/>
        </p:nvSpPr>
        <p:spPr>
          <a:xfrm>
            <a:off x="273193" y="9789842"/>
            <a:ext cx="1343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200">
                <a:solidFill>
                  <a:srgbClr val="16114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Traduzione in italiano realizzata con supporto di AI; revisione e adattamento finale eseguiti da Susanna Ricci Bitti, Istituto dei Sordi di Torino.</a:t>
            </a:r>
            <a:endParaRPr sz="1200">
              <a:solidFill>
                <a:srgbClr val="16114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