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nton" panose="020B0604020202020204" charset="0"/>
      <p:regular r:id="rId24"/>
    </p:embeddedFont>
    <p:embeddedFont>
      <p:font typeface="Quicksand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iA5hO10Dws4m/YnoLiUUzPrLiO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8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0" name="Google Shape;1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cfd09208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g37cfd09208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7" name="Google Shape;23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cf28894a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g37cf28894a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209800" cy="152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lang="en-US" sz="71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Dolmetsch-Dienste</a:t>
            </a:r>
            <a:r>
              <a:rPr lang="en-US" sz="71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71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</a:t>
            </a:r>
            <a:endParaRPr sz="71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552220" y="5434200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Barrierefreie</a:t>
            </a:r>
            <a:r>
              <a:rPr lang="en-US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Techologie</a:t>
            </a:r>
            <a:r>
              <a:rPr lang="en-US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3200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3200" b="0" i="0" u="none" strike="noStrike" cap="none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lang="en-US" sz="2299" b="0" i="0" u="none" strike="noStrike" cap="none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</a:t>
            </a:r>
            <a:r>
              <a:rPr lang="en-US" sz="2299" b="0" i="0" u="none" strike="noStrike" cap="none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Studies | Workshop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100987" y="2811053"/>
            <a:ext cx="13559995" cy="527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Unterschiedliche Angebote verstehen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Erfahre mehr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über verschiedene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Dolmetsch-Dienstleister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 Technologien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marL="457200"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Kenne deine Rechte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Kontrolle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über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Dolmetsch-situationen </a:t>
            </a:r>
          </a:p>
          <a:p>
            <a:pPr marL="457200"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Europäische Angebote kennen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Nutzung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Dolmetsch-Diensten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 ganz Europa</a:t>
            </a: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100988" y="875219"/>
            <a:ext cx="13103100" cy="17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en-US" sz="79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79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machen</a:t>
            </a:r>
            <a:r>
              <a:rPr lang="en-US" sz="79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79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79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35252" y="2654126"/>
            <a:ext cx="12632100" cy="708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Professionelle Dienste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Qualifizierte Dolmetscher unterstützen die Kommunikation zwischen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gehörlosen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und hörenden Menschen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Unterschiedliche Anbieter*innen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Unternehmen, Organisationen und Behörden bieten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de-DE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Dolmetschdienste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an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Technische Lösungen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Videoplattformen und digitale Tools unterstützen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die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Kommunikation.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011282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Dolmetsch-Dienste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5100" b="0" i="0" u="none" strike="noStrike" cap="none" dirty="0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336488" y="2405190"/>
            <a:ext cx="12632100" cy="7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Private Firmen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Unabhängige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Unternehmen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Dolmetscher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innen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-Listen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Soziale Unternehmen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Soziale Dienste, die Kommunikationsunterstützung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bieten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Öffentlicher Dienst, Behörden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Staatlich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finanzierte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Dolmetsch-Programme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Kommunikations-Assistenz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Spezialisierte Unterstützung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neben den Dolmetsch-Diensten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09548" y="319679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Arten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von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Dienstleister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*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innen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87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Persönliche Geschichten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</a:t>
            </a: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Welche Dolmetsch-Dienste hast du schon verwendet?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Häufige Probleme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Welche Barrieren hast du erlebt?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Qualitätsunterschiede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Wie bewertest du die unterschiedlichen </a:t>
            </a:r>
            <a:b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       Dienstleistungen im Vergleich?</a:t>
            </a: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Teile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deine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Erfahungen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3865488" y="1444592"/>
            <a:ext cx="12632100" cy="7839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Qualitätsförderung</a:t>
            </a:r>
            <a:endParaRPr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Gehörlosenorganisationen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setzen sich für bessere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Standards für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de-DE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Dolmetschleistungen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ein.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Schulungen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Bereitstellung kultureller Kompetenzschulungen für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Dolmetscher*innen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 zu den Angeboten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Bedürfnisse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Gemeinschaft mit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Dienstleister*</a:t>
            </a:r>
            <a:r>
              <a:rPr lang="de-DE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innenn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verbinden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Zusammenarbeit mit staatlichen Stellen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Zusammenarbeit mit Behörden zur Verbesserung der Dienstleistungen</a:t>
            </a: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3865488" y="201198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Rolle der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Gehörlosenverbände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336488" y="2127641"/>
            <a:ext cx="12632100" cy="7236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 Remote </a:t>
            </a: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Dolmetschen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Echtzeit-Kommunikation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durch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digitale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Plattformens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  <a:buSzPts val="5400"/>
            </a:pP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VRI 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-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Nutzen</a:t>
            </a: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  <a:buSzPts val="54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Sofortiger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Zugang, keine geografischen Barrieren</a:t>
            </a:r>
            <a:endParaRPr sz="2799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AI </a:t>
            </a:r>
            <a:r>
              <a:rPr lang="en-US" sz="3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&amp; Avatar 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- </a:t>
            </a: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Diskussion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Technologische Möglichkeiten und gesellschaftliche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Belange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Qualität - Standards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Europäische Leitlinien für barrierefreie Technologie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100988" y="591934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Europäische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Technik-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Lösungen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1927218"/>
            <a:ext cx="12632100" cy="8098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Chancen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Kostengünstig, rund um die Uhr verfügbar, 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durchgehende   </a:t>
            </a:r>
          </a:p>
          <a:p>
            <a:pPr lvl="0" indent="457200"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Servicebereitstellung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Bedenken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Qualitätsfragen,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Gehörlosenkultur wird nicht mit berücksichtig,  </a:t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Auswirkungen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auf die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Arbeit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Meinungen aus der Gehörlosen-Gemeinschaft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Österreichische und italienische Gehörlosengemeinschaften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 mahnen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zur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Vorsicht</a:t>
            </a:r>
          </a:p>
          <a:p>
            <a:pPr lvl="0" indent="457200">
              <a:buSzPts val="2799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Notwendiges Gleichgewicht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Technologie ergänzt menschliche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Dolmetscher*innen, </a:t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ersetzt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sie jedoch nicht.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100988" y="110673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AI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Techbnologie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- 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Diskussion</a:t>
            </a:r>
            <a:endParaRPr sz="5100" b="0" i="0" u="none" strike="noStrike" cap="none" dirty="0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7" y="2617275"/>
            <a:ext cx="13487727" cy="7236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Praktische Übungen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Probiere Video-Plattformen aus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Qualitäts-</a:t>
            </a:r>
            <a:r>
              <a:rPr lang="de-AT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Übeprüfung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Beste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Verbindung, Bildqualität,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Reaktionsfähigkeit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Dolmetscher*innen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Benutzer*innen-Erfahrungen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Bewerte die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Benutzerfreundlichkeit und die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Wirksamkeit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Kommunikation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Beste</a:t>
            </a: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Praxis </a:t>
            </a:r>
          </a:p>
          <a:p>
            <a:pPr lvl="0">
              <a:lnSpc>
                <a:spcPct val="140014"/>
              </a:lnSpc>
              <a:buSzPts val="2799"/>
            </a:pP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Tipps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erfolgreiche</a:t>
            </a: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VRI-</a:t>
            </a:r>
            <a:r>
              <a:rPr lang="en-US" sz="2799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Sitzungen</a:t>
            </a: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VRI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Plattform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-  </a:t>
            </a:r>
            <a:r>
              <a:rPr lang="en-US" sz="54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Demo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3750520" y="2015169"/>
            <a:ext cx="12632100" cy="8593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Wähle deine Dolmetscher*innen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Bestimmte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Dolmetscher*innen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oder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Dolmetsch-Stile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anfordern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Bedürnisse</a:t>
            </a: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mitteilen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Teile deine Bedürfnisse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 Wünsche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mit.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 smtClean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</a:t>
            </a:r>
            <a:endParaRPr sz="3499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Teile deine Erfahrungen  über die Dolmetsch-Qualität mit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Anbieter*innen</a:t>
            </a: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Vertritt deine eigenen Interessen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Kenne deine Rechte und benutze sie selbstbewusst.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3763806" y="776879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Übernimm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Kontrolle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!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100988" y="1669246"/>
            <a:ext cx="12632100" cy="84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Professionelle Partnerschaft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Dolmetscher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innen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unterstützen</a:t>
            </a:r>
            <a:r>
              <a:rPr lang="en-US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Kommunikationsziele</a:t>
            </a:r>
            <a:endParaRPr lang="en-US" sz="2799" dirty="0" smtClean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Kultur-Vermittlung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Biete Unterstützung und Informationen für Hörend über deine Kultur und  </a:t>
            </a: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deine Kommunikationsbedürfnisse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Grenzen sind wichtig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Pflege professionelle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Beziehungen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im Verhältnis zu Dolmetscher*innen</a:t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lang="de-DE" sz="2799" dirty="0" smtClean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Gegenseitiger Respekt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Gemeinsam für ein erfolgreiche Kommunikation zusammen arbeiten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b="0" i="0" u="none" strike="noStrike" cap="none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3865488" y="108608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161140"/>
                </a:solidFill>
                <a:latin typeface="Anton"/>
                <a:sym typeface="Anton"/>
              </a:rPr>
              <a:t>Dolmetscher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sym typeface="Anton"/>
              </a:rPr>
              <a:t>*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sym typeface="Anton"/>
              </a:rPr>
              <a:t>innen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sym typeface="Anton"/>
              </a:rPr>
              <a:t> –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sym typeface="Anton"/>
              </a:rPr>
              <a:t>Alianz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sym typeface="Anton"/>
              </a:rPr>
              <a:t> (= 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sym typeface="Anton"/>
              </a:rPr>
              <a:t>Partnerschaft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sym typeface="Anton"/>
              </a:rPr>
              <a:t>)</a:t>
            </a:r>
            <a:endParaRPr sz="5100" b="0" i="0" u="none" strike="noStrike" cap="none" dirty="0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100988" y="2044784"/>
            <a:ext cx="12632100" cy="743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457200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600" dirty="0" err="1" smtClean="0">
                <a:solidFill>
                  <a:srgbClr val="FFFFFF"/>
                </a:solidFill>
                <a:latin typeface="Anton" panose="020B0604020202020204" charset="0"/>
                <a:ea typeface="Quicksand"/>
                <a:cs typeface="Quicksand"/>
                <a:sym typeface="Quicksand"/>
              </a:rPr>
              <a:t>Gesundheitsberich</a:t>
            </a:r>
            <a:r>
              <a:rPr lang="en-US" sz="3600" dirty="0">
                <a:solidFill>
                  <a:srgbClr val="FFFFFF"/>
                </a:solidFill>
                <a:latin typeface="Anton" panose="020B0604020202020204" charset="0"/>
                <a:ea typeface="Quicksand"/>
                <a:cs typeface="Quicksand"/>
                <a:sym typeface="Quicksand"/>
              </a:rPr>
              <a:t/>
            </a:r>
            <a:br>
              <a:rPr lang="en-US" sz="3600" dirty="0">
                <a:solidFill>
                  <a:srgbClr val="FFFFFF"/>
                </a:solidFill>
                <a:latin typeface="Anton" panose="020B0604020202020204" charset="0"/>
                <a:ea typeface="Quicksand"/>
                <a:cs typeface="Quicksand"/>
                <a:sym typeface="Quicksand"/>
              </a:rPr>
            </a:br>
            <a:r>
              <a:rPr lang="en-US" sz="3600" dirty="0" smtClean="0">
                <a:solidFill>
                  <a:srgbClr val="FFFFFF"/>
                </a:solidFill>
                <a:latin typeface="Anton" panose="020B0604020202020204" charset="0"/>
                <a:ea typeface="Quicksand"/>
                <a:cs typeface="Quicksand"/>
                <a:sym typeface="Quicksand"/>
              </a:rPr>
              <a:t>    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Welchen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Dolmetsch-Dienst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brauchst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im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Bereich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Gesundheit?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Bildungsbereich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How can interpreters assist in learning environments?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Arbeitsplatz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Was hilft dir am Arbeitsplatz?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Öffentlicher Dienst (Ämter und Behörden)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Welchen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Dolmetsch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-Service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brauchst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im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öffentlichen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Dienst</a:t>
            </a:r>
            <a:r>
              <a:rPr lang="en-US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100988" y="593999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Situationen</a:t>
            </a:r>
            <a:r>
              <a:rPr lang="en-US" sz="54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- </a:t>
            </a:r>
            <a:r>
              <a:rPr lang="en-US" sz="54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Diskussion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37cfd09208e_0_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8" name="Google Shape;218;g37cfd09208e_0_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7cfd09208e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g37cfd09208e_0_7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7cfd09208e_0_7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7cfd09208e_0_7"/>
          <p:cNvSpPr txBox="1"/>
          <p:nvPr/>
        </p:nvSpPr>
        <p:spPr>
          <a:xfrm>
            <a:off x="4417687" y="2015169"/>
            <a:ext cx="12632100" cy="7839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    Lösungen teilen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Strategien diskutieren, die in verschiedenen Situationen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funktionieren</a:t>
            </a:r>
          </a:p>
          <a:p>
            <a:pPr lvl="0" indent="457200">
              <a:lnSpc>
                <a:spcPct val="140014"/>
              </a:lnSpc>
              <a:buSzPts val="2799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    Von anderen lernen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Erfahre über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erfolgreiche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Erfahrungen von deinen</a:t>
            </a:r>
            <a:b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    Interessensvertretungen (Gehörlosenverbände)</a:t>
            </a:r>
          </a:p>
          <a:p>
            <a:pPr lvl="0" indent="457200">
              <a:lnSpc>
                <a:spcPct val="140014"/>
              </a:lnSpc>
              <a:buSzPts val="2799"/>
            </a:pPr>
            <a:endParaRPr lang="de-DE" sz="2799" dirty="0">
              <a:solidFill>
                <a:srgbClr val="161140"/>
              </a:solidFill>
              <a:latin typeface="Quicksand"/>
              <a:ea typeface="Anton"/>
              <a:cs typeface="Anton"/>
              <a:sym typeface="Quicksand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Fähigkeiten aufbauen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45720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Übe, wie du Anträge für Dolmetsch-Leistungen machst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    </a:t>
            </a: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Baue Netzwerke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 indent="457200">
              <a:lnSpc>
                <a:spcPct val="140014"/>
              </a:lnSpc>
              <a:buSzPts val="2799"/>
            </a:pPr>
            <a:r>
              <a:rPr lang="en-US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Verbinde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dich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anderen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laufende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dirty="0" err="1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r>
              <a:rPr lang="en-US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lang="en-US"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g37cfd09208e_0_7"/>
          <p:cNvSpPr txBox="1"/>
          <p:nvPr/>
        </p:nvSpPr>
        <p:spPr>
          <a:xfrm>
            <a:off x="3946687" y="672376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Gemeinsames</a:t>
            </a:r>
            <a:r>
              <a:rPr lang="en-US" sz="54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Problem-</a:t>
            </a:r>
            <a:r>
              <a:rPr lang="en-US" sz="54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Lösen</a:t>
            </a:r>
            <a:endParaRPr sz="5100" b="0" i="0" u="none" strike="noStrike" cap="none" dirty="0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4195249" y="2015169"/>
            <a:ext cx="12632100" cy="7236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Kenne deine Möglichkeiten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Verschiedene Anbieter bieten unterschiedliche Servicemodelle an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</a:p>
          <a:p>
            <a:pPr lvl="0">
              <a:lnSpc>
                <a:spcPct val="140014"/>
              </a:lnSpc>
              <a:buSzPts val="2799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 hilft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Aber Qualität und Auswahl bleiben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wichtig</a:t>
            </a:r>
          </a:p>
          <a:p>
            <a:pPr lvl="0">
              <a:lnSpc>
                <a:spcPct val="140014"/>
              </a:lnSpc>
              <a:buSzPts val="2799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Du hast Macht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Kontrolliere deine Dolmetsch-Dienste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setzte dich dafür ein</a:t>
            </a:r>
          </a:p>
          <a:p>
            <a:pPr lvl="0">
              <a:lnSpc>
                <a:spcPct val="140014"/>
              </a:lnSpc>
              <a:buSzPts val="2799"/>
            </a:pP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3499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Dolmetscher*innen sind </a:t>
            </a:r>
            <a:r>
              <a:rPr lang="de-AT" sz="3499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Vebündete</a:t>
            </a:r>
            <a:endParaRPr sz="3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Innerhalb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der beruflichen Grenzen zusammenarbeiten</a:t>
            </a:r>
            <a:endParaRPr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3959749" y="633187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Wichtige</a:t>
            </a:r>
            <a:r>
              <a:rPr lang="en-US" sz="54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54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Erkenntnisse</a:t>
            </a:r>
            <a:endParaRPr sz="5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0" name="Google Shape;240;p2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2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-363195" y="332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3648473" y="1666938"/>
            <a:ext cx="13725127" cy="9651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8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Qualität ist wichtig</a:t>
            </a:r>
            <a:endParaRPr sz="28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Wähle Dienste</a:t>
            </a: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, die den europäischen Barrierefreiheitsstandards entsprechen.</a:t>
            </a:r>
            <a:endParaRPr sz="2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lang="en-US" sz="2800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8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Bleib informiert</a:t>
            </a:r>
            <a:endParaRPr sz="28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Lerne dazu über neue </a:t>
            </a: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Technologien und </a:t>
            </a: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Dienstleistungen</a:t>
            </a:r>
          </a:p>
          <a:p>
            <a:pPr lvl="0">
              <a:lnSpc>
                <a:spcPct val="140014"/>
              </a:lnSpc>
              <a:buSzPts val="2799"/>
            </a:pPr>
            <a:endParaRPr sz="2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8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Gemeinsam eintreten</a:t>
            </a:r>
            <a:endParaRPr sz="28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Zusammenarbeit mit Gehörlosenverbänden für bessere Dienstleistungen</a:t>
            </a:r>
            <a:endParaRPr sz="2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lang="en-US" sz="2800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de-AT" sz="28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Wissen teilen</a:t>
            </a:r>
            <a:endParaRPr sz="28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8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Zusammenarbeit mit Gehörlosenverbänden für bessere </a:t>
            </a: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Dienstleistungen</a:t>
            </a:r>
          </a:p>
          <a:p>
            <a:pPr lvl="0">
              <a:lnSpc>
                <a:spcPct val="140014"/>
              </a:lnSpc>
              <a:buSzPts val="2799"/>
            </a:pPr>
            <a:endParaRPr lang="de-DE" sz="2800" b="0" i="0" u="none" strike="noStrike" cap="none" dirty="0" smtClean="0">
              <a:solidFill>
                <a:srgbClr val="FFFFFF"/>
              </a:solidFill>
              <a:latin typeface="Anton" panose="020B0604020202020204" charset="0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14"/>
              </a:lnSpc>
              <a:buSzPts val="2799"/>
            </a:pPr>
            <a:r>
              <a:rPr lang="de-DE" sz="2800" b="0" i="0" u="none" strike="noStrike" cap="none" dirty="0" smtClean="0">
                <a:solidFill>
                  <a:srgbClr val="FFFFFF"/>
                </a:solidFill>
                <a:latin typeface="Anton" panose="020B0604020202020204" charset="0"/>
                <a:ea typeface="Quicksand"/>
                <a:cs typeface="Quicksand"/>
                <a:sym typeface="Quicksand"/>
              </a:rPr>
              <a:t>Unterstütze andere</a:t>
            </a:r>
          </a:p>
          <a:p>
            <a:pPr>
              <a:lnSpc>
                <a:spcPct val="140014"/>
              </a:lnSpc>
              <a:buSzPts val="2799"/>
            </a:pPr>
            <a:r>
              <a:rPr lang="de-DE" sz="28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Zeige anderen, was du kennst und wie es am besten funktioniert</a:t>
            </a:r>
            <a:endParaRPr lang="de-DE" sz="28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14"/>
              </a:lnSpc>
              <a:buSzPts val="2799"/>
            </a:pPr>
            <a:endParaRPr sz="2800" b="0" i="0" u="none" strike="noStrike" cap="none" dirty="0">
              <a:solidFill>
                <a:srgbClr val="FFFFFF"/>
              </a:solidFill>
              <a:latin typeface="Anton" panose="020B0604020202020204" charset="0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3648473" y="242331"/>
            <a:ext cx="13103100" cy="1572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73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Beachte</a:t>
            </a:r>
            <a:r>
              <a:rPr lang="en-US" sz="73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73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wichtige</a:t>
            </a:r>
            <a:r>
              <a:rPr lang="en-US" sz="7300" b="0" i="0" u="none" strike="noStrike" cap="none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73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Punkte</a:t>
            </a:r>
            <a:endParaRPr lang="en-US" sz="7300" b="0" i="0" u="none" strike="noStrike" cap="none" dirty="0" smtClean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1" name="Google Shape;251;g37cf28894ad_0_7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g37cf28894ad_0_76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7cf28894ad_0_7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7cf28894ad_0_76"/>
          <p:cNvSpPr txBox="1"/>
          <p:nvPr/>
        </p:nvSpPr>
        <p:spPr>
          <a:xfrm>
            <a:off x="4064252" y="2791533"/>
            <a:ext cx="13493943" cy="768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Fähigkeiten erwerben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Du verstehst die unterschiedlichen Angebote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der europäischen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Dolmetsch-Dienste.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Fähigkeiten entwickeln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Du kannst geeignete </a:t>
            </a:r>
            <a:r>
              <a:rPr lang="de-DE" sz="2799" dirty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Dienstleistungen bewerten und </a:t>
            </a:r>
            <a:r>
              <a:rPr lang="de-DE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auswählen</a:t>
            </a:r>
          </a:p>
          <a:p>
            <a:pPr lvl="0">
              <a:lnSpc>
                <a:spcPct val="140014"/>
              </a:lnSpc>
              <a:buClr>
                <a:schemeClr val="dk1"/>
              </a:buClr>
              <a:buSzPts val="1100"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99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Netzwerk bilden</a:t>
            </a:r>
            <a:endParaRPr sz="3499" dirty="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2799" dirty="0" smtClean="0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Verbindung mit anderen (Interessensvertretung) hilft für eine nachhaltige Versorgung mit Dolmetsch-Diensten.</a:t>
            </a: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99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endParaRPr sz="2799" b="0" i="0" u="none" strike="noStrike" cap="none" dirty="0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6" name="Google Shape;256;g37cf28894ad_0_76"/>
          <p:cNvSpPr txBox="1"/>
          <p:nvPr/>
        </p:nvSpPr>
        <p:spPr>
          <a:xfrm>
            <a:off x="4064252" y="1534525"/>
            <a:ext cx="13103100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0" i="0" u="none" strike="noStrike" cap="none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Vielen</a:t>
            </a:r>
            <a:r>
              <a:rPr lang="en-US" sz="5400" b="0" i="0" u="none" strike="noStrike" cap="none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Dank!</a:t>
            </a:r>
            <a:endParaRPr sz="5100" b="0" i="0" u="none" strike="noStrike" cap="none" dirty="0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7" name="Google Shape;267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3253345" y="1579471"/>
            <a:ext cx="310276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Microsoft Office PowerPoint</Application>
  <PresentationFormat>Benutzerdefiniert</PresentationFormat>
  <Paragraphs>180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Anton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13</cp:revision>
  <dcterms:created xsi:type="dcterms:W3CDTF">2006-08-16T00:00:00Z</dcterms:created>
  <dcterms:modified xsi:type="dcterms:W3CDTF">2026-03-31T14:30:37Z</dcterms:modified>
</cp:coreProperties>
</file>