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10287000" cx="18288000"/>
  <p:notesSz cx="6858000" cy="9144000"/>
  <p:embeddedFontLst>
    <p:embeddedFont>
      <p:font typeface="Anton"/>
      <p:regular r:id="rId22"/>
    </p:embeddedFont>
    <p:embeddedFont>
      <p:font typeface="Quicksand"/>
      <p:regular r:id="rId23"/>
      <p:bold r:id="rId24"/>
    </p:embeddedFont>
    <p:embeddedFont>
      <p:font typeface="Quicksand Medium"/>
      <p:regular r:id="rId25"/>
      <p:bold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7" roundtripDataSignature="AMtx7mjnj5+z3btF/QI7BdWYj2/jH7mW2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Anton-regular.fntdata"/><Relationship Id="rId21" Type="http://schemas.openxmlformats.org/officeDocument/2006/relationships/slide" Target="slides/slide16.xml"/><Relationship Id="rId24" Type="http://schemas.openxmlformats.org/officeDocument/2006/relationships/font" Target="fonts/Quicksand-bold.fntdata"/><Relationship Id="rId23" Type="http://schemas.openxmlformats.org/officeDocument/2006/relationships/font" Target="fonts/Quicksand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QuicksandMedium-bold.fntdata"/><Relationship Id="rId25" Type="http://schemas.openxmlformats.org/officeDocument/2006/relationships/font" Target="fonts/QuicksandMedium-regular.fntdata"/><Relationship Id="rId27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4" name="Google Shape;9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5" name="Google Shape;105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6" name="Google Shape;116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7cffa484e3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7" name="Google Shape;127;g37cffa484e3_0_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7cffa484e3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8" name="Google Shape;138;g37cffa484e3_0_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7cffa484e3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9" name="Google Shape;149;g37cffa484e3_0_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7cffa484e3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0" name="Google Shape;160;g37cffa484e3_0_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1" name="Google Shape;171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2" name="Google Shape;182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3" name="Google Shape;193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4" name="Google Shape;204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5" name="Google Shape;215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6" name="Google Shape;226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7cf28894ad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7" name="Google Shape;237;g37cf28894ad_0_7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8" name="Google Shape;24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1" Type="http://schemas.openxmlformats.org/officeDocument/2006/relationships/image" Target="../media/image9.png"/><Relationship Id="rId10" Type="http://schemas.openxmlformats.org/officeDocument/2006/relationships/image" Target="../media/image11.png"/><Relationship Id="rId13" Type="http://schemas.openxmlformats.org/officeDocument/2006/relationships/hyperlink" Target="https://deafstudies.eu" TargetMode="External"/><Relationship Id="rId1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9" Type="http://schemas.openxmlformats.org/officeDocument/2006/relationships/image" Target="../media/image10.png"/><Relationship Id="rId5" Type="http://schemas.openxmlformats.org/officeDocument/2006/relationships/image" Target="../media/image6.png"/><Relationship Id="rId6" Type="http://schemas.openxmlformats.org/officeDocument/2006/relationships/image" Target="../media/image13.png"/><Relationship Id="rId7" Type="http://schemas.openxmlformats.org/officeDocument/2006/relationships/image" Target="../media/image8.png"/><Relationship Id="rId8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3457350" y="3904550"/>
            <a:ext cx="11628600" cy="234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</a:pPr>
            <a:r>
              <a:rPr b="0" i="0" lang="en-US" sz="71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Sistemi di comunicazione </a:t>
            </a:r>
            <a:br>
              <a:rPr b="0" i="0" lang="en-US" sz="71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</a:br>
            <a:r>
              <a:rPr b="0" i="0" lang="en-US" sz="71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di emergenza</a:t>
            </a:r>
            <a:endParaRPr b="0" i="0" sz="71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3457354" y="3251988"/>
            <a:ext cx="8667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99"/>
              <a:buFont typeface="Arial"/>
              <a:buNone/>
            </a:pPr>
            <a:r>
              <a:rPr b="0" i="0" lang="en-US" sz="2299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Workshop di </a:t>
            </a:r>
            <a:r>
              <a:rPr b="0" i="0" lang="en-US" sz="22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Deaf Studies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443254" y="6552705"/>
            <a:ext cx="11401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99"/>
              <a:buFont typeface="Arial"/>
              <a:buNone/>
            </a:pPr>
            <a:r>
              <a:rPr b="0" i="0" lang="en-US" sz="30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Tecnologia di accessibilità per persone sorde</a:t>
            </a:r>
            <a:endParaRPr b="0" i="0" sz="30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2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97" name="Google Shape;97;p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" name="Google Shape;99;p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3991763" y="2517325"/>
            <a:ext cx="12632100" cy="68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99"/>
              <a:buFont typeface="Arial"/>
              <a:buNone/>
            </a:pPr>
            <a:r>
              <a:rPr b="0" i="0" lang="en-US" sz="3499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Comprendere i sistemi di emergenza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91440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Scopri cosa sono i sistemi di comunicazione di emergenza e come funzionano.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99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La tecnologia aiuta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91440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Applicazioni come </a:t>
            </a:r>
            <a:r>
              <a:rPr b="0" i="1" lang="en-US" sz="2799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112 Where Are U</a:t>
            </a:r>
            <a:r>
              <a:rPr b="0" i="0" lang="en-US" sz="2799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rendono possibile la comunicazione di emergenza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Anche tu puoi aiutare</a:t>
            </a:r>
            <a:endParaRPr b="0" i="0" sz="3499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85725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Le persone sorde possono supportare gli altri anche nelle situazioni di emergenza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2" name="Google Shape;102;p2"/>
          <p:cNvSpPr txBox="1"/>
          <p:nvPr/>
        </p:nvSpPr>
        <p:spPr>
          <a:xfrm>
            <a:off x="3846702" y="932825"/>
            <a:ext cx="131031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00"/>
              <a:buFont typeface="Arial"/>
              <a:buNone/>
            </a:pPr>
            <a:r>
              <a:rPr b="0" i="0" lang="en-US" sz="78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Perché siamo qui?</a:t>
            </a:r>
            <a:endParaRPr b="0" i="0" sz="7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6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08" name="Google Shape;108;p1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6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16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6"/>
          <p:cNvSpPr txBox="1"/>
          <p:nvPr/>
        </p:nvSpPr>
        <p:spPr>
          <a:xfrm>
            <a:off x="4336488" y="3180600"/>
            <a:ext cx="12632100" cy="51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99"/>
              <a:buFont typeface="Arial"/>
              <a:buNone/>
            </a:pPr>
            <a:r>
              <a:rPr b="0" i="0" lang="en-US" sz="3499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Strumenti Tecnologici</a:t>
            </a:r>
            <a:endParaRPr b="0" i="0" sz="3499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App, siti web e dispositivi per contattare i servizi di emergenza</a:t>
            </a:r>
            <a:endParaRPr b="0" i="0" sz="2799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99"/>
              <a:buFont typeface="Arial"/>
              <a:buNone/>
            </a:pPr>
            <a:r>
              <a:rPr b="0" i="0" lang="en-US" sz="3499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Accesso Universale</a:t>
            </a:r>
            <a:endParaRPr b="0" i="0" sz="3499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Il numero 112 funziona in tutti i Paesi dell’UE</a:t>
            </a:r>
            <a:endParaRPr b="0" i="0" sz="2799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99"/>
              <a:buFont typeface="Arial"/>
              <a:buNone/>
            </a:pPr>
            <a:r>
              <a:rPr b="0" i="0" lang="en-US" sz="3499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Parità di Diritti</a:t>
            </a:r>
            <a:endParaRPr b="0" i="0" sz="3499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Le persone sorde devono poter ricevere aiuto come le persone udenti</a:t>
            </a:r>
            <a:endParaRPr b="0" i="0" sz="2799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12" name="Google Shape;112;p16"/>
          <p:cNvSpPr txBox="1"/>
          <p:nvPr/>
        </p:nvSpPr>
        <p:spPr>
          <a:xfrm>
            <a:off x="4101002" y="782350"/>
            <a:ext cx="13103100" cy="19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Cosa sono i sistemi di comunicazione di emergenza?</a:t>
            </a:r>
            <a:endParaRPr b="0" i="0" sz="5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1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12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Il numero universale 112</a:t>
            </a:r>
            <a:endParaRPr b="0" i="0" sz="5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12"/>
          <p:cNvSpPr txBox="1"/>
          <p:nvPr/>
        </p:nvSpPr>
        <p:spPr>
          <a:xfrm>
            <a:off x="4571988" y="3137625"/>
            <a:ext cx="12632100" cy="51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Tutti i paesi dell'Unione Europea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Stesso numero di emergenza in tutta Europa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Modalità multiple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Opzioni voce, testo, video e lingua dei segni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Nessuna registrazione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Funziona immediatamente senza bisogno di registrarsi prima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grpSp>
        <p:nvGrpSpPr>
          <p:cNvPr id="121" name="Google Shape;121;p12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22" name="Google Shape;122;p1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12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4" name="Google Shape;124;p12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oogle Shape;129;g37cffa484e3_0_3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30" name="Google Shape;130;g37cffa484e3_0_3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g37cffa484e3_0_3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2" name="Google Shape;132;g37cffa484e3_0_3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g37cffa484e3_0_3"/>
          <p:cNvSpPr/>
          <p:nvPr/>
        </p:nvSpPr>
        <p:spPr>
          <a:xfrm>
            <a:off x="-344113" y="13301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8"/>
                </a:lnTo>
                <a:lnTo>
                  <a:pt x="0" y="20307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g37cffa484e3_0_3"/>
          <p:cNvSpPr txBox="1"/>
          <p:nvPr/>
        </p:nvSpPr>
        <p:spPr>
          <a:xfrm>
            <a:off x="4101001" y="2382225"/>
            <a:ext cx="13607700" cy="698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Barriere alla comunicazione</a:t>
            </a:r>
            <a:endParaRPr b="0" i="0" sz="36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Nessun interprete disponibile. Difficile contattare i servizi di emergenza</a:t>
            </a:r>
            <a:r>
              <a:rPr b="0" i="0" lang="en-US" sz="2799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Sentirsi isolati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 servizi di emergenza non sono progettati per le persone sorde.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Il 112 deve essere pienamente accessibile a tutti, comprese le persone sorde – RTT (Testo in tempo reale), VRS (Servizio di interpretariato video) e video in un unico sistema!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5" name="Google Shape;135;g37cffa484e3_0_3"/>
          <p:cNvSpPr txBox="1"/>
          <p:nvPr/>
        </p:nvSpPr>
        <p:spPr>
          <a:xfrm>
            <a:off x="4101002" y="1040250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Sfide per le persone sorde</a:t>
            </a:r>
            <a:endParaRPr b="0" i="0" sz="5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" name="Google Shape;140;g37cffa484e3_0_13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41" name="Google Shape;141;g37cffa484e3_0_13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g37cffa484e3_0_13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3" name="Google Shape;143;g37cffa484e3_0_13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g37cffa484e3_0_13"/>
          <p:cNvSpPr/>
          <p:nvPr/>
        </p:nvSpPr>
        <p:spPr>
          <a:xfrm>
            <a:off x="-344113" y="0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9"/>
                </a:lnTo>
                <a:lnTo>
                  <a:pt x="0" y="20307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g37cffa484e3_0_13"/>
          <p:cNvSpPr txBox="1"/>
          <p:nvPr/>
        </p:nvSpPr>
        <p:spPr>
          <a:xfrm>
            <a:off x="3950551" y="2383538"/>
            <a:ext cx="13413300" cy="57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6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Condividi la tua esperienza</a:t>
            </a:r>
            <a:endParaRPr b="0" i="0" sz="36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40005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1. Hai mai avuto bisogno di aiuto in emergenza? Cosa è successo?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6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Sfide nella comunicazione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40005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2. Cosa rende difficile per le persone sorde ottenere aiuto in emergenza?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6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Supportare gli altri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34290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3. In che modo le persone sorde possono supportare le persone udenti durante le emergenze?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46" name="Google Shape;146;g37cffa484e3_0_13"/>
          <p:cNvSpPr txBox="1"/>
          <p:nvPr/>
        </p:nvSpPr>
        <p:spPr>
          <a:xfrm>
            <a:off x="3950552" y="578250"/>
            <a:ext cx="131031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72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Discussione di gruppo</a:t>
            </a:r>
            <a:endParaRPr b="0" i="0" sz="7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" name="Google Shape;151;g37cffa484e3_0_23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52" name="Google Shape;152;g37cffa484e3_0_23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53;g37cffa484e3_0_23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4" name="Google Shape;154;g37cffa484e3_0_23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g37cffa484e3_0_23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g37cffa484e3_0_23"/>
          <p:cNvSpPr txBox="1"/>
          <p:nvPr/>
        </p:nvSpPr>
        <p:spPr>
          <a:xfrm>
            <a:off x="4336488" y="2835150"/>
            <a:ext cx="12632100" cy="57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Direttiva Europea sull’Accessibilità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Tutti i servizi di emergenza devono essere accessibili entro il 2025–2027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Codice Europeo delle Comunicazioni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Il 112 deve funzionare tramite testo, video e lingua dei segni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Diritti universali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Stesso livello di servizio per tutti negli Stati membri dell’UE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57" name="Google Shape;157;g37cffa484e3_0_23"/>
          <p:cNvSpPr txBox="1"/>
          <p:nvPr/>
        </p:nvSpPr>
        <p:spPr>
          <a:xfrm>
            <a:off x="4101002" y="118387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Quadro normativo dell'UE</a:t>
            </a:r>
            <a:endParaRPr b="0" i="0" sz="5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7cffa484e3_0_33"/>
          <p:cNvSpPr txBox="1"/>
          <p:nvPr/>
        </p:nvSpPr>
        <p:spPr>
          <a:xfrm>
            <a:off x="4101000" y="1181875"/>
            <a:ext cx="134790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Soluzione tecnologica: App 112 (es. Where Are U)</a:t>
            </a:r>
            <a:endParaRPr b="0" i="0" sz="5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g37cffa484e3_0_33"/>
          <p:cNvSpPr txBox="1"/>
          <p:nvPr/>
        </p:nvSpPr>
        <p:spPr>
          <a:xfrm>
            <a:off x="4571988" y="3137625"/>
            <a:ext cx="12632100" cy="51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Posizione GPS</a:t>
            </a:r>
            <a:endParaRPr b="0" i="0" sz="3499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Condivide automaticamente la tua posizione esatta</a:t>
            </a:r>
            <a:endParaRPr b="0" i="0" sz="2799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Testo</a:t>
            </a:r>
            <a:endParaRPr b="0" i="0" sz="3499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Comunica digitando, senza bisogno di usare la voce</a:t>
            </a:r>
            <a:endParaRPr b="0" i="0" sz="2799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Connessione diretta</a:t>
            </a:r>
            <a:endParaRPr b="0" i="0" sz="3499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Collegamenti diretti ai centri di emergenza regionali</a:t>
            </a:r>
            <a:endParaRPr b="0" i="0" sz="2799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grpSp>
        <p:nvGrpSpPr>
          <p:cNvPr id="164" name="Google Shape;164;g37cffa484e3_0_33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65" name="Google Shape;165;g37cffa484e3_0_33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g37cffa484e3_0_33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7" name="Google Shape;167;g37cffa484e3_0_33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g37cffa484e3_0_33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" name="Google Shape;173;p10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74" name="Google Shape;174;p1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175;p10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6" name="Google Shape;176;p1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0"/>
          <p:cNvSpPr txBox="1"/>
          <p:nvPr/>
        </p:nvSpPr>
        <p:spPr>
          <a:xfrm>
            <a:off x="4101002" y="1018750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Dimostrazione dell'app </a:t>
            </a:r>
            <a:r>
              <a:rPr b="0" i="0" lang="en-US" sz="54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112 </a:t>
            </a:r>
            <a:endParaRPr b="0" i="0" sz="5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10"/>
          <p:cNvSpPr txBox="1"/>
          <p:nvPr/>
        </p:nvSpPr>
        <p:spPr>
          <a:xfrm>
            <a:off x="4100988" y="2375628"/>
            <a:ext cx="12632100" cy="64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Dimostrazione dal vivo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Guarda e impara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Scopri come funziona l'app 112 in situazioni di emergenza reali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Esercitazioni pratiche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Prova tu stesso l'app con scenari demo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Fai domande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Chiarisci come usare le funzionalità e risolvere i problemi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" name="Google Shape;184;p1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85" name="Google Shape;185;p1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1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7" name="Google Shape;187;p1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1"/>
          <p:cNvSpPr txBox="1"/>
          <p:nvPr/>
        </p:nvSpPr>
        <p:spPr>
          <a:xfrm>
            <a:off x="4101002" y="99727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È ora di giocare di ruolo!</a:t>
            </a:r>
            <a:endParaRPr b="0" i="0" sz="5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11"/>
          <p:cNvSpPr txBox="1"/>
          <p:nvPr/>
        </p:nvSpPr>
        <p:spPr>
          <a:xfrm>
            <a:off x="4101000" y="2433375"/>
            <a:ext cx="13573500" cy="60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Scenario 1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Una persona sorda ha bisogno di aiuto in emergenza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Scenario 2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Una persona sorda aiuta una persona udente in una situazione di emergenza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Scenario 3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Emergenza durante un viaggio in un altro paese UE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Prova diversi metodi di comunicazione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Testo in tempo reale (RTT) • Servizio di interpretariato video a distanza • App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" name="Google Shape;195;p18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96" name="Google Shape;196;p18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18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8" name="Google Shape;198;p18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8"/>
          <p:cNvSpPr txBox="1"/>
          <p:nvPr/>
        </p:nvSpPr>
        <p:spPr>
          <a:xfrm>
            <a:off x="4101002" y="118387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Attività</a:t>
            </a:r>
            <a:r>
              <a:rPr b="0" i="0" lang="en-US" sz="54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: Ricerca sui Servizi nazionali</a:t>
            </a:r>
            <a:endParaRPr b="0" i="0" sz="5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18"/>
          <p:cNvSpPr txBox="1"/>
          <p:nvPr/>
        </p:nvSpPr>
        <p:spPr>
          <a:xfrm>
            <a:off x="4336488" y="2836975"/>
            <a:ext cx="12632100" cy="57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Trova i servizi locali</a:t>
            </a:r>
            <a:endParaRPr b="0" i="0" sz="3499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Cerca app e servizi di comunicazione di emergenza nel tuo Paese.</a:t>
            </a:r>
            <a:endParaRPr b="0" i="0" sz="2799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Valuta l'accessibilità</a:t>
            </a:r>
            <a:endParaRPr b="0" i="0" sz="3499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Verifica se i servizi sono realmente accessibili alle persone sorde</a:t>
            </a:r>
            <a:endParaRPr b="0" i="0" sz="2799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Condividi i risultati</a:t>
            </a:r>
            <a:endParaRPr b="0" i="0" sz="3499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Preparati a presentare al gruppo ciò che hai scoperto.</a:t>
            </a:r>
            <a:endParaRPr b="0" i="0" sz="2799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01" name="Google Shape;201;p18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" name="Google Shape;206;p13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07" name="Google Shape;207;p13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208;p13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9" name="Google Shape;209;p13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3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3"/>
          <p:cNvSpPr txBox="1"/>
          <p:nvPr/>
        </p:nvSpPr>
        <p:spPr>
          <a:xfrm>
            <a:off x="4571988" y="3137625"/>
            <a:ext cx="12632100" cy="51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Valuta i sistemi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Valutare l'efficacia dei servizi di emergenza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Azione comunitaria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Fai advocacy per una migliore accessibilità nella tua zona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Forma gli altri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Condividi le tue conoscenze con amici e familiari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12" name="Google Shape;212;p13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Diventa un difensore dei diritti!</a:t>
            </a:r>
            <a:endParaRPr b="0" i="0" sz="5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4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4"/>
          <p:cNvSpPr txBox="1"/>
          <p:nvPr/>
        </p:nvSpPr>
        <p:spPr>
          <a:xfrm>
            <a:off x="4101000" y="3137625"/>
            <a:ext cx="13103100" cy="57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Il 112 è per Tutti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Il numero di emergenza universale deve essere completamente accessibile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La Tecnologia Aiuta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App come 112 Where Are U rendono possibile la comunicazione d’emergenza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Anche Tu Puoi Aiutare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Le persone sorde possono supportare gli altri anche nelle situazioni di emergenza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19" name="Google Shape;219;p14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Punti chiave</a:t>
            </a:r>
            <a:endParaRPr b="0" i="0" sz="5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0" name="Google Shape;220;p14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221" name="Google Shape;221;p1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22;p14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3" name="Google Shape;223;p14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8" name="Google Shape;228;p2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29" name="Google Shape;229;p2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230;p2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1" name="Google Shape;231;p2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1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21"/>
          <p:cNvSpPr txBox="1"/>
          <p:nvPr/>
        </p:nvSpPr>
        <p:spPr>
          <a:xfrm>
            <a:off x="4101002" y="930575"/>
            <a:ext cx="13103100" cy="11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00"/>
              <a:buFont typeface="Arial"/>
              <a:buNone/>
            </a:pPr>
            <a:r>
              <a:rPr b="0" i="0" lang="en-US" sz="73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Ricorda questi punti importanti</a:t>
            </a:r>
            <a:endParaRPr b="0" i="0" sz="7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21"/>
          <p:cNvSpPr txBox="1"/>
          <p:nvPr/>
        </p:nvSpPr>
        <p:spPr>
          <a:xfrm>
            <a:off x="4101000" y="2729325"/>
            <a:ext cx="13431900" cy="57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Conosci i tuoi diritti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 servizi di emergenza devono essere accessibili secondo la normativa UE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Usa la tecnologia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45720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Le app e Testo in Tempo Reale (RTT) rendono il 112 accessibile alle persone sorde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Aiuta gli altri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Condividi le tue conoscenze per salvare vite nella tua comunità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Google Shape;239;g37cf28894ad_0_76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40" name="Google Shape;240;g37cf28894ad_0_7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g37cf28894ad_0_7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2" name="Google Shape;242;g37cf28894ad_0_76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g37cf28894ad_0_76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Grazie!</a:t>
            </a:r>
            <a:endParaRPr b="0" i="0" sz="5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g37cf28894ad_0_76"/>
          <p:cNvSpPr txBox="1"/>
          <p:nvPr/>
        </p:nvSpPr>
        <p:spPr>
          <a:xfrm>
            <a:off x="4299738" y="3012300"/>
            <a:ext cx="12632100" cy="57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Competenze acquisite</a:t>
            </a:r>
            <a:endParaRPr b="0" i="0" sz="3499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Ora sai come utilizzare i sistemi di emergenza accessibili.</a:t>
            </a:r>
            <a:endParaRPr b="0" i="0" sz="2799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Conoscenze condivise</a:t>
            </a:r>
            <a:endParaRPr b="0" i="0" sz="3499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Aiuta gli altri a imparare a comunicare in situazioni di emergenza</a:t>
            </a:r>
            <a:endParaRPr b="0" i="0" sz="2799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Rimani al sicuro</a:t>
            </a:r>
            <a:endParaRPr b="0" i="0" sz="3499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L'assistenza di emergenza è disponibile quando ne hai bisogno</a:t>
            </a:r>
            <a:endParaRPr b="0" i="0" sz="2799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45" name="Google Shape;245;g37cf28894ad_0_7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3"/>
          <p:cNvSpPr/>
          <p:nvPr/>
        </p:nvSpPr>
        <p:spPr>
          <a:xfrm>
            <a:off x="14434201" y="639132"/>
            <a:ext cx="3347649" cy="746247"/>
          </a:xfrm>
          <a:custGeom>
            <a:rect b="b" l="l" r="r" t="t"/>
            <a:pathLst>
              <a:path extrusionOk="0" h="746247" w="3347649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3"/>
          <p:cNvSpPr/>
          <p:nvPr/>
        </p:nvSpPr>
        <p:spPr>
          <a:xfrm>
            <a:off x="3446958" y="3699228"/>
            <a:ext cx="1156015" cy="728290"/>
          </a:xfrm>
          <a:custGeom>
            <a:rect b="b" l="l" r="r" t="t"/>
            <a:pathLst>
              <a:path extrusionOk="0" h="728290" w="1156015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3"/>
          <p:cNvSpPr/>
          <p:nvPr/>
        </p:nvSpPr>
        <p:spPr>
          <a:xfrm>
            <a:off x="3891781" y="4535744"/>
            <a:ext cx="711193" cy="711193"/>
          </a:xfrm>
          <a:custGeom>
            <a:rect b="b" l="l" r="r" t="t"/>
            <a:pathLst>
              <a:path extrusionOk="0" h="711193" w="711193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3"/>
          <p:cNvSpPr/>
          <p:nvPr/>
        </p:nvSpPr>
        <p:spPr>
          <a:xfrm>
            <a:off x="3876881" y="5552822"/>
            <a:ext cx="726093" cy="726093"/>
          </a:xfrm>
          <a:custGeom>
            <a:rect b="b" l="l" r="r" t="t"/>
            <a:pathLst>
              <a:path extrusionOk="0" h="726093" w="726093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55" name="Google Shape;255;p3"/>
          <p:cNvGrpSpPr/>
          <p:nvPr/>
        </p:nvGrpSpPr>
        <p:grpSpPr>
          <a:xfrm>
            <a:off x="-228300" y="6944209"/>
            <a:ext cx="18940740" cy="4430740"/>
            <a:chOff x="0" y="-57150"/>
            <a:chExt cx="4988508" cy="1166944"/>
          </a:xfrm>
        </p:grpSpPr>
        <p:sp>
          <p:nvSpPr>
            <p:cNvPr id="256" name="Google Shape;256;p3"/>
            <p:cNvSpPr/>
            <p:nvPr/>
          </p:nvSpPr>
          <p:spPr>
            <a:xfrm>
              <a:off x="0" y="0"/>
              <a:ext cx="4988508" cy="1109794"/>
            </a:xfrm>
            <a:custGeom>
              <a:rect b="b" l="l" r="r" t="t"/>
              <a:pathLst>
                <a:path extrusionOk="0" h="1109794" w="4988508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" name="Google Shape;257;p3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8" name="Google Shape;258;p3"/>
          <p:cNvSpPr/>
          <p:nvPr/>
        </p:nvSpPr>
        <p:spPr>
          <a:xfrm>
            <a:off x="15692648" y="7710148"/>
            <a:ext cx="1489130" cy="1938541"/>
          </a:xfrm>
          <a:custGeom>
            <a:rect b="b" l="l" r="r" t="t"/>
            <a:pathLst>
              <a:path extrusionOk="0" h="1938541" w="148913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3"/>
          <p:cNvSpPr/>
          <p:nvPr/>
        </p:nvSpPr>
        <p:spPr>
          <a:xfrm>
            <a:off x="8989462" y="7963384"/>
            <a:ext cx="3063250" cy="1432070"/>
          </a:xfrm>
          <a:custGeom>
            <a:rect b="b" l="l" r="r" t="t"/>
            <a:pathLst>
              <a:path extrusionOk="0" h="1432070" w="306325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3"/>
          <p:cNvSpPr/>
          <p:nvPr/>
        </p:nvSpPr>
        <p:spPr>
          <a:xfrm>
            <a:off x="12957588" y="7710148"/>
            <a:ext cx="1831642" cy="1834741"/>
          </a:xfrm>
          <a:custGeom>
            <a:rect b="b" l="l" r="r" t="t"/>
            <a:pathLst>
              <a:path extrusionOk="0" h="1834741" w="1831642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3"/>
          <p:cNvSpPr/>
          <p:nvPr/>
        </p:nvSpPr>
        <p:spPr>
          <a:xfrm>
            <a:off x="1106223" y="8346748"/>
            <a:ext cx="3002948" cy="645634"/>
          </a:xfrm>
          <a:custGeom>
            <a:rect b="b" l="l" r="r" t="t"/>
            <a:pathLst>
              <a:path extrusionOk="0" h="645634" w="3002948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3"/>
          <p:cNvSpPr/>
          <p:nvPr/>
        </p:nvSpPr>
        <p:spPr>
          <a:xfrm>
            <a:off x="5014045" y="8047954"/>
            <a:ext cx="3070542" cy="1159130"/>
          </a:xfrm>
          <a:custGeom>
            <a:rect b="b" l="l" r="r" t="t"/>
            <a:pathLst>
              <a:path extrusionOk="0" h="1159130" w="3070542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3"/>
          <p:cNvSpPr txBox="1"/>
          <p:nvPr/>
        </p:nvSpPr>
        <p:spPr>
          <a:xfrm>
            <a:off x="2157053" y="1867850"/>
            <a:ext cx="45477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Contatti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3"/>
          <p:cNvSpPr txBox="1"/>
          <p:nvPr/>
        </p:nvSpPr>
        <p:spPr>
          <a:xfrm>
            <a:off x="4863628" y="3711204"/>
            <a:ext cx="38994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sng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https://deafstudies.eu/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65" name="Google Shape;265;p3"/>
          <p:cNvSpPr txBox="1"/>
          <p:nvPr/>
        </p:nvSpPr>
        <p:spPr>
          <a:xfrm>
            <a:off x="4863628" y="4683302"/>
            <a:ext cx="59568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Deaf Culture, Heritage and Diversity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66" name="Google Shape;266;p3"/>
          <p:cNvSpPr txBox="1"/>
          <p:nvPr/>
        </p:nvSpPr>
        <p:spPr>
          <a:xfrm>
            <a:off x="4863629" y="5655400"/>
            <a:ext cx="29850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@deafstudies.eu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