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</p:sldIdLst>
  <p:sldSz cy="10287000" cx="18288000"/>
  <p:notesSz cx="6858000" cy="9144000"/>
  <p:embeddedFontLst>
    <p:embeddedFont>
      <p:font typeface="Anton"/>
      <p:regular r:id="rId23"/>
    </p:embeddedFont>
    <p:embeddedFont>
      <p:font typeface="Quicksand"/>
      <p:regular r:id="rId24"/>
      <p:bold r:id="rId25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GoogleSlidesCustomDataVersion2">
      <go:slidesCustomData xmlns:go="http://customooxmlschemas.google.com/" r:id="rId26" roundtripDataSignature="AMtx7mi3lBoKImdUUF4Fd8rgofHVLzBme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font" Target="fonts/Quicksand-regular.fntdata"/><Relationship Id="rId23" Type="http://schemas.openxmlformats.org/officeDocument/2006/relationships/font" Target="fonts/Anton-regular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customschemas.google.com/relationships/presentationmetadata" Target="metadata"/><Relationship Id="rId25" Type="http://schemas.openxmlformats.org/officeDocument/2006/relationships/font" Target="fonts/Quicksand-bold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94" name="Google Shape;94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05" name="Google Shape;105;p1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16" name="Google Shape;116;p1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27" name="Google Shape;127;p1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38" name="Google Shape;138;p1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49" name="Google Shape;149;p1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60" name="Google Shape;160;p2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71" name="Google Shape;171;p1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82" name="Google Shape;182;p1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93" name="Google Shape;193;p1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2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04" name="Google Shape;204;p1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3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g37cfd09208e_0_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15" name="Google Shape;215;g37cfd09208e_0_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4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p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26" name="Google Shape;226;p1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5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p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37" name="Google Shape;237;p2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6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g37cf28894ad_0_7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48" name="Google Shape;248;g37cf28894ad_0_7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6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58" name="Google Shape;258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2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" name="Google Shape;14;p2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4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24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8" name="Google Shape;18;p2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2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2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25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25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4" name="Google Shape;24;p2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2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2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26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b="1" sz="4000" cap="none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26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0" name="Google Shape;30;p2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2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2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27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27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6" name="Google Shape;36;p27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7" name="Google Shape;37;p2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2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2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28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28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3" name="Google Shape;43;p28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4" name="Google Shape;44;p28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5" name="Google Shape;45;p28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6" name="Google Shape;46;p2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2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2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29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2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2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2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30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30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30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58" name="Google Shape;58;p3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3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3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31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31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31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65" name="Google Shape;65;p3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3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3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32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32"/>
          <p:cNvSpPr txBox="1"/>
          <p:nvPr>
            <p:ph idx="1" type="body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3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3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3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33"/>
          <p:cNvSpPr txBox="1"/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33"/>
          <p:cNvSpPr txBox="1"/>
          <p:nvPr>
            <p:ph idx="1" type="body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3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3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3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2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22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2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2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2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.png"/><Relationship Id="rId4" Type="http://schemas.openxmlformats.org/officeDocument/2006/relationships/image" Target="../media/image13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.png"/><Relationship Id="rId4" Type="http://schemas.openxmlformats.org/officeDocument/2006/relationships/image" Target="../media/image9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2.png"/><Relationship Id="rId4" Type="http://schemas.openxmlformats.org/officeDocument/2006/relationships/image" Target="../media/image3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.png"/><Relationship Id="rId4" Type="http://schemas.openxmlformats.org/officeDocument/2006/relationships/image" Target="../media/image13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.png"/><Relationship Id="rId4" Type="http://schemas.openxmlformats.org/officeDocument/2006/relationships/image" Target="../media/image13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.png"/><Relationship Id="rId4" Type="http://schemas.openxmlformats.org/officeDocument/2006/relationships/image" Target="../media/image13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2.png"/><Relationship Id="rId4" Type="http://schemas.openxmlformats.org/officeDocument/2006/relationships/image" Target="../media/image5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.png"/><Relationship Id="rId4" Type="http://schemas.openxmlformats.org/officeDocument/2006/relationships/image" Target="../media/image13.png"/></Relationships>
</file>

<file path=ppt/slides/_rels/slide17.xml.rels><?xml version="1.0" encoding="UTF-8" standalone="yes"?><Relationships xmlns="http://schemas.openxmlformats.org/package/2006/relationships"><Relationship Id="rId11" Type="http://schemas.openxmlformats.org/officeDocument/2006/relationships/image" Target="../media/image11.png"/><Relationship Id="rId10" Type="http://schemas.openxmlformats.org/officeDocument/2006/relationships/image" Target="../media/image12.png"/><Relationship Id="rId13" Type="http://schemas.openxmlformats.org/officeDocument/2006/relationships/hyperlink" Target="https://deafstudies.eu" TargetMode="External"/><Relationship Id="rId12" Type="http://schemas.openxmlformats.org/officeDocument/2006/relationships/image" Target="../media/image14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9" Type="http://schemas.openxmlformats.org/officeDocument/2006/relationships/image" Target="../media/image8.png"/><Relationship Id="rId5" Type="http://schemas.openxmlformats.org/officeDocument/2006/relationships/image" Target="../media/image6.png"/><Relationship Id="rId6" Type="http://schemas.openxmlformats.org/officeDocument/2006/relationships/image" Target="../media/image7.png"/><Relationship Id="rId7" Type="http://schemas.openxmlformats.org/officeDocument/2006/relationships/image" Target="../media/image10.png"/><Relationship Id="rId8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39796"/>
        </a:solidFill>
      </p:bgPr>
    </p:bg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4" name="Google Shape;84;p1"/>
          <p:cNvGrpSpPr/>
          <p:nvPr/>
        </p:nvGrpSpPr>
        <p:grpSpPr>
          <a:xfrm>
            <a:off x="0" y="-216991"/>
            <a:ext cx="2922084" cy="10503991"/>
            <a:chOff x="0" y="-57150"/>
            <a:chExt cx="769602" cy="2766483"/>
          </a:xfrm>
        </p:grpSpPr>
        <p:sp>
          <p:nvSpPr>
            <p:cNvPr id="85" name="Google Shape;85;p1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843F98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6" name="Google Shape;86;p1"/>
            <p:cNvSpPr txBox="1"/>
            <p:nvPr/>
          </p:nvSpPr>
          <p:spPr>
            <a:xfrm>
              <a:off x="0" y="-57150"/>
              <a:ext cx="769602" cy="276648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87" name="Google Shape;87;p1"/>
          <p:cNvSpPr/>
          <p:nvPr/>
        </p:nvSpPr>
        <p:spPr>
          <a:xfrm>
            <a:off x="-331548" y="0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8" name="Google Shape;88;p1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9" name="Google Shape;89;p1"/>
          <p:cNvSpPr txBox="1"/>
          <p:nvPr/>
        </p:nvSpPr>
        <p:spPr>
          <a:xfrm>
            <a:off x="3457350" y="3904550"/>
            <a:ext cx="14209800" cy="109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100"/>
              <a:buFont typeface="Arial"/>
              <a:buNone/>
            </a:pPr>
            <a:r>
              <a:rPr b="0" i="0" lang="en-US" sz="7100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Tolkservices en -technologieën</a:t>
            </a:r>
            <a:endParaRPr b="0" i="0" sz="7100" u="none" cap="none" strike="noStrike">
              <a:solidFill>
                <a:srgbClr val="FFFFFF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sp>
        <p:nvSpPr>
          <p:cNvPr id="90" name="Google Shape;90;p1"/>
          <p:cNvSpPr txBox="1"/>
          <p:nvPr/>
        </p:nvSpPr>
        <p:spPr>
          <a:xfrm>
            <a:off x="3443254" y="5236505"/>
            <a:ext cx="114015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0" i="0" lang="en-US" sz="3200" u="none" cap="none" strike="noStrike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Toegankelijkheidstechnologie voor doven</a:t>
            </a:r>
            <a:endParaRPr b="0" i="0" sz="3200" u="none" cap="none" strike="noStrike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91" name="Google Shape;91;p1"/>
          <p:cNvSpPr txBox="1"/>
          <p:nvPr/>
        </p:nvSpPr>
        <p:spPr>
          <a:xfrm>
            <a:off x="3457354" y="3428788"/>
            <a:ext cx="86679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17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99"/>
              <a:buFont typeface="Arial"/>
              <a:buNone/>
            </a:pPr>
            <a:r>
              <a:rPr b="0" i="0" lang="en-US" sz="2299" u="none" cap="none" strike="noStrike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Workshop D</a:t>
            </a:r>
            <a:r>
              <a:rPr lang="en-US" sz="2299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eaf Studies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61140"/>
        </a:solidFill>
      </p:bgPr>
    </p:bg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6" name="Google Shape;96;p2"/>
          <p:cNvGrpSpPr/>
          <p:nvPr/>
        </p:nvGrpSpPr>
        <p:grpSpPr>
          <a:xfrm>
            <a:off x="0" y="-216991"/>
            <a:ext cx="2922084" cy="10503991"/>
            <a:chOff x="0" y="-57150"/>
            <a:chExt cx="769602" cy="2766483"/>
          </a:xfrm>
        </p:grpSpPr>
        <p:sp>
          <p:nvSpPr>
            <p:cNvPr id="97" name="Google Shape;97;p2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039796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8" name="Google Shape;98;p2"/>
            <p:cNvSpPr txBox="1"/>
            <p:nvPr/>
          </p:nvSpPr>
          <p:spPr>
            <a:xfrm>
              <a:off x="0" y="-57150"/>
              <a:ext cx="769602" cy="276648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99" name="Google Shape;99;p2"/>
          <p:cNvSpPr/>
          <p:nvPr/>
        </p:nvSpPr>
        <p:spPr>
          <a:xfrm>
            <a:off x="-331548" y="0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0" name="Google Shape;100;p2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1" name="Google Shape;101;p2"/>
          <p:cNvSpPr txBox="1"/>
          <p:nvPr/>
        </p:nvSpPr>
        <p:spPr>
          <a:xfrm>
            <a:off x="4571988" y="3137625"/>
            <a:ext cx="12632100" cy="570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3499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Inzicht in soorten diensten</a:t>
            </a:r>
            <a:endParaRPr b="0" i="0" sz="3499" u="none" cap="none" strike="noStrike">
              <a:solidFill>
                <a:srgbClr val="FFFFFF"/>
              </a:solidFill>
              <a:latin typeface="Anton"/>
              <a:ea typeface="Anton"/>
              <a:cs typeface="Anton"/>
              <a:sym typeface="Anton"/>
            </a:endParaRPr>
          </a:p>
          <a:p>
            <a:pPr indent="0" lvl="0" marL="45720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2799" u="none" cap="none" strike="noStrike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Lee</a:t>
            </a:r>
            <a:r>
              <a:rPr lang="en-US" sz="2799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r</a:t>
            </a:r>
            <a:r>
              <a:rPr b="0" i="0" lang="en-US" sz="2799" u="none" cap="none" strike="noStrike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 meer over verschillende aanbieders van tolkdiensten en technologieën</a:t>
            </a:r>
            <a:endParaRPr b="0" i="0" sz="2799" u="none" cap="none" strike="noStrike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45720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i="0" sz="2799" u="none" cap="none" strike="noStrike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3499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Ken </a:t>
            </a:r>
            <a:r>
              <a:rPr lang="en-US" sz="3499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je</a:t>
            </a:r>
            <a:r>
              <a:rPr b="0" i="0" lang="en-US" sz="3499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 rechten</a:t>
            </a:r>
            <a:endParaRPr b="0" i="0" sz="3499" u="none" cap="none" strike="noStrike">
              <a:solidFill>
                <a:srgbClr val="FFFFFF"/>
              </a:solidFill>
              <a:latin typeface="Anton"/>
              <a:ea typeface="Anton"/>
              <a:cs typeface="Anton"/>
              <a:sym typeface="Anton"/>
            </a:endParaRPr>
          </a:p>
          <a:p>
            <a:pPr indent="0" lvl="0" marL="45720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2799" u="none" cap="none" strike="noStrike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Ontdek welke invloed </a:t>
            </a:r>
            <a:r>
              <a:rPr lang="en-US" sz="2799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je</a:t>
            </a:r>
            <a:r>
              <a:rPr b="0" i="0" lang="en-US" sz="2799" u="none" cap="none" strike="noStrike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 heeft op tolk-situaties</a:t>
            </a:r>
            <a:endParaRPr b="0" i="0" sz="2799" u="none" cap="none" strike="noStrike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45720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i="0" sz="2799" u="none" cap="none" strike="noStrike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3499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Maak gebruik van Europese bronnen</a:t>
            </a:r>
            <a:endParaRPr b="0" i="0" sz="3499" u="none" cap="none" strike="noStrike">
              <a:solidFill>
                <a:srgbClr val="FFFFFF"/>
              </a:solidFill>
              <a:latin typeface="Anton"/>
              <a:ea typeface="Anton"/>
              <a:cs typeface="Anton"/>
              <a:sym typeface="Anton"/>
            </a:endParaRPr>
          </a:p>
          <a:p>
            <a:pPr indent="0" lvl="0" marL="45720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2799" u="none" cap="none" strike="noStrike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Navigeer effectief door tolkdiensten in heel Europa</a:t>
            </a:r>
            <a:endParaRPr b="0" i="0" sz="2799" u="none" cap="none" strike="noStrike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02" name="Google Shape;102;p2"/>
          <p:cNvSpPr txBox="1"/>
          <p:nvPr/>
        </p:nvSpPr>
        <p:spPr>
          <a:xfrm>
            <a:off x="4064252" y="1534525"/>
            <a:ext cx="13103100" cy="1215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900"/>
              <a:buFont typeface="Arial"/>
              <a:buNone/>
            </a:pPr>
            <a:r>
              <a:rPr b="0" i="0" lang="en-US" sz="7900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Waarom zijn wij hier?</a:t>
            </a:r>
            <a:endParaRPr b="0" i="0" sz="13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7F1D5"/>
        </a:solidFill>
      </p:bgPr>
    </p:bg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7" name="Google Shape;107;p16"/>
          <p:cNvGrpSpPr/>
          <p:nvPr/>
        </p:nvGrpSpPr>
        <p:grpSpPr>
          <a:xfrm>
            <a:off x="0" y="-216991"/>
            <a:ext cx="2922084" cy="10503991"/>
            <a:chOff x="0" y="-57150"/>
            <a:chExt cx="769602" cy="2766483"/>
          </a:xfrm>
        </p:grpSpPr>
        <p:sp>
          <p:nvSpPr>
            <p:cNvPr id="108" name="Google Shape;108;p16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039796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9" name="Google Shape;109;p16"/>
            <p:cNvSpPr txBox="1"/>
            <p:nvPr/>
          </p:nvSpPr>
          <p:spPr>
            <a:xfrm>
              <a:off x="0" y="-57150"/>
              <a:ext cx="769602" cy="276648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10" name="Google Shape;110;p16"/>
          <p:cNvSpPr/>
          <p:nvPr/>
        </p:nvSpPr>
        <p:spPr>
          <a:xfrm>
            <a:off x="-331548" y="0"/>
            <a:ext cx="3598334" cy="2022564"/>
          </a:xfrm>
          <a:custGeom>
            <a:rect b="b" l="l" r="r" t="t"/>
            <a:pathLst>
              <a:path extrusionOk="0" h="2022564" w="3598334">
                <a:moveTo>
                  <a:pt x="0" y="0"/>
                </a:moveTo>
                <a:lnTo>
                  <a:pt x="3598335" y="0"/>
                </a:lnTo>
                <a:lnTo>
                  <a:pt x="3598335" y="2022564"/>
                </a:lnTo>
                <a:lnTo>
                  <a:pt x="0" y="202256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1" name="Google Shape;111;p16"/>
          <p:cNvSpPr txBox="1"/>
          <p:nvPr/>
        </p:nvSpPr>
        <p:spPr>
          <a:xfrm>
            <a:off x="4571988" y="3137625"/>
            <a:ext cx="12632100" cy="6312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3499" u="none" cap="none" strike="noStrike">
                <a:solidFill>
                  <a:srgbClr val="161140"/>
                </a:solidFill>
                <a:latin typeface="Anton"/>
                <a:ea typeface="Anton"/>
                <a:cs typeface="Anton"/>
                <a:sym typeface="Anton"/>
              </a:rPr>
              <a:t>Professionele ondersteuning</a:t>
            </a:r>
            <a:endParaRPr b="0" i="0" sz="3499" u="none" cap="none" strike="noStrike">
              <a:solidFill>
                <a:srgbClr val="161140"/>
              </a:solidFill>
              <a:latin typeface="Anton"/>
              <a:ea typeface="Anton"/>
              <a:cs typeface="Anton"/>
              <a:sym typeface="Anton"/>
            </a:endParaRPr>
          </a:p>
          <a:p>
            <a:pPr indent="45720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2799" u="none" cap="none" strike="noStrike">
                <a:solidFill>
                  <a:srgbClr val="161140"/>
                </a:solidFill>
                <a:latin typeface="Quicksand"/>
                <a:ea typeface="Quicksand"/>
                <a:cs typeface="Quicksand"/>
                <a:sym typeface="Quicksand"/>
              </a:rPr>
              <a:t>Gekwalificeerde tolken helpen bij de communicatie tussen dove en horende mensen</a:t>
            </a:r>
            <a:endParaRPr b="0" i="0" sz="2799" u="none" cap="none" strike="noStrike">
              <a:solidFill>
                <a:srgbClr val="161140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i="0" sz="2799" u="none" cap="none" strike="noStrike">
              <a:solidFill>
                <a:srgbClr val="161140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3499" u="none" cap="none" strike="noStrike">
                <a:solidFill>
                  <a:srgbClr val="161140"/>
                </a:solidFill>
                <a:latin typeface="Anton"/>
                <a:ea typeface="Anton"/>
                <a:cs typeface="Anton"/>
                <a:sym typeface="Anton"/>
              </a:rPr>
              <a:t>Verschillende aanbieders</a:t>
            </a:r>
            <a:endParaRPr b="0" i="0" sz="3499" u="none" cap="none" strike="noStrike">
              <a:solidFill>
                <a:srgbClr val="161140"/>
              </a:solidFill>
              <a:latin typeface="Anton"/>
              <a:ea typeface="Anton"/>
              <a:cs typeface="Anton"/>
              <a:sym typeface="Anton"/>
            </a:endParaRPr>
          </a:p>
          <a:p>
            <a:pPr indent="45720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2799" u="none" cap="none" strike="noStrike">
                <a:solidFill>
                  <a:srgbClr val="161140"/>
                </a:solidFill>
                <a:latin typeface="Quicksand"/>
                <a:ea typeface="Quicksand"/>
                <a:cs typeface="Quicksand"/>
                <a:sym typeface="Quicksand"/>
              </a:rPr>
              <a:t>Bedrijven, organisaties en overheidsdiensten bieden tolkondersteuning</a:t>
            </a:r>
            <a:endParaRPr b="0" i="0" sz="2799" u="none" cap="none" strike="noStrike">
              <a:solidFill>
                <a:srgbClr val="161140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i="0" sz="2799" u="none" cap="none" strike="noStrike">
              <a:solidFill>
                <a:srgbClr val="161140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3499" u="none" cap="none" strike="noStrike">
                <a:solidFill>
                  <a:srgbClr val="161140"/>
                </a:solidFill>
                <a:latin typeface="Anton"/>
                <a:ea typeface="Anton"/>
                <a:cs typeface="Anton"/>
                <a:sym typeface="Anton"/>
              </a:rPr>
              <a:t>Technologische oplossingen</a:t>
            </a:r>
            <a:endParaRPr b="0" i="0" sz="3499" u="none" cap="none" strike="noStrike">
              <a:solidFill>
                <a:srgbClr val="161140"/>
              </a:solidFill>
              <a:latin typeface="Anton"/>
              <a:ea typeface="Anton"/>
              <a:cs typeface="Anton"/>
              <a:sym typeface="Anton"/>
            </a:endParaRPr>
          </a:p>
          <a:p>
            <a:pPr indent="45720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2799" u="none" cap="none" strike="noStrike">
                <a:solidFill>
                  <a:srgbClr val="161140"/>
                </a:solidFill>
                <a:latin typeface="Quicksand"/>
                <a:ea typeface="Quicksand"/>
                <a:cs typeface="Quicksand"/>
                <a:sym typeface="Quicksand"/>
              </a:rPr>
              <a:t>Apps, videoplatforms en digitale hulpmiddelen ondersteunen de communicatie</a:t>
            </a:r>
            <a:endParaRPr b="0" i="0" sz="2799" u="none" cap="none" strike="noStrike">
              <a:solidFill>
                <a:srgbClr val="161140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9"/>
              <a:buFont typeface="Arial"/>
              <a:buNone/>
            </a:pPr>
            <a:r>
              <a:t/>
            </a:r>
            <a:endParaRPr b="0" i="0" sz="2799" u="none" cap="none" strike="noStrike">
              <a:solidFill>
                <a:srgbClr val="161140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12" name="Google Shape;112;p16"/>
          <p:cNvSpPr txBox="1"/>
          <p:nvPr/>
        </p:nvSpPr>
        <p:spPr>
          <a:xfrm>
            <a:off x="4064252" y="1534525"/>
            <a:ext cx="13103100" cy="831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b="0" i="0" lang="en-US" sz="5400" u="none" cap="none" strike="noStrike">
                <a:solidFill>
                  <a:srgbClr val="161140"/>
                </a:solidFill>
                <a:latin typeface="Anton"/>
                <a:ea typeface="Anton"/>
                <a:cs typeface="Anton"/>
                <a:sym typeface="Anton"/>
              </a:rPr>
              <a:t>Wat zijn tolkdiensten?</a:t>
            </a:r>
            <a:endParaRPr b="0" i="0" sz="5100" u="none" cap="none" strike="noStrike">
              <a:solidFill>
                <a:srgbClr val="16114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3" name="Google Shape;113;p16"/>
          <p:cNvSpPr/>
          <p:nvPr/>
        </p:nvSpPr>
        <p:spPr>
          <a:xfrm>
            <a:off x="14829676" y="9368075"/>
            <a:ext cx="3337838" cy="744060"/>
          </a:xfrm>
          <a:custGeom>
            <a:rect b="b" l="l" r="r" t="t"/>
            <a:pathLst>
              <a:path extrusionOk="0" h="744060" w="3337838">
                <a:moveTo>
                  <a:pt x="0" y="0"/>
                </a:moveTo>
                <a:lnTo>
                  <a:pt x="3337838" y="0"/>
                </a:lnTo>
                <a:lnTo>
                  <a:pt x="3337838" y="744060"/>
                </a:lnTo>
                <a:lnTo>
                  <a:pt x="0" y="74406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39796"/>
        </a:solidFill>
      </p:bgPr>
    </p:bg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8" name="Google Shape;118;p12"/>
          <p:cNvGrpSpPr/>
          <p:nvPr/>
        </p:nvGrpSpPr>
        <p:grpSpPr>
          <a:xfrm>
            <a:off x="0" y="-216991"/>
            <a:ext cx="2922084" cy="10503991"/>
            <a:chOff x="0" y="-57150"/>
            <a:chExt cx="769602" cy="2766483"/>
          </a:xfrm>
        </p:grpSpPr>
        <p:sp>
          <p:nvSpPr>
            <p:cNvPr id="119" name="Google Shape;119;p12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16114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0" name="Google Shape;120;p12"/>
            <p:cNvSpPr txBox="1"/>
            <p:nvPr/>
          </p:nvSpPr>
          <p:spPr>
            <a:xfrm>
              <a:off x="0" y="-57150"/>
              <a:ext cx="769602" cy="276648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21" name="Google Shape;121;p12"/>
          <p:cNvSpPr/>
          <p:nvPr/>
        </p:nvSpPr>
        <p:spPr>
          <a:xfrm>
            <a:off x="-331548" y="0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2" name="Google Shape;122;p12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3" name="Google Shape;123;p12"/>
          <p:cNvSpPr txBox="1"/>
          <p:nvPr/>
        </p:nvSpPr>
        <p:spPr>
          <a:xfrm>
            <a:off x="4571988" y="2770950"/>
            <a:ext cx="12632100" cy="7669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3499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Particuliere bedrijven</a:t>
            </a:r>
            <a:endParaRPr b="0" i="0" sz="3499" u="none" cap="none" strike="noStrike">
              <a:solidFill>
                <a:srgbClr val="FFFFFF"/>
              </a:solidFill>
              <a:latin typeface="Anton"/>
              <a:ea typeface="Anton"/>
              <a:cs typeface="Anton"/>
              <a:sym typeface="Anton"/>
            </a:endParaRPr>
          </a:p>
          <a:p>
            <a:pPr indent="45720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2799" u="none" cap="none" strike="noStrike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Onafhankelijke bedrijven met een bestand van tolken</a:t>
            </a:r>
            <a:endParaRPr b="0" i="0" sz="2799" u="none" cap="none" strike="noStrike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i="0" sz="2799" u="none" cap="none" strike="noStrike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3499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Zorgorganisaties</a:t>
            </a:r>
            <a:endParaRPr b="0" i="0" sz="3499" u="none" cap="none" strike="noStrike">
              <a:solidFill>
                <a:srgbClr val="FFFFFF"/>
              </a:solidFill>
              <a:latin typeface="Anton"/>
              <a:ea typeface="Anton"/>
              <a:cs typeface="Anton"/>
              <a:sym typeface="Anton"/>
            </a:endParaRPr>
          </a:p>
          <a:p>
            <a:pPr indent="45720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2799" u="none" cap="none" strike="noStrike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Sociale diensten die communicatieondersteuning bieden</a:t>
            </a:r>
            <a:endParaRPr b="0" i="0" sz="2799" u="none" cap="none" strike="noStrike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i="0" sz="2799" u="none" cap="none" strike="noStrike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3499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Overheidsdiensten</a:t>
            </a:r>
            <a:endParaRPr b="0" i="0" sz="3499" u="none" cap="none" strike="noStrike">
              <a:solidFill>
                <a:srgbClr val="FFFFFF"/>
              </a:solidFill>
              <a:latin typeface="Anton"/>
              <a:ea typeface="Anton"/>
              <a:cs typeface="Anton"/>
              <a:sym typeface="Anton"/>
            </a:endParaRPr>
          </a:p>
          <a:p>
            <a:pPr indent="45720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2799" u="none" cap="none" strike="noStrike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Door de staat gefinancierde tolkprogramma's</a:t>
            </a:r>
            <a:endParaRPr b="0" i="0" sz="2799" u="none" cap="none" strike="noStrike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i="0" sz="2799" u="none" cap="none" strike="noStrike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3499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Communicatieondersteuning</a:t>
            </a:r>
            <a:endParaRPr b="0" i="0" sz="3499" u="none" cap="none" strike="noStrike">
              <a:solidFill>
                <a:srgbClr val="FFFFFF"/>
              </a:solidFill>
              <a:latin typeface="Anton"/>
              <a:ea typeface="Anton"/>
              <a:cs typeface="Anton"/>
              <a:sym typeface="Anton"/>
            </a:endParaRPr>
          </a:p>
          <a:p>
            <a:pPr indent="45720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2799" u="none" cap="none" strike="noStrike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Gespecialiseerde hulp die verder gaat dan traditionele tolkdiensten</a:t>
            </a:r>
            <a:endParaRPr b="0" i="0" sz="2799" u="none" cap="none" strike="noStrike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9"/>
              <a:buFont typeface="Arial"/>
              <a:buNone/>
            </a:pPr>
            <a:r>
              <a:t/>
            </a:r>
            <a:endParaRPr b="0" i="0" sz="2799" u="none" cap="none" strike="noStrike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24" name="Google Shape;124;p12"/>
          <p:cNvSpPr txBox="1"/>
          <p:nvPr/>
        </p:nvSpPr>
        <p:spPr>
          <a:xfrm>
            <a:off x="4064252" y="1534525"/>
            <a:ext cx="13103100" cy="831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b="0" i="0" lang="en-US" sz="5400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Soorten dienstverleners</a:t>
            </a:r>
            <a:endParaRPr b="0" i="0" sz="5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843F98"/>
        </a:solidFill>
      </p:bgPr>
    </p:bg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9" name="Google Shape;129;p19"/>
          <p:cNvGrpSpPr/>
          <p:nvPr/>
        </p:nvGrpSpPr>
        <p:grpSpPr>
          <a:xfrm>
            <a:off x="0" y="-216991"/>
            <a:ext cx="2922084" cy="10503991"/>
            <a:chOff x="0" y="-57150"/>
            <a:chExt cx="769602" cy="2766483"/>
          </a:xfrm>
        </p:grpSpPr>
        <p:sp>
          <p:nvSpPr>
            <p:cNvPr id="130" name="Google Shape;130;p19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F7F1D5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1" name="Google Shape;131;p19"/>
            <p:cNvSpPr txBox="1"/>
            <p:nvPr/>
          </p:nvSpPr>
          <p:spPr>
            <a:xfrm>
              <a:off x="0" y="-57150"/>
              <a:ext cx="769602" cy="276648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32" name="Google Shape;132;p19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3" name="Google Shape;133;p19"/>
          <p:cNvSpPr/>
          <p:nvPr/>
        </p:nvSpPr>
        <p:spPr>
          <a:xfrm>
            <a:off x="-344113" y="13301"/>
            <a:ext cx="3610309" cy="2030799"/>
          </a:xfrm>
          <a:custGeom>
            <a:rect b="b" l="l" r="r" t="t"/>
            <a:pathLst>
              <a:path extrusionOk="0" h="2030799" w="3610309">
                <a:moveTo>
                  <a:pt x="0" y="0"/>
                </a:moveTo>
                <a:lnTo>
                  <a:pt x="3610309" y="0"/>
                </a:lnTo>
                <a:lnTo>
                  <a:pt x="3610309" y="2030798"/>
                </a:lnTo>
                <a:lnTo>
                  <a:pt x="0" y="203079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4" name="Google Shape;134;p19"/>
          <p:cNvSpPr txBox="1"/>
          <p:nvPr/>
        </p:nvSpPr>
        <p:spPr>
          <a:xfrm>
            <a:off x="4571988" y="3137625"/>
            <a:ext cx="12632100" cy="5106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3499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Persoonlijke verhalen</a:t>
            </a:r>
            <a:endParaRPr b="0" i="0" sz="3499" u="none" cap="none" strike="noStrike">
              <a:solidFill>
                <a:srgbClr val="FFFFFF"/>
              </a:solidFill>
              <a:latin typeface="Anton"/>
              <a:ea typeface="Anton"/>
              <a:cs typeface="Anton"/>
              <a:sym typeface="Anton"/>
            </a:endParaRPr>
          </a:p>
          <a:p>
            <a:pPr indent="45720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2799" u="none" cap="none" strike="noStrike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1. Van welke tolkdiensten hebt u gebruikgemaakt?</a:t>
            </a:r>
            <a:endParaRPr b="0" i="0" sz="2799" u="none" cap="none" strike="noStrike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45720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i="0" sz="2799" u="none" cap="none" strike="noStrike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3499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Veelvoorkomende uitdagingen</a:t>
            </a:r>
            <a:endParaRPr b="0" i="0" sz="3499" u="none" cap="none" strike="noStrike">
              <a:solidFill>
                <a:srgbClr val="FFFFFF"/>
              </a:solidFill>
              <a:latin typeface="Anton"/>
              <a:ea typeface="Anton"/>
              <a:cs typeface="Anton"/>
              <a:sym typeface="Anton"/>
            </a:endParaRPr>
          </a:p>
          <a:p>
            <a:pPr indent="45720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2799" u="none" cap="none" strike="noStrike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2. Welke belemmeringen bent u tegengekomen?</a:t>
            </a:r>
            <a:endParaRPr b="0" i="0" sz="2799" u="none" cap="none" strike="noStrike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45720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i="0" sz="2799" u="none" cap="none" strike="noStrike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3499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Verschillen in kwaliteit</a:t>
            </a:r>
            <a:endParaRPr b="0" i="0" sz="3499" u="none" cap="none" strike="noStrike">
              <a:solidFill>
                <a:srgbClr val="FFFFFF"/>
              </a:solidFill>
              <a:latin typeface="Anton"/>
              <a:ea typeface="Anton"/>
              <a:cs typeface="Anton"/>
              <a:sym typeface="Anton"/>
            </a:endParaRPr>
          </a:p>
          <a:p>
            <a:pPr indent="45720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2799" u="none" cap="none" strike="noStrike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3. Hoe verhouden de diensten zich tot elkaar volgens uw ervaring?</a:t>
            </a:r>
            <a:endParaRPr b="0" i="0" sz="2799" u="none" cap="none" strike="noStrike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35" name="Google Shape;135;p19"/>
          <p:cNvSpPr txBox="1"/>
          <p:nvPr/>
        </p:nvSpPr>
        <p:spPr>
          <a:xfrm>
            <a:off x="4064252" y="1534525"/>
            <a:ext cx="13103100" cy="831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b="0" i="0" lang="en-US" sz="5400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Deel uw ervaring</a:t>
            </a:r>
            <a:endParaRPr b="0" i="0" sz="5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39796"/>
        </a:solidFill>
      </p:bgPr>
    </p:bg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0" name="Google Shape;140;p17"/>
          <p:cNvGrpSpPr/>
          <p:nvPr/>
        </p:nvGrpSpPr>
        <p:grpSpPr>
          <a:xfrm>
            <a:off x="0" y="-216991"/>
            <a:ext cx="2922084" cy="10503991"/>
            <a:chOff x="0" y="-57150"/>
            <a:chExt cx="769602" cy="2766483"/>
          </a:xfrm>
        </p:grpSpPr>
        <p:sp>
          <p:nvSpPr>
            <p:cNvPr id="141" name="Google Shape;141;p17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F7F1D5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2" name="Google Shape;142;p17"/>
            <p:cNvSpPr txBox="1"/>
            <p:nvPr/>
          </p:nvSpPr>
          <p:spPr>
            <a:xfrm>
              <a:off x="0" y="-57150"/>
              <a:ext cx="769602" cy="276648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43" name="Google Shape;143;p17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4" name="Google Shape;144;p17"/>
          <p:cNvSpPr/>
          <p:nvPr/>
        </p:nvSpPr>
        <p:spPr>
          <a:xfrm>
            <a:off x="-344113" y="0"/>
            <a:ext cx="3610309" cy="2030799"/>
          </a:xfrm>
          <a:custGeom>
            <a:rect b="b" l="l" r="r" t="t"/>
            <a:pathLst>
              <a:path extrusionOk="0" h="2030799" w="3610309">
                <a:moveTo>
                  <a:pt x="0" y="0"/>
                </a:moveTo>
                <a:lnTo>
                  <a:pt x="3610309" y="0"/>
                </a:lnTo>
                <a:lnTo>
                  <a:pt x="3610309" y="2030799"/>
                </a:lnTo>
                <a:lnTo>
                  <a:pt x="0" y="203079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5" name="Google Shape;145;p17"/>
          <p:cNvSpPr txBox="1"/>
          <p:nvPr/>
        </p:nvSpPr>
        <p:spPr>
          <a:xfrm>
            <a:off x="4571988" y="2816775"/>
            <a:ext cx="12632100" cy="7669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3499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Pleidooi voor kwaliteit</a:t>
            </a:r>
            <a:endParaRPr b="0" i="0" sz="3499" u="none" cap="none" strike="noStrike">
              <a:solidFill>
                <a:srgbClr val="FFFFFF"/>
              </a:solidFill>
              <a:latin typeface="Anton"/>
              <a:ea typeface="Anton"/>
              <a:cs typeface="Anton"/>
              <a:sym typeface="Anton"/>
            </a:endParaRPr>
          </a:p>
          <a:p>
            <a:pPr indent="45720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2799" u="none" cap="none" strike="noStrike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Organisaties voor doven dringen aan op betere normen voor tolkdiensten</a:t>
            </a:r>
            <a:endParaRPr b="0" i="0" sz="2799" u="none" cap="none" strike="noStrike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i="0" sz="2799" u="none" cap="none" strike="noStrike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3499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Input voor opleidingen</a:t>
            </a:r>
            <a:endParaRPr b="0" i="0" sz="3499" u="none" cap="none" strike="noStrike">
              <a:solidFill>
                <a:srgbClr val="FFFFFF"/>
              </a:solidFill>
              <a:latin typeface="Anton"/>
              <a:ea typeface="Anton"/>
              <a:cs typeface="Anton"/>
              <a:sym typeface="Anton"/>
            </a:endParaRPr>
          </a:p>
          <a:p>
            <a:pPr indent="45720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2799" u="none" cap="none" strike="noStrike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Zorg voor training in culturele competentie voor tolken</a:t>
            </a:r>
            <a:endParaRPr b="0" i="0" sz="2799" u="none" cap="none" strike="noStrike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i="0" sz="2799" u="none" cap="none" strike="noStrike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3499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Feedback over dienstverlening</a:t>
            </a:r>
            <a:endParaRPr b="0" i="0" sz="3499" u="none" cap="none" strike="noStrike">
              <a:solidFill>
                <a:srgbClr val="FFFFFF"/>
              </a:solidFill>
              <a:latin typeface="Anton"/>
              <a:ea typeface="Anton"/>
              <a:cs typeface="Anton"/>
              <a:sym typeface="Anton"/>
            </a:endParaRPr>
          </a:p>
          <a:p>
            <a:pPr indent="45720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2799" u="none" cap="none" strike="noStrike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Verbind de behoeften van de gemeenschap met dienstverleners</a:t>
            </a:r>
            <a:endParaRPr b="0" i="0" sz="2799" u="none" cap="none" strike="noStrike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i="0" sz="2799" u="none" cap="none" strike="noStrike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3499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Samenwerking met de overheid</a:t>
            </a:r>
            <a:endParaRPr b="0" i="0" sz="3499" u="none" cap="none" strike="noStrike">
              <a:solidFill>
                <a:srgbClr val="FFFFFF"/>
              </a:solidFill>
              <a:latin typeface="Anton"/>
              <a:ea typeface="Anton"/>
              <a:cs typeface="Anton"/>
              <a:sym typeface="Anton"/>
            </a:endParaRPr>
          </a:p>
          <a:p>
            <a:pPr indent="45720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2799" u="none" cap="none" strike="noStrike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Samenwerken met overheden om diensten te verbeteren</a:t>
            </a:r>
            <a:endParaRPr b="0" i="0" sz="2799" u="none" cap="none" strike="noStrike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9"/>
              <a:buFont typeface="Arial"/>
              <a:buNone/>
            </a:pPr>
            <a:r>
              <a:t/>
            </a:r>
            <a:endParaRPr b="0" i="0" sz="2799" u="none" cap="none" strike="noStrike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46" name="Google Shape;146;p17"/>
          <p:cNvSpPr txBox="1"/>
          <p:nvPr/>
        </p:nvSpPr>
        <p:spPr>
          <a:xfrm>
            <a:off x="4064252" y="1534525"/>
            <a:ext cx="13103100" cy="831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b="0" i="0" lang="en-US" sz="5400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De rol van dovenverenigingen</a:t>
            </a:r>
            <a:endParaRPr b="0" i="0" sz="5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61140"/>
        </a:solidFill>
      </p:bgPr>
    </p:bg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1" name="Google Shape;151;p15"/>
          <p:cNvGrpSpPr/>
          <p:nvPr/>
        </p:nvGrpSpPr>
        <p:grpSpPr>
          <a:xfrm>
            <a:off x="0" y="-216991"/>
            <a:ext cx="2922084" cy="10503991"/>
            <a:chOff x="0" y="-57150"/>
            <a:chExt cx="769602" cy="2766483"/>
          </a:xfrm>
        </p:grpSpPr>
        <p:sp>
          <p:nvSpPr>
            <p:cNvPr id="152" name="Google Shape;152;p15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843F98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3" name="Google Shape;153;p15"/>
            <p:cNvSpPr txBox="1"/>
            <p:nvPr/>
          </p:nvSpPr>
          <p:spPr>
            <a:xfrm>
              <a:off x="0" y="-57150"/>
              <a:ext cx="769602" cy="276648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54" name="Google Shape;154;p15"/>
          <p:cNvSpPr/>
          <p:nvPr/>
        </p:nvSpPr>
        <p:spPr>
          <a:xfrm>
            <a:off x="-331548" y="0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5" name="Google Shape;155;p15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6" name="Google Shape;156;p15"/>
          <p:cNvSpPr txBox="1"/>
          <p:nvPr/>
        </p:nvSpPr>
        <p:spPr>
          <a:xfrm>
            <a:off x="4571988" y="2725100"/>
            <a:ext cx="12632100" cy="7066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9"/>
              <a:buFont typeface="Arial"/>
              <a:buNone/>
            </a:pPr>
            <a:r>
              <a:rPr b="0" i="0" lang="en-US" sz="3499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Videotolken op afstand</a:t>
            </a:r>
            <a:endParaRPr b="0" i="0" sz="3499" u="none" cap="none" strike="noStrike">
              <a:solidFill>
                <a:srgbClr val="FFFFFF"/>
              </a:solidFill>
              <a:latin typeface="Anton"/>
              <a:ea typeface="Anton"/>
              <a:cs typeface="Anton"/>
              <a:sym typeface="Anton"/>
            </a:endParaRPr>
          </a:p>
          <a:p>
            <a:pPr indent="45720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9"/>
              <a:buFont typeface="Arial"/>
              <a:buNone/>
            </a:pPr>
            <a:r>
              <a:rPr b="0" i="0" lang="en-US" sz="2799" u="none" cap="none" strike="noStrike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Realtime communicatie via digitale platforms</a:t>
            </a:r>
            <a:endParaRPr b="0" i="0" sz="2799" u="none" cap="none" strike="noStrike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9"/>
              <a:buFont typeface="Arial"/>
              <a:buNone/>
            </a:pPr>
            <a:r>
              <a:t/>
            </a:r>
            <a:endParaRPr b="0" i="0" sz="2799" u="none" cap="none" strike="noStrike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9"/>
              <a:buFont typeface="Arial"/>
              <a:buNone/>
            </a:pPr>
            <a:r>
              <a:rPr b="0" i="0" lang="en-US" sz="3499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Voordelen van VRI</a:t>
            </a:r>
            <a:endParaRPr b="0" i="0" sz="3499" u="none" cap="none" strike="noStrike">
              <a:solidFill>
                <a:srgbClr val="FFFFFF"/>
              </a:solidFill>
              <a:latin typeface="Anton"/>
              <a:ea typeface="Anton"/>
              <a:cs typeface="Anton"/>
              <a:sym typeface="Anton"/>
            </a:endParaRPr>
          </a:p>
          <a:p>
            <a:pPr indent="45720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9"/>
              <a:buFont typeface="Arial"/>
              <a:buNone/>
            </a:pPr>
            <a:r>
              <a:rPr b="0" i="0" lang="en-US" sz="2799" u="none" cap="none" strike="noStrike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Directe toegang, geen geografische barrières</a:t>
            </a:r>
            <a:endParaRPr b="0" i="0" sz="2799" u="none" cap="none" strike="noStrike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9"/>
              <a:buFont typeface="Arial"/>
              <a:buNone/>
            </a:pPr>
            <a:r>
              <a:t/>
            </a:r>
            <a:endParaRPr b="0" i="0" sz="2799" u="none" cap="none" strike="noStrike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9"/>
              <a:buFont typeface="Arial"/>
              <a:buNone/>
            </a:pPr>
            <a:r>
              <a:rPr b="0" i="0" lang="en-US" sz="3499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AI &amp; Avatar-debat</a:t>
            </a:r>
            <a:endParaRPr b="0" i="0" sz="3499" u="none" cap="none" strike="noStrike">
              <a:solidFill>
                <a:srgbClr val="FFFFFF"/>
              </a:solidFill>
              <a:latin typeface="Anton"/>
              <a:ea typeface="Anton"/>
              <a:cs typeface="Anton"/>
              <a:sym typeface="Anton"/>
            </a:endParaRPr>
          </a:p>
          <a:p>
            <a:pPr indent="45720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9"/>
              <a:buFont typeface="Arial"/>
              <a:buNone/>
            </a:pPr>
            <a:r>
              <a:rPr b="0" i="0" lang="en-US" sz="2799" u="none" cap="none" strike="noStrike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Technologische mogelijkheden en maatschappelijke zorgen</a:t>
            </a:r>
            <a:endParaRPr b="0" i="0" sz="2799" u="none" cap="none" strike="noStrike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9"/>
              <a:buFont typeface="Arial"/>
              <a:buNone/>
            </a:pPr>
            <a:r>
              <a:t/>
            </a:r>
            <a:endParaRPr b="0" i="0" sz="2799" u="none" cap="none" strike="noStrike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9"/>
              <a:buFont typeface="Arial"/>
              <a:buNone/>
            </a:pPr>
            <a:r>
              <a:rPr b="0" i="0" lang="en-US" sz="3499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Kwaliteitsnormen</a:t>
            </a:r>
            <a:endParaRPr b="0" i="0" sz="3499" u="none" cap="none" strike="noStrike">
              <a:solidFill>
                <a:srgbClr val="FFFFFF"/>
              </a:solidFill>
              <a:latin typeface="Anton"/>
              <a:ea typeface="Anton"/>
              <a:cs typeface="Anton"/>
              <a:sym typeface="Anton"/>
            </a:endParaRPr>
          </a:p>
          <a:p>
            <a:pPr indent="45720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9"/>
              <a:buFont typeface="Arial"/>
              <a:buNone/>
            </a:pPr>
            <a:r>
              <a:rPr b="0" i="0" lang="en-US" sz="2799" u="none" cap="none" strike="noStrike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Europese richtlijnen voor toegankelijke technologie</a:t>
            </a:r>
            <a:endParaRPr b="0" i="0" sz="2799" u="none" cap="none" strike="noStrike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57" name="Google Shape;157;p15"/>
          <p:cNvSpPr txBox="1"/>
          <p:nvPr/>
        </p:nvSpPr>
        <p:spPr>
          <a:xfrm>
            <a:off x="4064252" y="1534525"/>
            <a:ext cx="13103100" cy="831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b="0" i="0" lang="en-US" sz="5400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Europese technologische oplossingen</a:t>
            </a:r>
            <a:endParaRPr b="0" i="0" sz="5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7F1D5"/>
        </a:solidFill>
      </p:bgPr>
    </p:bg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2" name="Google Shape;162;p20"/>
          <p:cNvGrpSpPr/>
          <p:nvPr/>
        </p:nvGrpSpPr>
        <p:grpSpPr>
          <a:xfrm>
            <a:off x="0" y="-216992"/>
            <a:ext cx="2922102" cy="10504504"/>
            <a:chOff x="0" y="-57150"/>
            <a:chExt cx="769602" cy="2766600"/>
          </a:xfrm>
        </p:grpSpPr>
        <p:sp>
          <p:nvSpPr>
            <p:cNvPr id="163" name="Google Shape;163;p20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16114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4" name="Google Shape;164;p20"/>
            <p:cNvSpPr txBox="1"/>
            <p:nvPr/>
          </p:nvSpPr>
          <p:spPr>
            <a:xfrm>
              <a:off x="0" y="-57150"/>
              <a:ext cx="769500" cy="2766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65" name="Google Shape;165;p20"/>
          <p:cNvSpPr/>
          <p:nvPr/>
        </p:nvSpPr>
        <p:spPr>
          <a:xfrm>
            <a:off x="-331548" y="0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6" name="Google Shape;166;p20"/>
          <p:cNvSpPr/>
          <p:nvPr/>
        </p:nvSpPr>
        <p:spPr>
          <a:xfrm>
            <a:off x="14829676" y="9368075"/>
            <a:ext cx="3337838" cy="744060"/>
          </a:xfrm>
          <a:custGeom>
            <a:rect b="b" l="l" r="r" t="t"/>
            <a:pathLst>
              <a:path extrusionOk="0" h="744060" w="3337838">
                <a:moveTo>
                  <a:pt x="0" y="0"/>
                </a:moveTo>
                <a:lnTo>
                  <a:pt x="3337838" y="0"/>
                </a:lnTo>
                <a:lnTo>
                  <a:pt x="3337838" y="744060"/>
                </a:lnTo>
                <a:lnTo>
                  <a:pt x="0" y="74406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7" name="Google Shape;167;p20"/>
          <p:cNvSpPr txBox="1"/>
          <p:nvPr/>
        </p:nvSpPr>
        <p:spPr>
          <a:xfrm>
            <a:off x="4571988" y="2885525"/>
            <a:ext cx="12632100" cy="6312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9"/>
              <a:buFont typeface="Arial"/>
              <a:buNone/>
            </a:pPr>
            <a:r>
              <a:rPr b="0" i="0" lang="en-US" sz="3499" u="none" cap="none" strike="noStrike">
                <a:solidFill>
                  <a:srgbClr val="161140"/>
                </a:solidFill>
                <a:latin typeface="Anton"/>
                <a:ea typeface="Anton"/>
                <a:cs typeface="Anton"/>
                <a:sym typeface="Anton"/>
              </a:rPr>
              <a:t>Kansen</a:t>
            </a:r>
            <a:endParaRPr b="0" i="0" sz="3499" u="none" cap="none" strike="noStrike">
              <a:solidFill>
                <a:srgbClr val="161140"/>
              </a:solidFill>
              <a:latin typeface="Anton"/>
              <a:ea typeface="Anton"/>
              <a:cs typeface="Anton"/>
              <a:sym typeface="Anton"/>
            </a:endParaRPr>
          </a:p>
          <a:p>
            <a:pPr indent="45720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9"/>
              <a:buFont typeface="Arial"/>
              <a:buNone/>
            </a:pPr>
            <a:r>
              <a:rPr b="0" i="0" lang="en-US" sz="2799" u="none" cap="none" strike="noStrike">
                <a:solidFill>
                  <a:srgbClr val="161140"/>
                </a:solidFill>
                <a:latin typeface="Quicksand"/>
                <a:ea typeface="Quicksand"/>
                <a:cs typeface="Quicksand"/>
                <a:sym typeface="Quicksand"/>
              </a:rPr>
              <a:t>Kosteneffectief, 24/7 beschikbaar, consistente dienstverlening</a:t>
            </a:r>
            <a:endParaRPr b="0" i="0" sz="2799" u="none" cap="none" strike="noStrike">
              <a:solidFill>
                <a:srgbClr val="161140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9"/>
              <a:buFont typeface="Arial"/>
              <a:buNone/>
            </a:pPr>
            <a:r>
              <a:t/>
            </a:r>
            <a:endParaRPr b="0" i="0" sz="2799" u="none" cap="none" strike="noStrike">
              <a:solidFill>
                <a:srgbClr val="161140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9"/>
              <a:buFont typeface="Arial"/>
              <a:buNone/>
            </a:pPr>
            <a:r>
              <a:rPr b="0" i="0" lang="en-US" sz="3499" u="none" cap="none" strike="noStrike">
                <a:solidFill>
                  <a:srgbClr val="161140"/>
                </a:solidFill>
                <a:latin typeface="Anton"/>
                <a:ea typeface="Anton"/>
                <a:cs typeface="Anton"/>
                <a:sym typeface="Anton"/>
              </a:rPr>
              <a:t>Zorgen</a:t>
            </a:r>
            <a:endParaRPr b="0" i="0" sz="3499" u="none" cap="none" strike="noStrike">
              <a:solidFill>
                <a:srgbClr val="161140"/>
              </a:solidFill>
              <a:latin typeface="Anton"/>
              <a:ea typeface="Anton"/>
              <a:cs typeface="Anton"/>
              <a:sym typeface="Anton"/>
            </a:endParaRPr>
          </a:p>
          <a:p>
            <a:pPr indent="45720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9"/>
              <a:buFont typeface="Arial"/>
              <a:buNone/>
            </a:pPr>
            <a:r>
              <a:rPr b="0" i="0" lang="en-US" sz="2799" u="none" cap="none" strike="noStrike">
                <a:solidFill>
                  <a:srgbClr val="161140"/>
                </a:solidFill>
                <a:latin typeface="Quicksand"/>
                <a:ea typeface="Quicksand"/>
                <a:cs typeface="Quicksand"/>
                <a:sym typeface="Quicksand"/>
              </a:rPr>
              <a:t>Vragen over kwaliteit, culturele authenticiteit, gevolgen voor de werkgelegenheid</a:t>
            </a:r>
            <a:endParaRPr b="0" i="0" sz="2799" u="none" cap="none" strike="noStrike">
              <a:solidFill>
                <a:srgbClr val="161140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9"/>
              <a:buFont typeface="Arial"/>
              <a:buNone/>
            </a:pPr>
            <a:r>
              <a:t/>
            </a:r>
            <a:endParaRPr b="0" i="0" sz="2799" u="none" cap="none" strike="noStrike">
              <a:solidFill>
                <a:srgbClr val="161140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9"/>
              <a:buFont typeface="Arial"/>
              <a:buNone/>
            </a:pPr>
            <a:r>
              <a:rPr b="0" i="0" lang="en-US" sz="3499" u="none" cap="none" strike="noStrike">
                <a:solidFill>
                  <a:srgbClr val="161140"/>
                </a:solidFill>
                <a:latin typeface="Anton"/>
                <a:ea typeface="Anton"/>
                <a:cs typeface="Anton"/>
                <a:sym typeface="Anton"/>
              </a:rPr>
              <a:t>Noodzaak van evenwicht</a:t>
            </a:r>
            <a:endParaRPr b="0" i="0" sz="3499" u="none" cap="none" strike="noStrike">
              <a:solidFill>
                <a:srgbClr val="161140"/>
              </a:solidFill>
              <a:latin typeface="Anton"/>
              <a:ea typeface="Anton"/>
              <a:cs typeface="Anton"/>
              <a:sym typeface="Anton"/>
            </a:endParaRPr>
          </a:p>
          <a:p>
            <a:pPr indent="45720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9"/>
              <a:buFont typeface="Arial"/>
              <a:buNone/>
            </a:pPr>
            <a:r>
              <a:rPr b="0" i="0" lang="en-US" sz="2799" u="none" cap="none" strike="noStrike">
                <a:solidFill>
                  <a:srgbClr val="161140"/>
                </a:solidFill>
                <a:latin typeface="Quicksand"/>
                <a:ea typeface="Quicksand"/>
                <a:cs typeface="Quicksand"/>
                <a:sym typeface="Quicksand"/>
              </a:rPr>
              <a:t>Technologie is een aanvulling op, en geen vervanging van, menselijke tolken</a:t>
            </a:r>
            <a:endParaRPr b="0" i="0" sz="2799" u="none" cap="none" strike="noStrike">
              <a:solidFill>
                <a:srgbClr val="161140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68" name="Google Shape;168;p20"/>
          <p:cNvSpPr txBox="1"/>
          <p:nvPr/>
        </p:nvSpPr>
        <p:spPr>
          <a:xfrm>
            <a:off x="4064252" y="1534525"/>
            <a:ext cx="13103100" cy="831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b="0" i="0" lang="en-US" sz="5400" u="none" cap="none" strike="noStrike">
                <a:solidFill>
                  <a:srgbClr val="161140"/>
                </a:solidFill>
                <a:latin typeface="Anton"/>
                <a:ea typeface="Anton"/>
                <a:cs typeface="Anton"/>
                <a:sym typeface="Anton"/>
              </a:rPr>
              <a:t>Debat over AI-technologie</a:t>
            </a:r>
            <a:endParaRPr b="0" i="0" sz="5100" u="none" cap="none" strike="noStrike">
              <a:solidFill>
                <a:srgbClr val="16114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39796"/>
        </a:solidFill>
      </p:bgPr>
    </p:bg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3" name="Google Shape;173;p10"/>
          <p:cNvGrpSpPr/>
          <p:nvPr/>
        </p:nvGrpSpPr>
        <p:grpSpPr>
          <a:xfrm>
            <a:off x="0" y="-216991"/>
            <a:ext cx="2922084" cy="10503991"/>
            <a:chOff x="0" y="-57150"/>
            <a:chExt cx="769602" cy="2766483"/>
          </a:xfrm>
        </p:grpSpPr>
        <p:sp>
          <p:nvSpPr>
            <p:cNvPr id="174" name="Google Shape;174;p10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843F98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5" name="Google Shape;175;p10"/>
            <p:cNvSpPr txBox="1"/>
            <p:nvPr/>
          </p:nvSpPr>
          <p:spPr>
            <a:xfrm>
              <a:off x="0" y="-57150"/>
              <a:ext cx="769602" cy="276648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76" name="Google Shape;176;p10"/>
          <p:cNvSpPr/>
          <p:nvPr/>
        </p:nvSpPr>
        <p:spPr>
          <a:xfrm>
            <a:off x="-331548" y="0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7" name="Google Shape;177;p10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8" name="Google Shape;178;p10"/>
          <p:cNvSpPr txBox="1"/>
          <p:nvPr/>
        </p:nvSpPr>
        <p:spPr>
          <a:xfrm>
            <a:off x="4571988" y="2617275"/>
            <a:ext cx="12632100" cy="7669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9"/>
              <a:buFont typeface="Arial"/>
              <a:buNone/>
            </a:pPr>
            <a:r>
              <a:rPr b="0" i="0" lang="en-US" sz="3499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Praktische oefening</a:t>
            </a:r>
            <a:endParaRPr b="0" i="0" sz="3499" u="none" cap="none" strike="noStrike">
              <a:solidFill>
                <a:srgbClr val="FFFFFF"/>
              </a:solidFill>
              <a:latin typeface="Anton"/>
              <a:ea typeface="Anton"/>
              <a:cs typeface="Anton"/>
              <a:sym typeface="Anton"/>
            </a:endParaRPr>
          </a:p>
          <a:p>
            <a:pPr indent="45720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9"/>
              <a:buFont typeface="Arial"/>
              <a:buNone/>
            </a:pPr>
            <a:r>
              <a:rPr b="0" i="0" lang="en-US" sz="2799" u="none" cap="none" strike="noStrike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Probeer platforms voor videotolken op afstand eens uit</a:t>
            </a:r>
            <a:endParaRPr b="0" i="0" sz="2799" u="none" cap="none" strike="noStrike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9"/>
              <a:buFont typeface="Arial"/>
              <a:buNone/>
            </a:pPr>
            <a:r>
              <a:t/>
            </a:r>
            <a:endParaRPr b="0" i="0" sz="2799" u="none" cap="none" strike="noStrike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9"/>
              <a:buFont typeface="Arial"/>
              <a:buNone/>
            </a:pPr>
            <a:r>
              <a:rPr b="0" i="0" lang="en-US" sz="3499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Kwaliteitscontrole</a:t>
            </a:r>
            <a:endParaRPr b="0" i="0" sz="3499" u="none" cap="none" strike="noStrike">
              <a:solidFill>
                <a:srgbClr val="FFFFFF"/>
              </a:solidFill>
              <a:latin typeface="Anton"/>
              <a:ea typeface="Anton"/>
              <a:cs typeface="Anton"/>
              <a:sym typeface="Anton"/>
            </a:endParaRPr>
          </a:p>
          <a:p>
            <a:pPr indent="45720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9"/>
              <a:buFont typeface="Arial"/>
              <a:buNone/>
            </a:pPr>
            <a:r>
              <a:rPr b="0" i="0" lang="en-US" sz="2799" u="none" cap="none" strike="noStrike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Test de verbinding, de videokwaliteit en de reactiesnelheid van de tolk</a:t>
            </a:r>
            <a:endParaRPr b="0" i="0" sz="2799" u="none" cap="none" strike="noStrike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9"/>
              <a:buFont typeface="Arial"/>
              <a:buNone/>
            </a:pPr>
            <a:r>
              <a:t/>
            </a:r>
            <a:endParaRPr b="0" i="0" sz="2799" u="none" cap="none" strike="noStrike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9"/>
              <a:buFont typeface="Arial"/>
              <a:buNone/>
            </a:pPr>
            <a:r>
              <a:rPr b="0" i="0" lang="en-US" sz="3499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Gebruikerservaring</a:t>
            </a:r>
            <a:endParaRPr b="0" i="0" sz="3499" u="none" cap="none" strike="noStrike">
              <a:solidFill>
                <a:srgbClr val="FFFFFF"/>
              </a:solidFill>
              <a:latin typeface="Anton"/>
              <a:ea typeface="Anton"/>
              <a:cs typeface="Anton"/>
              <a:sym typeface="Anton"/>
            </a:endParaRPr>
          </a:p>
          <a:p>
            <a:pPr indent="45720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9"/>
              <a:buFont typeface="Arial"/>
              <a:buNone/>
            </a:pPr>
            <a:r>
              <a:rPr b="0" i="0" lang="en-US" sz="2799" u="none" cap="none" strike="noStrike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Beoordeel het gebruiksgemak en de effectiviteit van de communicatie</a:t>
            </a:r>
            <a:endParaRPr b="0" i="0" sz="2799" u="none" cap="none" strike="noStrike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9"/>
              <a:buFont typeface="Arial"/>
              <a:buNone/>
            </a:pPr>
            <a:r>
              <a:t/>
            </a:r>
            <a:endParaRPr b="0" i="0" sz="2799" u="none" cap="none" strike="noStrike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9"/>
              <a:buFont typeface="Arial"/>
              <a:buNone/>
            </a:pPr>
            <a:r>
              <a:rPr b="0" i="0" lang="en-US" sz="3499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Best practices</a:t>
            </a:r>
            <a:endParaRPr b="0" i="0" sz="3499" u="none" cap="none" strike="noStrike">
              <a:solidFill>
                <a:srgbClr val="FFFFFF"/>
              </a:solidFill>
              <a:latin typeface="Anton"/>
              <a:ea typeface="Anton"/>
              <a:cs typeface="Anton"/>
              <a:sym typeface="Anton"/>
            </a:endParaRPr>
          </a:p>
          <a:p>
            <a:pPr indent="45720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9"/>
              <a:buFont typeface="Arial"/>
              <a:buNone/>
            </a:pPr>
            <a:r>
              <a:rPr b="0" i="0" lang="en-US" sz="2799" u="none" cap="none" strike="noStrike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Tips voor succesvolle VRI-sessies</a:t>
            </a:r>
            <a:endParaRPr b="0" i="0" sz="2799" u="none" cap="none" strike="noStrike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9"/>
              <a:buFont typeface="Arial"/>
              <a:buNone/>
            </a:pPr>
            <a:r>
              <a:t/>
            </a:r>
            <a:endParaRPr b="0" i="0" sz="2799" u="none" cap="none" strike="noStrike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79" name="Google Shape;179;p10"/>
          <p:cNvSpPr txBox="1"/>
          <p:nvPr/>
        </p:nvSpPr>
        <p:spPr>
          <a:xfrm>
            <a:off x="4064252" y="1534525"/>
            <a:ext cx="13103100" cy="831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b="0" i="0" lang="en-US" sz="5400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Demo van het VRI-platform</a:t>
            </a:r>
            <a:endParaRPr b="0" i="0" sz="5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843F98"/>
        </a:solidFill>
      </p:bgPr>
    </p:bg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4" name="Google Shape;184;p11"/>
          <p:cNvGrpSpPr/>
          <p:nvPr/>
        </p:nvGrpSpPr>
        <p:grpSpPr>
          <a:xfrm>
            <a:off x="0" y="-216991"/>
            <a:ext cx="2922084" cy="10503991"/>
            <a:chOff x="0" y="-57150"/>
            <a:chExt cx="769602" cy="2766483"/>
          </a:xfrm>
        </p:grpSpPr>
        <p:sp>
          <p:nvSpPr>
            <p:cNvPr id="185" name="Google Shape;185;p11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039796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6" name="Google Shape;186;p11"/>
            <p:cNvSpPr txBox="1"/>
            <p:nvPr/>
          </p:nvSpPr>
          <p:spPr>
            <a:xfrm>
              <a:off x="0" y="-57150"/>
              <a:ext cx="769602" cy="276648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87" name="Google Shape;187;p11"/>
          <p:cNvSpPr/>
          <p:nvPr/>
        </p:nvSpPr>
        <p:spPr>
          <a:xfrm>
            <a:off x="-331548" y="0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8" name="Google Shape;188;p11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9" name="Google Shape;189;p11"/>
          <p:cNvSpPr txBox="1"/>
          <p:nvPr/>
        </p:nvSpPr>
        <p:spPr>
          <a:xfrm>
            <a:off x="4571988" y="2307125"/>
            <a:ext cx="12632100" cy="8273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3499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Kies uw tolk</a:t>
            </a:r>
            <a:endParaRPr b="0" i="0" sz="3499" u="none" cap="none" strike="noStrike">
              <a:solidFill>
                <a:srgbClr val="FFFFFF"/>
              </a:solidFill>
              <a:latin typeface="Anton"/>
              <a:ea typeface="Anton"/>
              <a:cs typeface="Anton"/>
              <a:sym typeface="Anton"/>
            </a:endParaRPr>
          </a:p>
          <a:p>
            <a:pPr indent="45720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2799" u="none" cap="none" strike="noStrike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Vraag specifieke tolken of tolkstijlen aan</a:t>
            </a:r>
            <a:endParaRPr b="0" i="0" sz="2799" u="none" cap="none" strike="noStrike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i="0" sz="2799" u="none" cap="none" strike="noStrike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3499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Stel uw voorkeuren in</a:t>
            </a:r>
            <a:endParaRPr b="0" i="0" sz="3499" u="none" cap="none" strike="noStrike">
              <a:solidFill>
                <a:srgbClr val="FFFFFF"/>
              </a:solidFill>
              <a:latin typeface="Anton"/>
              <a:ea typeface="Anton"/>
              <a:cs typeface="Anton"/>
              <a:sym typeface="Anton"/>
            </a:endParaRPr>
          </a:p>
          <a:p>
            <a:pPr indent="45720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2799" u="none" cap="none" strike="noStrike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Geef uw behoeften en verzoeken om aanpassingen door</a:t>
            </a:r>
            <a:endParaRPr b="0" i="0" sz="2799" u="none" cap="none" strike="noStrike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i="0" sz="2799" u="none" cap="none" strike="noStrike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3499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Geef feedback</a:t>
            </a:r>
            <a:endParaRPr b="0" i="0" sz="3499" u="none" cap="none" strike="noStrike">
              <a:solidFill>
                <a:srgbClr val="FFFFFF"/>
              </a:solidFill>
              <a:latin typeface="Anton"/>
              <a:ea typeface="Anton"/>
              <a:cs typeface="Anton"/>
              <a:sym typeface="Anton"/>
            </a:endParaRPr>
          </a:p>
          <a:p>
            <a:pPr indent="45720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2799" u="none" cap="none" strike="noStrike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Deel uw ervaringen met de kwaliteit van de dienstverlening met de aanbieders</a:t>
            </a:r>
            <a:endParaRPr b="0" i="0" sz="2799" u="none" cap="none" strike="noStrike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i="0" sz="2799" u="none" cap="none" strike="noStrike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3499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Opkomen voor jezelf</a:t>
            </a:r>
            <a:endParaRPr b="0" i="0" sz="3499" u="none" cap="none" strike="noStrike">
              <a:solidFill>
                <a:srgbClr val="FFFFFF"/>
              </a:solidFill>
              <a:latin typeface="Anton"/>
              <a:ea typeface="Anton"/>
              <a:cs typeface="Anton"/>
              <a:sym typeface="Anton"/>
            </a:endParaRPr>
          </a:p>
          <a:p>
            <a:pPr indent="45720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2799" u="none" cap="none" strike="noStrike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Ken uw rechten en maak er vol vertrouwen gebruik van</a:t>
            </a:r>
            <a:endParaRPr b="0" i="0" sz="2799" u="none" cap="none" strike="noStrike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9"/>
              <a:buFont typeface="Arial"/>
              <a:buNone/>
            </a:pPr>
            <a:r>
              <a:t/>
            </a:r>
            <a:endParaRPr b="0" i="0" sz="2799" u="none" cap="none" strike="noStrike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90" name="Google Shape;190;p11"/>
          <p:cNvSpPr txBox="1"/>
          <p:nvPr/>
        </p:nvSpPr>
        <p:spPr>
          <a:xfrm>
            <a:off x="4101002" y="1183875"/>
            <a:ext cx="13103100" cy="831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b="0" i="0" lang="en-US" sz="5400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Jij hebt de touwtjes in handen!</a:t>
            </a:r>
            <a:endParaRPr b="0" i="0" sz="5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7F1D5"/>
        </a:solidFill>
      </p:bgPr>
    </p:bg>
    <p:spTree>
      <p:nvGrpSpPr>
        <p:cNvPr id="194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5" name="Google Shape;195;p18"/>
          <p:cNvGrpSpPr/>
          <p:nvPr/>
        </p:nvGrpSpPr>
        <p:grpSpPr>
          <a:xfrm>
            <a:off x="0" y="-216991"/>
            <a:ext cx="2922084" cy="10503991"/>
            <a:chOff x="0" y="-57150"/>
            <a:chExt cx="769602" cy="2766483"/>
          </a:xfrm>
        </p:grpSpPr>
        <p:sp>
          <p:nvSpPr>
            <p:cNvPr id="196" name="Google Shape;196;p18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843F98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7" name="Google Shape;197;p18"/>
            <p:cNvSpPr txBox="1"/>
            <p:nvPr/>
          </p:nvSpPr>
          <p:spPr>
            <a:xfrm>
              <a:off x="0" y="-57150"/>
              <a:ext cx="769602" cy="276648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98" name="Google Shape;198;p18"/>
          <p:cNvSpPr/>
          <p:nvPr/>
        </p:nvSpPr>
        <p:spPr>
          <a:xfrm>
            <a:off x="-331548" y="0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9" name="Google Shape;199;p18"/>
          <p:cNvSpPr/>
          <p:nvPr/>
        </p:nvSpPr>
        <p:spPr>
          <a:xfrm>
            <a:off x="14829676" y="9368075"/>
            <a:ext cx="3337838" cy="744060"/>
          </a:xfrm>
          <a:custGeom>
            <a:rect b="b" l="l" r="r" t="t"/>
            <a:pathLst>
              <a:path extrusionOk="0" h="744060" w="3337838">
                <a:moveTo>
                  <a:pt x="0" y="0"/>
                </a:moveTo>
                <a:lnTo>
                  <a:pt x="3337838" y="0"/>
                </a:lnTo>
                <a:lnTo>
                  <a:pt x="3337838" y="744060"/>
                </a:lnTo>
                <a:lnTo>
                  <a:pt x="0" y="74406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0" name="Google Shape;200;p18"/>
          <p:cNvSpPr txBox="1"/>
          <p:nvPr/>
        </p:nvSpPr>
        <p:spPr>
          <a:xfrm>
            <a:off x="4571988" y="2748025"/>
            <a:ext cx="12632100" cy="7669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3499" u="none" cap="none" strike="noStrike">
                <a:solidFill>
                  <a:srgbClr val="161140"/>
                </a:solidFill>
                <a:latin typeface="Anton"/>
                <a:ea typeface="Anton"/>
                <a:cs typeface="Anton"/>
                <a:sym typeface="Anton"/>
              </a:rPr>
              <a:t>Professionele partners</a:t>
            </a:r>
            <a:endParaRPr b="0" i="0" sz="3499" u="none" cap="none" strike="noStrike">
              <a:solidFill>
                <a:srgbClr val="161140"/>
              </a:solidFill>
              <a:latin typeface="Anton"/>
              <a:ea typeface="Anton"/>
              <a:cs typeface="Anton"/>
              <a:sym typeface="Anton"/>
            </a:endParaRPr>
          </a:p>
          <a:p>
            <a:pPr indent="45720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2799" u="none" cap="none" strike="noStrike">
                <a:solidFill>
                  <a:srgbClr val="161140"/>
                </a:solidFill>
                <a:latin typeface="Quicksand"/>
                <a:ea typeface="Quicksand"/>
                <a:cs typeface="Quicksand"/>
                <a:sym typeface="Quicksand"/>
              </a:rPr>
              <a:t>Tolken ondersteunen uw communicatiedoelen</a:t>
            </a:r>
            <a:endParaRPr b="0" i="0" sz="2799" u="none" cap="none" strike="noStrike">
              <a:solidFill>
                <a:srgbClr val="161140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i="0" sz="2799" u="none" cap="none" strike="noStrike">
              <a:solidFill>
                <a:srgbClr val="161140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3499" u="none" cap="none" strike="noStrike">
                <a:solidFill>
                  <a:srgbClr val="161140"/>
                </a:solidFill>
                <a:latin typeface="Anton"/>
                <a:ea typeface="Anton"/>
                <a:cs typeface="Anton"/>
                <a:sym typeface="Anton"/>
              </a:rPr>
              <a:t>Culturele bemiddelaars</a:t>
            </a:r>
            <a:endParaRPr b="0" i="0" sz="3499" u="none" cap="none" strike="noStrike">
              <a:solidFill>
                <a:srgbClr val="161140"/>
              </a:solidFill>
              <a:latin typeface="Anton"/>
              <a:ea typeface="Anton"/>
              <a:cs typeface="Anton"/>
              <a:sym typeface="Anton"/>
            </a:endParaRPr>
          </a:p>
          <a:p>
            <a:pPr indent="45720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2799" u="none" cap="none" strike="noStrike">
                <a:solidFill>
                  <a:srgbClr val="161140"/>
                </a:solidFill>
                <a:latin typeface="Quicksand"/>
                <a:ea typeface="Quicksand"/>
                <a:cs typeface="Quicksand"/>
                <a:sym typeface="Quicksand"/>
              </a:rPr>
              <a:t>Hulp bij interacties in de horende wereld</a:t>
            </a:r>
            <a:endParaRPr b="0" i="0" sz="2799" u="none" cap="none" strike="noStrike">
              <a:solidFill>
                <a:srgbClr val="161140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i="0" sz="2799" u="none" cap="none" strike="noStrike">
              <a:solidFill>
                <a:srgbClr val="161140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3499" u="none" cap="none" strike="noStrike">
                <a:solidFill>
                  <a:srgbClr val="161140"/>
                </a:solidFill>
                <a:latin typeface="Anton"/>
                <a:ea typeface="Anton"/>
                <a:cs typeface="Anton"/>
                <a:sym typeface="Anton"/>
              </a:rPr>
              <a:t>Grenzen zijn belangrijk</a:t>
            </a:r>
            <a:endParaRPr b="0" i="0" sz="3499" u="none" cap="none" strike="noStrike">
              <a:solidFill>
                <a:srgbClr val="161140"/>
              </a:solidFill>
              <a:latin typeface="Anton"/>
              <a:ea typeface="Anton"/>
              <a:cs typeface="Anton"/>
              <a:sym typeface="Anton"/>
            </a:endParaRPr>
          </a:p>
          <a:p>
            <a:pPr indent="45720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2799" u="none" cap="none" strike="noStrike">
                <a:solidFill>
                  <a:srgbClr val="161140"/>
                </a:solidFill>
                <a:latin typeface="Quicksand"/>
                <a:ea typeface="Quicksand"/>
                <a:cs typeface="Quicksand"/>
                <a:sym typeface="Quicksand"/>
              </a:rPr>
              <a:t>Professionele relaties onderhouden en tegelijkertijd bondgenoten zijn</a:t>
            </a:r>
            <a:endParaRPr b="0" i="0" sz="2799" u="none" cap="none" strike="noStrike">
              <a:solidFill>
                <a:srgbClr val="161140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i="0" sz="2799" u="none" cap="none" strike="noStrike">
              <a:solidFill>
                <a:srgbClr val="161140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3499" u="none" cap="none" strike="noStrike">
                <a:solidFill>
                  <a:srgbClr val="161140"/>
                </a:solidFill>
                <a:latin typeface="Anton"/>
                <a:ea typeface="Anton"/>
                <a:cs typeface="Anton"/>
                <a:sym typeface="Anton"/>
              </a:rPr>
              <a:t>Wederzijds respect</a:t>
            </a:r>
            <a:endParaRPr b="0" i="0" sz="3499" u="none" cap="none" strike="noStrike">
              <a:solidFill>
                <a:srgbClr val="161140"/>
              </a:solidFill>
              <a:latin typeface="Anton"/>
              <a:ea typeface="Anton"/>
              <a:cs typeface="Anton"/>
              <a:sym typeface="Anton"/>
            </a:endParaRPr>
          </a:p>
          <a:p>
            <a:pPr indent="45720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2799" u="none" cap="none" strike="noStrike">
                <a:solidFill>
                  <a:srgbClr val="161140"/>
                </a:solidFill>
                <a:latin typeface="Quicksand"/>
                <a:ea typeface="Quicksand"/>
                <a:cs typeface="Quicksand"/>
                <a:sym typeface="Quicksand"/>
              </a:rPr>
              <a:t>Samenwerken voor succesvolle communicatie</a:t>
            </a:r>
            <a:endParaRPr b="0" i="0" sz="2799" u="none" cap="none" strike="noStrike">
              <a:solidFill>
                <a:srgbClr val="161140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9"/>
              <a:buFont typeface="Arial"/>
              <a:buNone/>
            </a:pPr>
            <a:r>
              <a:t/>
            </a:r>
            <a:endParaRPr b="0" i="0" sz="2799" u="none" cap="none" strike="noStrike">
              <a:solidFill>
                <a:srgbClr val="161140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201" name="Google Shape;201;p18"/>
          <p:cNvSpPr txBox="1"/>
          <p:nvPr/>
        </p:nvSpPr>
        <p:spPr>
          <a:xfrm>
            <a:off x="4064252" y="1534525"/>
            <a:ext cx="13103100" cy="831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b="0" i="0" lang="en-US" sz="5400" u="none" cap="none" strike="noStrike">
                <a:solidFill>
                  <a:srgbClr val="161140"/>
                </a:solidFill>
                <a:latin typeface="Anton"/>
                <a:ea typeface="Anton"/>
                <a:cs typeface="Anton"/>
                <a:sym typeface="Anton"/>
              </a:rPr>
              <a:t>Tolken als bondgenoten</a:t>
            </a:r>
            <a:endParaRPr b="0" i="0" sz="5100" u="none" cap="none" strike="noStrike">
              <a:solidFill>
                <a:srgbClr val="16114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61140"/>
        </a:solidFill>
      </p:bgPr>
    </p:bg>
    <p:spTree>
      <p:nvGrpSpPr>
        <p:cNvPr id="205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6" name="Google Shape;206;p13"/>
          <p:cNvGrpSpPr/>
          <p:nvPr/>
        </p:nvGrpSpPr>
        <p:grpSpPr>
          <a:xfrm>
            <a:off x="0" y="-216991"/>
            <a:ext cx="2922084" cy="10503991"/>
            <a:chOff x="0" y="-57150"/>
            <a:chExt cx="769602" cy="2766483"/>
          </a:xfrm>
        </p:grpSpPr>
        <p:sp>
          <p:nvSpPr>
            <p:cNvPr id="207" name="Google Shape;207;p13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039796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8" name="Google Shape;208;p13"/>
            <p:cNvSpPr txBox="1"/>
            <p:nvPr/>
          </p:nvSpPr>
          <p:spPr>
            <a:xfrm>
              <a:off x="0" y="-57150"/>
              <a:ext cx="769602" cy="276648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09" name="Google Shape;209;p13"/>
          <p:cNvSpPr/>
          <p:nvPr/>
        </p:nvSpPr>
        <p:spPr>
          <a:xfrm>
            <a:off x="-331548" y="0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0" name="Google Shape;210;p13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1" name="Google Shape;211;p13"/>
          <p:cNvSpPr txBox="1"/>
          <p:nvPr/>
        </p:nvSpPr>
        <p:spPr>
          <a:xfrm>
            <a:off x="4571988" y="2770950"/>
            <a:ext cx="12632100" cy="7066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9"/>
              <a:buFont typeface="Arial"/>
              <a:buNone/>
            </a:pPr>
            <a:r>
              <a:rPr b="0" i="0" lang="en-US" sz="3499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Medische afspraken</a:t>
            </a:r>
            <a:endParaRPr b="0" i="0" sz="3499" u="none" cap="none" strike="noStrike">
              <a:solidFill>
                <a:srgbClr val="FFFFFF"/>
              </a:solidFill>
              <a:latin typeface="Anton"/>
              <a:ea typeface="Anton"/>
              <a:cs typeface="Anton"/>
              <a:sym typeface="Anton"/>
            </a:endParaRPr>
          </a:p>
          <a:p>
            <a:pPr indent="45720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9"/>
              <a:buFont typeface="Arial"/>
              <a:buNone/>
            </a:pPr>
            <a:r>
              <a:rPr b="0" i="0" lang="en-US" sz="2799" u="none" cap="none" strike="noStrike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Welke tolkondersteuning heeft u nodig in de gezondheidszorg?</a:t>
            </a:r>
            <a:endParaRPr b="0" i="0" sz="2799" u="none" cap="none" strike="noStrike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9"/>
              <a:buFont typeface="Arial"/>
              <a:buNone/>
            </a:pPr>
            <a:r>
              <a:t/>
            </a:r>
            <a:endParaRPr b="0" i="0" sz="2799" u="none" cap="none" strike="noStrike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9"/>
              <a:buFont typeface="Arial"/>
              <a:buNone/>
            </a:pPr>
            <a:r>
              <a:rPr b="0" i="0" lang="en-US" sz="3499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Onderwijs</a:t>
            </a:r>
            <a:endParaRPr b="0" i="0" sz="3499" u="none" cap="none" strike="noStrike">
              <a:solidFill>
                <a:srgbClr val="FFFFFF"/>
              </a:solidFill>
              <a:latin typeface="Anton"/>
              <a:ea typeface="Anton"/>
              <a:cs typeface="Anton"/>
              <a:sym typeface="Anton"/>
            </a:endParaRPr>
          </a:p>
          <a:p>
            <a:pPr indent="45720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9"/>
              <a:buFont typeface="Arial"/>
              <a:buNone/>
            </a:pPr>
            <a:r>
              <a:rPr b="0" i="0" lang="en-US" sz="2799" u="none" cap="none" strike="noStrike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Hoe kunnen tolken helpen in leeromgevingen?</a:t>
            </a:r>
            <a:endParaRPr b="0" i="0" sz="2799" u="none" cap="none" strike="noStrike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9"/>
              <a:buFont typeface="Arial"/>
              <a:buNone/>
            </a:pPr>
            <a:r>
              <a:t/>
            </a:r>
            <a:endParaRPr b="0" i="0" sz="2799" u="none" cap="none" strike="noStrike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9"/>
              <a:buFont typeface="Arial"/>
              <a:buNone/>
            </a:pPr>
            <a:r>
              <a:rPr b="0" i="0" lang="en-US" sz="3499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Situaties op de werkplek</a:t>
            </a:r>
            <a:endParaRPr b="0" i="0" sz="3499" u="none" cap="none" strike="noStrike">
              <a:solidFill>
                <a:srgbClr val="FFFFFF"/>
              </a:solidFill>
              <a:latin typeface="Anton"/>
              <a:ea typeface="Anton"/>
              <a:cs typeface="Anton"/>
              <a:sym typeface="Anton"/>
            </a:endParaRPr>
          </a:p>
          <a:p>
            <a:pPr indent="45720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9"/>
              <a:buFont typeface="Arial"/>
              <a:buNone/>
            </a:pPr>
            <a:r>
              <a:rPr b="0" i="0" lang="en-US" sz="2799" u="none" cap="none" strike="noStrike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Welke voorzieningen helpen in professionele omgevingen?</a:t>
            </a:r>
            <a:endParaRPr b="0" i="0" sz="2799" u="none" cap="none" strike="noStrike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9"/>
              <a:buFont typeface="Arial"/>
              <a:buNone/>
            </a:pPr>
            <a:r>
              <a:t/>
            </a:r>
            <a:endParaRPr b="0" i="0" sz="2799" u="none" cap="none" strike="noStrike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9"/>
              <a:buFont typeface="Arial"/>
              <a:buNone/>
            </a:pPr>
            <a:r>
              <a:rPr b="0" i="0" lang="en-US" sz="3499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Overheidsdiensten</a:t>
            </a:r>
            <a:endParaRPr b="0" i="0" sz="3499" u="none" cap="none" strike="noStrike">
              <a:solidFill>
                <a:srgbClr val="FFFFFF"/>
              </a:solidFill>
              <a:latin typeface="Anton"/>
              <a:ea typeface="Anton"/>
              <a:cs typeface="Anton"/>
              <a:sym typeface="Anton"/>
            </a:endParaRPr>
          </a:p>
          <a:p>
            <a:pPr indent="45720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9"/>
              <a:buFont typeface="Arial"/>
              <a:buNone/>
            </a:pPr>
            <a:r>
              <a:rPr b="0" i="0" lang="en-US" sz="2799" u="none" cap="none" strike="noStrike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Hoe krijg je toegang tot overheidsdiensten?</a:t>
            </a:r>
            <a:endParaRPr b="0" i="0" sz="2799" u="none" cap="none" strike="noStrike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212" name="Google Shape;212;p13"/>
          <p:cNvSpPr txBox="1"/>
          <p:nvPr/>
        </p:nvSpPr>
        <p:spPr>
          <a:xfrm>
            <a:off x="4064252" y="1534525"/>
            <a:ext cx="13103100" cy="831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b="0" i="0" lang="en-US" sz="5400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Discussie over scenario's</a:t>
            </a:r>
            <a:endParaRPr b="0" i="0" sz="5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7F1D5"/>
        </a:solidFill>
      </p:bgPr>
    </p:bg>
    <p:spTree>
      <p:nvGrpSpPr>
        <p:cNvPr id="216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7" name="Google Shape;217;g37cfd09208e_0_7"/>
          <p:cNvGrpSpPr/>
          <p:nvPr/>
        </p:nvGrpSpPr>
        <p:grpSpPr>
          <a:xfrm>
            <a:off x="0" y="-216992"/>
            <a:ext cx="2922102" cy="10504504"/>
            <a:chOff x="0" y="-57150"/>
            <a:chExt cx="769602" cy="2766600"/>
          </a:xfrm>
        </p:grpSpPr>
        <p:sp>
          <p:nvSpPr>
            <p:cNvPr id="218" name="Google Shape;218;g37cfd09208e_0_7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16114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9" name="Google Shape;219;g37cfd09208e_0_7"/>
            <p:cNvSpPr txBox="1"/>
            <p:nvPr/>
          </p:nvSpPr>
          <p:spPr>
            <a:xfrm>
              <a:off x="0" y="-57150"/>
              <a:ext cx="769500" cy="2766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20" name="Google Shape;220;g37cfd09208e_0_7"/>
          <p:cNvSpPr/>
          <p:nvPr/>
        </p:nvSpPr>
        <p:spPr>
          <a:xfrm>
            <a:off x="-331548" y="0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1" name="Google Shape;221;g37cfd09208e_0_7"/>
          <p:cNvSpPr/>
          <p:nvPr/>
        </p:nvSpPr>
        <p:spPr>
          <a:xfrm>
            <a:off x="14829676" y="9368075"/>
            <a:ext cx="3337838" cy="744060"/>
          </a:xfrm>
          <a:custGeom>
            <a:rect b="b" l="l" r="r" t="t"/>
            <a:pathLst>
              <a:path extrusionOk="0" h="744060" w="3337838">
                <a:moveTo>
                  <a:pt x="0" y="0"/>
                </a:moveTo>
                <a:lnTo>
                  <a:pt x="3337838" y="0"/>
                </a:lnTo>
                <a:lnTo>
                  <a:pt x="3337838" y="744060"/>
                </a:lnTo>
                <a:lnTo>
                  <a:pt x="0" y="74406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2" name="Google Shape;222;g37cfd09208e_0_7"/>
          <p:cNvSpPr txBox="1"/>
          <p:nvPr/>
        </p:nvSpPr>
        <p:spPr>
          <a:xfrm>
            <a:off x="4571988" y="2885525"/>
            <a:ext cx="12632100" cy="7066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9"/>
              <a:buFont typeface="Arial"/>
              <a:buNone/>
            </a:pPr>
            <a:r>
              <a:rPr b="0" i="0" lang="en-US" sz="3499" u="none" cap="none" strike="noStrike">
                <a:solidFill>
                  <a:srgbClr val="161140"/>
                </a:solidFill>
                <a:latin typeface="Anton"/>
                <a:ea typeface="Anton"/>
                <a:cs typeface="Anton"/>
                <a:sym typeface="Anton"/>
              </a:rPr>
              <a:t>Oplossingen delen</a:t>
            </a:r>
            <a:endParaRPr b="0" i="0" sz="3499" u="none" cap="none" strike="noStrike">
              <a:solidFill>
                <a:srgbClr val="161140"/>
              </a:solidFill>
              <a:latin typeface="Anton"/>
              <a:ea typeface="Anton"/>
              <a:cs typeface="Anton"/>
              <a:sym typeface="Anton"/>
            </a:endParaRPr>
          </a:p>
          <a:p>
            <a:pPr indent="45720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9"/>
              <a:buFont typeface="Arial"/>
              <a:buNone/>
            </a:pPr>
            <a:r>
              <a:rPr b="0" i="0" lang="en-US" sz="2799" u="none" cap="none" strike="noStrike">
                <a:solidFill>
                  <a:srgbClr val="161140"/>
                </a:solidFill>
                <a:latin typeface="Quicksand"/>
                <a:ea typeface="Quicksand"/>
                <a:cs typeface="Quicksand"/>
                <a:sym typeface="Quicksand"/>
              </a:rPr>
              <a:t>Bespreek strategieën die in verschillende situaties werken</a:t>
            </a:r>
            <a:endParaRPr b="0" i="0" sz="2799" u="none" cap="none" strike="noStrike">
              <a:solidFill>
                <a:srgbClr val="161140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9"/>
              <a:buFont typeface="Arial"/>
              <a:buNone/>
            </a:pPr>
            <a:r>
              <a:t/>
            </a:r>
            <a:endParaRPr b="0" i="0" sz="2799" u="none" cap="none" strike="noStrike">
              <a:solidFill>
                <a:srgbClr val="161140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9"/>
              <a:buFont typeface="Arial"/>
              <a:buNone/>
            </a:pPr>
            <a:r>
              <a:rPr b="0" i="0" lang="en-US" sz="3499" u="none" cap="none" strike="noStrike">
                <a:solidFill>
                  <a:srgbClr val="161140"/>
                </a:solidFill>
                <a:latin typeface="Anton"/>
                <a:ea typeface="Anton"/>
                <a:cs typeface="Anton"/>
                <a:sym typeface="Anton"/>
              </a:rPr>
              <a:t>Leer van anderen</a:t>
            </a:r>
            <a:endParaRPr b="0" i="0" sz="3499" u="none" cap="none" strike="noStrike">
              <a:solidFill>
                <a:srgbClr val="161140"/>
              </a:solidFill>
              <a:latin typeface="Anton"/>
              <a:ea typeface="Anton"/>
              <a:cs typeface="Anton"/>
              <a:sym typeface="Anton"/>
            </a:endParaRPr>
          </a:p>
          <a:p>
            <a:pPr indent="45720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9"/>
              <a:buFont typeface="Arial"/>
              <a:buNone/>
            </a:pPr>
            <a:r>
              <a:rPr b="0" i="0" lang="en-US" sz="2799" u="none" cap="none" strike="noStrike">
                <a:solidFill>
                  <a:srgbClr val="161140"/>
                </a:solidFill>
                <a:latin typeface="Quicksand"/>
                <a:ea typeface="Quicksand"/>
                <a:cs typeface="Quicksand"/>
                <a:sym typeface="Quicksand"/>
              </a:rPr>
              <a:t>Luister naar succesvolle ervaringen met belangenbehartiging</a:t>
            </a:r>
            <a:endParaRPr b="0" i="0" sz="2799" u="none" cap="none" strike="noStrike">
              <a:solidFill>
                <a:srgbClr val="161140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9"/>
              <a:buFont typeface="Arial"/>
              <a:buNone/>
            </a:pPr>
            <a:r>
              <a:t/>
            </a:r>
            <a:endParaRPr b="0" i="0" sz="2799" u="none" cap="none" strike="noStrike">
              <a:solidFill>
                <a:srgbClr val="161140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9"/>
              <a:buFont typeface="Arial"/>
              <a:buNone/>
            </a:pPr>
            <a:r>
              <a:rPr b="0" i="0" lang="en-US" sz="3499" u="none" cap="none" strike="noStrike">
                <a:solidFill>
                  <a:srgbClr val="161140"/>
                </a:solidFill>
                <a:latin typeface="Anton"/>
                <a:ea typeface="Anton"/>
                <a:cs typeface="Anton"/>
                <a:sym typeface="Anton"/>
              </a:rPr>
              <a:t>Ontwikkel vaardigheden</a:t>
            </a:r>
            <a:endParaRPr b="0" i="0" sz="3499" u="none" cap="none" strike="noStrike">
              <a:solidFill>
                <a:srgbClr val="161140"/>
              </a:solidFill>
              <a:latin typeface="Anton"/>
              <a:ea typeface="Anton"/>
              <a:cs typeface="Anton"/>
              <a:sym typeface="Anton"/>
            </a:endParaRPr>
          </a:p>
          <a:p>
            <a:pPr indent="45720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9"/>
              <a:buFont typeface="Arial"/>
              <a:buNone/>
            </a:pPr>
            <a:r>
              <a:rPr b="0" i="0" lang="en-US" sz="2799" u="none" cap="none" strike="noStrike">
                <a:solidFill>
                  <a:srgbClr val="161140"/>
                </a:solidFill>
                <a:latin typeface="Quicksand"/>
                <a:ea typeface="Quicksand"/>
                <a:cs typeface="Quicksand"/>
                <a:sym typeface="Quicksand"/>
              </a:rPr>
              <a:t>Oefen met het vragen om passende voorzieningen</a:t>
            </a:r>
            <a:endParaRPr b="0" i="0" sz="2799" u="none" cap="none" strike="noStrike">
              <a:solidFill>
                <a:srgbClr val="161140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9"/>
              <a:buFont typeface="Arial"/>
              <a:buNone/>
            </a:pPr>
            <a:r>
              <a:t/>
            </a:r>
            <a:endParaRPr b="0" i="0" sz="2799" u="none" cap="none" strike="noStrike">
              <a:solidFill>
                <a:srgbClr val="161140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9"/>
              <a:buFont typeface="Arial"/>
              <a:buNone/>
            </a:pPr>
            <a:r>
              <a:rPr b="0" i="0" lang="en-US" sz="3499" u="none" cap="none" strike="noStrike">
                <a:solidFill>
                  <a:srgbClr val="161140"/>
                </a:solidFill>
                <a:latin typeface="Anton"/>
                <a:ea typeface="Anton"/>
                <a:cs typeface="Anton"/>
                <a:sym typeface="Anton"/>
              </a:rPr>
              <a:t>Netwerken opbouwen</a:t>
            </a:r>
            <a:endParaRPr b="0" i="0" sz="3499" u="none" cap="none" strike="noStrike">
              <a:solidFill>
                <a:srgbClr val="161140"/>
              </a:solidFill>
              <a:latin typeface="Anton"/>
              <a:ea typeface="Anton"/>
              <a:cs typeface="Anton"/>
              <a:sym typeface="Anton"/>
            </a:endParaRPr>
          </a:p>
          <a:p>
            <a:pPr indent="45720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9"/>
              <a:buFont typeface="Arial"/>
              <a:buNone/>
            </a:pPr>
            <a:r>
              <a:rPr b="0" i="0" lang="en-US" sz="2799" u="none" cap="none" strike="noStrike">
                <a:solidFill>
                  <a:srgbClr val="161140"/>
                </a:solidFill>
                <a:latin typeface="Quicksand"/>
                <a:ea typeface="Quicksand"/>
                <a:cs typeface="Quicksand"/>
                <a:sym typeface="Quicksand"/>
              </a:rPr>
              <a:t>Leg contact met anderen voor blijvende ondersteuning</a:t>
            </a:r>
            <a:endParaRPr b="0" i="0" sz="2799" u="none" cap="none" strike="noStrike">
              <a:solidFill>
                <a:srgbClr val="161140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223" name="Google Shape;223;g37cfd09208e_0_7"/>
          <p:cNvSpPr txBox="1"/>
          <p:nvPr/>
        </p:nvSpPr>
        <p:spPr>
          <a:xfrm>
            <a:off x="4064252" y="1534525"/>
            <a:ext cx="13103100" cy="831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b="0" i="0" lang="en-US" sz="5400" u="none" cap="none" strike="noStrike">
                <a:solidFill>
                  <a:srgbClr val="161140"/>
                </a:solidFill>
                <a:latin typeface="Anton"/>
                <a:ea typeface="Anton"/>
                <a:cs typeface="Anton"/>
                <a:sym typeface="Anton"/>
              </a:rPr>
              <a:t>Samen problemen oplossen</a:t>
            </a:r>
            <a:endParaRPr b="0" i="0" sz="5100" u="none" cap="none" strike="noStrike">
              <a:solidFill>
                <a:srgbClr val="16114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843F98"/>
        </a:solidFill>
      </p:bgPr>
    </p:bg>
    <p:spTree>
      <p:nvGrpSpPr>
        <p:cNvPr id="227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8" name="Google Shape;228;p14"/>
          <p:cNvGrpSpPr/>
          <p:nvPr/>
        </p:nvGrpSpPr>
        <p:grpSpPr>
          <a:xfrm>
            <a:off x="0" y="-216991"/>
            <a:ext cx="2922084" cy="10503991"/>
            <a:chOff x="0" y="-57150"/>
            <a:chExt cx="769602" cy="2766483"/>
          </a:xfrm>
        </p:grpSpPr>
        <p:sp>
          <p:nvSpPr>
            <p:cNvPr id="229" name="Google Shape;229;p14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16114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0" name="Google Shape;230;p14"/>
            <p:cNvSpPr txBox="1"/>
            <p:nvPr/>
          </p:nvSpPr>
          <p:spPr>
            <a:xfrm>
              <a:off x="0" y="-57150"/>
              <a:ext cx="769602" cy="276648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31" name="Google Shape;231;p14"/>
          <p:cNvSpPr/>
          <p:nvPr/>
        </p:nvSpPr>
        <p:spPr>
          <a:xfrm>
            <a:off x="-331548" y="0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2" name="Google Shape;232;p14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3" name="Google Shape;233;p14"/>
          <p:cNvSpPr txBox="1"/>
          <p:nvPr/>
        </p:nvSpPr>
        <p:spPr>
          <a:xfrm>
            <a:off x="4571988" y="2679275"/>
            <a:ext cx="12632100" cy="7066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9"/>
              <a:buFont typeface="Arial"/>
              <a:buNone/>
            </a:pPr>
            <a:r>
              <a:rPr b="0" i="0" lang="en-US" sz="3499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Ontdek uw mogelijkheden</a:t>
            </a:r>
            <a:endParaRPr b="0" i="0" sz="3499" u="none" cap="none" strike="noStrike">
              <a:solidFill>
                <a:srgbClr val="FFFFFF"/>
              </a:solidFill>
              <a:latin typeface="Anton"/>
              <a:ea typeface="Anton"/>
              <a:cs typeface="Anton"/>
              <a:sym typeface="Anton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9"/>
              <a:buFont typeface="Arial"/>
              <a:buNone/>
            </a:pPr>
            <a:r>
              <a:rPr b="0" i="0" lang="en-US" sz="2799" u="none" cap="none" strike="noStrike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Verschillende aanbieders bieden diverse servicemodellen aan</a:t>
            </a:r>
            <a:endParaRPr b="0" i="0" sz="2799" u="none" cap="none" strike="noStrike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9"/>
              <a:buFont typeface="Arial"/>
              <a:buNone/>
            </a:pPr>
            <a:r>
              <a:t/>
            </a:r>
            <a:endParaRPr b="0" i="0" sz="2799" u="none" cap="none" strike="noStrike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9"/>
              <a:buFont typeface="Arial"/>
              <a:buNone/>
            </a:pPr>
            <a:r>
              <a:rPr b="0" i="0" lang="en-US" sz="3499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Technologie helpt</a:t>
            </a:r>
            <a:endParaRPr b="0" i="0" sz="3499" u="none" cap="none" strike="noStrike">
              <a:solidFill>
                <a:srgbClr val="FFFFFF"/>
              </a:solidFill>
              <a:latin typeface="Anton"/>
              <a:ea typeface="Anton"/>
              <a:cs typeface="Anton"/>
              <a:sym typeface="Anton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9"/>
              <a:buFont typeface="Arial"/>
              <a:buNone/>
            </a:pPr>
            <a:r>
              <a:rPr b="0" i="0" lang="en-US" sz="2799" u="none" cap="none" strike="noStrike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Maar kwaliteit en keuze blijven belangrijk</a:t>
            </a:r>
            <a:endParaRPr b="0" i="0" sz="2799" u="none" cap="none" strike="noStrike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9"/>
              <a:buFont typeface="Arial"/>
              <a:buNone/>
            </a:pPr>
            <a:r>
              <a:t/>
            </a:r>
            <a:endParaRPr b="0" i="0" sz="2799" u="none" cap="none" strike="noStrike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9"/>
              <a:buFont typeface="Arial"/>
              <a:buNone/>
            </a:pPr>
            <a:r>
              <a:rPr b="0" i="0" lang="en-US" sz="3499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U hebt de touwtjes in handen</a:t>
            </a:r>
            <a:endParaRPr b="0" i="0" sz="3499" u="none" cap="none" strike="noStrike">
              <a:solidFill>
                <a:srgbClr val="FFFFFF"/>
              </a:solidFill>
              <a:latin typeface="Anton"/>
              <a:ea typeface="Anton"/>
              <a:cs typeface="Anton"/>
              <a:sym typeface="Anton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9"/>
              <a:buFont typeface="Arial"/>
              <a:buNone/>
            </a:pPr>
            <a:r>
              <a:rPr b="0" i="0" lang="en-US" sz="2799" u="none" cap="none" strike="noStrike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Bepaal zelf hoe uw tolkervaring verloopt en kom voor uzelf op</a:t>
            </a:r>
            <a:endParaRPr b="0" i="0" sz="2799" u="none" cap="none" strike="noStrike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9"/>
              <a:buFont typeface="Arial"/>
              <a:buNone/>
            </a:pPr>
            <a:r>
              <a:t/>
            </a:r>
            <a:endParaRPr b="0" i="0" sz="2799" u="none" cap="none" strike="noStrike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9"/>
              <a:buFont typeface="Arial"/>
              <a:buNone/>
            </a:pPr>
            <a:r>
              <a:rPr b="0" i="0" lang="en-US" sz="3499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Tolken zijn bondgenoten</a:t>
            </a:r>
            <a:endParaRPr b="0" i="0" sz="3499" u="none" cap="none" strike="noStrike">
              <a:solidFill>
                <a:srgbClr val="FFFFFF"/>
              </a:solidFill>
              <a:latin typeface="Anton"/>
              <a:ea typeface="Anton"/>
              <a:cs typeface="Anton"/>
              <a:sym typeface="Anton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9"/>
              <a:buFont typeface="Arial"/>
              <a:buNone/>
            </a:pPr>
            <a:r>
              <a:rPr b="0" i="0" lang="en-US" sz="2799" u="none" cap="none" strike="noStrike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Werk samen binnen professionele grenzen</a:t>
            </a:r>
            <a:endParaRPr b="0" i="0" sz="2799" u="none" cap="none" strike="noStrike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234" name="Google Shape;234;p14"/>
          <p:cNvSpPr txBox="1"/>
          <p:nvPr/>
        </p:nvSpPr>
        <p:spPr>
          <a:xfrm>
            <a:off x="4064252" y="1534525"/>
            <a:ext cx="13103100" cy="831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b="0" i="0" lang="en-US" sz="5400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Belangrijkste punten</a:t>
            </a:r>
            <a:endParaRPr b="0" i="0" sz="5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61140"/>
        </a:solidFill>
      </p:bgPr>
    </p:bg>
    <p:spTree>
      <p:nvGrpSpPr>
        <p:cNvPr id="238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9" name="Google Shape;239;p21"/>
          <p:cNvGrpSpPr/>
          <p:nvPr/>
        </p:nvGrpSpPr>
        <p:grpSpPr>
          <a:xfrm>
            <a:off x="0" y="-216991"/>
            <a:ext cx="2922084" cy="10503991"/>
            <a:chOff x="0" y="-57150"/>
            <a:chExt cx="769602" cy="2766483"/>
          </a:xfrm>
        </p:grpSpPr>
        <p:sp>
          <p:nvSpPr>
            <p:cNvPr id="240" name="Google Shape;240;p21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F7F1D5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1" name="Google Shape;241;p21"/>
            <p:cNvSpPr txBox="1"/>
            <p:nvPr/>
          </p:nvSpPr>
          <p:spPr>
            <a:xfrm>
              <a:off x="0" y="-57150"/>
              <a:ext cx="769602" cy="276648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42" name="Google Shape;242;p21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3" name="Google Shape;243;p21"/>
          <p:cNvSpPr/>
          <p:nvPr/>
        </p:nvSpPr>
        <p:spPr>
          <a:xfrm>
            <a:off x="-363195" y="3327"/>
            <a:ext cx="3648473" cy="2050746"/>
          </a:xfrm>
          <a:custGeom>
            <a:rect b="b" l="l" r="r" t="t"/>
            <a:pathLst>
              <a:path extrusionOk="0" h="2050746" w="3648473">
                <a:moveTo>
                  <a:pt x="0" y="0"/>
                </a:moveTo>
                <a:lnTo>
                  <a:pt x="3648473" y="0"/>
                </a:lnTo>
                <a:lnTo>
                  <a:pt x="3648473" y="2050746"/>
                </a:lnTo>
                <a:lnTo>
                  <a:pt x="0" y="205074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4" name="Google Shape;244;p21"/>
          <p:cNvSpPr txBox="1"/>
          <p:nvPr/>
        </p:nvSpPr>
        <p:spPr>
          <a:xfrm>
            <a:off x="4571988" y="2885525"/>
            <a:ext cx="12632100" cy="8273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9"/>
              <a:buFont typeface="Arial"/>
              <a:buNone/>
            </a:pPr>
            <a:r>
              <a:rPr b="0" i="0" lang="en-US" sz="3499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Kwaliteit staat voorop</a:t>
            </a:r>
            <a:endParaRPr b="0" i="0" sz="3499" u="none" cap="none" strike="noStrike">
              <a:solidFill>
                <a:srgbClr val="FFFFFF"/>
              </a:solidFill>
              <a:latin typeface="Anton"/>
              <a:ea typeface="Anton"/>
              <a:cs typeface="Anton"/>
              <a:sym typeface="Anton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9"/>
              <a:buFont typeface="Arial"/>
              <a:buNone/>
            </a:pPr>
            <a:r>
              <a:rPr b="0" i="0" lang="en-US" sz="2799" u="none" cap="none" strike="noStrike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Kies voor diensten die voldoen aan de Europese toegankelijkheidsnormen</a:t>
            </a:r>
            <a:endParaRPr b="0" i="0" sz="2799" u="none" cap="none" strike="noStrike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9"/>
              <a:buFont typeface="Arial"/>
              <a:buNone/>
            </a:pPr>
            <a:r>
              <a:t/>
            </a:r>
            <a:endParaRPr b="0" i="0" sz="2799" u="none" cap="none" strike="noStrike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9"/>
              <a:buFont typeface="Arial"/>
              <a:buNone/>
            </a:pPr>
            <a:r>
              <a:rPr b="0" i="0" lang="en-US" sz="3499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Blijf op de hoogte</a:t>
            </a:r>
            <a:endParaRPr b="0" i="0" sz="3499" u="none" cap="none" strike="noStrike">
              <a:solidFill>
                <a:srgbClr val="FFFFFF"/>
              </a:solidFill>
              <a:latin typeface="Anton"/>
              <a:ea typeface="Anton"/>
              <a:cs typeface="Anton"/>
              <a:sym typeface="Anton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9"/>
              <a:buFont typeface="Arial"/>
              <a:buNone/>
            </a:pPr>
            <a:r>
              <a:rPr b="0" i="0" lang="en-US" sz="2799" u="none" cap="none" strike="noStrike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Blijf op de hoogte van nieuwe technologieën en diensten</a:t>
            </a:r>
            <a:endParaRPr b="0" i="0" sz="2799" u="none" cap="none" strike="noStrike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9"/>
              <a:buFont typeface="Arial"/>
              <a:buNone/>
            </a:pPr>
            <a:r>
              <a:t/>
            </a:r>
            <a:endParaRPr b="0" i="0" sz="2799" u="none" cap="none" strike="noStrike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9"/>
              <a:buFont typeface="Arial"/>
              <a:buNone/>
            </a:pPr>
            <a:r>
              <a:rPr b="0" i="0" lang="en-US" sz="3499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Samen opkomen</a:t>
            </a:r>
            <a:endParaRPr b="0" i="0" sz="3499" u="none" cap="none" strike="noStrike">
              <a:solidFill>
                <a:srgbClr val="FFFFFF"/>
              </a:solidFill>
              <a:latin typeface="Anton"/>
              <a:ea typeface="Anton"/>
              <a:cs typeface="Anton"/>
              <a:sym typeface="Anton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9"/>
              <a:buFont typeface="Arial"/>
              <a:buNone/>
            </a:pPr>
            <a:r>
              <a:rPr b="0" i="0" lang="en-US" sz="2799" u="none" cap="none" strike="noStrike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Werk samen met dovenverenigingen voor betere diensten</a:t>
            </a:r>
            <a:endParaRPr b="0" i="0" sz="2799" u="none" cap="none" strike="noStrike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9"/>
              <a:buFont typeface="Arial"/>
              <a:buNone/>
            </a:pPr>
            <a:r>
              <a:t/>
            </a:r>
            <a:endParaRPr b="0" i="0" sz="2799" u="none" cap="none" strike="noStrike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9"/>
              <a:buFont typeface="Arial"/>
              <a:buNone/>
            </a:pPr>
            <a:r>
              <a:rPr b="0" i="0" lang="en-US" sz="3499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Deel kennis</a:t>
            </a:r>
            <a:endParaRPr b="0" i="0" sz="3499" u="none" cap="none" strike="noStrike">
              <a:solidFill>
                <a:srgbClr val="FFFFFF"/>
              </a:solidFill>
              <a:latin typeface="Anton"/>
              <a:ea typeface="Anton"/>
              <a:cs typeface="Anton"/>
              <a:sym typeface="Anton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9"/>
              <a:buFont typeface="Arial"/>
              <a:buNone/>
            </a:pPr>
            <a:r>
              <a:rPr b="0" i="0" lang="en-US" sz="2799" u="none" cap="none" strike="noStrike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Help anderen bij het vinden van tolkdiensten</a:t>
            </a:r>
            <a:endParaRPr b="0" i="0" sz="2799" u="none" cap="none" strike="noStrike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9"/>
              <a:buFont typeface="Arial"/>
              <a:buNone/>
            </a:pPr>
            <a:r>
              <a:t/>
            </a:r>
            <a:endParaRPr b="0" i="0" sz="2799" u="none" cap="none" strike="noStrike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9"/>
              <a:buFont typeface="Arial"/>
              <a:buNone/>
            </a:pPr>
            <a:r>
              <a:t/>
            </a:r>
            <a:endParaRPr b="0" i="0" sz="2799" u="none" cap="none" strike="noStrike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245" name="Google Shape;245;p21"/>
          <p:cNvSpPr txBox="1"/>
          <p:nvPr/>
        </p:nvSpPr>
        <p:spPr>
          <a:xfrm>
            <a:off x="4064252" y="1534525"/>
            <a:ext cx="13103100" cy="1123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300"/>
              <a:buFont typeface="Arial"/>
              <a:buNone/>
            </a:pPr>
            <a:r>
              <a:rPr b="0" i="0" lang="en-US" sz="7300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Onthoud deze belangrijke punten</a:t>
            </a:r>
            <a:endParaRPr b="0" i="0" sz="7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7F1D5"/>
        </a:solidFill>
      </p:bgPr>
    </p:bg>
    <p:spTree>
      <p:nvGrpSpPr>
        <p:cNvPr id="249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0" name="Google Shape;250;g37cf28894ad_0_76"/>
          <p:cNvGrpSpPr/>
          <p:nvPr/>
        </p:nvGrpSpPr>
        <p:grpSpPr>
          <a:xfrm>
            <a:off x="0" y="-216993"/>
            <a:ext cx="2922102" cy="10504504"/>
            <a:chOff x="0" y="-57150"/>
            <a:chExt cx="769602" cy="2766600"/>
          </a:xfrm>
        </p:grpSpPr>
        <p:sp>
          <p:nvSpPr>
            <p:cNvPr id="251" name="Google Shape;251;g37cf28894ad_0_76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843F98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2" name="Google Shape;252;g37cf28894ad_0_76"/>
            <p:cNvSpPr txBox="1"/>
            <p:nvPr/>
          </p:nvSpPr>
          <p:spPr>
            <a:xfrm>
              <a:off x="0" y="-57150"/>
              <a:ext cx="769500" cy="2766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53" name="Google Shape;253;g37cf28894ad_0_76"/>
          <p:cNvSpPr/>
          <p:nvPr/>
        </p:nvSpPr>
        <p:spPr>
          <a:xfrm>
            <a:off x="-331548" y="0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4" name="Google Shape;254;g37cf28894ad_0_76"/>
          <p:cNvSpPr/>
          <p:nvPr/>
        </p:nvSpPr>
        <p:spPr>
          <a:xfrm>
            <a:off x="14829676" y="9368075"/>
            <a:ext cx="3337838" cy="744060"/>
          </a:xfrm>
          <a:custGeom>
            <a:rect b="b" l="l" r="r" t="t"/>
            <a:pathLst>
              <a:path extrusionOk="0" h="744060" w="3337838">
                <a:moveTo>
                  <a:pt x="0" y="0"/>
                </a:moveTo>
                <a:lnTo>
                  <a:pt x="3337838" y="0"/>
                </a:lnTo>
                <a:lnTo>
                  <a:pt x="3337838" y="744060"/>
                </a:lnTo>
                <a:lnTo>
                  <a:pt x="0" y="74406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5" name="Google Shape;255;g37cf28894ad_0_76"/>
          <p:cNvSpPr txBox="1"/>
          <p:nvPr/>
        </p:nvSpPr>
        <p:spPr>
          <a:xfrm>
            <a:off x="3967177" y="5009650"/>
            <a:ext cx="13103100" cy="831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b="0" i="0" lang="en-US" sz="5400" u="none" cap="none" strike="noStrike">
                <a:solidFill>
                  <a:srgbClr val="161140"/>
                </a:solidFill>
                <a:latin typeface="Anton"/>
                <a:ea typeface="Anton"/>
                <a:cs typeface="Anton"/>
                <a:sym typeface="Anton"/>
              </a:rPr>
              <a:t>Bedankt!</a:t>
            </a:r>
            <a:endParaRPr b="0" i="0" sz="5100" u="none" cap="none" strike="noStrike">
              <a:solidFill>
                <a:srgbClr val="16114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843F98"/>
        </a:solidFill>
      </p:bgPr>
    </p:bg>
    <p:spTree>
      <p:nvGrpSpPr>
        <p:cNvPr id="259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p3"/>
          <p:cNvSpPr/>
          <p:nvPr/>
        </p:nvSpPr>
        <p:spPr>
          <a:xfrm>
            <a:off x="0" y="4263"/>
            <a:ext cx="3586632" cy="2015986"/>
          </a:xfrm>
          <a:custGeom>
            <a:rect b="b" l="l" r="r" t="t"/>
            <a:pathLst>
              <a:path extrusionOk="0" h="2015986" w="3586632">
                <a:moveTo>
                  <a:pt x="0" y="0"/>
                </a:moveTo>
                <a:lnTo>
                  <a:pt x="3586632" y="0"/>
                </a:lnTo>
                <a:lnTo>
                  <a:pt x="3586632" y="2015985"/>
                </a:lnTo>
                <a:lnTo>
                  <a:pt x="0" y="201598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1" name="Google Shape;261;p3"/>
          <p:cNvSpPr/>
          <p:nvPr/>
        </p:nvSpPr>
        <p:spPr>
          <a:xfrm>
            <a:off x="14434201" y="639132"/>
            <a:ext cx="3347649" cy="746247"/>
          </a:xfrm>
          <a:custGeom>
            <a:rect b="b" l="l" r="r" t="t"/>
            <a:pathLst>
              <a:path extrusionOk="0" h="746247" w="3347649">
                <a:moveTo>
                  <a:pt x="0" y="0"/>
                </a:moveTo>
                <a:lnTo>
                  <a:pt x="3347649" y="0"/>
                </a:lnTo>
                <a:lnTo>
                  <a:pt x="3347649" y="746247"/>
                </a:lnTo>
                <a:lnTo>
                  <a:pt x="0" y="74624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2" name="Google Shape;262;p3"/>
          <p:cNvSpPr/>
          <p:nvPr/>
        </p:nvSpPr>
        <p:spPr>
          <a:xfrm>
            <a:off x="3446958" y="3699228"/>
            <a:ext cx="1156015" cy="728290"/>
          </a:xfrm>
          <a:custGeom>
            <a:rect b="b" l="l" r="r" t="t"/>
            <a:pathLst>
              <a:path extrusionOk="0" h="728290" w="1156015">
                <a:moveTo>
                  <a:pt x="0" y="0"/>
                </a:moveTo>
                <a:lnTo>
                  <a:pt x="1156016" y="0"/>
                </a:lnTo>
                <a:lnTo>
                  <a:pt x="1156016" y="728289"/>
                </a:lnTo>
                <a:lnTo>
                  <a:pt x="0" y="72828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3" name="Google Shape;263;p3"/>
          <p:cNvSpPr/>
          <p:nvPr/>
        </p:nvSpPr>
        <p:spPr>
          <a:xfrm>
            <a:off x="3891781" y="4535744"/>
            <a:ext cx="711193" cy="711193"/>
          </a:xfrm>
          <a:custGeom>
            <a:rect b="b" l="l" r="r" t="t"/>
            <a:pathLst>
              <a:path extrusionOk="0" h="711193" w="711193">
                <a:moveTo>
                  <a:pt x="0" y="0"/>
                </a:moveTo>
                <a:lnTo>
                  <a:pt x="711193" y="0"/>
                </a:lnTo>
                <a:lnTo>
                  <a:pt x="711193" y="711193"/>
                </a:lnTo>
                <a:lnTo>
                  <a:pt x="0" y="71119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4" name="Google Shape;264;p3"/>
          <p:cNvSpPr/>
          <p:nvPr/>
        </p:nvSpPr>
        <p:spPr>
          <a:xfrm>
            <a:off x="3876881" y="5552822"/>
            <a:ext cx="726093" cy="726093"/>
          </a:xfrm>
          <a:custGeom>
            <a:rect b="b" l="l" r="r" t="t"/>
            <a:pathLst>
              <a:path extrusionOk="0" h="726093" w="726093">
                <a:moveTo>
                  <a:pt x="0" y="0"/>
                </a:moveTo>
                <a:lnTo>
                  <a:pt x="726093" y="0"/>
                </a:lnTo>
                <a:lnTo>
                  <a:pt x="726093" y="726093"/>
                </a:lnTo>
                <a:lnTo>
                  <a:pt x="0" y="72609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265" name="Google Shape;265;p3"/>
          <p:cNvGrpSpPr/>
          <p:nvPr/>
        </p:nvGrpSpPr>
        <p:grpSpPr>
          <a:xfrm>
            <a:off x="-228300" y="6944209"/>
            <a:ext cx="18940740" cy="4430740"/>
            <a:chOff x="0" y="-57150"/>
            <a:chExt cx="4988508" cy="1166944"/>
          </a:xfrm>
        </p:grpSpPr>
        <p:sp>
          <p:nvSpPr>
            <p:cNvPr id="266" name="Google Shape;266;p3"/>
            <p:cNvSpPr/>
            <p:nvPr/>
          </p:nvSpPr>
          <p:spPr>
            <a:xfrm>
              <a:off x="0" y="0"/>
              <a:ext cx="4988508" cy="1109794"/>
            </a:xfrm>
            <a:custGeom>
              <a:rect b="b" l="l" r="r" t="t"/>
              <a:pathLst>
                <a:path extrusionOk="0" h="1109794" w="4988508">
                  <a:moveTo>
                    <a:pt x="0" y="0"/>
                  </a:moveTo>
                  <a:lnTo>
                    <a:pt x="4988508" y="0"/>
                  </a:lnTo>
                  <a:lnTo>
                    <a:pt x="4988508" y="1109794"/>
                  </a:lnTo>
                  <a:lnTo>
                    <a:pt x="0" y="1109794"/>
                  </a:lnTo>
                  <a:close/>
                </a:path>
              </a:pathLst>
            </a:custGeom>
            <a:solidFill>
              <a:srgbClr val="F7F1D5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7" name="Google Shape;267;p3"/>
            <p:cNvSpPr txBox="1"/>
            <p:nvPr/>
          </p:nvSpPr>
          <p:spPr>
            <a:xfrm>
              <a:off x="0" y="-57150"/>
              <a:ext cx="4988508" cy="116694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68" name="Google Shape;268;p3"/>
          <p:cNvSpPr/>
          <p:nvPr/>
        </p:nvSpPr>
        <p:spPr>
          <a:xfrm>
            <a:off x="15692648" y="7710148"/>
            <a:ext cx="1489130" cy="1938541"/>
          </a:xfrm>
          <a:custGeom>
            <a:rect b="b" l="l" r="r" t="t"/>
            <a:pathLst>
              <a:path extrusionOk="0" h="1938541" w="1489130">
                <a:moveTo>
                  <a:pt x="0" y="0"/>
                </a:moveTo>
                <a:lnTo>
                  <a:pt x="1489129" y="0"/>
                </a:lnTo>
                <a:lnTo>
                  <a:pt x="1489129" y="1938541"/>
                </a:lnTo>
                <a:lnTo>
                  <a:pt x="0" y="193854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9" name="Google Shape;269;p3"/>
          <p:cNvSpPr/>
          <p:nvPr/>
        </p:nvSpPr>
        <p:spPr>
          <a:xfrm>
            <a:off x="8989462" y="7963384"/>
            <a:ext cx="3063250" cy="1432070"/>
          </a:xfrm>
          <a:custGeom>
            <a:rect b="b" l="l" r="r" t="t"/>
            <a:pathLst>
              <a:path extrusionOk="0" h="1432070" w="3063250">
                <a:moveTo>
                  <a:pt x="0" y="0"/>
                </a:moveTo>
                <a:lnTo>
                  <a:pt x="3063251" y="0"/>
                </a:lnTo>
                <a:lnTo>
                  <a:pt x="3063251" y="1432069"/>
                </a:lnTo>
                <a:lnTo>
                  <a:pt x="0" y="14320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0" name="Google Shape;270;p3"/>
          <p:cNvSpPr/>
          <p:nvPr/>
        </p:nvSpPr>
        <p:spPr>
          <a:xfrm>
            <a:off x="12957588" y="7710148"/>
            <a:ext cx="1831642" cy="1834741"/>
          </a:xfrm>
          <a:custGeom>
            <a:rect b="b" l="l" r="r" t="t"/>
            <a:pathLst>
              <a:path extrusionOk="0" h="1834741" w="1831642">
                <a:moveTo>
                  <a:pt x="0" y="0"/>
                </a:moveTo>
                <a:lnTo>
                  <a:pt x="1831642" y="0"/>
                </a:lnTo>
                <a:lnTo>
                  <a:pt x="1831642" y="1834741"/>
                </a:lnTo>
                <a:lnTo>
                  <a:pt x="0" y="183474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0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1" name="Google Shape;271;p3"/>
          <p:cNvSpPr/>
          <p:nvPr/>
        </p:nvSpPr>
        <p:spPr>
          <a:xfrm>
            <a:off x="1106223" y="8346748"/>
            <a:ext cx="3002948" cy="645634"/>
          </a:xfrm>
          <a:custGeom>
            <a:rect b="b" l="l" r="r" t="t"/>
            <a:pathLst>
              <a:path extrusionOk="0" h="645634" w="3002948">
                <a:moveTo>
                  <a:pt x="0" y="0"/>
                </a:moveTo>
                <a:lnTo>
                  <a:pt x="3002947" y="0"/>
                </a:lnTo>
                <a:lnTo>
                  <a:pt x="3002947" y="645634"/>
                </a:lnTo>
                <a:lnTo>
                  <a:pt x="0" y="64563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1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2" name="Google Shape;272;p3"/>
          <p:cNvSpPr/>
          <p:nvPr/>
        </p:nvSpPr>
        <p:spPr>
          <a:xfrm>
            <a:off x="5014045" y="8047954"/>
            <a:ext cx="3070542" cy="1159130"/>
          </a:xfrm>
          <a:custGeom>
            <a:rect b="b" l="l" r="r" t="t"/>
            <a:pathLst>
              <a:path extrusionOk="0" h="1159130" w="3070542">
                <a:moveTo>
                  <a:pt x="0" y="0"/>
                </a:moveTo>
                <a:lnTo>
                  <a:pt x="3070542" y="0"/>
                </a:lnTo>
                <a:lnTo>
                  <a:pt x="3070542" y="1159129"/>
                </a:lnTo>
                <a:lnTo>
                  <a:pt x="0" y="115912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2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3" name="Google Shape;273;p3"/>
          <p:cNvSpPr txBox="1"/>
          <p:nvPr/>
        </p:nvSpPr>
        <p:spPr>
          <a:xfrm>
            <a:off x="2157051" y="1867850"/>
            <a:ext cx="3347700" cy="1231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b="0" i="0" lang="en-US" sz="8000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Contact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4" name="Google Shape;274;p3"/>
          <p:cNvSpPr txBox="1"/>
          <p:nvPr/>
        </p:nvSpPr>
        <p:spPr>
          <a:xfrm>
            <a:off x="4863628" y="3711204"/>
            <a:ext cx="3899371" cy="40851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9983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61"/>
              <a:buFont typeface="Arial"/>
              <a:buNone/>
            </a:pPr>
            <a:r>
              <a:rPr b="0" i="0" lang="en-US" sz="2461" u="sng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  <a:hlinkClick r:id="rId1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https://deafstudies.eu/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5" name="Google Shape;275;p3"/>
          <p:cNvSpPr txBox="1"/>
          <p:nvPr/>
        </p:nvSpPr>
        <p:spPr>
          <a:xfrm>
            <a:off x="4863628" y="4683302"/>
            <a:ext cx="5956800" cy="378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9983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61"/>
              <a:buFont typeface="Arial"/>
              <a:buNone/>
            </a:pPr>
            <a:r>
              <a:rPr lang="en-US" sz="2461">
                <a:solidFill>
                  <a:srgbClr val="FFFFFF"/>
                </a:solidFill>
              </a:rPr>
              <a:t>Deaf Studies, Heritage and Diversity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6" name="Google Shape;276;p3"/>
          <p:cNvSpPr txBox="1"/>
          <p:nvPr/>
        </p:nvSpPr>
        <p:spPr>
          <a:xfrm>
            <a:off x="4863629" y="5655400"/>
            <a:ext cx="2984971" cy="40851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9983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61"/>
              <a:buFont typeface="Arial"/>
              <a:buNone/>
            </a:pPr>
            <a:r>
              <a:rPr b="0" i="0" lang="en-US" sz="2461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@deafstudies.eu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2006-08-16T00:00:00.0000000Z</dcterms:created>
</cp:coreProperties>
</file>