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Anton" panose="020B0604020202020204" charset="0"/>
      <p:regular r:id="rId23"/>
    </p:embeddedFont>
    <p:embeddedFont>
      <p:font typeface="Quicksand" panose="020B0604020202020204" charset="0"/>
      <p:regular r:id="rId24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" roundtripDataSignature="AMtx7mjT1WZl5je+KxnbBoT1X23DB7ev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58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7cf28894ad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g37cf28894ad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hyperlink" Target="https://deafstudies.eu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48" y="3904550"/>
            <a:ext cx="13613400" cy="152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1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Notfall-Kommunikations-Systeme</a:t>
            </a:r>
            <a:endParaRPr sz="7100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5450055"/>
            <a:ext cx="114015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Barrierefreie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Technologie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für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Gehörlose</a:t>
            </a:r>
            <a:endParaRPr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495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| Workshop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3750519" y="3202939"/>
            <a:ext cx="14093343" cy="452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Notfall-Systeme verstehen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14"/>
              </a:lnSpc>
            </a:pPr>
            <a:r>
              <a:rPr lang="de-DE" sz="2800" dirty="0" smtClean="0">
                <a:solidFill>
                  <a:srgbClr val="FFFFFF"/>
                </a:solidFill>
                <a:latin typeface="Quicksand" panose="020B0604020202020204" charset="0"/>
                <a:ea typeface="Anton"/>
                <a:cs typeface="Anton"/>
                <a:sym typeface="Anton"/>
              </a:rPr>
              <a:t>Was sind Notfall-Kommunikationssysteme und wie </a:t>
            </a:r>
            <a:r>
              <a:rPr lang="de-DE" sz="2800" dirty="0">
                <a:solidFill>
                  <a:srgbClr val="FFFFFF"/>
                </a:solidFill>
                <a:latin typeface="Quicksand" panose="020B0604020202020204" charset="0"/>
                <a:ea typeface="Anton"/>
                <a:cs typeface="Anton"/>
                <a:sym typeface="Anton"/>
              </a:rPr>
              <a:t>sie </a:t>
            </a:r>
            <a:r>
              <a:rPr lang="de-DE" sz="2800" dirty="0" smtClean="0">
                <a:solidFill>
                  <a:srgbClr val="FFFFFF"/>
                </a:solidFill>
                <a:latin typeface="Quicksand" panose="020B0604020202020204" charset="0"/>
                <a:ea typeface="Anton"/>
                <a:cs typeface="Anton"/>
                <a:sym typeface="Anton"/>
              </a:rPr>
              <a:t>funktionieren sie.</a:t>
            </a:r>
          </a:p>
          <a:p>
            <a:pPr lvl="0">
              <a:lnSpc>
                <a:spcPct val="140014"/>
              </a:lnSpc>
            </a:pPr>
            <a:r>
              <a:rPr lang="de-DE" sz="28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Apps </a:t>
            </a:r>
            <a:r>
              <a:rPr lang="de-DE" sz="28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wie DEC112 ermöglichen die Kommunikation in Notfällen</a:t>
            </a:r>
            <a:r>
              <a:rPr lang="de-DE" sz="28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  <a:p>
            <a:pPr lvl="0">
              <a:lnSpc>
                <a:spcPct val="140014"/>
              </a:lnSpc>
            </a:pPr>
            <a:endParaRPr lang="de-DE"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>
              <a:lnSpc>
                <a:spcPct val="140014"/>
              </a:lnSpc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Du selbst kannst mit-helfen</a:t>
            </a:r>
            <a:r>
              <a:rPr lang="de-AT" sz="3499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/>
            </a:r>
            <a:br>
              <a:rPr lang="de-AT" sz="3499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Auch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gehörlose Menschen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können </a:t>
            </a:r>
            <a:r>
              <a:rPr lang="de-DE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andereb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Gehörlosen in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Notfällen helfen.</a:t>
            </a: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4100988" y="1007584"/>
            <a:ext cx="13103100" cy="17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9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Was </a:t>
            </a:r>
            <a:r>
              <a:rPr lang="en-US" sz="79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machen</a:t>
            </a:r>
            <a:r>
              <a:rPr lang="en-US" sz="79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79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wir</a:t>
            </a:r>
            <a:r>
              <a:rPr lang="en-US" sz="79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?</a:t>
            </a:r>
            <a:endParaRPr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D5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6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6"/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4571988" y="3137625"/>
            <a:ext cx="12632100" cy="5879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Technologische Tools 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45720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Apps, </a:t>
            </a:r>
            <a:r>
              <a:rPr lang="en-US" sz="2799" dirty="0" err="1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Websiten</a:t>
            </a:r>
            <a:r>
              <a:rPr lang="en-US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und </a:t>
            </a:r>
            <a:r>
              <a:rPr lang="en-US" sz="2799" dirty="0" err="1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Geräte</a:t>
            </a:r>
            <a:r>
              <a:rPr lang="en-US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zur</a:t>
            </a:r>
            <a:r>
              <a:rPr lang="en-US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Kontaktaufnahme</a:t>
            </a:r>
            <a:r>
              <a:rPr lang="en-US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für</a:t>
            </a:r>
            <a:r>
              <a:rPr lang="en-US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Gehörlose</a:t>
            </a:r>
            <a:r>
              <a:rPr lang="en-US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Universeller Zugang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45720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112 </a:t>
            </a:r>
            <a:r>
              <a:rPr lang="de-AT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– Notfallnummer für ganz Europa</a:t>
            </a: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Gleiche Rechte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</a:pP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Gehörlose Menschen sollten genauso wie hörende 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    Menschen </a:t>
            </a: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Hilfe erhalten.</a:t>
            </a: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4064252" y="1534525"/>
            <a:ext cx="13103100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Was </a:t>
            </a:r>
            <a:r>
              <a:rPr lang="en-US" sz="5400" dirty="0" err="1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sind</a:t>
            </a:r>
            <a:r>
              <a:rPr lang="en-US" sz="5400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5400" dirty="0" err="1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Notfall-Kommunikationssysteme</a:t>
            </a:r>
            <a:r>
              <a:rPr lang="en-US" sz="5400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?</a:t>
            </a:r>
            <a:endParaRPr sz="5100" dirty="0">
              <a:solidFill>
                <a:srgbClr val="161140"/>
              </a:solidFill>
            </a:endParaRPr>
          </a:p>
        </p:txBody>
      </p:sp>
      <p:sp>
        <p:nvSpPr>
          <p:cNvPr id="113" name="Google Shape;113;p16"/>
          <p:cNvSpPr/>
          <p:nvPr/>
        </p:nvSpPr>
        <p:spPr>
          <a:xfrm>
            <a:off x="14829676" y="9368075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p1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19" name="Google Shape;119;p1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1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2"/>
          <p:cNvSpPr txBox="1"/>
          <p:nvPr/>
        </p:nvSpPr>
        <p:spPr>
          <a:xfrm>
            <a:off x="4571988" y="3137625"/>
            <a:ext cx="12632100" cy="5277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Alle EU-Länder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45720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112 funktioniert im gesamten europäischen Raum</a:t>
            </a:r>
          </a:p>
          <a:p>
            <a:pPr marL="0" lvl="0" indent="45720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Unterschiedliche Zugänge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Sprach-, Text-, Video- und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Gebärdensprache-Möglichkeiten</a:t>
            </a: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 dirty="0" err="1" smtClean="0">
                <a:solidFill>
                  <a:srgbClr val="FFFFFF"/>
                </a:solidFill>
                <a:latin typeface="Anton"/>
                <a:ea typeface="Quicksand"/>
                <a:cs typeface="Quicksand"/>
                <a:sym typeface="Anton"/>
              </a:rPr>
              <a:t>Keine</a:t>
            </a:r>
            <a:r>
              <a:rPr lang="en-US" sz="3499" dirty="0" smtClean="0">
                <a:solidFill>
                  <a:srgbClr val="FFFFFF"/>
                </a:solidFill>
                <a:latin typeface="Anton"/>
                <a:ea typeface="Quicksand"/>
                <a:cs typeface="Quicksand"/>
                <a:sym typeface="Anton"/>
              </a:rPr>
              <a:t> </a:t>
            </a:r>
            <a:r>
              <a:rPr lang="en-US" sz="3499" dirty="0" err="1" smtClean="0">
                <a:solidFill>
                  <a:srgbClr val="FFFFFF"/>
                </a:solidFill>
                <a:latin typeface="Anton"/>
                <a:ea typeface="Quicksand"/>
                <a:cs typeface="Quicksand"/>
                <a:sym typeface="Anton"/>
              </a:rPr>
              <a:t>Anmeldung</a:t>
            </a:r>
            <a:r>
              <a:rPr lang="en-US" sz="3499" dirty="0" smtClean="0">
                <a:solidFill>
                  <a:srgbClr val="FFFFFF"/>
                </a:solidFill>
                <a:latin typeface="Anton"/>
                <a:ea typeface="Quicksand"/>
                <a:cs typeface="Quicksand"/>
                <a:sym typeface="Anton"/>
              </a:rPr>
              <a:t> </a:t>
            </a:r>
            <a:r>
              <a:rPr lang="en-US" sz="3499" dirty="0" err="1" smtClean="0">
                <a:solidFill>
                  <a:srgbClr val="FFFFFF"/>
                </a:solidFill>
                <a:latin typeface="Anton"/>
                <a:ea typeface="Quicksand"/>
                <a:cs typeface="Quicksand"/>
                <a:sym typeface="Anton"/>
              </a:rPr>
              <a:t>notwendig</a:t>
            </a:r>
            <a:endParaRPr lang="en-US" sz="3499" dirty="0" smtClean="0">
              <a:solidFill>
                <a:srgbClr val="FFFFFF"/>
              </a:solidFill>
              <a:latin typeface="Anton"/>
              <a:ea typeface="Quicksand"/>
              <a:cs typeface="Quicksand"/>
              <a:sym typeface="Anton"/>
            </a:endParaRPr>
          </a:p>
          <a:p>
            <a:pPr lvl="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8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de-DE" sz="28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   Funktioniert sofort, ohne sich vorher anzumelden.</a:t>
            </a:r>
            <a:endParaRPr lang="en-US" sz="2800" dirty="0" smtClean="0">
              <a:solidFill>
                <a:srgbClr val="FFFFFF"/>
              </a:solidFill>
              <a:latin typeface="Anton"/>
              <a:ea typeface="Quicksand"/>
              <a:cs typeface="Quicksand"/>
              <a:sym typeface="Anton"/>
            </a:endParaRPr>
          </a:p>
        </p:txBody>
      </p:sp>
      <p:sp>
        <p:nvSpPr>
          <p:cNvPr id="124" name="Google Shape;124;p12"/>
          <p:cNvSpPr txBox="1"/>
          <p:nvPr/>
        </p:nvSpPr>
        <p:spPr>
          <a:xfrm>
            <a:off x="4064252" y="1534525"/>
            <a:ext cx="13103100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112 – die Universal-</a:t>
            </a:r>
            <a:r>
              <a:rPr lang="en-US" sz="54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Nummer</a:t>
            </a:r>
            <a:endParaRPr sz="5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1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30" name="Google Shape;130;p19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" name="Google Shape;132;p19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9"/>
          <p:cNvSpPr/>
          <p:nvPr/>
        </p:nvSpPr>
        <p:spPr>
          <a:xfrm>
            <a:off x="-344113" y="13301"/>
            <a:ext cx="3610309" cy="2030799"/>
          </a:xfrm>
          <a:custGeom>
            <a:avLst/>
            <a:gdLst/>
            <a:ahLst/>
            <a:cxnLst/>
            <a:rect l="l" t="t" r="r" b="b"/>
            <a:pathLst>
              <a:path w="3610309" h="2030799" extrusionOk="0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9"/>
          <p:cNvSpPr txBox="1"/>
          <p:nvPr/>
        </p:nvSpPr>
        <p:spPr>
          <a:xfrm>
            <a:off x="4571988" y="3137625"/>
            <a:ext cx="12632100" cy="6784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Barrieren in der Kommunikation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Kein*e Dolmetscher*in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verfügbar.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    Schwierigkeit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, Rettungsdienste zu kontaktieren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Gefühl der Isolation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Notfalldienste sind nicht für gehörlose Menschen </a:t>
            </a:r>
            <a:r>
              <a:rPr lang="de-AT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ausgerichtet.</a:t>
            </a: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3499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Der Notruf 112 sollte für alle Menschen uneingeschränkt zugänglich sein, auch für gehörlose Menschen </a:t>
            </a:r>
            <a:r>
              <a:rPr lang="de-DE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–</a:t>
            </a:r>
          </a:p>
          <a:p>
            <a:pPr lvl="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RTT</a:t>
            </a:r>
            <a:r>
              <a:rPr lang="de-DE" sz="3499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, VRS und Video in einem System!</a:t>
            </a: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5" name="Google Shape;135;p19"/>
          <p:cNvSpPr txBox="1"/>
          <p:nvPr/>
        </p:nvSpPr>
        <p:spPr>
          <a:xfrm>
            <a:off x="4064252" y="1534525"/>
            <a:ext cx="13103100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Probleme</a:t>
            </a:r>
            <a:r>
              <a:rPr lang="en-US" sz="54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54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für</a:t>
            </a:r>
            <a:r>
              <a:rPr lang="en-US" sz="54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54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gehörlose</a:t>
            </a:r>
            <a:r>
              <a:rPr lang="en-US" sz="54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Menschen</a:t>
            </a:r>
            <a:endParaRPr sz="5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17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41" name="Google Shape;141;p17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p17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-344113" y="0"/>
            <a:ext cx="3610309" cy="2030799"/>
          </a:xfrm>
          <a:custGeom>
            <a:avLst/>
            <a:gdLst/>
            <a:ahLst/>
            <a:cxnLst/>
            <a:rect l="l" t="t" r="r" b="b"/>
            <a:pathLst>
              <a:path w="3610309" h="2030799" extrusionOk="0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7"/>
          <p:cNvSpPr txBox="1"/>
          <p:nvPr/>
        </p:nvSpPr>
        <p:spPr>
          <a:xfrm>
            <a:off x="4571988" y="3137625"/>
            <a:ext cx="12632100" cy="5427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Erfahrungsaustausch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marL="514350" lvl="0" indent="-514350">
              <a:lnSpc>
                <a:spcPct val="140014"/>
              </a:lnSpc>
              <a:buClr>
                <a:schemeClr val="dk1"/>
              </a:buClr>
              <a:buSzPts val="1100"/>
              <a:buAutoNum type="arabicPeriod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Hast du jemals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Notfallhilfe benötigt? Was ist passiert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</a:p>
          <a:p>
            <a:pPr marL="514350" lvl="0" indent="-514350">
              <a:lnSpc>
                <a:spcPct val="140014"/>
              </a:lnSpc>
              <a:buClr>
                <a:schemeClr val="dk1"/>
              </a:buClr>
              <a:buSzPts val="1100"/>
              <a:buAutoNum type="arabicPeriod"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Kommunikations-Barrieren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2. Was erschwert es gehörlosen Menschen, in Notfällen Hilfe zu erhalten?</a:t>
            </a: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3499" dirty="0" smtClean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Anderen helfen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14"/>
              </a:lnSpc>
            </a:pP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3. Wie können gehörlose Menschen hörenden Menschen in Notfällen helfen?</a:t>
            </a: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6" name="Google Shape;146;p17"/>
          <p:cNvSpPr txBox="1"/>
          <p:nvPr/>
        </p:nvSpPr>
        <p:spPr>
          <a:xfrm>
            <a:off x="4064252" y="1534525"/>
            <a:ext cx="13103100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Gruppen-Diskussion</a:t>
            </a:r>
            <a:endParaRPr sz="5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15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52" name="Google Shape;152;p15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1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" name="Google Shape;154;p15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5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5"/>
          <p:cNvSpPr txBox="1"/>
          <p:nvPr/>
        </p:nvSpPr>
        <p:spPr>
          <a:xfrm>
            <a:off x="4571988" y="3137625"/>
            <a:ext cx="12632100" cy="5427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Europäisches</a:t>
            </a:r>
            <a:r>
              <a:rPr lang="en-US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3499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Gesetz</a:t>
            </a:r>
            <a:r>
              <a:rPr lang="en-US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3499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zur</a:t>
            </a:r>
            <a:r>
              <a:rPr lang="en-US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3499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Barriere-Freiheit</a:t>
            </a:r>
            <a:r>
              <a:rPr lang="en-US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Alle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Notfalldienste müssen bis 2025–2027 zugänglich sein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Europäischer Kommunikations-Code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112 muss über Text, Video und Gebärdensprache funktionieren</a:t>
            </a: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3499" dirty="0" smtClean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Universelle Rechte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Gleichbleibende Servicequalität für alle in den EU-Mitgliedstaaten</a:t>
            </a: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7" name="Google Shape;157;p15"/>
          <p:cNvSpPr txBox="1"/>
          <p:nvPr/>
        </p:nvSpPr>
        <p:spPr>
          <a:xfrm>
            <a:off x="4064252" y="1534525"/>
            <a:ext cx="13103100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EU </a:t>
            </a:r>
            <a:r>
              <a:rPr lang="en-US" sz="54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Rechtliche</a:t>
            </a:r>
            <a:r>
              <a:rPr lang="en-US" sz="54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54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Rahmen</a:t>
            </a:r>
            <a:endParaRPr sz="5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D5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2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63" name="Google Shape;163;p20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2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5" name="Google Shape;165;p20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0"/>
          <p:cNvSpPr/>
          <p:nvPr/>
        </p:nvSpPr>
        <p:spPr>
          <a:xfrm>
            <a:off x="14829676" y="9368075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0"/>
          <p:cNvSpPr txBox="1"/>
          <p:nvPr/>
        </p:nvSpPr>
        <p:spPr>
          <a:xfrm>
            <a:off x="4571988" y="3137625"/>
            <a:ext cx="12632100" cy="6030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GPS </a:t>
            </a:r>
            <a:r>
              <a:rPr lang="en-US" sz="3499" dirty="0" err="1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Erkennung</a:t>
            </a:r>
            <a:endParaRPr sz="3499" dirty="0" smtClean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Teilt automatisch 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deinen </a:t>
            </a: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genauen Standort</a:t>
            </a: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3499" dirty="0" smtClean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Text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Kommunikation funktioniert durch Schrift/Tippen</a:t>
            </a: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    keine </a:t>
            </a: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Stimme 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erforderlich</a:t>
            </a: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Direkte Verbindung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</a:pP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Direkte Links zu regionalen 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Notruf-Zentralen</a:t>
            </a: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8" name="Google Shape;168;p20"/>
          <p:cNvSpPr txBox="1"/>
          <p:nvPr/>
        </p:nvSpPr>
        <p:spPr>
          <a:xfrm>
            <a:off x="4064252" y="1534525"/>
            <a:ext cx="13103100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dirty="0" err="1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Technische</a:t>
            </a:r>
            <a:r>
              <a:rPr lang="en-US" sz="5400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5400" dirty="0" err="1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Lösung</a:t>
            </a:r>
            <a:r>
              <a:rPr lang="en-US" sz="5400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: </a:t>
            </a:r>
            <a:r>
              <a:rPr lang="en-US" sz="5400" dirty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DEC112 App</a:t>
            </a:r>
            <a:endParaRPr sz="5100" dirty="0">
              <a:solidFill>
                <a:srgbClr val="16114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74" name="Google Shape;174;p10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6" name="Google Shape;176;p10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0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0"/>
          <p:cNvSpPr txBox="1"/>
          <p:nvPr/>
        </p:nvSpPr>
        <p:spPr>
          <a:xfrm>
            <a:off x="4100988" y="2015169"/>
            <a:ext cx="12632100" cy="6633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Live-Demonstration</a:t>
            </a:r>
            <a:endParaRPr sz="3499" dirty="0" smtClean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99" dirty="0" smtClean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Schau zu und lerne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14"/>
              </a:lnSpc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Schau zu,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wie die DEC112-App in realen </a:t>
            </a:r>
            <a:r>
              <a:rPr lang="de-DE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Notfallssituationen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funktioniert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  <a:p>
            <a:pPr lvl="0">
              <a:lnSpc>
                <a:spcPct val="140014"/>
              </a:lnSpc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Praktische Übung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Test die App – im Demonstrations-Modus!!!</a:t>
            </a: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Erklärung und offene Fragen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14"/>
              </a:lnSpc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Erkläre, wie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Funktionen verwendet und Probleme gelöst werden können.</a:t>
            </a: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9" name="Google Shape;179;p10"/>
          <p:cNvSpPr txBox="1"/>
          <p:nvPr/>
        </p:nvSpPr>
        <p:spPr>
          <a:xfrm>
            <a:off x="4100988" y="80300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DEC112 App Demo</a:t>
            </a:r>
            <a:endParaRPr sz="5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85" name="Google Shape;185;p1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7" name="Google Shape;187;p11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1"/>
          <p:cNvSpPr txBox="1"/>
          <p:nvPr/>
        </p:nvSpPr>
        <p:spPr>
          <a:xfrm>
            <a:off x="4192797" y="1589281"/>
            <a:ext cx="12632100" cy="8442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Situation </a:t>
            </a:r>
            <a:r>
              <a:rPr lang="en-US" sz="3499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45720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Gehörlos benötigen dringend Hilfe.</a:t>
            </a: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Situation </a:t>
            </a:r>
            <a:r>
              <a:rPr lang="en-US" sz="3499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Gehörlose Person hilft hörender Person in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Notfall.</a:t>
            </a: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Situation </a:t>
            </a:r>
            <a:r>
              <a:rPr lang="en-US" sz="3499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Notfall während einer Reise in einem anderen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EU-Land</a:t>
            </a: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en-US" sz="3499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Verschiedene</a:t>
            </a:r>
            <a:r>
              <a:rPr lang="en-US" sz="3499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3499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Kommunikationsmethoden</a:t>
            </a:r>
            <a:r>
              <a:rPr lang="en-US" sz="3499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3499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üben</a:t>
            </a:r>
            <a:endParaRPr lang="en-US" sz="3499" dirty="0" smtClean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Real-time </a:t>
            </a:r>
            <a:r>
              <a:rPr lang="en-US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Text (RTT) • Video Relay • 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Apps</a:t>
            </a:r>
          </a:p>
          <a:p>
            <a:pPr lvl="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RRT = </a:t>
            </a:r>
            <a:r>
              <a:rPr lang="en-US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Echtzeit</a:t>
            </a:r>
            <a:r>
              <a:rPr lang="en-US" sz="27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-</a:t>
            </a:r>
            <a:r>
              <a:rPr lang="en-US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Nachrichten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(System </a:t>
            </a:r>
            <a:r>
              <a:rPr lang="en-US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mit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direkter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Text-</a:t>
            </a:r>
            <a:r>
              <a:rPr lang="en-US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Kommunikation</a:t>
            </a:r>
            <a:r>
              <a:rPr lang="en-US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)</a:t>
            </a: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0" name="Google Shape;190;p11"/>
          <p:cNvSpPr txBox="1"/>
          <p:nvPr/>
        </p:nvSpPr>
        <p:spPr>
          <a:xfrm>
            <a:off x="4100988" y="425886"/>
            <a:ext cx="13103100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Rollenspiel</a:t>
            </a:r>
            <a:r>
              <a:rPr lang="en-US" sz="54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:</a:t>
            </a:r>
            <a:endParaRPr sz="5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D5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18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96" name="Google Shape;196;p18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8" name="Google Shape;198;p18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8"/>
          <p:cNvSpPr/>
          <p:nvPr/>
        </p:nvSpPr>
        <p:spPr>
          <a:xfrm>
            <a:off x="14829676" y="9368075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8"/>
          <p:cNvSpPr txBox="1"/>
          <p:nvPr/>
        </p:nvSpPr>
        <p:spPr>
          <a:xfrm>
            <a:off x="4571988" y="3137625"/>
            <a:ext cx="12984492" cy="6482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Finde lokale Dienste 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Recherchiere Notfallkommunikations-Apps </a:t>
            </a: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und -Dienste in 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deinem </a:t>
            </a: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Land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Prüfe die Zugänglichkeit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Überprüfe, </a:t>
            </a: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ob Dienstleistungen für gehörlose Menschen 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    wirklich </a:t>
            </a: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zugänglich sind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Teile deine Ergebnisse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45720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Stelle deine Ergebnisse in der Gruppe vor.</a:t>
            </a: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1" name="Google Shape;201;p18"/>
          <p:cNvSpPr txBox="1"/>
          <p:nvPr/>
        </p:nvSpPr>
        <p:spPr>
          <a:xfrm>
            <a:off x="4100988" y="685440"/>
            <a:ext cx="13103100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5400" dirty="0" err="1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Übung</a:t>
            </a:r>
            <a:r>
              <a:rPr lang="en-US" sz="5400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5400" dirty="0" err="1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zum</a:t>
            </a:r>
            <a:r>
              <a:rPr lang="en-US" sz="5400" dirty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5400" dirty="0" err="1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Thema</a:t>
            </a:r>
            <a:r>
              <a:rPr lang="en-US" sz="5400" dirty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5400" dirty="0" err="1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Länderforschung</a:t>
            </a:r>
            <a:endParaRPr sz="5100" dirty="0">
              <a:solidFill>
                <a:srgbClr val="16114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13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07" name="Google Shape;207;p13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13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9" name="Google Shape;209;p13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3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3"/>
          <p:cNvSpPr txBox="1"/>
          <p:nvPr/>
        </p:nvSpPr>
        <p:spPr>
          <a:xfrm>
            <a:off x="4571988" y="3137625"/>
            <a:ext cx="12632100" cy="5276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Bewertung von Diensten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45720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Bewerte die Wirksamkeit von Diensten.</a:t>
            </a: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Gemeinschafts-Aktion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en-US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Bewerte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wie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gut die </a:t>
            </a:r>
            <a:r>
              <a:rPr lang="en-US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Notfall-Dienste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funktionieren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lang="en-US"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Zeige es auch anderen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Teile dein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Wissen mit Freunden und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deiner Familie.</a:t>
            </a: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12" name="Google Shape;212;p13"/>
          <p:cNvSpPr txBox="1"/>
          <p:nvPr/>
        </p:nvSpPr>
        <p:spPr>
          <a:xfrm>
            <a:off x="4064252" y="1534525"/>
            <a:ext cx="13103100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Werde</a:t>
            </a:r>
            <a:r>
              <a:rPr lang="en-US" sz="54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54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ein</a:t>
            </a:r>
            <a:r>
              <a:rPr lang="en-US" sz="54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*e </a:t>
            </a:r>
            <a:r>
              <a:rPr lang="en-US" sz="54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Interessensvertreter</a:t>
            </a:r>
            <a:r>
              <a:rPr lang="en-US" sz="54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*in!</a:t>
            </a:r>
            <a:endParaRPr sz="5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1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18" name="Google Shape;218;p14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1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0" name="Google Shape;220;p14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4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4"/>
          <p:cNvSpPr txBox="1"/>
          <p:nvPr/>
        </p:nvSpPr>
        <p:spPr>
          <a:xfrm>
            <a:off x="4571988" y="3137625"/>
            <a:ext cx="12632100" cy="5277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112 </a:t>
            </a: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ist für ALLE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Die universelle Notrufnummer sollte uneingeschränkt erreichbar sein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  <a:p>
            <a:pPr lvl="0">
              <a:lnSpc>
                <a:spcPct val="140014"/>
              </a:lnSpc>
              <a:buClr>
                <a:schemeClr val="dk1"/>
              </a:buClr>
              <a:buSzPts val="1100"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Technologie hilft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Apps wie DEC112 ermöglichen die Kommunikation in Notfällen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  <a:p>
            <a:pPr lvl="0">
              <a:lnSpc>
                <a:spcPct val="140014"/>
              </a:lnSpc>
              <a:buClr>
                <a:schemeClr val="dk1"/>
              </a:buClr>
              <a:buSzPts val="1100"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Du kannst selbst helfen</a:t>
            </a:r>
          </a:p>
          <a:p>
            <a:pPr lvl="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800" dirty="0">
                <a:solidFill>
                  <a:srgbClr val="FFFFFF"/>
                </a:solidFill>
                <a:latin typeface="Quicksand" panose="020B0604020202020204" charset="0"/>
                <a:ea typeface="Anton"/>
                <a:cs typeface="Anton"/>
                <a:sym typeface="Anton"/>
              </a:rPr>
              <a:t>Auch gehörlose Menschen können anderen in Notfällen helfen.</a:t>
            </a:r>
            <a:endParaRPr sz="2800" dirty="0">
              <a:solidFill>
                <a:srgbClr val="FFFFFF"/>
              </a:solidFill>
              <a:latin typeface="Quicksand" panose="020B0604020202020204" charset="0"/>
              <a:ea typeface="Anton"/>
              <a:cs typeface="Anton"/>
              <a:sym typeface="Anton"/>
            </a:endParaRPr>
          </a:p>
        </p:txBody>
      </p:sp>
      <p:sp>
        <p:nvSpPr>
          <p:cNvPr id="223" name="Google Shape;223;p14"/>
          <p:cNvSpPr txBox="1"/>
          <p:nvPr/>
        </p:nvSpPr>
        <p:spPr>
          <a:xfrm>
            <a:off x="4064252" y="1534525"/>
            <a:ext cx="13103100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Wichtige</a:t>
            </a:r>
            <a:r>
              <a:rPr lang="en-US" sz="54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54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Erkenntnisse</a:t>
            </a:r>
            <a:endParaRPr sz="5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p2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29" name="Google Shape;229;p2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2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1" name="Google Shape;231;p2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1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1"/>
          <p:cNvSpPr txBox="1"/>
          <p:nvPr/>
        </p:nvSpPr>
        <p:spPr>
          <a:xfrm>
            <a:off x="4571988" y="3137625"/>
            <a:ext cx="12632100" cy="63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Know Your Rights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45720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Emergency services must be accessible under EU law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Use Technology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45720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Apps and RTT make 112 accessible for deaf people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Help Others</a:t>
            </a:r>
            <a:endParaRPr sz="34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45720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Share your knowledge to save lives in your community</a:t>
            </a: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4" name="Google Shape;234;p21"/>
          <p:cNvSpPr txBox="1"/>
          <p:nvPr/>
        </p:nvSpPr>
        <p:spPr>
          <a:xfrm>
            <a:off x="4064252" y="1534525"/>
            <a:ext cx="13103100" cy="11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3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Remember These Important Points</a:t>
            </a:r>
            <a:endParaRPr sz="7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D5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oogle Shape;239;g37cf28894ad_0_7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40" name="Google Shape;240;g37cf28894ad_0_76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g37cf28894ad_0_7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2" name="Google Shape;242;g37cf28894ad_0_76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g37cf28894ad_0_76"/>
          <p:cNvSpPr/>
          <p:nvPr/>
        </p:nvSpPr>
        <p:spPr>
          <a:xfrm>
            <a:off x="14829676" y="9368075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37cf28894ad_0_76"/>
          <p:cNvSpPr txBox="1"/>
          <p:nvPr/>
        </p:nvSpPr>
        <p:spPr>
          <a:xfrm>
            <a:off x="4571988" y="3137625"/>
            <a:ext cx="12632100" cy="5578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Fähigkeiten erwerben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Du weißt, wie du Notfallsysteme </a:t>
            </a: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verwenden 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kannst</a:t>
            </a: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3499" dirty="0" smtClean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Wissen teilen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Hilf anderen, </a:t>
            </a: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sich über Notfallkommunikation zu informieren</a:t>
            </a: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3499" dirty="0" smtClean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Bleib sicher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Notfallhilfe ist verfügbar, 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wenn du sie brauchst</a:t>
            </a: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5" name="Google Shape;245;g37cf28894ad_0_76"/>
          <p:cNvSpPr txBox="1"/>
          <p:nvPr/>
        </p:nvSpPr>
        <p:spPr>
          <a:xfrm>
            <a:off x="4064252" y="1534525"/>
            <a:ext cx="13103100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dirty="0" err="1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Vielen</a:t>
            </a:r>
            <a:r>
              <a:rPr lang="en-US" sz="5400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 Dank!</a:t>
            </a:r>
            <a:endParaRPr sz="5100" dirty="0">
              <a:solidFill>
                <a:srgbClr val="16114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"/>
          <p:cNvSpPr/>
          <p:nvPr/>
        </p:nvSpPr>
        <p:spPr>
          <a:xfrm>
            <a:off x="0" y="4263"/>
            <a:ext cx="3586632" cy="2015986"/>
          </a:xfrm>
          <a:custGeom>
            <a:avLst/>
            <a:gdLst/>
            <a:ahLst/>
            <a:cxnLst/>
            <a:rect l="l" t="t" r="r" b="b"/>
            <a:pathLst>
              <a:path w="3586632" h="2015986" extrusionOk="0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3"/>
          <p:cNvSpPr/>
          <p:nvPr/>
        </p:nvSpPr>
        <p:spPr>
          <a:xfrm>
            <a:off x="14434201" y="639132"/>
            <a:ext cx="3347649" cy="746247"/>
          </a:xfrm>
          <a:custGeom>
            <a:avLst/>
            <a:gdLst/>
            <a:ahLst/>
            <a:cxnLst/>
            <a:rect l="l" t="t" r="r" b="b"/>
            <a:pathLst>
              <a:path w="3347649" h="746247" extrusionOk="0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3"/>
          <p:cNvSpPr/>
          <p:nvPr/>
        </p:nvSpPr>
        <p:spPr>
          <a:xfrm>
            <a:off x="3446958" y="3699228"/>
            <a:ext cx="1156015" cy="728290"/>
          </a:xfrm>
          <a:custGeom>
            <a:avLst/>
            <a:gdLst/>
            <a:ahLst/>
            <a:cxnLst/>
            <a:rect l="l" t="t" r="r" b="b"/>
            <a:pathLst>
              <a:path w="1156015" h="728290" extrusionOk="0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3"/>
          <p:cNvSpPr/>
          <p:nvPr/>
        </p:nvSpPr>
        <p:spPr>
          <a:xfrm>
            <a:off x="3891781" y="4535744"/>
            <a:ext cx="711193" cy="711193"/>
          </a:xfrm>
          <a:custGeom>
            <a:avLst/>
            <a:gdLst/>
            <a:ahLst/>
            <a:cxnLst/>
            <a:rect l="l" t="t" r="r" b="b"/>
            <a:pathLst>
              <a:path w="711193" h="711193" extrusionOk="0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3"/>
          <p:cNvSpPr/>
          <p:nvPr/>
        </p:nvSpPr>
        <p:spPr>
          <a:xfrm>
            <a:off x="3876881" y="5552822"/>
            <a:ext cx="726093" cy="726093"/>
          </a:xfrm>
          <a:custGeom>
            <a:avLst/>
            <a:gdLst/>
            <a:ahLst/>
            <a:cxnLst/>
            <a:rect l="l" t="t" r="r" b="b"/>
            <a:pathLst>
              <a:path w="726093" h="726093" extrusionOk="0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5" name="Google Shape;255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56" name="Google Shape;256;p3"/>
            <p:cNvSpPr/>
            <p:nvPr/>
          </p:nvSpPr>
          <p:spPr>
            <a:xfrm>
              <a:off x="0" y="0"/>
              <a:ext cx="4988508" cy="1109794"/>
            </a:xfrm>
            <a:custGeom>
              <a:avLst/>
              <a:gdLst/>
              <a:ahLst/>
              <a:cxnLst/>
              <a:rect l="l" t="t" r="r" b="b"/>
              <a:pathLst>
                <a:path w="4988508" h="1109794" extrusionOk="0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8" name="Google Shape;258;p3"/>
          <p:cNvSpPr/>
          <p:nvPr/>
        </p:nvSpPr>
        <p:spPr>
          <a:xfrm>
            <a:off x="15692648" y="7710148"/>
            <a:ext cx="1489130" cy="1938541"/>
          </a:xfrm>
          <a:custGeom>
            <a:avLst/>
            <a:gdLst/>
            <a:ahLst/>
            <a:cxnLst/>
            <a:rect l="l" t="t" r="r" b="b"/>
            <a:pathLst>
              <a:path w="1489130" h="1938541" extrusionOk="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3"/>
          <p:cNvSpPr/>
          <p:nvPr/>
        </p:nvSpPr>
        <p:spPr>
          <a:xfrm>
            <a:off x="8989462" y="7963384"/>
            <a:ext cx="3063250" cy="1432070"/>
          </a:xfrm>
          <a:custGeom>
            <a:avLst/>
            <a:gdLst/>
            <a:ahLst/>
            <a:cxnLst/>
            <a:rect l="l" t="t" r="r" b="b"/>
            <a:pathLst>
              <a:path w="3063250" h="1432070" extrusionOk="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3"/>
          <p:cNvSpPr/>
          <p:nvPr/>
        </p:nvSpPr>
        <p:spPr>
          <a:xfrm>
            <a:off x="12957588" y="7710148"/>
            <a:ext cx="1831642" cy="1834741"/>
          </a:xfrm>
          <a:custGeom>
            <a:avLst/>
            <a:gdLst/>
            <a:ahLst/>
            <a:cxnLst/>
            <a:rect l="l" t="t" r="r" b="b"/>
            <a:pathLst>
              <a:path w="1831642" h="1834741" extrusionOk="0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3"/>
          <p:cNvSpPr/>
          <p:nvPr/>
        </p:nvSpPr>
        <p:spPr>
          <a:xfrm>
            <a:off x="1106223" y="8346748"/>
            <a:ext cx="3002948" cy="645634"/>
          </a:xfrm>
          <a:custGeom>
            <a:avLst/>
            <a:gdLst/>
            <a:ahLst/>
            <a:cxnLst/>
            <a:rect l="l" t="t" r="r" b="b"/>
            <a:pathLst>
              <a:path w="3002948" h="645634" extrusionOk="0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3"/>
          <p:cNvSpPr/>
          <p:nvPr/>
        </p:nvSpPr>
        <p:spPr>
          <a:xfrm>
            <a:off x="5014045" y="8047954"/>
            <a:ext cx="3070542" cy="1159130"/>
          </a:xfrm>
          <a:custGeom>
            <a:avLst/>
            <a:gdLst/>
            <a:ahLst/>
            <a:cxnLst/>
            <a:rect l="l" t="t" r="r" b="b"/>
            <a:pathLst>
              <a:path w="3070542" h="1159130" extrusionOk="0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3"/>
          <p:cNvSpPr txBox="1"/>
          <p:nvPr/>
        </p:nvSpPr>
        <p:spPr>
          <a:xfrm>
            <a:off x="2157043" y="1867848"/>
            <a:ext cx="3102769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dirty="0"/>
          </a:p>
        </p:txBody>
      </p:sp>
      <p:sp>
        <p:nvSpPr>
          <p:cNvPr id="264" name="Google Shape;264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https://deafstudies.eu/</a:t>
            </a:r>
            <a:endParaRPr/>
          </a:p>
        </p:txBody>
      </p:sp>
      <p:sp>
        <p:nvSpPr>
          <p:cNvPr id="265" name="Google Shape;265;p3"/>
          <p:cNvSpPr txBox="1"/>
          <p:nvPr/>
        </p:nvSpPr>
        <p:spPr>
          <a:xfrm>
            <a:off x="4863628" y="4683302"/>
            <a:ext cx="59567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Deaf Culture, Heritage and Diversity</a:t>
            </a:r>
            <a:endParaRPr/>
          </a:p>
        </p:txBody>
      </p:sp>
      <p:sp>
        <p:nvSpPr>
          <p:cNvPr id="266" name="Google Shape;266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574</Words>
  <Application>Microsoft Office PowerPoint</Application>
  <PresentationFormat>Benutzerdefiniert</PresentationFormat>
  <Paragraphs>137</Paragraphs>
  <Slides>16</Slides>
  <Notes>16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1" baseType="lpstr">
      <vt:lpstr>Arial</vt:lpstr>
      <vt:lpstr>Calibri</vt:lpstr>
      <vt:lpstr>Anton</vt:lpstr>
      <vt:lpstr>Quicksand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Manuela Hofer</dc:creator>
  <cp:lastModifiedBy>Manuela Hofer</cp:lastModifiedBy>
  <cp:revision>10</cp:revision>
  <dcterms:created xsi:type="dcterms:W3CDTF">2006-08-16T00:00:00Z</dcterms:created>
  <dcterms:modified xsi:type="dcterms:W3CDTF">2026-03-31T13:12:26Z</dcterms:modified>
</cp:coreProperties>
</file>