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10287000" cx="18288000"/>
  <p:notesSz cx="6858000" cy="9144000"/>
  <p:embeddedFontLst>
    <p:embeddedFont>
      <p:font typeface="Anton"/>
      <p:regular r:id="rId23"/>
    </p:embeddedFont>
    <p:embeddedFont>
      <p:font typeface="Quicksand"/>
      <p:regular r:id="rId24"/>
      <p:bold r:id="rId25"/>
    </p:embeddedFont>
    <p:embeddedFont>
      <p:font typeface="Quicksand Medium"/>
      <p:regular r:id="rId26"/>
      <p:bold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8" roundtripDataSignature="AMtx7mj/48uNR/RlzhBiL8yk9BFvDLWIs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Quicksand-regular.fntdata"/><Relationship Id="rId23" Type="http://schemas.openxmlformats.org/officeDocument/2006/relationships/font" Target="fonts/Anton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QuicksandMedium-regular.fntdata"/><Relationship Id="rId25" Type="http://schemas.openxmlformats.org/officeDocument/2006/relationships/font" Target="fonts/Quicksand-bold.fntdata"/><Relationship Id="rId28" Type="http://customschemas.google.com/relationships/presentationmetadata" Target="metadata"/><Relationship Id="rId27" Type="http://schemas.openxmlformats.org/officeDocument/2006/relationships/font" Target="fonts/QuicksandMedium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d69c130d6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g3d69c130d6e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7d09cdf290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g37d09cdf290_0_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7d09cdf290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g37d09cdf290_0_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7d09cdf290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g37d09cdf290_0_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7d09cdf290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0" name="Google Shape;160;g37d09cdf290_0_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7d09cdf290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1" name="Google Shape;171;g37d09cdf290_0_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7d09cdf290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g37d09cdf290_0_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7d09cdf290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3" name="Google Shape;193;g37d09cdf290_0_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7d09cdf290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4" name="Google Shape;204;g37d09cdf290_0_1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7d09cdf290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5" name="Google Shape;215;g37d09cdf290_0_1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7d09cdf290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6" name="Google Shape;226;g37d09cdf290_0_1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7d09cdf290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7" name="Google Shape;237;g37d09cdf290_0_1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7d09cdf290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8" name="Google Shape;248;g37d09cdf290_0_1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9" name="Google Shape;25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1" Type="http://schemas.openxmlformats.org/officeDocument/2006/relationships/image" Target="../media/image9.png"/><Relationship Id="rId10" Type="http://schemas.openxmlformats.org/officeDocument/2006/relationships/image" Target="../media/image7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openxmlformats.org/officeDocument/2006/relationships/image" Target="../media/image10.png"/><Relationship Id="rId7" Type="http://schemas.openxmlformats.org/officeDocument/2006/relationships/image" Target="../media/image12.png"/><Relationship Id="rId8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4" y="3428788"/>
            <a:ext cx="866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i="0" lang="en-US" sz="22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Workshop di </a:t>
            </a:r>
            <a:r>
              <a:rPr i="0" lang="en-US" sz="22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Studies</a:t>
            </a:r>
            <a:endParaRPr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50" y="4069975"/>
            <a:ext cx="142098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00"/>
              <a:buFont typeface="Arial"/>
              <a:buNone/>
            </a:pPr>
            <a:r>
              <a:rPr b="0" i="0" lang="en-US" sz="71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Servizi e tecnologie di interpretariato</a:t>
            </a:r>
            <a:endParaRPr b="0" i="0" sz="71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4" y="5450055"/>
            <a:ext cx="11401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Tecnologia di accessibilità per persone sorde</a:t>
            </a:r>
            <a:endParaRPr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3846700" y="2853288"/>
            <a:ext cx="14213100" cy="59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Comprendere i tipi di servizio</a:t>
            </a:r>
            <a:endParaRPr b="0" i="0" sz="36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4572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Conoscere i diversi fornitori di servizi di interpretariato e le diverse tecnologie</a:t>
            </a:r>
            <a:endParaRPr b="0" i="0" sz="3000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4572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Conoscere i propri diritti</a:t>
            </a:r>
            <a:endParaRPr b="0" i="0" sz="36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4572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Scoprire quali diritti hai nel richiedere e gestire un interprete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Padroneggiare le Risorse Europee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4572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Imparare a orientarti tra i servizi di interpretariato nei diversi paesi europei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3846702" y="932825"/>
            <a:ext cx="131031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b="0" i="0" lang="en-US" sz="78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Perché siamo qui?</a:t>
            </a:r>
            <a:endParaRPr b="0" i="0" sz="7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6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6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6"/>
          <p:cNvSpPr txBox="1"/>
          <p:nvPr/>
        </p:nvSpPr>
        <p:spPr>
          <a:xfrm>
            <a:off x="3846700" y="2268025"/>
            <a:ext cx="12398100" cy="78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Supporto Professionale</a:t>
            </a:r>
            <a:endParaRPr b="0" i="0" sz="36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51435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Gli interpreti qualificati supportano la comunicazione tra persone sorde e udenti</a:t>
            </a:r>
            <a:endParaRPr b="0"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Fornitori diversi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51435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Aziende, organizzazioni e servizi pubblici offrono supporto all’interpretariato</a:t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Soluzioni Tecnologiche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51435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 app, le piattaforme video e gli strumenti digitali agevolano la comunicazione</a:t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3846700" y="825350"/>
            <a:ext cx="13882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b="0" i="0" lang="en-US" sz="7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Cosa sono i servizi di interpretariato?</a:t>
            </a:r>
            <a:endParaRPr b="0" i="0" sz="72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13" name="Google Shape;113;p1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oogle Shape;118;g3d69c130d6e_0_0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19" name="Google Shape;119;g3d69c130d6e_0_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g3d69c130d6e_0_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g3d69c130d6e_0_0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3d69c130d6e_0_0"/>
          <p:cNvSpPr txBox="1"/>
          <p:nvPr/>
        </p:nvSpPr>
        <p:spPr>
          <a:xfrm>
            <a:off x="3865488" y="2291900"/>
            <a:ext cx="12632100" cy="7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Aziende private</a:t>
            </a:r>
            <a:endParaRPr b="0" i="0" sz="36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Aziende private con elenco di interpreti disponibili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Enti socio-sanitari e servizi sociali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10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Servizi sociali che forniscono supporto alla comunicazione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Servizi forniti dal governo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10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Servizi di interpretariato finanziati dallo Stato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Servizi di supporto alla comunicazione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10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Assistenza specializzata oltre l’interpretariato tradizionale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3" name="Google Shape;123;g3d69c130d6e_0_0"/>
          <p:cNvSpPr txBox="1"/>
          <p:nvPr/>
        </p:nvSpPr>
        <p:spPr>
          <a:xfrm>
            <a:off x="3865502" y="653425"/>
            <a:ext cx="131031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b="0" i="0" lang="en-US" sz="78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Tipi di fornitori di servizi</a:t>
            </a:r>
            <a:endParaRPr b="0" i="0" sz="78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24" name="Google Shape;124;g3d69c130d6e_0_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g37d09cdf290_0_36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30" name="Google Shape;130;g37d09cdf290_0_3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g37d09cdf290_0_3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2" name="Google Shape;132;g37d09cdf290_0_3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37d09cdf290_0_36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g37d09cdf290_0_36"/>
          <p:cNvSpPr txBox="1"/>
          <p:nvPr/>
        </p:nvSpPr>
        <p:spPr>
          <a:xfrm>
            <a:off x="4064238" y="2482250"/>
            <a:ext cx="12632100" cy="52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Storie Personali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1. Di quali servizi di interpretariato hai usufruito?</a:t>
            </a:r>
            <a:endParaRPr b="0" i="0" sz="3000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Sfide comuni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2. Quali barriere hai incontrato?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Differenze di qualità</a:t>
            </a:r>
            <a:endParaRPr b="0" i="0" sz="36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3. Come confronti i servizi in base alla tua esperienza?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35" name="Google Shape;135;g37d09cdf290_0_36"/>
          <p:cNvSpPr txBox="1"/>
          <p:nvPr/>
        </p:nvSpPr>
        <p:spPr>
          <a:xfrm>
            <a:off x="4064252" y="687325"/>
            <a:ext cx="131031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b="0" i="0" lang="en-US" sz="78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Condividi la tua esperienza</a:t>
            </a:r>
            <a:endParaRPr b="0" i="0" sz="78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g37d09cdf290_0_46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41" name="Google Shape;141;g37d09cdf290_0_4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g37d09cdf290_0_4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3" name="Google Shape;143;g37d09cdf290_0_4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g37d09cdf290_0_46"/>
          <p:cNvSpPr/>
          <p:nvPr/>
        </p:nvSpPr>
        <p:spPr>
          <a:xfrm>
            <a:off x="-344113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g37d09cdf290_0_46"/>
          <p:cNvSpPr txBox="1"/>
          <p:nvPr/>
        </p:nvSpPr>
        <p:spPr>
          <a:xfrm>
            <a:off x="3821613" y="2150600"/>
            <a:ext cx="12632100" cy="69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Advocacy per la Qualità</a:t>
            </a:r>
            <a:b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 organizzazioni sorde promuovono standard migliori per l’interpretariato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Contributo alla Formazione</a:t>
            </a:r>
            <a:b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Fornire formazione sulla competenza culturale agli interpreti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Feedback sui Servizi</a:t>
            </a:r>
            <a:b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Collegare i bisogni della comunità ai fornitori di servizi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Collaborazione con il Governo</a:t>
            </a:r>
            <a:b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Lavorare con le autorità per migliorare i servizi</a:t>
            </a:r>
            <a:endParaRPr b="0" i="0" sz="46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6" name="Google Shape;146;g37d09cdf290_0_46"/>
          <p:cNvSpPr txBox="1"/>
          <p:nvPr/>
        </p:nvSpPr>
        <p:spPr>
          <a:xfrm>
            <a:off x="3821625" y="696400"/>
            <a:ext cx="142380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8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Il ruolo delle associazioni delle persone Sorde</a:t>
            </a:r>
            <a:endParaRPr b="0" i="0" sz="5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oogle Shape;151;g37d09cdf290_0_56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52" name="Google Shape;152;g37d09cdf290_0_5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g37d09cdf290_0_5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4" name="Google Shape;154;g37d09cdf290_0_5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g37d09cdf290_0_5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g37d09cdf290_0_56"/>
          <p:cNvSpPr txBox="1"/>
          <p:nvPr/>
        </p:nvSpPr>
        <p:spPr>
          <a:xfrm>
            <a:off x="4100988" y="2297925"/>
            <a:ext cx="12632100" cy="7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Interpretariato Video a Distanza</a:t>
            </a:r>
            <a:endParaRPr b="0" i="0" sz="36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Comunicazione in tempo reale tramite piattaforme digitali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Vantaggi dell’</a:t>
            </a: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Interpretariato Video a Distanza</a:t>
            </a:r>
            <a:endParaRPr b="0" i="0" sz="36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Accesso immediato, senza vincoli geografici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Dibattito su AI e Avatar</a:t>
            </a:r>
            <a:endParaRPr b="0"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Opportunità tecnologiche e preoccupazioni della comunità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Standard di Qualità</a:t>
            </a:r>
            <a:endParaRPr b="0" i="0" sz="36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Linee guida europee per tecnologie accessibili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7" name="Google Shape;157;g37d09cdf290_0_56"/>
          <p:cNvSpPr txBox="1"/>
          <p:nvPr/>
        </p:nvSpPr>
        <p:spPr>
          <a:xfrm>
            <a:off x="3993527" y="782400"/>
            <a:ext cx="131031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8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Soluzioni tecnologiche europee</a:t>
            </a:r>
            <a:endParaRPr b="0" i="0" sz="58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7d09cdf290_0_66"/>
          <p:cNvSpPr txBox="1"/>
          <p:nvPr/>
        </p:nvSpPr>
        <p:spPr>
          <a:xfrm>
            <a:off x="4100988" y="2015175"/>
            <a:ext cx="12632100" cy="7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9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Opportunità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Economico, disponibile 24/7, servizio costante</a:t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Preoccupazioni</a:t>
            </a:r>
            <a:endParaRPr b="0" i="0" sz="36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Dubbi sulla qualità, autenticità culturale, impatto sui posti di lavoro</a:t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Opinioni della Comunità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 comunità Sorde in Austria e Italia esprimono cautela</a:t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Equilibrio Necessario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 tecnologia integra, non sostituisce, gli interpreti umani</a:t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3" name="Google Shape;163;g37d09cdf290_0_66"/>
          <p:cNvSpPr txBox="1"/>
          <p:nvPr/>
        </p:nvSpPr>
        <p:spPr>
          <a:xfrm>
            <a:off x="4101002" y="73937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Dibattito sulla tecnologia AI</a:t>
            </a:r>
            <a:endParaRPr b="0" i="0" sz="5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g37d09cdf290_0_66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65" name="Google Shape;165;g37d09cdf290_0_6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g37d09cdf290_0_6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7" name="Google Shape;167;g37d09cdf290_0_66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g37d09cdf290_0_6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g37d09cdf290_0_76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74" name="Google Shape;174;g37d09cdf290_0_7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g37d09cdf290_0_7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6" name="Google Shape;176;g37d09cdf290_0_7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g37d09cdf290_0_7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g37d09cdf290_0_76"/>
          <p:cNvSpPr txBox="1"/>
          <p:nvPr/>
        </p:nvSpPr>
        <p:spPr>
          <a:xfrm>
            <a:off x="3849350" y="2853600"/>
            <a:ext cx="13103100" cy="62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Esercitazione Pratica</a:t>
            </a:r>
            <a:endParaRPr b="0" i="0" sz="36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Prova a usare le piattaforme di interpretariato video a distanza</a:t>
            </a:r>
            <a:endParaRPr b="0" i="0" sz="3000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Verifica della Qualità</a:t>
            </a:r>
            <a:endParaRPr b="0" i="0" sz="36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Controlla connessione, chiarezza video, reattività dell’interprete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Esperienza dell’Utente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Valuta facilità d’uso ed efficacia della comunicazione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Buone Pratiche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Impara consigli per sessioni VRI di successo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9" name="Google Shape;179;g37d09cdf290_0_76"/>
          <p:cNvSpPr txBox="1"/>
          <p:nvPr/>
        </p:nvSpPr>
        <p:spPr>
          <a:xfrm>
            <a:off x="3849352" y="622275"/>
            <a:ext cx="13103100" cy="16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Dimostrazione della Piattaforma VRI </a:t>
            </a:r>
            <a:b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en-US" sz="4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(</a:t>
            </a:r>
            <a:r>
              <a:rPr b="0" i="0" lang="en-US" sz="4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Interpretariato Video a Distanza</a:t>
            </a:r>
            <a:r>
              <a:rPr b="0" i="0" lang="en-US" sz="4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)</a:t>
            </a:r>
            <a:endParaRPr b="0" i="0" sz="44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g37d09cdf290_0_86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85" name="Google Shape;185;g37d09cdf290_0_8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g37d09cdf290_0_8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7" name="Google Shape;187;g37d09cdf290_0_8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g37d09cdf290_0_8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g37d09cdf290_0_86"/>
          <p:cNvSpPr txBox="1"/>
          <p:nvPr/>
        </p:nvSpPr>
        <p:spPr>
          <a:xfrm>
            <a:off x="4100988" y="2476325"/>
            <a:ext cx="12632100" cy="59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Scegli il Tuo Interprete</a:t>
            </a:r>
            <a:br>
              <a:rPr b="1" i="0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30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Richiedi interpreti specifici o stili di interpretariato particolari</a:t>
            </a:r>
            <a:br>
              <a:rPr b="0" i="0" lang="en-US" sz="30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Imposta le Preferenze</a:t>
            </a:r>
            <a:br>
              <a:rPr b="1" i="0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30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Comunica le tue esigenze e richieste di accomodamento</a:t>
            </a:r>
            <a:br>
              <a:rPr b="0" i="0" lang="en-US" sz="30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endParaRPr b="0" i="0" sz="12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Fornisci Feedback</a:t>
            </a:r>
            <a:br>
              <a:rPr b="1" i="0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30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Condividi con i fornitori le tue esperienze sulla qualità del servizio</a:t>
            </a:r>
            <a:br>
              <a:rPr b="0" i="0" lang="en-US" sz="30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Autodifesa (Self-Advocacy)</a:t>
            </a:r>
            <a:br>
              <a:rPr b="1" i="0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30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Conosci i tuoi diritti e usali con sicurezza</a:t>
            </a:r>
            <a:endParaRPr b="0" i="0" sz="50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0" name="Google Shape;190;g37d09cdf290_0_86"/>
          <p:cNvSpPr txBox="1"/>
          <p:nvPr/>
        </p:nvSpPr>
        <p:spPr>
          <a:xfrm>
            <a:off x="4101002" y="8898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Hai tutto sotto controllo!</a:t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g37d09cdf290_0_96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96" name="Google Shape;196;g37d09cdf290_0_9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g37d09cdf290_0_9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8" name="Google Shape;198;g37d09cdf290_0_9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g37d09cdf290_0_96"/>
          <p:cNvSpPr txBox="1"/>
          <p:nvPr/>
        </p:nvSpPr>
        <p:spPr>
          <a:xfrm>
            <a:off x="3892338" y="2721700"/>
            <a:ext cx="12632100" cy="62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Partner Professionali</a:t>
            </a:r>
            <a:endParaRPr b="0" i="0" sz="36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Gli interpreti supportano i tuoi obiettivi di comunicazione</a:t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Mediatori Culturali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Aiutano a orientarsi nelle interazioni con il mondo udente</a:t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 Confini Contano</a:t>
            </a:r>
            <a:endParaRPr b="0" i="0" sz="36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Mantieni relazioni professionali pur collaborando come alleati</a:t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Rispetto Reciproco</a:t>
            </a:r>
            <a:endParaRPr b="0" i="0" sz="36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Lavorare insieme per una comunicazione efficace</a:t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0" name="Google Shape;200;g37d09cdf290_0_96"/>
          <p:cNvSpPr txBox="1"/>
          <p:nvPr/>
        </p:nvSpPr>
        <p:spPr>
          <a:xfrm>
            <a:off x="3892352" y="118387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Alleanza con l’Interprete</a:t>
            </a:r>
            <a:endParaRPr b="0" i="0" sz="5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g37d09cdf290_0_9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g37d09cdf290_0_106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07" name="Google Shape;207;g37d09cdf290_0_10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g37d09cdf290_0_10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9" name="Google Shape;209;g37d09cdf290_0_10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g37d09cdf290_0_10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g37d09cdf290_0_106"/>
          <p:cNvSpPr txBox="1"/>
          <p:nvPr/>
        </p:nvSpPr>
        <p:spPr>
          <a:xfrm>
            <a:off x="4100988" y="2297925"/>
            <a:ext cx="12632100" cy="66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Visite Mediche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 quale supporto di interpretariato hai bisogno in ambito sanitario?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Contesti Educativi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4572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 che modo gli interpreti possono aiutare negli ambienti di apprendimento?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Situazioni Lavorative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Quali accomodamenti facilitano la comunicazione sul lavoro?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Servizi Pubblici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Come accedi ai servizi pubblici?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2" name="Google Shape;212;g37d09cdf290_0_106"/>
          <p:cNvSpPr txBox="1"/>
          <p:nvPr/>
        </p:nvSpPr>
        <p:spPr>
          <a:xfrm>
            <a:off x="3993552" y="591938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Discussione di </a:t>
            </a: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Scenari 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7d09cdf290_0_116"/>
          <p:cNvSpPr txBox="1"/>
          <p:nvPr/>
        </p:nvSpPr>
        <p:spPr>
          <a:xfrm>
            <a:off x="4336488" y="2133375"/>
            <a:ext cx="12632100" cy="70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Condividi Soluzioni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Discuti strategie efficaci in diverse situazioni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Impara dagli Altri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Ascolta esperienze di advocacy di successo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Sviluppa Competenze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Esercitati a richiedere gli accomodamenti appropriati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Crea Reti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Connettiti con altri per supporto continuo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8" name="Google Shape;218;g37d09cdf290_0_116"/>
          <p:cNvSpPr txBox="1"/>
          <p:nvPr/>
        </p:nvSpPr>
        <p:spPr>
          <a:xfrm>
            <a:off x="4101002" y="591938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Risolvere i problemi insieme</a:t>
            </a:r>
            <a:endParaRPr b="0" i="0" sz="5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9" name="Google Shape;219;g37d09cdf290_0_116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20" name="Google Shape;220;g37d09cdf290_0_11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g37d09cdf290_0_11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2" name="Google Shape;222;g37d09cdf290_0_116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g37d09cdf290_0_11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7d09cdf290_0_12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g37d09cdf290_0_126"/>
          <p:cNvSpPr txBox="1"/>
          <p:nvPr/>
        </p:nvSpPr>
        <p:spPr>
          <a:xfrm>
            <a:off x="4101002" y="73937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Punti chiave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g37d09cdf290_0_126"/>
          <p:cNvSpPr txBox="1"/>
          <p:nvPr/>
        </p:nvSpPr>
        <p:spPr>
          <a:xfrm>
            <a:off x="4571988" y="2036665"/>
            <a:ext cx="12632100" cy="70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Conosci le tue opzioni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Diversi fornitori offrono vari modelli di servizio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La tecnologia aiuta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Ma la qualità e la scelta rimangono importanti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Hai potere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Controlla la tua esperienza di interpretazione e fai valere i tuoi diritti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Gli interpreti sono alleati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Lavorate insieme rispettando i confini professionali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grpSp>
        <p:nvGrpSpPr>
          <p:cNvPr id="231" name="Google Shape;231;g37d09cdf290_0_126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32" name="Google Shape;232;g37d09cdf290_0_12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g37d09cdf290_0_12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4" name="Google Shape;234;g37d09cdf290_0_12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oogle Shape;239;g37d09cdf290_0_136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40" name="Google Shape;240;g37d09cdf290_0_13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g37d09cdf290_0_13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2" name="Google Shape;242;g37d09cdf290_0_13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g37d09cdf290_0_136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g37d09cdf290_0_136"/>
          <p:cNvSpPr txBox="1"/>
          <p:nvPr/>
        </p:nvSpPr>
        <p:spPr>
          <a:xfrm>
            <a:off x="4101002" y="782375"/>
            <a:ext cx="131031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00"/>
              <a:buFont typeface="Arial"/>
              <a:buNone/>
            </a:pPr>
            <a:r>
              <a:rPr b="0" i="0" lang="en-US" sz="73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Ricorda questi punti importanti</a:t>
            </a:r>
            <a:endParaRPr b="0" i="0" sz="7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g37d09cdf290_0_136"/>
          <p:cNvSpPr txBox="1"/>
          <p:nvPr/>
        </p:nvSpPr>
        <p:spPr>
          <a:xfrm>
            <a:off x="4336488" y="2412750"/>
            <a:ext cx="12632100" cy="70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La qualità conta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Scegli servizi che rispettino gli standard europei di accessibilità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Rimani Aggiornato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Continua a informarti su nuove tecnologie e servizi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Fai advocacy insieme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Collabora con le associazioni sorde per migliorare i servizi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Condividi le conoscenze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Aiuta gli altri a orientarsi nei servizi di interpretariato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g37d09cdf290_0_14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51" name="Google Shape;251;g37d09cdf290_0_14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g37d09cdf290_0_14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3" name="Google Shape;253;g37d09cdf290_0_14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g37d09cdf290_0_146"/>
          <p:cNvSpPr txBox="1"/>
          <p:nvPr/>
        </p:nvSpPr>
        <p:spPr>
          <a:xfrm>
            <a:off x="4101002" y="1470050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Grazie!</a:t>
            </a:r>
            <a:endParaRPr b="0" i="0" sz="5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g37d09cdf290_0_146"/>
          <p:cNvSpPr txBox="1"/>
          <p:nvPr/>
        </p:nvSpPr>
        <p:spPr>
          <a:xfrm>
            <a:off x="4464538" y="2793800"/>
            <a:ext cx="12632100" cy="51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Conoscenze acquisite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Hai compreso il panorama dei servizi di interpretariato in Europa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Competenze sviluppate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Sai valutare e scegliere i servizi più appropriati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Reti costruite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Ti sei connesso con gli altri per un supporto continuo e advocacy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56" name="Google Shape;256;g37d09cdf290_0_14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6" name="Google Shape;266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267" name="Google Shape;267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9" name="Google Shape;269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3"/>
          <p:cNvSpPr txBox="1"/>
          <p:nvPr/>
        </p:nvSpPr>
        <p:spPr>
          <a:xfrm>
            <a:off x="2157054" y="1867850"/>
            <a:ext cx="47412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Contatti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3"/>
          <p:cNvSpPr txBox="1"/>
          <p:nvPr/>
        </p:nvSpPr>
        <p:spPr>
          <a:xfrm>
            <a:off x="48636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76" name="Google Shape;276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77" name="Google Shape;277;p3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