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10287000" cx="18288000"/>
  <p:notesSz cx="6797675" cy="9928225"/>
  <p:embeddedFontLst>
    <p:embeddedFont>
      <p:font typeface="Anton"/>
      <p:regular r:id="rId26"/>
    </p:embeddedFont>
    <p:embeddedFont>
      <p:font typeface="Tahoma"/>
      <p:regular r:id="rId27"/>
      <p:bold r:id="rId28"/>
    </p:embeddedFont>
    <p:embeddedFont>
      <p:font typeface="Quicksand"/>
      <p:regular r:id="rId29"/>
      <p:bold r:id="rId30"/>
    </p:embeddedFont>
    <p:embeddedFont>
      <p:font typeface="Arial Black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i2RoU3AsHR1ZwAUd1bWjWyvbeIo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Deaf Studies Academy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font" Target="fonts/Anton-regular.fntdata"/><Relationship Id="rId25" Type="http://schemas.openxmlformats.org/officeDocument/2006/relationships/slide" Target="slides/slide19.xml"/><Relationship Id="rId28" Type="http://schemas.openxmlformats.org/officeDocument/2006/relationships/font" Target="fonts/Tahoma-bold.fntdata"/><Relationship Id="rId27" Type="http://schemas.openxmlformats.org/officeDocument/2006/relationships/font" Target="fonts/Tahoma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alBlack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4-16T09:58:43.075">
    <p:pos x="9826" y="1471"/>
    <p:text>wrong name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3VWdX-c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6-04-16T10:25:45.310">
    <p:pos x="0" y="0"/>
    <p:text>Remember that some of these persons are hearing. I suggest to insert our YouTube video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3V9GFeE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1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8" name="Google Shape;34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0" name="Google Shape;360;p3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6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4.jpg"/><Relationship Id="rId5" Type="http://schemas.openxmlformats.org/officeDocument/2006/relationships/image" Target="../media/image3.png"/><Relationship Id="rId6" Type="http://schemas.openxmlformats.org/officeDocument/2006/relationships/image" Target="../media/image3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30.jpg"/><Relationship Id="rId8" Type="http://schemas.openxmlformats.org/officeDocument/2006/relationships/image" Target="../media/image6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jpg"/><Relationship Id="rId7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11" Type="http://schemas.openxmlformats.org/officeDocument/2006/relationships/image" Target="../media/image20.jpg"/><Relationship Id="rId10" Type="http://schemas.openxmlformats.org/officeDocument/2006/relationships/image" Target="../media/image14.jpg"/><Relationship Id="rId12" Type="http://schemas.openxmlformats.org/officeDocument/2006/relationships/image" Target="../media/image1.png"/><Relationship Id="rId9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63.png"/><Relationship Id="rId7" Type="http://schemas.openxmlformats.org/officeDocument/2006/relationships/image" Target="../media/image35.png"/><Relationship Id="rId8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1.xml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15.jp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3.png"/><Relationship Id="rId8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28.jpg"/><Relationship Id="rId6" Type="http://schemas.openxmlformats.org/officeDocument/2006/relationships/image" Target="../media/image24.png"/><Relationship Id="rId7" Type="http://schemas.openxmlformats.org/officeDocument/2006/relationships/image" Target="../media/image6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jpg"/><Relationship Id="rId10" Type="http://schemas.openxmlformats.org/officeDocument/2006/relationships/image" Target="../media/image33.jpg"/><Relationship Id="rId13" Type="http://schemas.openxmlformats.org/officeDocument/2006/relationships/image" Target="../media/image41.jpg"/><Relationship Id="rId1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2.xml"/><Relationship Id="rId4" Type="http://schemas.openxmlformats.org/officeDocument/2006/relationships/image" Target="../media/image8.png"/><Relationship Id="rId9" Type="http://schemas.openxmlformats.org/officeDocument/2006/relationships/image" Target="../media/image40.jpg"/><Relationship Id="rId15" Type="http://schemas.openxmlformats.org/officeDocument/2006/relationships/image" Target="../media/image27.png"/><Relationship Id="rId14" Type="http://schemas.openxmlformats.org/officeDocument/2006/relationships/image" Target="../media/image46.jpg"/><Relationship Id="rId5" Type="http://schemas.openxmlformats.org/officeDocument/2006/relationships/image" Target="../media/image11.png"/><Relationship Id="rId6" Type="http://schemas.openxmlformats.org/officeDocument/2006/relationships/image" Target="../media/image22.jpg"/><Relationship Id="rId7" Type="http://schemas.openxmlformats.org/officeDocument/2006/relationships/image" Target="../media/image19.jpg"/><Relationship Id="rId8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0.jpg"/><Relationship Id="rId6" Type="http://schemas.openxmlformats.org/officeDocument/2006/relationships/image" Target="../media/image15.jpg"/><Relationship Id="rId7" Type="http://schemas.openxmlformats.org/officeDocument/2006/relationships/image" Target="../media/image62.jpg"/><Relationship Id="rId8" Type="http://schemas.openxmlformats.org/officeDocument/2006/relationships/image" Target="../media/image3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27.png"/><Relationship Id="rId5" Type="http://schemas.openxmlformats.org/officeDocument/2006/relationships/image" Target="../media/image43.png"/><Relationship Id="rId6" Type="http://schemas.openxmlformats.org/officeDocument/2006/relationships/image" Target="../media/image37.png"/><Relationship Id="rId7" Type="http://schemas.openxmlformats.org/officeDocument/2006/relationships/hyperlink" Target="https://eudy.info/" TargetMode="External"/><Relationship Id="rId8" Type="http://schemas.openxmlformats.org/officeDocument/2006/relationships/hyperlink" Target="https://wfdeaf.org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38.jpg"/><Relationship Id="rId6" Type="http://schemas.openxmlformats.org/officeDocument/2006/relationships/image" Target="../media/image5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49.png"/><Relationship Id="rId6" Type="http://schemas.openxmlformats.org/officeDocument/2006/relationships/image" Target="../media/image51.png"/><Relationship Id="rId7" Type="http://schemas.openxmlformats.org/officeDocument/2006/relationships/image" Target="../media/image58.png"/><Relationship Id="rId8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30.jpg"/><Relationship Id="rId6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38.jpg"/><Relationship Id="rId6" Type="http://schemas.openxmlformats.org/officeDocument/2006/relationships/image" Target="../media/image28.jpg"/><Relationship Id="rId7" Type="http://schemas.openxmlformats.org/officeDocument/2006/relationships/image" Target="../media/image4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6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6.png"/><Relationship Id="rId10" Type="http://schemas.openxmlformats.org/officeDocument/2006/relationships/image" Target="../media/image6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50.png"/><Relationship Id="rId5" Type="http://schemas.openxmlformats.org/officeDocument/2006/relationships/image" Target="../media/image47.png"/><Relationship Id="rId6" Type="http://schemas.openxmlformats.org/officeDocument/2006/relationships/image" Target="../media/image59.png"/><Relationship Id="rId7" Type="http://schemas.openxmlformats.org/officeDocument/2006/relationships/image" Target="../media/image54.png"/><Relationship Id="rId8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922085" y="2373340"/>
            <a:ext cx="15365916" cy="7913660"/>
          </a:xfrm>
          <a:custGeom>
            <a:rect b="b" l="l" r="r" t="t"/>
            <a:pathLst>
              <a:path extrusionOk="0" h="2709333" w="769602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4393798" y="91457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785989" y="1692304"/>
            <a:ext cx="13641926" cy="51706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Role Models and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Leadership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99052" y="6683854"/>
            <a:ext cx="11401500" cy="20682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Activism and Advocacy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3585179" y="1258752"/>
            <a:ext cx="8667900" cy="51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44137" y="8503920"/>
            <a:ext cx="193330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Sources Pictures: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equalizent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4829316" y="4116369"/>
            <a:ext cx="12323142" cy="28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Introduction </a:t>
            </a:r>
            <a:endParaRPr/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 Breaker</a:t>
            </a:r>
            <a:endParaRPr/>
          </a:p>
        </p:txBody>
      </p:sp>
      <p:sp>
        <p:nvSpPr>
          <p:cNvPr id="100" name="Google Shape;100;p4"/>
          <p:cNvSpPr txBox="1"/>
          <p:nvPr/>
        </p:nvSpPr>
        <p:spPr>
          <a:xfrm>
            <a:off x="4854228" y="1059258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Welcome</a:t>
            </a:r>
            <a:endParaRPr b="1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4"/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4" name="Google Shape;104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4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4529" y="4711907"/>
            <a:ext cx="2064019" cy="183566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88683" y="2787630"/>
            <a:ext cx="4712426" cy="471242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4516944" y="2680913"/>
            <a:ext cx="12323142" cy="60304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Beginnings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Civil rights movement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Technological progress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Significance today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Role Models 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Action days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Summary and outlook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Conclusion and discussion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Feedback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4697105" y="827009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Content - Overview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182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20" name="Google Shape;120;p2"/>
          <p:cNvSpPr/>
          <p:nvPr/>
        </p:nvSpPr>
        <p:spPr>
          <a:xfrm>
            <a:off x="-363196" y="68925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90658" y="3375740"/>
            <a:ext cx="6582627" cy="438912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27" name="Google Shape;127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2"/>
          <p:cNvSpPr txBox="1"/>
          <p:nvPr/>
        </p:nvSpPr>
        <p:spPr>
          <a:xfrm>
            <a:off x="4281973" y="966361"/>
            <a:ext cx="11893759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Learning Goals</a:t>
            </a: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1" name="Google Shape;131;p12"/>
          <p:cNvSpPr txBox="1"/>
          <p:nvPr/>
        </p:nvSpPr>
        <p:spPr>
          <a:xfrm>
            <a:off x="4001456" y="2059674"/>
            <a:ext cx="13470699" cy="65737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Understanding the history of Deaf representatives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Knowing important milestones in Deaf activism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Role Models Gallery – activists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Understanding and respect for one's own culture, values, and needs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Knowledge of important organizations (local, regional, international)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Strengthening one's own commitment.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2" name="Google Shape;13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813" y="4576790"/>
            <a:ext cx="2443149" cy="244314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33" name="Google Shape;133;p12"/>
          <p:cNvSpPr/>
          <p:nvPr/>
        </p:nvSpPr>
        <p:spPr>
          <a:xfrm>
            <a:off x="-235850" y="892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123449" y="1328648"/>
            <a:ext cx="3164151" cy="374498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3992079" y="2690875"/>
            <a:ext cx="12323142" cy="7460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Throughout history, Deaf people have fought for their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rights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culture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self-determination 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</a:t>
            </a: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activism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is characterized by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desire for equality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recognition of sign language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cultural autonomy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3992079" y="583347"/>
            <a:ext cx="1322476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Info: Activism and Deaf Community</a:t>
            </a:r>
            <a:endParaRPr b="0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" name="Google Shape;144;p5"/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45" name="Google Shape;145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5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182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705525" y="2938706"/>
            <a:ext cx="2452624" cy="245262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Zeichnung, Entwurf, Kleidung, Clipart enthält.&#10;&#10;KI-generierte Inhalte können fehlerhaft sein." id="150" name="Google Shape;150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14705525" y="6145980"/>
            <a:ext cx="2463800" cy="2463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/>
          <p:cNvGrpSpPr/>
          <p:nvPr/>
        </p:nvGrpSpPr>
        <p:grpSpPr>
          <a:xfrm>
            <a:off x="2961565" y="-212513"/>
            <a:ext cx="15326435" cy="10503991"/>
            <a:chOff x="0" y="-57150"/>
            <a:chExt cx="769602" cy="2766483"/>
          </a:xfrm>
        </p:grpSpPr>
        <p:sp>
          <p:nvSpPr>
            <p:cNvPr id="156" name="Google Shape;156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Important Milestones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4783570" y="1124286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685" y="3783582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Entwurf, Zeichnung, Lineart, Darstellung enthält.&#10;&#10;KI-generierte Inhalte können fehlerhaft sein." id="162" name="Google Shape;16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2514" y="2586571"/>
            <a:ext cx="7458342" cy="5717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ntwurf, Zeichnung, Lineart, Darstellung enthält.&#10;&#10;KI-generierte Inhalte können fehlerhaft sein." id="163" name="Google Shape;16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27220" y="2586571"/>
            <a:ext cx="7458342" cy="571731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"/>
          <p:cNvSpPr txBox="1"/>
          <p:nvPr/>
        </p:nvSpPr>
        <p:spPr>
          <a:xfrm>
            <a:off x="11082528" y="3748351"/>
            <a:ext cx="3172967" cy="1247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Technological Progress</a:t>
            </a:r>
            <a:endParaRPr b="0" i="0" sz="279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14870420" y="3692325"/>
            <a:ext cx="251281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Networking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7152461" y="3257930"/>
            <a:ext cx="330093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Sign Language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 Rights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167" name="Google Shape;16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41629" y="3748351"/>
            <a:ext cx="1402087" cy="139514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7"/>
          <p:cNvGrpSpPr/>
          <p:nvPr/>
        </p:nvGrpSpPr>
        <p:grpSpPr>
          <a:xfrm>
            <a:off x="-89204" y="-216991"/>
            <a:ext cx="18701669" cy="10503991"/>
            <a:chOff x="0" y="-57150"/>
            <a:chExt cx="769602" cy="2766483"/>
          </a:xfrm>
        </p:grpSpPr>
        <p:sp>
          <p:nvSpPr>
            <p:cNvPr id="173" name="Google Shape;173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4168013" y="43460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Beginnings - 19. and early 20. Century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442661" y="2015169"/>
            <a:ext cx="2922084" cy="1050399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60994" y="-137250"/>
            <a:ext cx="2604527" cy="110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2834477" y="5035004"/>
            <a:ext cx="15347576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Foundation of associations and federations, especially in Europe and the USA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Example: National Association of the Deaf (NAD), USA, 1880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Contents / Situation: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-Sign language instead of lip reading</a:t>
            </a:r>
            <a:endParaRPr/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Many Deaf people were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excluded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from the education system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 or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isolated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specialized institutions..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-466778" y="294956"/>
            <a:ext cx="3065931" cy="1734896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Text, Screenshot, rot, Karminrot enthält.&#10;&#10;KI-generierte Inhalte können fehlerhaft sein." id="181" name="Google Shape;18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58425" y="1890204"/>
            <a:ext cx="3643295" cy="21431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7307" y="6820101"/>
            <a:ext cx="1452452" cy="162388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Text, Cartoon, Kreis, Clipart enthält.&#10;&#10;KI-generierte Inhalte können fehlerhaft sein." id="183" name="Google Shape;18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629981" y="1759783"/>
            <a:ext cx="2215358" cy="22031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84" name="Google Shape;184;p7"/>
          <p:cNvSpPr/>
          <p:nvPr/>
        </p:nvSpPr>
        <p:spPr>
          <a:xfrm>
            <a:off x="12302858" y="2333673"/>
            <a:ext cx="2092331" cy="1455600"/>
          </a:xfrm>
          <a:prstGeom prst="mathMultiply">
            <a:avLst>
              <a:gd fmla="val 23520" name="adj1"/>
            </a:avLst>
          </a:prstGeom>
          <a:solidFill>
            <a:srgbClr val="C00000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759083" y="1627950"/>
            <a:ext cx="4070494" cy="3111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ntwurf, Zeichnung, Lineart, Darstellung enthält.&#10;&#10;KI-generierte Inhalte können fehlerhaft sein." id="186" name="Google Shape;186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40105" y="1946968"/>
            <a:ext cx="3790059" cy="215559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Clipart, Kreis, Grafiken, Design enthält.&#10;&#10;KI-generierte Inhalte können fehlerhaft sein." id="187" name="Google Shape;187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935619" y="6665429"/>
            <a:ext cx="1798664" cy="17785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897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8"/>
          <p:cNvGrpSpPr/>
          <p:nvPr/>
        </p:nvGrpSpPr>
        <p:grpSpPr>
          <a:xfrm>
            <a:off x="64087" y="-267639"/>
            <a:ext cx="18288000" cy="10503991"/>
            <a:chOff x="0" y="-57150"/>
            <a:chExt cx="769602" cy="2766483"/>
          </a:xfrm>
        </p:grpSpPr>
        <p:sp>
          <p:nvSpPr>
            <p:cNvPr id="194" name="Google Shape;194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4050873" y="62981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Cultural Movement</a:t>
            </a:r>
            <a:endParaRPr b="1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Sign Language Activism (1920–1960)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4149239" y="2604322"/>
            <a:ext cx="13910476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Turning point: 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=  independent language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1960: 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 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publishes the groundbreaking work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Structure</a:t>
            </a:r>
            <a:br>
              <a:rPr b="0" i="1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1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Linguistic recognition of sign language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Promotion of the protection of sign languages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Foundation of sign language movements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Movement: Sign language as part of cultural identity </a:t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Activism: Demand for recognition and self-determination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218" y="-181676"/>
            <a:ext cx="2837645" cy="110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/>
          <p:nvPr/>
        </p:nvSpPr>
        <p:spPr>
          <a:xfrm>
            <a:off x="-405415" y="18141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705525" y="1683020"/>
            <a:ext cx="3182670" cy="382206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03" name="Google Shape;203;p8"/>
          <p:cNvSpPr txBox="1"/>
          <p:nvPr/>
        </p:nvSpPr>
        <p:spPr>
          <a:xfrm>
            <a:off x="15599788" y="2335957"/>
            <a:ext cx="155956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Willism Stokoe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204" name="Google Shape;204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850121" y="3456906"/>
            <a:ext cx="1121910" cy="111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9685" y="3783582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9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11" name="Google Shape;211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3657681" y="27978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Civil Rights Movement of the 1960s and 1970s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3657680" y="1914404"/>
            <a:ext cx="15060087" cy="57025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Fight for equality: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US ADA (Americans with Disabilities Act)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Legal regulations for people with disabilities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Demand for access to education, employment, politics, and culture.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“Deaf President Now” (DPN) 1988: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Protest movement at Gallaudet University in Washington, D.C.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Students demand the election of a Deaf president — a significant success!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Self-advocacy — Respect — Sign Language —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Founding organizations —  “Nothing about us without us!”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, Grafiken, Design, Darstellung enthält.&#10;&#10;KI-generierte Inhalte können fehlerhaft sein." id="217" name="Google Shape;21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884" y="7196750"/>
            <a:ext cx="24511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6884" y="4695960"/>
            <a:ext cx="2451100" cy="2251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Zeichnung, Entwurf, Kleidung, Clipart enthält.&#10;&#10;KI-generierte Inhalte können fehlerhaft sein." id="219" name="Google Shape;21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556884" y="2015169"/>
            <a:ext cx="2463800" cy="246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0"/>
          <p:cNvGrpSpPr/>
          <p:nvPr/>
        </p:nvGrpSpPr>
        <p:grpSpPr>
          <a:xfrm>
            <a:off x="0" y="-108496"/>
            <a:ext cx="18288000" cy="10503991"/>
            <a:chOff x="0" y="-57150"/>
            <a:chExt cx="769602" cy="2766483"/>
          </a:xfrm>
        </p:grpSpPr>
        <p:sp>
          <p:nvSpPr>
            <p:cNvPr id="225" name="Google Shape;225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5046687" y="81961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4846834" y="2796608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Technology: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Subtitles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Video apps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Internet – worldwide connection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interpreters on site and online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479" y="2148304"/>
            <a:ext cx="3568883" cy="36794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Clipart, Grafiken, Schablone, Darstellung enthält.&#10;&#10;KI-generierte Inhalte können fehlerhaft sein." id="232" name="Google Shape;23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479" y="6179005"/>
            <a:ext cx="3559277" cy="355927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0"/>
          <p:cNvSpPr txBox="1"/>
          <p:nvPr/>
        </p:nvSpPr>
        <p:spPr>
          <a:xfrm>
            <a:off x="4591841" y="1343162"/>
            <a:ext cx="119283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Digitalization: Technological Progress 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1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39" name="Google Shape;239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5046687" y="81961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3049287" y="3676991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2777177" y="935512"/>
            <a:ext cx="119283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Role Models Gallery</a:t>
            </a:r>
            <a:b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Politics, Economy, Technology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Heike Heubach new Commissioner for the Interests of Persons with Disabilities - LAG" id="246" name="Google Shape;24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5482" y="2724752"/>
            <a:ext cx="2065930" cy="261037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Helene Jarmer, author on BIZEPS" id="247" name="Google Shape;24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87551" y="2967408"/>
            <a:ext cx="2814320" cy="176911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9th parliamentary term | Ádám KÓSA Members of Parliament | European Parliament" id="248" name="Google Shape;24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692936" y="2984799"/>
            <a:ext cx="2077085" cy="26250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Alexandre Bloxs from Belgium joined the WFD Secretariat as a new Human Rights Officer. He is responsible for issues concerning United Nations treaty bodies and Sustainable Development Goals. His email address is" id="249" name="Google Shape;24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6886" y="6224498"/>
            <a:ext cx="1879329" cy="267911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WFD candidacy of Steffen Helbing — Taubenschlag" id="250" name="Google Shape;25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27524" y="5114382"/>
            <a:ext cx="2902585" cy="1689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Mines ParisTech : Hélène Le Du nommée directrice adjointe - Le Monde Informatique" id="251" name="Google Shape;25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16117" y="2928103"/>
            <a:ext cx="3138673" cy="225785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Concerns in the district sports association NF about the future of inclusion" id="252" name="Google Shape;25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459970" y="6108016"/>
            <a:ext cx="3183635" cy="182045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Magdalena Moczulska TrendyOkulary - YouTube" id="253" name="Google Shape;25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924263" y="7278649"/>
            <a:ext cx="2355215" cy="235521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Lina Koren" id="254" name="Google Shape;25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900830" y="6341346"/>
            <a:ext cx="2541905" cy="254190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Kreis enthält.&#10;&#10;KI-generierte Inhalte können fehlerhaft sein." id="255" name="Google Shape;25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4473699" y="-582159"/>
            <a:ext cx="3906318" cy="3906318"/>
          </a:xfrm>
          <a:prstGeom prst="rect">
            <a:avLst/>
          </a:prstGeom>
          <a:noFill/>
          <a:ln>
            <a:noFill/>
          </a:ln>
          <a:effectLst>
            <a:outerShdw blurRad="76200" kx="800400" rotWithShape="0" algn="br" dir="8100000" dist="12700" sy="-23000">
              <a:srgbClr val="000000">
                <a:alpha val="20000"/>
              </a:srgbClr>
            </a:outerShdw>
          </a:effectLst>
        </p:spPr>
      </p:pic>
      <p:sp>
        <p:nvSpPr>
          <p:cNvPr id="256" name="Google Shape;256;p11"/>
          <p:cNvSpPr/>
          <p:nvPr/>
        </p:nvSpPr>
        <p:spPr>
          <a:xfrm>
            <a:off x="8729463" y="4989612"/>
            <a:ext cx="8290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Activity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15502566" y="1007584"/>
            <a:ext cx="184858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Activity</a:t>
            </a:r>
            <a:endParaRPr b="1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16"/>
          <p:cNvGrpSpPr/>
          <p:nvPr/>
        </p:nvGrpSpPr>
        <p:grpSpPr>
          <a:xfrm>
            <a:off x="-49476" y="-391856"/>
            <a:ext cx="18288000" cy="10503991"/>
            <a:chOff x="0" y="-57150"/>
            <a:chExt cx="769602" cy="2766483"/>
          </a:xfrm>
        </p:grpSpPr>
        <p:sp>
          <p:nvSpPr>
            <p:cNvPr id="263" name="Google Shape;263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1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6"/>
          <p:cNvSpPr txBox="1"/>
          <p:nvPr/>
        </p:nvSpPr>
        <p:spPr>
          <a:xfrm>
            <a:off x="4993571" y="893327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 Significance of Deaf Activism today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8" name="Google Shape;268;p16"/>
          <p:cNvSpPr txBox="1"/>
          <p:nvPr/>
        </p:nvSpPr>
        <p:spPr>
          <a:xfrm>
            <a:off x="5996831" y="2348927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movement has contributed significantly to sign language now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being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recognised as a language in its own right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Raising awareness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of the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cultural identity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of the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community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people today are working in the worlds of politics,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science, art and media — as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role models and ambassadors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 their culture.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Commitment to inclusive societies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accessibility and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self-advocacy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5591" y="3282198"/>
            <a:ext cx="3058007" cy="203867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Design enthält.&#10;&#10;KI-generierte Inhalte können fehlerhaft sein." id="270" name="Google Shape;27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82123" y="1968661"/>
            <a:ext cx="1867010" cy="185777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71" name="Google Shape;27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4413" y="6879784"/>
            <a:ext cx="3189795" cy="255183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72" name="Google Shape;27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51691" y="4841113"/>
            <a:ext cx="2414283" cy="241428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17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78" name="Google Shape;278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0" name="Google Shape;280;p1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7"/>
          <p:cNvSpPr txBox="1"/>
          <p:nvPr/>
        </p:nvSpPr>
        <p:spPr>
          <a:xfrm>
            <a:off x="5482441" y="553379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Global Networking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83" name="Google Shape;28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29054" y="3106325"/>
            <a:ext cx="5931274" cy="4674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2149" y="3085861"/>
            <a:ext cx="7595885" cy="491023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85" name="Google Shape;285;p17"/>
          <p:cNvSpPr txBox="1"/>
          <p:nvPr/>
        </p:nvSpPr>
        <p:spPr>
          <a:xfrm>
            <a:off x="8539317" y="8317560"/>
            <a:ext cx="7678717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- EUDY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7"/>
          <p:cNvSpPr txBox="1"/>
          <p:nvPr/>
        </p:nvSpPr>
        <p:spPr>
          <a:xfrm>
            <a:off x="1729054" y="8197766"/>
            <a:ext cx="6042922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World Federation of the Deaf | Inclusion &amp; Equal 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Kreis enthält.&#10;&#10;KI-generierte Inhalte können fehlerhaft sein." id="287" name="Google Shape;287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065775" y="920069"/>
            <a:ext cx="3906318" cy="3906318"/>
          </a:xfrm>
          <a:prstGeom prst="rect">
            <a:avLst/>
          </a:prstGeom>
          <a:noFill/>
          <a:ln>
            <a:noFill/>
          </a:ln>
          <a:effectLst>
            <a:outerShdw blurRad="76200" kx="800400" rotWithShape="0" algn="br" dir="8100000" dist="12700" sy="-23000">
              <a:srgbClr val="000000">
                <a:alpha val="20000"/>
              </a:srgbClr>
            </a:outerShdw>
          </a:effectLst>
        </p:spPr>
      </p:pic>
      <p:sp>
        <p:nvSpPr>
          <p:cNvPr id="288" name="Google Shape;288;p17"/>
          <p:cNvSpPr txBox="1"/>
          <p:nvPr/>
        </p:nvSpPr>
        <p:spPr>
          <a:xfrm>
            <a:off x="15242294" y="2550062"/>
            <a:ext cx="18527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Activity</a:t>
            </a:r>
            <a:endParaRPr/>
          </a:p>
        </p:txBody>
      </p:sp>
      <p:sp>
        <p:nvSpPr>
          <p:cNvPr id="289" name="Google Shape;289;p17"/>
          <p:cNvSpPr txBox="1"/>
          <p:nvPr/>
        </p:nvSpPr>
        <p:spPr>
          <a:xfrm>
            <a:off x="2230031" y="3183698"/>
            <a:ext cx="56418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World Federation  of the Deaf</a:t>
            </a:r>
            <a:endParaRPr b="1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18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" name="Google Shape;297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8"/>
          <p:cNvSpPr txBox="1"/>
          <p:nvPr/>
        </p:nvSpPr>
        <p:spPr>
          <a:xfrm>
            <a:off x="3585179" y="731850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Present and current challenges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0" name="Google Shape;300;p18"/>
          <p:cNvSpPr txBox="1"/>
          <p:nvPr/>
        </p:nvSpPr>
        <p:spPr>
          <a:xfrm>
            <a:off x="6707803" y="2187450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Progress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legal recognition of sign language in many countries.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greater visibility in the media, politics and culture.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Challenges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unequal power relations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lack of accessibility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social prejudices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Continue fighting for full access 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 public spaces,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 education,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work and the media.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Entwurf, Zeichnung, Lineart, Kunst enthält.&#10;&#10;KI-generierte Inhalte können fehlerhaft sein." id="301" name="Google Shape;30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3703" y="2300986"/>
            <a:ext cx="4159855" cy="68554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02" name="Google Shape;30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09205">
            <a:off x="2225911" y="3214471"/>
            <a:ext cx="2255982" cy="201516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9"/>
          <p:cNvGrpSpPr/>
          <p:nvPr/>
        </p:nvGrpSpPr>
        <p:grpSpPr>
          <a:xfrm>
            <a:off x="0" y="-216991"/>
            <a:ext cx="18288001" cy="10503991"/>
            <a:chOff x="0" y="-57150"/>
            <a:chExt cx="769602" cy="2766483"/>
          </a:xfrm>
        </p:grpSpPr>
        <p:sp>
          <p:nvSpPr>
            <p:cNvPr id="308" name="Google Shape;308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9"/>
          <p:cNvSpPr txBox="1"/>
          <p:nvPr/>
        </p:nvSpPr>
        <p:spPr>
          <a:xfrm>
            <a:off x="11434782" y="502301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Action-Days</a:t>
            </a: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13" name="Google Shape;31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7741" y="3221616"/>
            <a:ext cx="6644426" cy="18418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27477" y="7653191"/>
            <a:ext cx="7836303" cy="126371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15" name="Google Shape;31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64850" y="6050480"/>
            <a:ext cx="3122593" cy="255668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16" name="Google Shape;316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8114" y="2800453"/>
            <a:ext cx="9112718" cy="198130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20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322" name="Google Shape;322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0"/>
          <p:cNvSpPr txBox="1"/>
          <p:nvPr/>
        </p:nvSpPr>
        <p:spPr>
          <a:xfrm>
            <a:off x="3271972" y="619988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Create your own Action Day!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27" name="Google Shape;32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991" y="3833301"/>
            <a:ext cx="3386248" cy="33862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328" name="Google Shape;328;p20"/>
          <p:cNvGrpSpPr/>
          <p:nvPr/>
        </p:nvGrpSpPr>
        <p:grpSpPr>
          <a:xfrm>
            <a:off x="6026323" y="2262721"/>
            <a:ext cx="6235332" cy="6235332"/>
            <a:chOff x="1377154" y="5867"/>
            <a:chExt cx="6235332" cy="6235332"/>
          </a:xfrm>
        </p:grpSpPr>
        <p:sp>
          <p:nvSpPr>
            <p:cNvPr id="329" name="Google Shape;329;p20"/>
            <p:cNvSpPr/>
            <p:nvPr/>
          </p:nvSpPr>
          <p:spPr>
            <a:xfrm>
              <a:off x="1377154" y="5867"/>
              <a:ext cx="6235332" cy="6235332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0"/>
            <p:cNvSpPr txBox="1"/>
            <p:nvPr/>
          </p:nvSpPr>
          <p:spPr>
            <a:xfrm>
              <a:off x="2290297" y="919010"/>
              <a:ext cx="4409046" cy="4409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6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What’s your message &amp;</a:t>
              </a:r>
              <a:endParaRPr b="0" i="0" sz="6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2275"/>
                </a:spcBef>
                <a:spcAft>
                  <a:spcPts val="0"/>
                </a:spcAft>
                <a:buNone/>
              </a:pPr>
              <a:r>
                <a:rPr b="0" i="0" lang="en-US" sz="6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vision?</a:t>
              </a:r>
              <a:endParaRPr b="0" i="0" sz="6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1" name="Google Shape;33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88045" y="3083599"/>
            <a:ext cx="4853554" cy="4388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1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337" name="Google Shape;337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2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5227440" y="435730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Conclusion &amp; Future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5227440" y="1638793"/>
            <a:ext cx="16196616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History of Deaf Activism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Courage – Creativity - Commitment to Equality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Success stories such as the Gallaudet protest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show how self-confident activism brings about change.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fight for full recognition, visibility, and accessibility continues!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Future: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greater empowerment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technological innovations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global networking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greater social acceptance.</a:t>
            </a:r>
            <a:endParaRPr/>
          </a:p>
          <a:p>
            <a:pPr indent="-2540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Ein Bild, das Entwurf, Zeichnung, Lineart, Kunst enthält.&#10;&#10;KI-generierte Inhalte können fehlerhaft sein." id="343" name="Google Shape;34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521" y="2770612"/>
            <a:ext cx="3766399" cy="620702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Kreis, Grafiken, Design, Darstellung enthält.&#10;&#10;KI-generierte Inhalte können fehlerhaft sein." id="344" name="Google Shape;34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34101">
            <a:off x="1541454" y="3511191"/>
            <a:ext cx="1732705" cy="174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59425" y="5608887"/>
            <a:ext cx="3368751" cy="336875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4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351" name="Google Shape;351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3" name="Google Shape;353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4"/>
          <p:cNvSpPr txBox="1"/>
          <p:nvPr/>
        </p:nvSpPr>
        <p:spPr>
          <a:xfrm>
            <a:off x="7031737" y="168527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Feedback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56" name="Google Shape;35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47377" y="3749468"/>
            <a:ext cx="2726100" cy="2726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357" name="Google Shape;357;p34"/>
          <p:cNvSpPr txBox="1"/>
          <p:nvPr/>
        </p:nvSpPr>
        <p:spPr>
          <a:xfrm>
            <a:off x="5539409" y="7407965"/>
            <a:ext cx="724893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Thank you for your attention!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7" name="Google Shape;36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8" name="Google Shape;36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