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10287000" cx="18288000"/>
  <p:notesSz cx="6797675" cy="9928225"/>
  <p:embeddedFontLst>
    <p:embeddedFont>
      <p:font typeface="Anton"/>
      <p:regular r:id="rId25"/>
    </p:embeddedFont>
    <p:embeddedFont>
      <p:font typeface="Tahoma"/>
      <p:regular r:id="rId26"/>
      <p:bold r:id="rId27"/>
    </p:embeddedFont>
    <p:embeddedFont>
      <p:font typeface="Quicksand"/>
      <p:regular r:id="rId28"/>
      <p:bold r:id="rId29"/>
    </p:embeddedFont>
    <p:embeddedFont>
      <p:font typeface="Arial Black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ihDN9zsgwEdaY2a7D1oNDyuMDh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Tahoma-regular.fntdata"/><Relationship Id="rId25" Type="http://schemas.openxmlformats.org/officeDocument/2006/relationships/font" Target="fonts/Anton-regular.fntdata"/><Relationship Id="rId28" Type="http://schemas.openxmlformats.org/officeDocument/2006/relationships/font" Target="fonts/Quicksand-regular.fntdata"/><Relationship Id="rId27" Type="http://schemas.openxmlformats.org/officeDocument/2006/relationships/font" Target="fonts/Tahom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customschemas.google.com/relationships/presentationmetadata" Target="metadata"/><Relationship Id="rId30" Type="http://schemas.openxmlformats.org/officeDocument/2006/relationships/font" Target="fonts/ArialBlack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c49fef761_0_13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dc49fef761_0_13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dc49fef761_0_26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3dc49fef761_0_26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c49fef761_0_40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g3dc49fef761_0_40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dc49fef761_0_52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g3dc49fef761_0_52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dc49fef761_0_64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g3dc49fef761_0_64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c49fef761_0_79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g3dc49fef761_0_79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c49fef761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3dc49fef761_0_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c49fef76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g3dc49fef761_0_1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c49fef761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g3dc49fef761_0_1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c49fef76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g3dc49fef761_0_1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dc49fef761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g3dc49fef761_0_1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dc49fef761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g3dc49fef761_0_1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dc49fef761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g3dc49fef761_0_1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dc49fef761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g3dc49fef761_0_2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dc49fef761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g3dc49fef761_0_2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dc49fef761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1" name="Google Shape;301;g3dc49fef761_0_2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dc49fef761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g3dc49fef761_0_2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dc49fef761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g3dc49fef761_0_2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dc49fef761_0_273:notes"/>
          <p:cNvSpPr txBox="1"/>
          <p:nvPr>
            <p:ph idx="1" type="body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1" name="Google Shape;341;g3dc49fef761_0_273:notes"/>
          <p:cNvSpPr/>
          <p:nvPr>
            <p:ph idx="2" type="sldImg"/>
          </p:nvPr>
        </p:nvSpPr>
        <p:spPr>
          <a:xfrm>
            <a:off x="90488" y="744538"/>
            <a:ext cx="66168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6.jp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8.jpg"/><Relationship Id="rId8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9.jpg"/><Relationship Id="rId6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11" Type="http://schemas.openxmlformats.org/officeDocument/2006/relationships/image" Target="../media/image15.jpg"/><Relationship Id="rId10" Type="http://schemas.openxmlformats.org/officeDocument/2006/relationships/image" Target="../media/image13.jpg"/><Relationship Id="rId9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22.png"/><Relationship Id="rId7" Type="http://schemas.openxmlformats.org/officeDocument/2006/relationships/image" Target="../media/image12.png"/><Relationship Id="rId8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0.png"/><Relationship Id="rId6" Type="http://schemas.openxmlformats.org/officeDocument/2006/relationships/image" Target="../media/image5.png"/><Relationship Id="rId7" Type="http://schemas.openxmlformats.org/officeDocument/2006/relationships/image" Target="../media/image24.png"/><Relationship Id="rId8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4.jpg"/><Relationship Id="rId6" Type="http://schemas.openxmlformats.org/officeDocument/2006/relationships/image" Target="../media/image10.png"/><Relationship Id="rId7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5.png"/><Relationship Id="rId6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hyperlink" Target="http://www.youtube.com/watch?v=I8Q63epDNMQ" TargetMode="External"/><Relationship Id="rId6" Type="http://schemas.openxmlformats.org/officeDocument/2006/relationships/image" Target="../media/image26.jpg"/><Relationship Id="rId7" Type="http://schemas.openxmlformats.org/officeDocument/2006/relationships/hyperlink" Target="http://www.youtube.com/watch?v=DIoA0pgLj3I" TargetMode="External"/><Relationship Id="rId8" Type="http://schemas.openxmlformats.org/officeDocument/2006/relationships/image" Target="../media/image2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7.jpg"/><Relationship Id="rId6" Type="http://schemas.openxmlformats.org/officeDocument/2006/relationships/image" Target="../media/image16.jpg"/><Relationship Id="rId7" Type="http://schemas.openxmlformats.org/officeDocument/2006/relationships/image" Target="../media/image31.jpg"/><Relationship Id="rId8" Type="http://schemas.openxmlformats.org/officeDocument/2006/relationships/image" Target="../media/image4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33.png"/><Relationship Id="rId5" Type="http://schemas.openxmlformats.org/officeDocument/2006/relationships/image" Target="../media/image47.png"/><Relationship Id="rId6" Type="http://schemas.openxmlformats.org/officeDocument/2006/relationships/image" Target="../media/image42.png"/><Relationship Id="rId7" Type="http://schemas.openxmlformats.org/officeDocument/2006/relationships/hyperlink" Target="https://eudy.info/" TargetMode="External"/><Relationship Id="rId8" Type="http://schemas.openxmlformats.org/officeDocument/2006/relationships/hyperlink" Target="https://wfdeaf.org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0.jpg"/><Relationship Id="rId6" Type="http://schemas.openxmlformats.org/officeDocument/2006/relationships/image" Target="../media/image4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1.png"/><Relationship Id="rId6" Type="http://schemas.openxmlformats.org/officeDocument/2006/relationships/image" Target="../media/image35.png"/><Relationship Id="rId7" Type="http://schemas.openxmlformats.org/officeDocument/2006/relationships/image" Target="../media/image23.png"/><Relationship Id="rId8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jpg"/><Relationship Id="rId6" Type="http://schemas.openxmlformats.org/officeDocument/2006/relationships/image" Target="../media/image3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0.jpg"/><Relationship Id="rId6" Type="http://schemas.openxmlformats.org/officeDocument/2006/relationships/image" Target="../media/image14.jpg"/><Relationship Id="rId7" Type="http://schemas.openxmlformats.org/officeDocument/2006/relationships/image" Target="../media/image3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4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43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3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Relationship Id="rId7" Type="http://schemas.openxmlformats.org/officeDocument/2006/relationships/image" Target="../media/image28.png"/><Relationship Id="rId8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c49fef761_0_13"/>
          <p:cNvSpPr/>
          <p:nvPr/>
        </p:nvSpPr>
        <p:spPr>
          <a:xfrm>
            <a:off x="2922085" y="2373340"/>
            <a:ext cx="15365104" cy="7911252"/>
          </a:xfrm>
          <a:custGeom>
            <a:rect b="b" l="l" r="r" t="t"/>
            <a:pathLst>
              <a:path extrusionOk="0" h="2709333" w="769602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g3dc49fef761_0_1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86" name="Google Shape;86;g3dc49fef761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g3dc49fef761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g3dc49fef761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dc49fef761_0_13"/>
          <p:cNvSpPr/>
          <p:nvPr/>
        </p:nvSpPr>
        <p:spPr>
          <a:xfrm>
            <a:off x="14393798" y="91457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3dc49fef761_0_13"/>
          <p:cNvSpPr txBox="1"/>
          <p:nvPr/>
        </p:nvSpPr>
        <p:spPr>
          <a:xfrm>
            <a:off x="3785989" y="1692304"/>
            <a:ext cx="13641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Dove rolmodellen e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</a:t>
            </a:r>
            <a:r>
              <a:rPr lang="en-US"/>
              <a:t>       </a:t>
            </a: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leider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g3dc49fef761_0_13"/>
          <p:cNvSpPr txBox="1"/>
          <p:nvPr/>
        </p:nvSpPr>
        <p:spPr>
          <a:xfrm>
            <a:off x="3786000" y="3672303"/>
            <a:ext cx="11376900" cy="18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</a:t>
            </a: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oof</a:t>
            </a: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activisme en belangenbehartiging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3dc49fef761_0_13"/>
          <p:cNvSpPr txBox="1"/>
          <p:nvPr/>
        </p:nvSpPr>
        <p:spPr>
          <a:xfrm>
            <a:off x="3585179" y="1258752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</a:t>
            </a:r>
            <a:r>
              <a:rPr lang="en-US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eaf Studies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|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dc49fef761_0_2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dc49fef761_0_26"/>
          <p:cNvSpPr txBox="1"/>
          <p:nvPr/>
        </p:nvSpPr>
        <p:spPr>
          <a:xfrm>
            <a:off x="4829316" y="4116369"/>
            <a:ext cx="12323100" cy="25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Inleiding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IJsbreker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dc49fef761_0_26"/>
          <p:cNvSpPr txBox="1"/>
          <p:nvPr/>
        </p:nvSpPr>
        <p:spPr>
          <a:xfrm>
            <a:off x="4572003" y="1408708"/>
            <a:ext cx="94167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9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Welkom</a:t>
            </a:r>
            <a:endParaRPr b="1" i="0" sz="95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0" name="Google Shape;100;g3dc49fef761_0_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3dc49fef761_0_26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g3dc49fef761_0_26"/>
          <p:cNvGrpSpPr/>
          <p:nvPr/>
        </p:nvGrpSpPr>
        <p:grpSpPr>
          <a:xfrm>
            <a:off x="-26695" y="-216290"/>
            <a:ext cx="2920640" cy="10503674"/>
            <a:chOff x="0" y="-57150"/>
            <a:chExt cx="769602" cy="2766600"/>
          </a:xfrm>
        </p:grpSpPr>
        <p:sp>
          <p:nvSpPr>
            <p:cNvPr id="103" name="Google Shape;103;g3dc49fef761_0_2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g3dc49fef761_0_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g3dc49fef761_0_26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g3dc49fef761_0_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186472" y="3363032"/>
            <a:ext cx="3760800" cy="3345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g3dc49fef761_0_4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12" name="Google Shape;112;g3dc49fef761_0_4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3dc49fef761_0_4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g3dc49fef761_0_4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dc49fef761_0_40"/>
          <p:cNvSpPr txBox="1"/>
          <p:nvPr/>
        </p:nvSpPr>
        <p:spPr>
          <a:xfrm>
            <a:off x="4516944" y="2680913"/>
            <a:ext cx="12323100" cy="58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Inleiding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Het begin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Burgerrechtenbeweging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Technologische vooruitgang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Betekenis vandaag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Rolmodellen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Actiedagen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Samenvatting en vooruitzichten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Conclusie en discussie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Feedback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6" name="Google Shape;116;g3dc49fef761_0_40"/>
          <p:cNvSpPr txBox="1"/>
          <p:nvPr/>
        </p:nvSpPr>
        <p:spPr>
          <a:xfrm>
            <a:off x="4697105" y="827009"/>
            <a:ext cx="94167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9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Inhoud</a:t>
            </a:r>
            <a:endParaRPr b="0" i="0" sz="9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g3dc49fef761_0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16673" y="2119678"/>
            <a:ext cx="2922000" cy="2945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sp>
        <p:nvSpPr>
          <p:cNvPr id="118" name="Google Shape;118;g3dc49fef761_0_40"/>
          <p:cNvSpPr/>
          <p:nvPr/>
        </p:nvSpPr>
        <p:spPr>
          <a:xfrm>
            <a:off x="-363196" y="68925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g3dc49fef761_0_52"/>
          <p:cNvGrpSpPr/>
          <p:nvPr/>
        </p:nvGrpSpPr>
        <p:grpSpPr>
          <a:xfrm>
            <a:off x="3132106" y="-300443"/>
            <a:ext cx="16106692" cy="10587778"/>
            <a:chOff x="0" y="-57150"/>
            <a:chExt cx="769602" cy="2766600"/>
          </a:xfrm>
        </p:grpSpPr>
        <p:sp>
          <p:nvSpPr>
            <p:cNvPr id="124" name="Google Shape;124;g3dc49fef761_0_5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g3dc49fef761_0_5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g3dc49fef761_0_5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dc49fef761_0_52"/>
          <p:cNvSpPr txBox="1"/>
          <p:nvPr/>
        </p:nvSpPr>
        <p:spPr>
          <a:xfrm>
            <a:off x="4281973" y="966361"/>
            <a:ext cx="118938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Leerdoelen</a:t>
            </a: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8" name="Google Shape;128;g3dc49fef761_0_52"/>
          <p:cNvSpPr txBox="1"/>
          <p:nvPr/>
        </p:nvSpPr>
        <p:spPr>
          <a:xfrm>
            <a:off x="3678131" y="2606387"/>
            <a:ext cx="13470600" cy="6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br>
              <a:rPr b="1" i="0" lang="en-US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Inzicht krijgen in de geschiedenis van vertegenwoordigers van de dovengemeenschap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Kennis van belangrijke mijlpalen in het activisme van doven</a:t>
            </a:r>
            <a:endParaRPr/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Galerij met rolmodellen – activisten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Inzicht in en respect voor de eigen cultuur, waarden en behoeften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Kennis van belangrijke organisaties (lokaal, regionaal, internationaal)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Versterking van de eigen betrokkenheid.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9" name="Google Shape;129;g3dc49fef761_0_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05513" y="966340"/>
            <a:ext cx="2443200" cy="24432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sp>
        <p:nvSpPr>
          <p:cNvPr id="130" name="Google Shape;130;g3dc49fef761_0_52"/>
          <p:cNvSpPr/>
          <p:nvPr/>
        </p:nvSpPr>
        <p:spPr>
          <a:xfrm>
            <a:off x="-235850" y="892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c49fef761_0_6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3dc49fef761_0_64"/>
          <p:cNvSpPr txBox="1"/>
          <p:nvPr/>
        </p:nvSpPr>
        <p:spPr>
          <a:xfrm>
            <a:off x="3992079" y="2690875"/>
            <a:ext cx="12323100" cy="7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Door de geschiedenis heen hebben dove mensen 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gestreden voor hun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rechten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cultuur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zelfbeschikking 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</a:t>
            </a: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activisme 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wordt gekenmerkt door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het streven naar gelijkheid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erkenning van gebarentaal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culturele autonomie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dc49fef761_0_64"/>
          <p:cNvSpPr txBox="1"/>
          <p:nvPr/>
        </p:nvSpPr>
        <p:spPr>
          <a:xfrm>
            <a:off x="3992079" y="583347"/>
            <a:ext cx="13224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Info: Activisme en de dovengemeenschap</a:t>
            </a:r>
            <a:endParaRPr b="0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38" name="Google Shape;138;g3dc49fef761_0_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dc49fef761_0_64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g3dc49fef761_0_64"/>
          <p:cNvGrpSpPr/>
          <p:nvPr/>
        </p:nvGrpSpPr>
        <p:grpSpPr>
          <a:xfrm>
            <a:off x="-26695" y="-216290"/>
            <a:ext cx="2920640" cy="10503674"/>
            <a:chOff x="0" y="-57150"/>
            <a:chExt cx="769602" cy="2766600"/>
          </a:xfrm>
        </p:grpSpPr>
        <p:sp>
          <p:nvSpPr>
            <p:cNvPr id="141" name="Google Shape;141;g3dc49fef761_0_6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3dc49fef761_0_6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g3dc49fef761_0_64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g3dc49fef761_0_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705525" y="2938706"/>
            <a:ext cx="2452500" cy="2452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descr="Ein Bild, das Zeichnung, Entwurf, Kleidung, Clipart enthält.&#10;&#10;KI-generierte Inhalte können fehlerhaft sein." id="145" name="Google Shape;145;g3dc49fef761_0_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14705425" y="6145980"/>
            <a:ext cx="2463900" cy="2463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g3dc49fef761_0_79"/>
          <p:cNvGrpSpPr/>
          <p:nvPr/>
        </p:nvGrpSpPr>
        <p:grpSpPr>
          <a:xfrm>
            <a:off x="2961565" y="-212514"/>
            <a:ext cx="15326470" cy="10504504"/>
            <a:chOff x="0" y="-57150"/>
            <a:chExt cx="769602" cy="2766600"/>
          </a:xfrm>
        </p:grpSpPr>
        <p:sp>
          <p:nvSpPr>
            <p:cNvPr id="151" name="Google Shape;151;g3dc49fef761_0_7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g3dc49fef761_0_7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g3dc49fef761_0_7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3dc49fef761_0_79"/>
          <p:cNvSpPr txBox="1"/>
          <p:nvPr/>
        </p:nvSpPr>
        <p:spPr>
          <a:xfrm>
            <a:off x="3988725" y="731850"/>
            <a:ext cx="137898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Belangrijke mijlpalen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5" name="Google Shape;155;g3dc49fef761_0_79"/>
          <p:cNvSpPr/>
          <p:nvPr/>
        </p:nvSpPr>
        <p:spPr>
          <a:xfrm>
            <a:off x="4783570" y="1124286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Entwurf, Zeichnung, Lineart, Darstellung enthält.&#10;&#10;KI-generierte Inhalte können fehlerhaft sein." id="156" name="Google Shape;156;g3dc49fef761_0_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72514" y="2586571"/>
            <a:ext cx="7458343" cy="57173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Entwurf, Zeichnung, Lineart, Darstellung enthält.&#10;&#10;KI-generierte Inhalte können fehlerhaft sein." id="157" name="Google Shape;157;g3dc49fef761_0_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27220" y="2586571"/>
            <a:ext cx="7458343" cy="571731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dc49fef761_0_79"/>
          <p:cNvSpPr txBox="1"/>
          <p:nvPr/>
        </p:nvSpPr>
        <p:spPr>
          <a:xfrm>
            <a:off x="11082528" y="3748351"/>
            <a:ext cx="3173100" cy="11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Technologische vooruitgang</a:t>
            </a:r>
            <a:endParaRPr b="0" i="0" sz="279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dc49fef761_0_79"/>
          <p:cNvSpPr txBox="1"/>
          <p:nvPr/>
        </p:nvSpPr>
        <p:spPr>
          <a:xfrm>
            <a:off x="14870425" y="3692325"/>
            <a:ext cx="267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/>
              <a:t>Toegankelijk-heid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3dc49fef761_0_79"/>
          <p:cNvSpPr txBox="1"/>
          <p:nvPr/>
        </p:nvSpPr>
        <p:spPr>
          <a:xfrm>
            <a:off x="7152461" y="3257930"/>
            <a:ext cx="33009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Gebarentaal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Onderwijsrechten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Design enthält.&#10;&#10;KI-generierte Inhalte können fehlerhaft sein." id="161" name="Google Shape;161;g3dc49fef761_0_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41629" y="3748351"/>
            <a:ext cx="1402200" cy="1395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g3dc49fef761_0_95"/>
          <p:cNvGrpSpPr/>
          <p:nvPr/>
        </p:nvGrpSpPr>
        <p:grpSpPr>
          <a:xfrm>
            <a:off x="-89204" y="-216992"/>
            <a:ext cx="18701636" cy="10504504"/>
            <a:chOff x="0" y="-57150"/>
            <a:chExt cx="769602" cy="2766600"/>
          </a:xfrm>
        </p:grpSpPr>
        <p:sp>
          <p:nvSpPr>
            <p:cNvPr id="167" name="Google Shape;167;g3dc49fef761_0_9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3dc49fef761_0_9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g3dc49fef761_0_9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dc49fef761_0_95"/>
          <p:cNvSpPr txBox="1"/>
          <p:nvPr/>
        </p:nvSpPr>
        <p:spPr>
          <a:xfrm>
            <a:off x="4168013" y="434604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Het begin – 19e en begin 20e eeuw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1" name="Google Shape;171;g3dc49fef761_0_95"/>
          <p:cNvSpPr txBox="1"/>
          <p:nvPr/>
        </p:nvSpPr>
        <p:spPr>
          <a:xfrm>
            <a:off x="442661" y="2015169"/>
            <a:ext cx="2922000" cy="105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g3dc49fef761_0_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60994" y="-137250"/>
            <a:ext cx="2604527" cy="1102482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3dc49fef761_0_95"/>
          <p:cNvSpPr txBox="1"/>
          <p:nvPr/>
        </p:nvSpPr>
        <p:spPr>
          <a:xfrm>
            <a:off x="2834477" y="5035004"/>
            <a:ext cx="153477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Oprichting van verenigingen en federaties, met name in Europa en de VS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Voorbeeld: National Association of the Deaf (NAD), VS, 1880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Inhoud / Situatie: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Lipleze</a:t>
            </a:r>
            <a:r>
              <a:rPr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 in plaats van g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Veel dove mensen werden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uitgesloten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het onderwijssysteem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  of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geïsoleerd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 gespecialiseerde instellingen..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dc49fef761_0_95"/>
          <p:cNvSpPr/>
          <p:nvPr/>
        </p:nvSpPr>
        <p:spPr>
          <a:xfrm>
            <a:off x="-466778" y="294956"/>
            <a:ext cx="3065328" cy="1733045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Text, Screenshot, rot, Karminrot enthält.&#10;&#10;KI-generierte Inhalte können fehlerhaft sein." id="175" name="Google Shape;175;g3dc49fef761_0_9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58425" y="1890204"/>
            <a:ext cx="3643200" cy="21432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176" name="Google Shape;176;g3dc49fef761_0_9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97307" y="6820101"/>
            <a:ext cx="1452600" cy="1623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descr="Ein Bild, das Text, Cartoon, Kreis, Clipart enthält.&#10;&#10;KI-generierte Inhalte können fehlerhaft sein." id="177" name="Google Shape;177;g3dc49fef761_0_9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629981" y="1759783"/>
            <a:ext cx="2215500" cy="22032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sp>
        <p:nvSpPr>
          <p:cNvPr id="178" name="Google Shape;178;g3dc49fef761_0_95"/>
          <p:cNvSpPr/>
          <p:nvPr/>
        </p:nvSpPr>
        <p:spPr>
          <a:xfrm>
            <a:off x="15935625" y="1759775"/>
            <a:ext cx="2020200" cy="1538700"/>
          </a:xfrm>
          <a:prstGeom prst="mathMultiply">
            <a:avLst>
              <a:gd fmla="val 23520" name="adj1"/>
            </a:avLst>
          </a:prstGeom>
          <a:solidFill>
            <a:srgbClr val="C00000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g3dc49fef761_0_9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759083" y="1627950"/>
            <a:ext cx="4070494" cy="3111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Entwurf, Zeichnung, Lineart, Darstellung enthält.&#10;&#10;KI-generierte Inhalte können fehlerhaft sein." id="180" name="Google Shape;180;g3dc49fef761_0_9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40105" y="1946968"/>
            <a:ext cx="3790200" cy="2155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descr="Ein Bild, das Clipart, Kreis, Grafiken, Design enthält.&#10;&#10;KI-generierte Inhalte können fehlerhaft sein." id="181" name="Google Shape;181;g3dc49fef761_0_9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5935619" y="6665429"/>
            <a:ext cx="1798800" cy="1778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g3dc49fef761_0_115"/>
          <p:cNvGrpSpPr/>
          <p:nvPr/>
        </p:nvGrpSpPr>
        <p:grpSpPr>
          <a:xfrm>
            <a:off x="64087" y="-267640"/>
            <a:ext cx="18287975" cy="10504504"/>
            <a:chOff x="0" y="-57150"/>
            <a:chExt cx="769602" cy="2766600"/>
          </a:xfrm>
        </p:grpSpPr>
        <p:sp>
          <p:nvSpPr>
            <p:cNvPr id="187" name="Google Shape;187;g3dc49fef761_0_1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g3dc49fef761_0_11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g3dc49fef761_0_1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dc49fef761_0_1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dc49fef761_0_115"/>
          <p:cNvSpPr txBox="1"/>
          <p:nvPr/>
        </p:nvSpPr>
        <p:spPr>
          <a:xfrm>
            <a:off x="4050873" y="629814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Culturele beweging</a:t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Activisme voor gebarentaal (1920–1960)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2" name="Google Shape;192;g3dc49fef761_0_115"/>
          <p:cNvSpPr txBox="1"/>
          <p:nvPr/>
        </p:nvSpPr>
        <p:spPr>
          <a:xfrm>
            <a:off x="4149239" y="2604322"/>
            <a:ext cx="139104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Keerpunt: 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Gebarentaal =  zelfstandige taal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1960: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 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publiceert het baanbrekende werk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 Structure</a:t>
            </a:r>
            <a:br>
              <a:rPr b="0" i="1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1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Taalkundige erkenning van gebarentaal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Bevordering van de bescherming van gebarentalen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Oprichting van gebarentaalbewegingen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Beweging: Gebarentaal als onderdeel van culturele identiteit </a:t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Activisme: Eisen van erkenning en zelfbeschikking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g3dc49fef761_0_1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218" y="-181676"/>
            <a:ext cx="2837645" cy="1102482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3dc49fef761_0_115"/>
          <p:cNvSpPr/>
          <p:nvPr/>
        </p:nvSpPr>
        <p:spPr>
          <a:xfrm>
            <a:off x="-405415" y="18141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g3dc49fef761_0_1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705525" y="1683020"/>
            <a:ext cx="3182700" cy="3822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sp>
        <p:nvSpPr>
          <p:cNvPr id="196" name="Google Shape;196;g3dc49fef761_0_115"/>
          <p:cNvSpPr txBox="1"/>
          <p:nvPr/>
        </p:nvSpPr>
        <p:spPr>
          <a:xfrm>
            <a:off x="15599788" y="2335957"/>
            <a:ext cx="1559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2800"/>
              <a:t>William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Stokoe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Design enthält.&#10;&#10;KI-generierte Inhalte können fehlerhaft sein." id="197" name="Google Shape;197;g3dc49fef761_0_1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850121" y="3456906"/>
            <a:ext cx="1121910" cy="1116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g3dc49fef761_0_131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203" name="Google Shape;203;g3dc49fef761_0_13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g3dc49fef761_0_13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g3dc49fef761_0_13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dc49fef761_0_13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dc49fef761_0_131"/>
          <p:cNvSpPr txBox="1"/>
          <p:nvPr/>
        </p:nvSpPr>
        <p:spPr>
          <a:xfrm>
            <a:off x="3657681" y="279784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5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 burgerrechtenbeweging </a:t>
            </a:r>
            <a:endParaRPr b="0" i="0" sz="5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5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van de jaren zestig en zeventig</a:t>
            </a:r>
            <a:endParaRPr b="0" i="0" sz="5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8" name="Google Shape;208;g3dc49fef761_0_131"/>
          <p:cNvSpPr txBox="1"/>
          <p:nvPr/>
        </p:nvSpPr>
        <p:spPr>
          <a:xfrm>
            <a:off x="3657680" y="1914404"/>
            <a:ext cx="15060000" cy="5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Strijd voor gelijkheid: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Amerikaanse ADA (Americans with Disabilities Act)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Wettelijke regelgeving voor mensen met een handicap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Eisen voor toegang tot onderwijs, werk, politiek en cultuur.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“Deaf President Now” (DPN) 1988: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Protestbeweging aan de Gallaudet University in Washington, D.C.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Studenten eisen de verkiezing van een dove president — een groot succes!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Zelfbelangenbehartiging — Respect — Gebarentaal 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Oprichting van organisaties —  “Niets over ons zonder ons!”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Kreis, Grafiken, Design, Darstellung enthält.&#10;&#10;KI-generierte Inhalte können fehlerhaft sein." id="209" name="Google Shape;209;g3dc49fef761_0_1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884" y="7196750"/>
            <a:ext cx="245110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3dc49fef761_0_1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6884" y="4695960"/>
            <a:ext cx="2451100" cy="2251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Zeichnung, Entwurf, Kleidung, Clipart enthält.&#10;&#10;KI-generierte Inhalte können fehlerhaft sein." id="211" name="Google Shape;211;g3dc49fef761_0_1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556884" y="2015169"/>
            <a:ext cx="2463800" cy="246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g3dc49fef761_0_144"/>
          <p:cNvGrpSpPr/>
          <p:nvPr/>
        </p:nvGrpSpPr>
        <p:grpSpPr>
          <a:xfrm>
            <a:off x="0" y="-108497"/>
            <a:ext cx="18287975" cy="10504504"/>
            <a:chOff x="0" y="-57150"/>
            <a:chExt cx="769602" cy="2766600"/>
          </a:xfrm>
        </p:grpSpPr>
        <p:sp>
          <p:nvSpPr>
            <p:cNvPr id="217" name="Google Shape;217;g3dc49fef761_0_1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g3dc49fef761_0_1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g3dc49fef761_0_14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dc49fef761_0_14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dc49fef761_0_144"/>
          <p:cNvSpPr txBox="1"/>
          <p:nvPr/>
        </p:nvSpPr>
        <p:spPr>
          <a:xfrm>
            <a:off x="5046687" y="819616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2" name="Google Shape;222;g3dc49fef761_0_144"/>
          <p:cNvSpPr txBox="1"/>
          <p:nvPr/>
        </p:nvSpPr>
        <p:spPr>
          <a:xfrm>
            <a:off x="4846834" y="2796608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Technologie: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Ondertitels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Video-apps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Internet – wereldwijde verbinding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KI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Gebarentaaltolken ter plaatse en online</a:t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g3dc49fef761_0_1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479" y="2148304"/>
            <a:ext cx="3568883" cy="36794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Clipart, Grafiken, Schablone, Darstellung enthält.&#10;&#10;KI-generierte Inhalte können fehlerhaft sein." id="224" name="Google Shape;224;g3dc49fef761_0_1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479" y="6179005"/>
            <a:ext cx="3559277" cy="355927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dc49fef761_0_144"/>
          <p:cNvSpPr txBox="1"/>
          <p:nvPr/>
        </p:nvSpPr>
        <p:spPr>
          <a:xfrm>
            <a:off x="4591841" y="1343162"/>
            <a:ext cx="11928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Digitalisering: technologische vooruitgang 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g3dc49fef761_0_157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231" name="Google Shape;231;g3dc49fef761_0_15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g3dc49fef761_0_15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g3dc49fef761_0_15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dc49fef761_0_15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3dc49fef761_0_157"/>
          <p:cNvSpPr txBox="1"/>
          <p:nvPr/>
        </p:nvSpPr>
        <p:spPr>
          <a:xfrm>
            <a:off x="2777177" y="935512"/>
            <a:ext cx="11928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5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Video:</a:t>
            </a:r>
            <a:r>
              <a:rPr b="0" i="0" lang="en-US" sz="59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rolmodellen</a:t>
            </a:r>
            <a:br>
              <a:rPr b="0" i="0" lang="en-US" sz="59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5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</a:t>
            </a:r>
            <a:r>
              <a:rPr b="0" i="0" lang="en-US" sz="59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olitiek, </a:t>
            </a:r>
            <a:r>
              <a:rPr lang="en-US" sz="5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</a:t>
            </a:r>
            <a:r>
              <a:rPr b="0" i="0" lang="en-US" sz="59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conomie, </a:t>
            </a:r>
            <a:r>
              <a:rPr lang="en-US" sz="5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</a:t>
            </a:r>
            <a:r>
              <a:rPr b="0" i="0" lang="en-US" sz="59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echnologie</a:t>
            </a:r>
            <a:endParaRPr b="0" i="0" sz="59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36" name="Google Shape;236;g3dc49fef761_0_157" title="6B - Europese activisten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3100" y="3659575"/>
            <a:ext cx="7167425" cy="4031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dc49fef761_0_157" title="6B - Nederlandse activisten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701150" y="3659575"/>
            <a:ext cx="7167425" cy="403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3dc49fef761_0_157"/>
          <p:cNvSpPr txBox="1"/>
          <p:nvPr/>
        </p:nvSpPr>
        <p:spPr>
          <a:xfrm>
            <a:off x="1573213" y="7981500"/>
            <a:ext cx="6727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Wereldwijd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9" name="Google Shape;239;g3dc49fef761_0_157"/>
          <p:cNvSpPr txBox="1"/>
          <p:nvPr/>
        </p:nvSpPr>
        <p:spPr>
          <a:xfrm>
            <a:off x="9921251" y="7981500"/>
            <a:ext cx="6727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Nederland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g3dc49fef761_0_180"/>
          <p:cNvGrpSpPr/>
          <p:nvPr/>
        </p:nvGrpSpPr>
        <p:grpSpPr>
          <a:xfrm>
            <a:off x="-49476" y="-391857"/>
            <a:ext cx="18287975" cy="10504504"/>
            <a:chOff x="0" y="-57150"/>
            <a:chExt cx="769602" cy="2766600"/>
          </a:xfrm>
        </p:grpSpPr>
        <p:sp>
          <p:nvSpPr>
            <p:cNvPr id="245" name="Google Shape;245;g3dc49fef761_0_18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g3dc49fef761_0_18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g3dc49fef761_0_18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dc49fef761_0_18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3dc49fef761_0_180"/>
          <p:cNvSpPr txBox="1"/>
          <p:nvPr/>
        </p:nvSpPr>
        <p:spPr>
          <a:xfrm>
            <a:off x="4993571" y="893327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Info: Het belang van </a:t>
            </a:r>
            <a:r>
              <a:rPr b="1" lang="en-US" sz="4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activisme voor doven</a:t>
            </a: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vandaag de dag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0" name="Google Shape;250;g3dc49fef761_0_180"/>
          <p:cNvSpPr txBox="1"/>
          <p:nvPr/>
        </p:nvSpPr>
        <p:spPr>
          <a:xfrm>
            <a:off x="5996831" y="2348927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beweging heeft er in belangrijke mate toe bijgedragen dat gebarentaal nu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als een volwaardige taal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wordt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erkend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Bewustwording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de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culturele identiteit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de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dovengemeenschap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Dove mensen zijn tegenwoordig actief in de politiek,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wetenschap, kunst en de media — als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rolmodellen en ambassadeurs </a:t>
            </a:r>
            <a:b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 hun cultuur.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Inzet voor inclusieve samenlevingen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toegankelijkheid en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zelfredzaamheid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dc49fef761_0_1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5591" y="3282198"/>
            <a:ext cx="3057900" cy="20388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descr="Ein Bild, das Design enthält.&#10;&#10;KI-generierte Inhalte können fehlerhaft sein." id="252" name="Google Shape;252;g3dc49fef761_0_1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82123" y="1968661"/>
            <a:ext cx="1866900" cy="1857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253" name="Google Shape;253;g3dc49fef761_0_1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4413" y="6879784"/>
            <a:ext cx="3189900" cy="25518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254" name="Google Shape;254;g3dc49fef761_0_1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51691" y="4841113"/>
            <a:ext cx="2414400" cy="24144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g3dc49fef761_0_194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260" name="Google Shape;260;g3dc49fef761_0_19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g3dc49fef761_0_19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g3dc49fef761_0_19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dc49fef761_0_19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3dc49fef761_0_194"/>
          <p:cNvSpPr txBox="1"/>
          <p:nvPr/>
        </p:nvSpPr>
        <p:spPr>
          <a:xfrm>
            <a:off x="4746291" y="1094454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63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Wereldwijd netwerken</a:t>
            </a:r>
            <a:endParaRPr b="0" i="0" sz="63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65" name="Google Shape;265;g3dc49fef761_0_1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29054" y="3106325"/>
            <a:ext cx="5931300" cy="467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266" name="Google Shape;266;g3dc49fef761_0_1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2149" y="3085861"/>
            <a:ext cx="7596000" cy="4910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sp>
        <p:nvSpPr>
          <p:cNvPr id="267" name="Google Shape;267;g3dc49fef761_0_194"/>
          <p:cNvSpPr txBox="1"/>
          <p:nvPr/>
        </p:nvSpPr>
        <p:spPr>
          <a:xfrm>
            <a:off x="8539317" y="8317560"/>
            <a:ext cx="76788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- EUDY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dc49fef761_0_194"/>
          <p:cNvSpPr txBox="1"/>
          <p:nvPr/>
        </p:nvSpPr>
        <p:spPr>
          <a:xfrm>
            <a:off x="1729054" y="8197766"/>
            <a:ext cx="60429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Wereldfederatie van Doven | Inclusie &amp; gelijke rechten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Kreis enthält.&#10;&#10;KI-generierte Inhalte können fehlerhaft sein." id="269" name="Google Shape;269;g3dc49fef761_0_19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065775" y="920069"/>
            <a:ext cx="3906318" cy="3906318"/>
          </a:xfrm>
          <a:prstGeom prst="rect">
            <a:avLst/>
          </a:prstGeom>
          <a:noFill/>
          <a:ln>
            <a:noFill/>
          </a:ln>
          <a:effectLst>
            <a:outerShdw blurRad="76200" kx="800311" rotWithShape="0" algn="br" dir="8100000" dist="12700" sy="-23000">
              <a:srgbClr val="000000">
                <a:alpha val="20000"/>
              </a:srgbClr>
            </a:outerShdw>
          </a:effectLst>
        </p:spPr>
      </p:pic>
      <p:sp>
        <p:nvSpPr>
          <p:cNvPr id="270" name="Google Shape;270;g3dc49fef761_0_194"/>
          <p:cNvSpPr txBox="1"/>
          <p:nvPr/>
        </p:nvSpPr>
        <p:spPr>
          <a:xfrm>
            <a:off x="15242294" y="2550062"/>
            <a:ext cx="1852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Activiteit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dc49fef761_0_194"/>
          <p:cNvSpPr txBox="1"/>
          <p:nvPr/>
        </p:nvSpPr>
        <p:spPr>
          <a:xfrm>
            <a:off x="2230031" y="3183698"/>
            <a:ext cx="56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Wereldfederatie van Doven</a:t>
            </a:r>
            <a:endParaRPr b="1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g3dc49fef761_0_210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277" name="Google Shape;277;g3dc49fef761_0_2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g3dc49fef761_0_2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g3dc49fef761_0_2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dc49fef761_0_2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dc49fef761_0_210"/>
          <p:cNvSpPr txBox="1"/>
          <p:nvPr/>
        </p:nvSpPr>
        <p:spPr>
          <a:xfrm>
            <a:off x="3585179" y="731850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Huidige uitdagingen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2" name="Google Shape;282;g3dc49fef761_0_210"/>
          <p:cNvSpPr txBox="1"/>
          <p:nvPr/>
        </p:nvSpPr>
        <p:spPr>
          <a:xfrm>
            <a:off x="6707803" y="2187450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Vooruitgang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wettelijke erkenning van gebarentaal in veel landen.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grotere zichtbaarheid in de media, de politiek en de cultuur.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Uitdagingen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ongelijke machtsverhoudingen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gebrek aan toegankelijkheid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sociale vooroordelen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Blijf strijden voor volledige toegankelijkheid </a:t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 de openbare ruimte,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 het onderwijs,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op het werk en in de media.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Entwurf, Zeichnung, Lineart, Kunst enthält.&#10;&#10;KI-generierte Inhalte können fehlerhaft sein." id="283" name="Google Shape;283;g3dc49fef761_0_2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3703" y="2300986"/>
            <a:ext cx="4159800" cy="6855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284" name="Google Shape;284;g3dc49fef761_0_2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08976">
            <a:off x="2225958" y="3214405"/>
            <a:ext cx="2256106" cy="201513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oogle Shape;289;g3dc49fef761_0_222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290" name="Google Shape;290;g3dc49fef761_0_22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g3dc49fef761_0_22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2" name="Google Shape;292;g3dc49fef761_0_22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dc49fef761_0_22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dc49fef761_0_222"/>
          <p:cNvSpPr txBox="1"/>
          <p:nvPr/>
        </p:nvSpPr>
        <p:spPr>
          <a:xfrm>
            <a:off x="11434782" y="502301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Actiedagen</a:t>
            </a: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95" name="Google Shape;295;g3dc49fef761_0_2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7741" y="3221616"/>
            <a:ext cx="6644400" cy="1841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296" name="Google Shape;296;g3dc49fef761_0_2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27477" y="7653191"/>
            <a:ext cx="7836300" cy="1263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297" name="Google Shape;297;g3dc49fef761_0_2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64850" y="6050480"/>
            <a:ext cx="3122700" cy="2556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id="298" name="Google Shape;298;g3dc49fef761_0_2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8114" y="2800453"/>
            <a:ext cx="9112800" cy="19812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g3dc49fef761_0_235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304" name="Google Shape;304;g3dc49fef761_0_2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g3dc49fef761_0_23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g3dc49fef761_0_23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3dc49fef761_0_23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dc49fef761_0_235"/>
          <p:cNvSpPr txBox="1"/>
          <p:nvPr/>
        </p:nvSpPr>
        <p:spPr>
          <a:xfrm>
            <a:off x="3271972" y="619988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Organiseer je eigen actiedag!</a:t>
            </a:r>
            <a:endParaRPr b="0" i="0" sz="4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09" name="Google Shape;309;g3dc49fef761_0_2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991" y="3833301"/>
            <a:ext cx="3386100" cy="3386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grpSp>
        <p:nvGrpSpPr>
          <p:cNvPr id="310" name="Google Shape;310;g3dc49fef761_0_235"/>
          <p:cNvGrpSpPr/>
          <p:nvPr/>
        </p:nvGrpSpPr>
        <p:grpSpPr>
          <a:xfrm>
            <a:off x="6026323" y="2262721"/>
            <a:ext cx="6235200" cy="6235200"/>
            <a:chOff x="1377154" y="5867"/>
            <a:chExt cx="6235200" cy="6235200"/>
          </a:xfrm>
        </p:grpSpPr>
        <p:sp>
          <p:nvSpPr>
            <p:cNvPr id="311" name="Google Shape;311;g3dc49fef761_0_235"/>
            <p:cNvSpPr/>
            <p:nvPr/>
          </p:nvSpPr>
          <p:spPr>
            <a:xfrm>
              <a:off x="1377154" y="5867"/>
              <a:ext cx="6235200" cy="6235200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g3dc49fef761_0_235"/>
            <p:cNvSpPr txBox="1"/>
            <p:nvPr/>
          </p:nvSpPr>
          <p:spPr>
            <a:xfrm>
              <a:off x="2290297" y="919010"/>
              <a:ext cx="4409100" cy="440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rPr b="0" i="0" lang="en-US" sz="6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Wat is jouw boodschap en</a:t>
              </a:r>
              <a:endParaRPr b="0" i="0" sz="6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2275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rPr b="0" i="0" lang="en-US" sz="6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visie?</a:t>
              </a:r>
              <a:endParaRPr b="0" i="0" sz="6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3" name="Google Shape;313;g3dc49fef761_0_2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88045" y="3083599"/>
            <a:ext cx="4853554" cy="4388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g3dc49fef761_0_249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319" name="Google Shape;319;g3dc49fef761_0_2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g3dc49fef761_0_2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g3dc49fef761_0_24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dc49fef761_0_24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3dc49fef761_0_249"/>
          <p:cNvSpPr txBox="1"/>
          <p:nvPr/>
        </p:nvSpPr>
        <p:spPr>
          <a:xfrm>
            <a:off x="5227440" y="435730"/>
            <a:ext cx="15347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Conclusie &amp; Toekomst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4" name="Google Shape;324;g3dc49fef761_0_249"/>
          <p:cNvSpPr txBox="1"/>
          <p:nvPr/>
        </p:nvSpPr>
        <p:spPr>
          <a:xfrm>
            <a:off x="5227440" y="1638793"/>
            <a:ext cx="16196700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Geschiedenis van het dovenactivisme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=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Moed – Creativiteit – Inzet voor gelijkheid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Succesverhalen zoals het protest bij Gallaudet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laten zien hoe zelfbewust activisme verandering teweegbrengt.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strijd voor volledige erkenning, zichtbaarheid en toegankelijkheid gaat door!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Toekomst: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meer empowerment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technologische innovaties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wereldwijde netwerken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grotere maatschappelijke acceptatie.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Ein Bild, das Entwurf, Zeichnung, Lineart, Kunst enthält.&#10;&#10;KI-generierte Inhalte können fehlerhaft sein." id="325" name="Google Shape;325;g3dc49fef761_0_2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0521" y="2770612"/>
            <a:ext cx="3766500" cy="6207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pic>
        <p:nvPicPr>
          <p:cNvPr descr="Ein Bild, das Kreis, Grafiken, Design, Darstellung enthält.&#10;&#10;KI-generierte Inhalte können fehlerhaft sein." id="326" name="Google Shape;326;g3dc49fef761_0_2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34101">
            <a:off x="1541454" y="3511191"/>
            <a:ext cx="1732705" cy="174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3dc49fef761_0_2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59425" y="5608887"/>
            <a:ext cx="3368700" cy="3368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g3dc49fef761_0_262"/>
          <p:cNvGrpSpPr/>
          <p:nvPr/>
        </p:nvGrpSpPr>
        <p:grpSpPr>
          <a:xfrm>
            <a:off x="0" y="-216992"/>
            <a:ext cx="18287975" cy="10504504"/>
            <a:chOff x="0" y="-57150"/>
            <a:chExt cx="769602" cy="2766600"/>
          </a:xfrm>
        </p:grpSpPr>
        <p:sp>
          <p:nvSpPr>
            <p:cNvPr id="333" name="Google Shape;333;g3dc49fef761_0_26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g3dc49fef761_0_26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g3dc49fef761_0_26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dc49fef761_0_26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g3dc49fef761_0_2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47377" y="3749468"/>
            <a:ext cx="2726100" cy="27261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50"/>
              </a:srgbClr>
            </a:outerShdw>
          </a:effectLst>
        </p:spPr>
      </p:pic>
      <p:sp>
        <p:nvSpPr>
          <p:cNvPr id="338" name="Google Shape;338;g3dc49fef761_0_262"/>
          <p:cNvSpPr txBox="1"/>
          <p:nvPr/>
        </p:nvSpPr>
        <p:spPr>
          <a:xfrm>
            <a:off x="5539409" y="7407965"/>
            <a:ext cx="7248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Bedankt voor uw aandacht!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dc49fef761_0_27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g3dc49fef761_0_27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g3dc49fef761_0_27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g3dc49fef761_0_27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3dc49fef761_0_27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8" name="Google Shape;348;g3dc49fef761_0_273"/>
          <p:cNvGrpSpPr/>
          <p:nvPr/>
        </p:nvGrpSpPr>
        <p:grpSpPr>
          <a:xfrm>
            <a:off x="-228300" y="6944208"/>
            <a:ext cx="18940866" cy="4430982"/>
            <a:chOff x="0" y="-57150"/>
            <a:chExt cx="4988508" cy="1167000"/>
          </a:xfrm>
        </p:grpSpPr>
        <p:sp>
          <p:nvSpPr>
            <p:cNvPr id="349" name="Google Shape;349;g3dc49fef761_0_27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g3dc49fef761_0_273"/>
            <p:cNvSpPr txBox="1"/>
            <p:nvPr/>
          </p:nvSpPr>
          <p:spPr>
            <a:xfrm>
              <a:off x="0" y="-57150"/>
              <a:ext cx="4988400" cy="11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1" name="Google Shape;351;g3dc49fef761_0_27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g3dc49fef761_0_27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g3dc49fef761_0_27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g3dc49fef761_0_27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3dc49fef761_0_27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3dc49fef761_0_273"/>
          <p:cNvSpPr txBox="1"/>
          <p:nvPr/>
        </p:nvSpPr>
        <p:spPr>
          <a:xfrm>
            <a:off x="2157051" y="1867850"/>
            <a:ext cx="3722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dc49fef761_0_27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3dc49fef761_0_27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>
                <a:solidFill>
                  <a:srgbClr val="FFFFFF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3dc49fef761_0_27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