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797675" cy="9928225"/>
  <p:embeddedFontLst>
    <p:embeddedFont>
      <p:font typeface="Anton"/>
      <p:regular r:id="rId22"/>
    </p:embeddedFont>
    <p:embeddedFont>
      <p:font typeface="Tahoma"/>
      <p:regular r:id="rId23"/>
      <p:bold r:id="rId24"/>
    </p:embeddedFont>
    <p:embeddedFont>
      <p:font typeface="Quicksand"/>
      <p:regular r:id="rId25"/>
      <p:bold r:id="rId26"/>
    </p:embeddedFont>
    <p:embeddedFont>
      <p:font typeface="Arial Black"/>
      <p:regular r:id="rId27"/>
    </p:embeddedFont>
    <p:embeddedFont>
      <p:font typeface="Quicksand Medium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jI2P6WtJZSNGu4VFMthM5d9n/m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Tahoma-bold.fntdata"/><Relationship Id="rId23" Type="http://schemas.openxmlformats.org/officeDocument/2006/relationships/font" Target="fonts/Tahom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-bold.fntdata"/><Relationship Id="rId25" Type="http://schemas.openxmlformats.org/officeDocument/2006/relationships/font" Target="fonts/Quicksand-regular.fntdata"/><Relationship Id="rId28" Type="http://schemas.openxmlformats.org/officeDocument/2006/relationships/font" Target="fonts/QuicksandMedium-regular.fntdata"/><Relationship Id="rId27" Type="http://schemas.openxmlformats.org/officeDocument/2006/relationships/font" Target="fonts/ArialBlac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2075" y="744538"/>
            <a:ext cx="6615113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12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7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10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6" name="Google Shape;246;p1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p17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8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6" name="Google Shape;276;p18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9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19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:notes"/>
          <p:cNvSpPr txBox="1"/>
          <p:nvPr>
            <p:ph idx="1" type="body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1" name="Google Shape;301;p3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5.jpg"/><Relationship Id="rId5" Type="http://schemas.openxmlformats.org/officeDocument/2006/relationships/image" Target="../media/image3.png"/><Relationship Id="rId6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10" Type="http://schemas.openxmlformats.org/officeDocument/2006/relationships/image" Target="../media/image31.jpg"/><Relationship Id="rId9" Type="http://schemas.openxmlformats.org/officeDocument/2006/relationships/image" Target="../media/image40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37.png"/><Relationship Id="rId7" Type="http://schemas.openxmlformats.org/officeDocument/2006/relationships/image" Target="../media/image33.jpg"/><Relationship Id="rId8" Type="http://schemas.openxmlformats.org/officeDocument/2006/relationships/image" Target="../media/image3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42.png"/><Relationship Id="rId7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42.png"/><Relationship Id="rId5" Type="http://schemas.openxmlformats.org/officeDocument/2006/relationships/image" Target="../media/image3.png"/><Relationship Id="rId6" Type="http://schemas.openxmlformats.org/officeDocument/2006/relationships/image" Target="../media/image36.png"/><Relationship Id="rId7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42.png"/><Relationship Id="rId5" Type="http://schemas.openxmlformats.org/officeDocument/2006/relationships/image" Target="../media/image3.png"/><Relationship Id="rId6" Type="http://schemas.openxmlformats.org/officeDocument/2006/relationships/image" Target="../media/image20.jpg"/><Relationship Id="rId7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21.jpg"/><Relationship Id="rId7" Type="http://schemas.openxmlformats.org/officeDocument/2006/relationships/image" Target="../media/image3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32.jp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28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9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922085" y="2373340"/>
            <a:ext cx="15365916" cy="7913660"/>
          </a:xfrm>
          <a:custGeom>
            <a:rect b="b" l="l" r="r" t="t"/>
            <a:pathLst>
              <a:path extrusionOk="0" h="2709333" w="769602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4393798" y="91457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785989" y="1692304"/>
            <a:ext cx="13641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Nepočujúc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</a:t>
            </a: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vzory a lídri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999052" y="6683854"/>
            <a:ext cx="11401500" cy="20682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Nepočujúci pedagógovia a výskumníci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585179" y="1258752"/>
            <a:ext cx="8667900" cy="51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44137" y="8503920"/>
            <a:ext cx="193330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Obrázok zdroje:freepik.com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4566845" y="3599254"/>
            <a:ext cx="12323100" cy="25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Kolo predstavení sa</a:t>
            </a:r>
            <a:br>
              <a:rPr b="0" i="0" lang="en-US" sz="4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4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lang="en-US" sz="4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Ice Breaker</a:t>
            </a:r>
            <a:endParaRPr/>
          </a:p>
        </p:txBody>
      </p:sp>
      <p:sp>
        <p:nvSpPr>
          <p:cNvPr id="100" name="Google Shape;100;p4"/>
          <p:cNvSpPr txBox="1"/>
          <p:nvPr/>
        </p:nvSpPr>
        <p:spPr>
          <a:xfrm>
            <a:off x="4854228" y="1059258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Úvod</a:t>
            </a:r>
            <a:endParaRPr b="1" i="0" sz="60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1" name="Google Shape;10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5542" y="5035004"/>
            <a:ext cx="998597" cy="100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4"/>
          <p:cNvSpPr/>
          <p:nvPr/>
        </p:nvSpPr>
        <p:spPr>
          <a:xfrm>
            <a:off x="-436050" y="10450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4"/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4" name="Google Shape;104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4"/>
          <p:cNvSpPr/>
          <p:nvPr/>
        </p:nvSpPr>
        <p:spPr>
          <a:xfrm>
            <a:off x="-390620" y="58334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2830" y="4620467"/>
            <a:ext cx="2064019" cy="183566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56671" y="2351920"/>
            <a:ext cx="4712426" cy="471242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4332001" y="2674723"/>
            <a:ext cx="12323142" cy="66335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302255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Ciele workshopu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Brainstorming: moje skúsenosti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Brainstorming: Čo je to vlastne vzor?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Info: Vzory v oblasti vzdelávania a výskumu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Aktivita: Prezentácie vzorov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Info: Význam a vplyv vzorov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Reflexia a diskusia: Výzvy vo vzdelávaní a výskume</a:t>
            </a:r>
            <a:b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Aktivita: Hľadanie riešení – ideálna škola (inklúzia)</a:t>
            </a:r>
            <a:endParaRPr/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Zhrnutie a výhľad</a:t>
            </a:r>
            <a:endParaRPr/>
          </a:p>
          <a:p>
            <a:pPr indent="-302256" lvl="1" marL="604511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 Spätná väzba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4736293" y="827009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Obsah – prehľad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182" y="4018713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20" name="Google Shape;120;p2"/>
          <p:cNvSpPr/>
          <p:nvPr/>
        </p:nvSpPr>
        <p:spPr>
          <a:xfrm>
            <a:off x="-363196" y="68925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760297" y="560063"/>
            <a:ext cx="4903197" cy="326932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2"/>
          <p:cNvGrpSpPr/>
          <p:nvPr/>
        </p:nvGrpSpPr>
        <p:grpSpPr>
          <a:xfrm>
            <a:off x="3132106" y="-300445"/>
            <a:ext cx="16106661" cy="10587445"/>
            <a:chOff x="0" y="-57150"/>
            <a:chExt cx="769602" cy="2766483"/>
          </a:xfrm>
        </p:grpSpPr>
        <p:sp>
          <p:nvSpPr>
            <p:cNvPr id="127" name="Google Shape;127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2"/>
          <p:cNvSpPr txBox="1"/>
          <p:nvPr/>
        </p:nvSpPr>
        <p:spPr>
          <a:xfrm>
            <a:off x="3893021" y="480875"/>
            <a:ext cx="122112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Ciele</a:t>
            </a: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1" i="0" sz="8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1" name="Google Shape;131;p12"/>
          <p:cNvSpPr txBox="1"/>
          <p:nvPr/>
        </p:nvSpPr>
        <p:spPr>
          <a:xfrm>
            <a:off x="3769370" y="183302"/>
            <a:ext cx="13003339" cy="45585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b="1" i="0" lang="en-US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  <a:p>
            <a:pPr indent="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Zvyšovanie povedomia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 úlohe vzorov vo vzdelávaní a vzdelávaní a výskume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(Peer experti)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Reflexia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nad spoločenskými témami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Podpora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porozumenia inklúzie a </a:t>
            </a:r>
            <a:r>
              <a:rPr b="1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inklúzie a bilingválneho vzdelávania</a:t>
            </a:r>
            <a:endParaRPr b="1" i="0" sz="32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2" name="Google Shape;13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813" y="4576790"/>
            <a:ext cx="2443149" cy="244314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33" name="Google Shape;133;p12"/>
          <p:cNvSpPr/>
          <p:nvPr/>
        </p:nvSpPr>
        <p:spPr>
          <a:xfrm>
            <a:off x="-201247" y="183302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522145" y="2155190"/>
            <a:ext cx="3421574" cy="404966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5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40" name="Google Shape;140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3729870" y="815232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Brainstorming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503" y="4155931"/>
            <a:ext cx="2505075" cy="284797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45" name="Google Shape;145;p5"/>
          <p:cNvSpPr txBox="1"/>
          <p:nvPr/>
        </p:nvSpPr>
        <p:spPr>
          <a:xfrm>
            <a:off x="4281055" y="3283527"/>
            <a:ext cx="13238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Kto bol váš obľúbený učiteľ</a:t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Prečo práve táto osoba?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Aké zručnosti mal/mala</a:t>
            </a:r>
            <a:r>
              <a:rPr lang="en-US" sz="4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táto osoba?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Rozdiely oproti počujúcim žiakom?</a:t>
            </a:r>
            <a:endParaRPr/>
          </a:p>
        </p:txBody>
      </p:sp>
      <p:sp>
        <p:nvSpPr>
          <p:cNvPr id="146" name="Google Shape;146;p5"/>
          <p:cNvSpPr/>
          <p:nvPr/>
        </p:nvSpPr>
        <p:spPr>
          <a:xfrm>
            <a:off x="-363197" y="13670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692923" y="318652"/>
            <a:ext cx="4025204" cy="244876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6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153" name="Google Shape;153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p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Brainstorming</a:t>
            </a:r>
            <a:br>
              <a:rPr b="1" i="0" lang="en-US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503" y="4155931"/>
            <a:ext cx="2505075" cy="284797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58" name="Google Shape;158;p6"/>
          <p:cNvSpPr txBox="1"/>
          <p:nvPr/>
        </p:nvSpPr>
        <p:spPr>
          <a:xfrm>
            <a:off x="4387587" y="2511169"/>
            <a:ext cx="1323801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Vzor – čo to vlastne je?</a:t>
            </a: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-363197" y="13670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91237" y="4155931"/>
            <a:ext cx="6954045" cy="471566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61" name="Google Shape;161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835266" y="1078822"/>
            <a:ext cx="1924380" cy="241496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7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167" name="Google Shape;167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69;p7"/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70" name="Google Shape;170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2" name="Google Shape;172;p7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3587716" y="-1194202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Info: Vzory vo vzdelávaní a výskume</a:t>
            </a:r>
            <a:endParaRPr b="0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74" name="Google Shape;17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0277" y="7676401"/>
            <a:ext cx="8140146" cy="231994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75" name="Google Shape;17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40277" y="4868452"/>
            <a:ext cx="8140146" cy="227924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76" name="Google Shape;17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40277" y="1836652"/>
            <a:ext cx="8140146" cy="25030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177" name="Google Shape;177;p7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12861383" y="4015706"/>
            <a:ext cx="4179996" cy="4135335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rgbClr val="7188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13769039" y="4519953"/>
            <a:ext cx="268257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12</a:t>
            </a:r>
            <a:br>
              <a:rPr b="1" i="0" lang="en-US" sz="36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36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príkladov</a:t>
            </a:r>
            <a:endParaRPr b="1" i="0" sz="36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80" name="Google Shape;180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6302" y="5214841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Grafiken, Logo, Symbol, Design enthält.&#10;&#10;KI-generierte Inhalte können fehlerhaft sein." id="181" name="Google Shape;181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467199" y="6027981"/>
            <a:ext cx="1171820" cy="91435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228784" y="5870061"/>
            <a:ext cx="1222829" cy="122282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8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188" name="Google Shape;188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" name="Google Shape;190;p8"/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191" name="Google Shape;191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8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 txBox="1"/>
          <p:nvPr/>
        </p:nvSpPr>
        <p:spPr>
          <a:xfrm>
            <a:off x="3621778" y="-1425443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Aktivita: Prezentácie</a:t>
            </a:r>
            <a:endParaRPr b="1" i="0" sz="6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95" name="Google Shape;19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6947" y="2628966"/>
            <a:ext cx="13987037" cy="210480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9313" y="4439136"/>
            <a:ext cx="2191806" cy="219180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Rechteck, Screenshot, Design, Reihe enthält.&#10;&#10;KI-generierte Inhalte können fehlerhaft sein." id="198" name="Google Shape;198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06255" y="5468573"/>
            <a:ext cx="3964183" cy="396418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descr="Ein Bild, das Entwurf, Design, Zeichnung, Darstellung enthält.&#10;&#10;KI-generierte Inhalte können fehlerhaft sein." id="199" name="Google Shape;199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96847" y="5482986"/>
            <a:ext cx="3817767" cy="381776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9"/>
          <p:cNvGrpSpPr/>
          <p:nvPr/>
        </p:nvGrpSpPr>
        <p:grpSpPr>
          <a:xfrm>
            <a:off x="-18554" y="-216991"/>
            <a:ext cx="2922084" cy="10503991"/>
            <a:chOff x="0" y="-57150"/>
            <a:chExt cx="769602" cy="2766483"/>
          </a:xfrm>
        </p:grpSpPr>
        <p:sp>
          <p:nvSpPr>
            <p:cNvPr id="205" name="Google Shape;205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9"/>
          <p:cNvGrpSpPr/>
          <p:nvPr/>
        </p:nvGrpSpPr>
        <p:grpSpPr>
          <a:xfrm>
            <a:off x="3316924" y="-216991"/>
            <a:ext cx="15222865" cy="10503991"/>
            <a:chOff x="0" y="-57150"/>
            <a:chExt cx="769602" cy="2766483"/>
          </a:xfrm>
        </p:grpSpPr>
        <p:sp>
          <p:nvSpPr>
            <p:cNvPr id="208" name="Google Shape;208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9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"/>
          <p:cNvSpPr txBox="1"/>
          <p:nvPr/>
        </p:nvSpPr>
        <p:spPr>
          <a:xfrm>
            <a:off x="3621778" y="-1425443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Aktivita: Diskusia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12" name="Google Shape;21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1778" y="2183474"/>
            <a:ext cx="13987037" cy="210480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9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4297710" y="4945164"/>
            <a:ext cx="13176756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Zhrnutie: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Vyzdvihnutie spoločných </a:t>
            </a:r>
            <a:endParaRPr b="0" i="0" sz="4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"spoločných" čŕt.</a:t>
            </a:r>
            <a:endParaRPr b="0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Waffe, Schlagring enthält.&#10;&#10;KI-generierte Inhalte können fehlerhaft sein." id="215" name="Google Shape;21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228" y="4563310"/>
            <a:ext cx="2422501" cy="242250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16" name="Google Shape;216;p9"/>
          <p:cNvSpPr/>
          <p:nvPr/>
        </p:nvSpPr>
        <p:spPr>
          <a:xfrm>
            <a:off x="4297710" y="5766628"/>
            <a:ext cx="531427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Čo urobili/dosiahli?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Prečo sú pre nás dôležití?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861779" y="5323947"/>
            <a:ext cx="2357256" cy="278997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0"/>
          <p:cNvGrpSpPr/>
          <p:nvPr/>
        </p:nvGrpSpPr>
        <p:grpSpPr>
          <a:xfrm>
            <a:off x="3352125" y="-216991"/>
            <a:ext cx="15187666" cy="10503991"/>
            <a:chOff x="0" y="-57150"/>
            <a:chExt cx="769602" cy="2766483"/>
          </a:xfrm>
        </p:grpSpPr>
        <p:sp>
          <p:nvSpPr>
            <p:cNvPr id="223" name="Google Shape;223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10"/>
          <p:cNvSpPr/>
          <p:nvPr/>
        </p:nvSpPr>
        <p:spPr>
          <a:xfrm>
            <a:off x="14745281" y="9058904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3635399" y="-944221"/>
            <a:ext cx="16459380" cy="3305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6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Info:</a:t>
            </a:r>
            <a:b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Vzory v komunite Nepočujúcich </a:t>
            </a:r>
            <a:endParaRPr sz="6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3635399" y="3274843"/>
            <a:ext cx="14297494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Význam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Ukázať, že nepočujúci ľudia sú v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širokej škále oblastí </a:t>
            </a: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úspešní.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Efekt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inšpirácia pre ostatných Nepočujúcich ľudí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búranie predsudkov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rozširovanie inkluzívnych postupov vo vzdelávacích inštitúciách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9825" y="4841979"/>
            <a:ext cx="2231719" cy="224957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1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35" name="Google Shape;23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Reflexia: Výzvy</a:t>
            </a:r>
            <a:endParaRPr b="0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9" name="Google Shape;239;p11"/>
          <p:cNvSpPr txBox="1"/>
          <p:nvPr/>
        </p:nvSpPr>
        <p:spPr>
          <a:xfrm>
            <a:off x="3988725" y="2022900"/>
            <a:ext cx="13515504" cy="6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Obmedzený prístup k zdrojom 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(napr. tlmočníci posunkového jazyka, vrátane materiálov)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Komunikačné bariéry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Nedostatok využívania alebo dostupnosti tlmočníkov 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 vizuálnych pomôcok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Spoločenské predsudky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Prehnané očakávania, stereotypy, diskriminácia</a:t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Prekonanie týchto prekážok si vyžaduje:</a:t>
            </a:r>
            <a:b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inkluzívne štruktúry, senzibilizáciu a posilnenie postavenia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6900" y="5671885"/>
            <a:ext cx="2147009" cy="190213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41" name="Google Shape;241;p11"/>
          <p:cNvSpPr/>
          <p:nvPr/>
        </p:nvSpPr>
        <p:spPr>
          <a:xfrm>
            <a:off x="-373833" y="136704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8788" y="3148019"/>
            <a:ext cx="2070327" cy="205398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10418" y="2022900"/>
            <a:ext cx="3830971" cy="574358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6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49" name="Google Shape;249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1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6"/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Diskusia, skupinová práca, výmena</a:t>
            </a:r>
            <a:endParaRPr b="1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3" name="Google Shape;253;p16"/>
          <p:cNvSpPr txBox="1"/>
          <p:nvPr/>
        </p:nvSpPr>
        <p:spPr>
          <a:xfrm>
            <a:off x="4137950" y="3975871"/>
            <a:ext cx="14070900" cy="20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Otázky: </a:t>
            </a:r>
            <a:b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možno vytvoriť viac inkluzívnych štruktúr? </a:t>
            </a:r>
            <a:b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možno komunikáciu urobiť viac inkluzívnou?</a:t>
            </a:r>
            <a:endParaRPr/>
          </a:p>
        </p:txBody>
      </p:sp>
      <p:sp>
        <p:nvSpPr>
          <p:cNvPr id="254" name="Google Shape;254;p16"/>
          <p:cNvSpPr/>
          <p:nvPr/>
        </p:nvSpPr>
        <p:spPr>
          <a:xfrm>
            <a:off x="3988725" y="2381631"/>
            <a:ext cx="1095043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Aké bariéry existujú v mojom prostredí?</a:t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Waffe, Schlagring enthält.&#10;&#10;KI-generierte Inhalte können fehlerhaft sein." id="255" name="Google Shape;25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9154" y="4780251"/>
            <a:ext cx="2422501" cy="242250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56" name="Google Shape;256;p16"/>
          <p:cNvSpPr/>
          <p:nvPr/>
        </p:nvSpPr>
        <p:spPr>
          <a:xfrm>
            <a:off x="4136855" y="6002423"/>
            <a:ext cx="1209374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-60757" y="120238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879955" y="6898794"/>
            <a:ext cx="2347413" cy="234741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59" name="Google Shape;25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23011" y="6858382"/>
            <a:ext cx="3760717" cy="250604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60" name="Google Shape;260;p16"/>
          <p:cNvSpPr/>
          <p:nvPr/>
        </p:nvSpPr>
        <p:spPr>
          <a:xfrm>
            <a:off x="10624782" y="7700208"/>
            <a:ext cx="1097280" cy="74458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7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66" name="Google Shape;266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Waffe, Schlagring enthält.&#10;&#10;KI-generierte Inhalte können fehlerhaft sein." id="269" name="Google Shape;26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487" y="4400137"/>
            <a:ext cx="2422501" cy="242250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sp>
        <p:nvSpPr>
          <p:cNvPr id="270" name="Google Shape;270;p17"/>
          <p:cNvSpPr/>
          <p:nvPr/>
        </p:nvSpPr>
        <p:spPr>
          <a:xfrm>
            <a:off x="3431374" y="911571"/>
            <a:ext cx="13984800" cy="84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Hľadanie riešení</a:t>
            </a:r>
            <a:endParaRPr b="0" i="0" sz="3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Zamyslite sa: ideálna škola</a:t>
            </a:r>
            <a:b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 vašej vzorovej škole sú zastúpení spolu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Nepočujúci a počujúci žiaci.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Ako vyzerá táto škola na prvý pohľad?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Ako funguje komunikácia čo najlepšie?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Čo musia učitelia vedieť robiť?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Ako vyzerajú triedy a priestory?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Aké učebné materiály?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1" name="Google Shape;271;p17"/>
          <p:cNvSpPr/>
          <p:nvPr/>
        </p:nvSpPr>
        <p:spPr>
          <a:xfrm>
            <a:off x="-315334" y="120238"/>
            <a:ext cx="3022322" cy="1749457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372221" y="5763247"/>
            <a:ext cx="4387423" cy="292641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73" name="Google Shape;273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491357" y="1165293"/>
            <a:ext cx="4137659" cy="413765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18"/>
          <p:cNvGrpSpPr/>
          <p:nvPr/>
        </p:nvGrpSpPr>
        <p:grpSpPr>
          <a:xfrm>
            <a:off x="2750908" y="-216991"/>
            <a:ext cx="15326435" cy="10503991"/>
            <a:chOff x="0" y="-57150"/>
            <a:chExt cx="769602" cy="2766483"/>
          </a:xfrm>
        </p:grpSpPr>
        <p:sp>
          <p:nvSpPr>
            <p:cNvPr id="279" name="Google Shape;279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1" name="Google Shape;281;p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8"/>
          <p:cNvSpPr/>
          <p:nvPr/>
        </p:nvSpPr>
        <p:spPr>
          <a:xfrm>
            <a:off x="3421681" y="598904"/>
            <a:ext cx="13984891" cy="97565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Zhrnutie – výhľad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Vzory môžu motivovať a meniť vnímanie.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Inkluzívne štruktúry a vzdelávanie sú nevyhnutné!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Každý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môže prispieť 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 zlepšeniu tejto situácie: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povedomie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praktické opatrenia</a:t>
            </a:r>
            <a:b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spolupráca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3" name="Google Shape;283;p18"/>
          <p:cNvSpPr/>
          <p:nvPr/>
        </p:nvSpPr>
        <p:spPr>
          <a:xfrm>
            <a:off x="-315334" y="120238"/>
            <a:ext cx="3022322" cy="1749457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5363" y="4546556"/>
            <a:ext cx="2142076" cy="184118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85" name="Google Shape;28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31606" y="4729436"/>
            <a:ext cx="2964587" cy="296458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86" name="Google Shape;286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926168" y="4546556"/>
            <a:ext cx="4721200" cy="314746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19"/>
          <p:cNvGrpSpPr/>
          <p:nvPr/>
        </p:nvGrpSpPr>
        <p:grpSpPr>
          <a:xfrm>
            <a:off x="2961565" y="-216991"/>
            <a:ext cx="15326435" cy="10503991"/>
            <a:chOff x="0" y="-57150"/>
            <a:chExt cx="769602" cy="2766483"/>
          </a:xfrm>
        </p:grpSpPr>
        <p:sp>
          <p:nvSpPr>
            <p:cNvPr id="292" name="Google Shape;292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9"/>
          <p:cNvSpPr/>
          <p:nvPr/>
        </p:nvSpPr>
        <p:spPr>
          <a:xfrm>
            <a:off x="3421679" y="1804124"/>
            <a:ext cx="13984891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Spätná väzba</a:t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Ďakujeme za vašu pozornosť! </a:t>
            </a:r>
            <a:endParaRPr b="0" i="0" sz="40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-315334" y="120238"/>
            <a:ext cx="3022322" cy="1749457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5363" y="4546556"/>
            <a:ext cx="2142076" cy="184118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98" name="Google Shape;29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16180" y="6402931"/>
            <a:ext cx="2395887" cy="159739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8" name="Google Shape;308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09" name="Google Shape;309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"/>
          <p:cNvSpPr txBox="1"/>
          <p:nvPr/>
        </p:nvSpPr>
        <p:spPr>
          <a:xfrm>
            <a:off x="2157051" y="1867850"/>
            <a:ext cx="3722400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319" name="Google Shape;319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Manuela Hofer</dc:creator>
</cp:coreProperties>
</file>