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4" r:id="rId3"/>
    <p:sldId id="257" r:id="rId4"/>
    <p:sldId id="258" r:id="rId5"/>
    <p:sldId id="276" r:id="rId6"/>
    <p:sldId id="284" r:id="rId7"/>
    <p:sldId id="278" r:id="rId8"/>
    <p:sldId id="279" r:id="rId9"/>
    <p:sldId id="280" r:id="rId10"/>
    <p:sldId id="263" r:id="rId11"/>
    <p:sldId id="282" r:id="rId12"/>
    <p:sldId id="281" r:id="rId13"/>
    <p:sldId id="285" r:id="rId14"/>
    <p:sldId id="286" r:id="rId15"/>
    <p:sldId id="287" r:id="rId16"/>
    <p:sldId id="262" r:id="rId17"/>
  </p:sldIdLst>
  <p:sldSz cx="18288000" cy="10287000"/>
  <p:notesSz cx="6797675" cy="9928225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Quicksand" panose="020B0604020202020204" charset="0"/>
      <p:regular r:id="rId24"/>
      <p:bold r:id="rId25"/>
    </p:embeddedFont>
    <p:embeddedFont>
      <p:font typeface="Arial Black" panose="020B0A04020102020204" pitchFamily="34" charset="0"/>
      <p:bold r:id="rId26"/>
    </p:embeddedFont>
    <p:embeddedFont>
      <p:font typeface="Anton" panose="020B0604020202020204" charset="0"/>
      <p:regular r:id="rId27"/>
    </p:embeddedFont>
    <p:embeddedFont>
      <p:font typeface="Tahoma" panose="020B0604030504040204" pitchFamily="34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/uTo8vd4/tSvdI4qyvfzEVNka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CC"/>
    <a:srgbClr val="FFFFFF"/>
    <a:srgbClr val="CC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6"/>
    <p:restoredTop sz="94726"/>
  </p:normalViewPr>
  <p:slideViewPr>
    <p:cSldViewPr snapToGrid="0">
      <p:cViewPr varScale="1">
        <p:scale>
          <a:sx n="73" d="100"/>
          <a:sy n="73" d="100"/>
        </p:scale>
        <p:origin x="54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customschemas.google.com/relationships/presentationmetadata" Target="meta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D4735-B98E-499A-B205-0072422D878C}" type="datetimeFigureOut">
              <a:rPr lang="de-AT" smtClean="0"/>
              <a:t>04.09.2025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79604-82A9-4D8F-9C01-EF2F46226D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479039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7593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5813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7255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4379C3A-3C72-427E-F521-7ABD9366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49FADF4-0CBE-4850-F46F-674E70FABE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0EA1ED19-8DCC-8DCB-E1B2-3CCDA5640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301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4379C3A-3C72-427E-F521-7ABD9366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49FADF4-0CBE-4850-F46F-674E70FABE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0EA1ED19-8DCC-8DCB-E1B2-3CCDA5640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6058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4379C3A-3C72-427E-F521-7ABD9366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49FADF4-0CBE-4850-F46F-674E70FABE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0EA1ED19-8DCC-8DCB-E1B2-3CCDA5640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0880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4379C3A-3C72-427E-F521-7ABD9366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49FADF4-0CBE-4850-F46F-674E70FABE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0EA1ED19-8DCC-8DCB-E1B2-3CCDA5640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3104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23223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06021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3379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4260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48512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8.jpg"/><Relationship Id="rId4" Type="http://schemas.openxmlformats.org/officeDocument/2006/relationships/image" Target="../media/image14.png"/><Relationship Id="rId9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2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4.pn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4.png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2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8;p12"/>
          <p:cNvSpPr/>
          <p:nvPr/>
        </p:nvSpPr>
        <p:spPr>
          <a:xfrm>
            <a:off x="2922085" y="2373340"/>
            <a:ext cx="15365916" cy="7913660"/>
          </a:xfrm>
          <a:custGeom>
            <a:avLst/>
            <a:gdLst/>
            <a:ahLst/>
            <a:cxnLst/>
            <a:rect l="l" t="t" r="r" b="b"/>
            <a:pathLst>
              <a:path w="769602" h="2709333" extrusionOk="0">
                <a:moveTo>
                  <a:pt x="0" y="0"/>
                </a:moveTo>
                <a:lnTo>
                  <a:pt x="769602" y="0"/>
                </a:lnTo>
                <a:lnTo>
                  <a:pt x="76960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16114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393798" y="9145704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785989" y="1692304"/>
            <a:ext cx="13641926" cy="344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endParaRPr lang="en-US" sz="80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00"/>
              </a:lnSpc>
            </a:pPr>
            <a:r>
              <a:rPr lang="en-US" sz="8000" spc="3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Deaf role models and leaders</a:t>
            </a:r>
            <a:endParaRPr sz="8000" spc="3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999052" y="6683854"/>
            <a:ext cx="11401500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endParaRPr lang="en-US"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00"/>
              </a:lnSpc>
            </a:pPr>
            <a:endParaRPr lang="en-US"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00"/>
              </a:lnSpc>
            </a:pP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educators and researchers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585179" y="1258752"/>
            <a:ext cx="866790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7"/>
              </a:lnSpc>
            </a:pPr>
            <a:r>
              <a:rPr lang="nl-NL" sz="24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dirty="0"/>
          </a:p>
        </p:txBody>
      </p:sp>
      <p:sp>
        <p:nvSpPr>
          <p:cNvPr id="2" name="Textfeld 1"/>
          <p:cNvSpPr txBox="1"/>
          <p:nvPr/>
        </p:nvSpPr>
        <p:spPr>
          <a:xfrm>
            <a:off x="444137" y="8503920"/>
            <a:ext cx="1933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Image </a:t>
            </a:r>
            <a:r>
              <a:rPr lang="de-DE" b="1" dirty="0" err="1">
                <a:solidFill>
                  <a:schemeClr val="bg1"/>
                </a:solidFill>
              </a:rPr>
              <a:t>sources:freepik.com</a:t>
            </a:r>
            <a:endParaRPr lang="de-DE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566845" y="3599254"/>
            <a:ext cx="12323142" cy="284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de-AT" sz="4400" dirty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Round </a:t>
            </a:r>
            <a:r>
              <a:rPr lang="de-AT" sz="4400" dirty="0" err="1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of</a:t>
            </a:r>
            <a:r>
              <a:rPr lang="de-AT" sz="4400" dirty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 </a:t>
            </a:r>
            <a:r>
              <a:rPr lang="de-AT" sz="4400" dirty="0" err="1" smtClean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introductions</a:t>
            </a:r>
            <a:r>
              <a:rPr lang="de-AT" sz="4400" dirty="0" smtClean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/>
            </a:r>
            <a:br>
              <a:rPr lang="de-AT" sz="4400" dirty="0" smtClean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</a:br>
            <a:endParaRPr lang="de-AT" sz="4400" dirty="0">
              <a:solidFill>
                <a:srgbClr val="FFFFFF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  <a:sym typeface="Quicksand"/>
            </a:endParaRP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de-AT" sz="4400" dirty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Ice Breaker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4854228" y="1059258"/>
            <a:ext cx="9416587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6000" b="1" spc="300" dirty="0">
                <a:solidFill>
                  <a:srgbClr val="FFFFFF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Anton"/>
              </a:rPr>
              <a:t>Introduction</a:t>
            </a:r>
            <a:endParaRPr sz="6000" b="1" spc="300" dirty="0">
              <a:latin typeface="Anton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542" y="5035004"/>
            <a:ext cx="998597" cy="1006586"/>
          </a:xfrm>
          <a:prstGeom prst="rect">
            <a:avLst/>
          </a:prstGeom>
        </p:spPr>
      </p:pic>
      <p:sp>
        <p:nvSpPr>
          <p:cNvPr id="7" name="Google Shape;99;p2">
            <a:extLst>
              <a:ext uri="{FF2B5EF4-FFF2-40B4-BE49-F238E27FC236}">
                <a16:creationId xmlns:a16="http://schemas.microsoft.com/office/drawing/2014/main" id="{3E1BFDC7-D45F-3A6A-2882-63416C6D59FD}"/>
              </a:ext>
            </a:extLst>
          </p:cNvPr>
          <p:cNvSpPr/>
          <p:nvPr/>
        </p:nvSpPr>
        <p:spPr>
          <a:xfrm>
            <a:off x="-436050" y="10450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" name="Google Shape;107;p3">
            <a:extLst>
              <a:ext uri="{FF2B5EF4-FFF2-40B4-BE49-F238E27FC236}">
                <a16:creationId xmlns:a16="http://schemas.microsoft.com/office/drawing/2014/main" id="{CB95ED92-7491-8AE9-6EE7-C561871644CF}"/>
              </a:ext>
            </a:extLst>
          </p:cNvPr>
          <p:cNvGrpSpPr/>
          <p:nvPr/>
        </p:nvGrpSpPr>
        <p:grpSpPr>
          <a:xfrm>
            <a:off x="-26695" y="-216291"/>
            <a:ext cx="2920622" cy="10503291"/>
            <a:chOff x="0" y="-57150"/>
            <a:chExt cx="769602" cy="2766483"/>
          </a:xfrm>
        </p:grpSpPr>
        <p:sp>
          <p:nvSpPr>
            <p:cNvPr id="10" name="Google Shape;108;p3">
              <a:extLst>
                <a:ext uri="{FF2B5EF4-FFF2-40B4-BE49-F238E27FC236}">
                  <a16:creationId xmlns:a16="http://schemas.microsoft.com/office/drawing/2014/main" id="{F8E4349C-F3A5-0344-D9A0-B3A977CCC0E5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09;p3">
              <a:extLst>
                <a:ext uri="{FF2B5EF4-FFF2-40B4-BE49-F238E27FC236}">
                  <a16:creationId xmlns:a16="http://schemas.microsoft.com/office/drawing/2014/main" id="{8E1A4E47-F27F-0F88-DCAA-9DEF4C51481A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90620" y="58334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830" y="4620467"/>
            <a:ext cx="2064019" cy="1835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6671" y="2351920"/>
            <a:ext cx="4712426" cy="47124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008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332001" y="2674723"/>
            <a:ext cx="12323142" cy="6633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Objectives of the workshop
Brainstorming: my experiences
Brainstorming: What is a role model anyway?
Info: Role models in the field of education and research
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Activity: Presentations 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of the role models
Info: Importance and effect of role 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models</a:t>
            </a:r>
            <a:endParaRPr lang="en-US"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Reflection &amp; Discussion: Challenges in education 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and 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research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Activity: Developing solutions - the 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perfect school (inclusion)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Summary 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and 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outlook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Feedback</a:t>
            </a:r>
            <a:endParaRPr lang="en-US"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736293" y="827009"/>
            <a:ext cx="9416587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6000" spc="300" dirty="0">
                <a:solidFill>
                  <a:srgbClr val="FFFFFF"/>
                </a:solidFill>
                <a:latin typeface="Anton"/>
                <a:sym typeface="Anton"/>
              </a:rPr>
              <a:t>Contents - Overview</a:t>
            </a:r>
            <a:endParaRPr sz="6000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182" y="4018713"/>
            <a:ext cx="2231719" cy="2249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63196" y="68925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0297" y="560063"/>
            <a:ext cx="4903197" cy="32693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/>
          <p:cNvGrpSpPr/>
          <p:nvPr/>
        </p:nvGrpSpPr>
        <p:grpSpPr>
          <a:xfrm>
            <a:off x="3132106" y="-300445"/>
            <a:ext cx="16106661" cy="10587445"/>
            <a:chOff x="0" y="-57150"/>
            <a:chExt cx="769602" cy="2766483"/>
          </a:xfrm>
        </p:grpSpPr>
        <p:sp>
          <p:nvSpPr>
            <p:cNvPr id="109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3893021" y="480875"/>
            <a:ext cx="12211200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nl-NL" sz="6000" b="1" spc="600" dirty="0">
                <a:solidFill>
                  <a:schemeClr val="lt1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Anton"/>
              </a:rPr>
              <a:t>Goals</a:t>
            </a:r>
            <a:r>
              <a:rPr lang="de-AT" sz="8000" b="1" dirty="0">
                <a:solidFill>
                  <a:schemeClr val="bg1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 </a:t>
            </a:r>
            <a:endParaRPr sz="8000" b="1" dirty="0">
              <a:solidFill>
                <a:schemeClr val="bg1"/>
              </a:solidFill>
              <a:latin typeface="Anton" panose="020B060402020202020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113" name="Google Shape;113;p12"/>
          <p:cNvSpPr txBox="1"/>
          <p:nvPr/>
        </p:nvSpPr>
        <p:spPr>
          <a:xfrm>
            <a:off x="3769370" y="183302"/>
            <a:ext cx="13003339" cy="4558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>
              <a:lnSpc>
                <a:spcPct val="115000"/>
              </a:lnSpc>
            </a:pPr>
            <a: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/>
            </a:r>
            <a:b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</a:br>
            <a: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/>
            </a:r>
            <a:b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</a:br>
            <a: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 </a:t>
            </a:r>
          </a:p>
          <a:p>
            <a:pPr marL="342900" lvl="0">
              <a:lnSpc>
                <a:spcPct val="115000"/>
              </a:lnSpc>
            </a:pPr>
            <a:endParaRPr lang="nl-NL" sz="3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Quicksand"/>
            </a:endParaRPr>
          </a:p>
          <a:p>
            <a:endParaRPr lang="de-AT" sz="4000" b="1" dirty="0">
              <a:solidFill>
                <a:schemeClr val="bg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AT" sz="3200" b="1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Raising</a:t>
            </a:r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b="1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awareness</a:t>
            </a:r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AT" sz="3200" dirty="0" err="1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role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role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education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research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
(Peer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experts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endParaRPr lang="de-AT" sz="3200" dirty="0">
              <a:solidFill>
                <a:schemeClr val="bg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de-AT" sz="3200" b="1" dirty="0" smtClean="0">
              <a:solidFill>
                <a:schemeClr val="bg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AT" sz="3200" b="1" dirty="0" err="1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Reflection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social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issues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de-AT" sz="3200" b="1" dirty="0">
              <a:solidFill>
                <a:schemeClr val="bg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de-AT" sz="3200" dirty="0">
              <a:solidFill>
                <a:schemeClr val="bg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AT" sz="3200" b="1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Promoting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understanding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AT" sz="3200" b="1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inclusion</a:t>
            </a:r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 and bilingual </a:t>
            </a:r>
            <a:r>
              <a:rPr lang="de-AT" sz="3200" b="1" dirty="0" err="1">
                <a:solidFill>
                  <a:schemeClr val="bg1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</a:rPr>
              <a:t>learning</a:t>
            </a:r>
            <a:endParaRPr sz="3200" b="1" dirty="0">
              <a:solidFill>
                <a:schemeClr val="dk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13" y="4576790"/>
            <a:ext cx="2443149" cy="24431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201247" y="183302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145" y="2155190"/>
            <a:ext cx="3421574" cy="40496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024268A-25E7-0F5B-4557-703418CE8EA7}"/>
              </a:ext>
            </a:extLst>
          </p:cNvPr>
          <p:cNvSpPr txBox="1"/>
          <p:nvPr/>
        </p:nvSpPr>
        <p:spPr>
          <a:xfrm>
            <a:off x="3729870" y="815232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DE" sz="60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Brainstorming</a:t>
            </a:r>
            <a:r>
              <a:rPr lang="de-DE" sz="4800" b="1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DE" sz="4800" b="1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endParaRPr lang="de-DE" sz="4800" b="1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03" y="4155931"/>
            <a:ext cx="2505075" cy="28479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feld 1"/>
          <p:cNvSpPr txBox="1"/>
          <p:nvPr/>
        </p:nvSpPr>
        <p:spPr>
          <a:xfrm>
            <a:off x="4281055" y="3283527"/>
            <a:ext cx="132380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Who was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your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favorite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teacher</a:t>
            </a:r>
            <a:endParaRPr lang="de-AT" sz="4800" dirty="0">
              <a:solidFill>
                <a:schemeClr val="bg1"/>
              </a:solidFill>
              <a:latin typeface="Quicksand" panose="020B0604020202020204" charset="0"/>
            </a:endParaRPr>
          </a:p>
          <a:p>
            <a:endParaRPr lang="de-AT" sz="4800" dirty="0">
              <a:solidFill>
                <a:schemeClr val="bg1"/>
              </a:solidFill>
              <a:latin typeface="Quicksand" panose="020B0604020202020204" charset="0"/>
            </a:endParaRPr>
          </a:p>
          <a:p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Why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this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person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?</a:t>
            </a:r>
          </a:p>
          <a:p>
            <a:endParaRPr lang="de-AT" sz="4800" dirty="0">
              <a:solidFill>
                <a:schemeClr val="bg1"/>
              </a:solidFill>
              <a:latin typeface="Quicksand" panose="020B0604020202020204" charset="0"/>
            </a:endParaRPr>
          </a:p>
          <a:p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What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skills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did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he/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she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have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?</a:t>
            </a:r>
          </a:p>
          <a:p>
            <a:endParaRPr lang="de-AT" sz="4800" dirty="0">
              <a:solidFill>
                <a:schemeClr val="bg1"/>
              </a:solidFill>
              <a:latin typeface="Quicksand" panose="020B0604020202020204" charset="0"/>
            </a:endParaRPr>
          </a:p>
          <a:p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Differences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to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hearing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students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?</a:t>
            </a:r>
          </a:p>
        </p:txBody>
      </p:sp>
      <p:sp>
        <p:nvSpPr>
          <p:cNvPr id="13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63197" y="136704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92923" y="318652"/>
            <a:ext cx="4025204" cy="24487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5187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024268A-25E7-0F5B-4557-703418CE8EA7}"/>
              </a:ext>
            </a:extLst>
          </p:cNvPr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DE" sz="8000" b="1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Brainstorming</a:t>
            </a:r>
            <a:r>
              <a:rPr lang="de-DE" sz="4800" b="1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DE" sz="4800" b="1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endParaRPr lang="de-DE" sz="4800" b="1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03" y="4155931"/>
            <a:ext cx="2505075" cy="28479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feld 1"/>
          <p:cNvSpPr txBox="1"/>
          <p:nvPr/>
        </p:nvSpPr>
        <p:spPr>
          <a:xfrm>
            <a:off x="4387587" y="2511169"/>
            <a:ext cx="13238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Role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model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-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what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is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it</a:t>
            </a:r>
            <a:r>
              <a:rPr lang="de-AT" sz="4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" panose="020B0604020202020204" charset="0"/>
              </a:rPr>
              <a:t>anyway</a:t>
            </a:r>
            <a:r>
              <a:rPr lang="de-AT" sz="4800" dirty="0" smtClean="0">
                <a:solidFill>
                  <a:schemeClr val="bg1"/>
                </a:solidFill>
                <a:latin typeface="Quicksand" panose="020B0604020202020204" charset="0"/>
              </a:rPr>
              <a:t>?</a:t>
            </a:r>
          </a:p>
        </p:txBody>
      </p:sp>
      <p:sp>
        <p:nvSpPr>
          <p:cNvPr id="13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63197" y="136704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1237" y="4155931"/>
            <a:ext cx="6954045" cy="4715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35266" y="1078822"/>
            <a:ext cx="1924380" cy="24149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6265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15472804-59E8-2C43-859A-AC98EAD9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96;p2"/>
          <p:cNvGrpSpPr/>
          <p:nvPr/>
        </p:nvGrpSpPr>
        <p:grpSpPr>
          <a:xfrm>
            <a:off x="-18554" y="-216991"/>
            <a:ext cx="2922084" cy="10503991"/>
            <a:chOff x="0" y="-57150"/>
            <a:chExt cx="769602" cy="2766483"/>
          </a:xfrm>
        </p:grpSpPr>
        <p:sp>
          <p:nvSpPr>
            <p:cNvPr id="28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0EDA8A6-8979-D798-2F9E-7B6632691A98}"/>
              </a:ext>
            </a:extLst>
          </p:cNvPr>
          <p:cNvGrpSpPr/>
          <p:nvPr/>
        </p:nvGrpSpPr>
        <p:grpSpPr>
          <a:xfrm>
            <a:off x="3316924" y="-216991"/>
            <a:ext cx="1522286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5207F390-B885-2A8C-ED3E-3B8DE9D349E0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DDEBAF8-2656-8BC6-F8BA-C1379DBE261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88B6F7B9-9AF0-29B6-ADE0-3439FAF2EE29}"/>
              </a:ext>
            </a:extLst>
          </p:cNvPr>
          <p:cNvSpPr/>
          <p:nvPr/>
        </p:nvSpPr>
        <p:spPr>
          <a:xfrm>
            <a:off x="14745281" y="9058904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23875384-952A-AFB2-4CED-1B8AF2E0EA2F}"/>
              </a:ext>
            </a:extLst>
          </p:cNvPr>
          <p:cNvSpPr txBox="1"/>
          <p:nvPr/>
        </p:nvSpPr>
        <p:spPr>
          <a:xfrm>
            <a:off x="3587716" y="-1194202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AT" sz="4800" b="1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  <a:p>
            <a:pPr lvl="0"/>
            <a:r>
              <a:rPr lang="de-AT" sz="6600" b="1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AT" sz="6600" b="1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r>
              <a:rPr lang="de-AT" sz="54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Info: </a:t>
            </a:r>
            <a:r>
              <a:rPr lang="de-AT" sz="54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Role</a:t>
            </a:r>
            <a:r>
              <a:rPr lang="de-AT" sz="54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 </a:t>
            </a:r>
            <a:r>
              <a:rPr lang="de-AT" sz="54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models</a:t>
            </a:r>
            <a:r>
              <a:rPr lang="de-AT" sz="54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 in </a:t>
            </a:r>
            <a:r>
              <a:rPr lang="de-AT" sz="54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education</a:t>
            </a:r>
            <a:r>
              <a:rPr lang="de-AT" sz="54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 and </a:t>
            </a:r>
            <a:r>
              <a:rPr lang="de-AT" sz="54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research</a:t>
            </a:r>
            <a:endParaRPr sz="5400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76FEF944-042F-59D6-0703-B837D7796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277" y="7676401"/>
            <a:ext cx="8140146" cy="23199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D129B6A0-EA4B-15D8-8591-0EBF9D7EF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277" y="4868452"/>
            <a:ext cx="8140146" cy="22792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7F392109-D714-4A58-5978-2E1D906562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0277" y="1836652"/>
            <a:ext cx="8140146" cy="25030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60757" y="120238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Ellipse 1"/>
          <p:cNvSpPr/>
          <p:nvPr/>
        </p:nvSpPr>
        <p:spPr>
          <a:xfrm>
            <a:off x="12861383" y="4015706"/>
            <a:ext cx="4179996" cy="413533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extfeld 2"/>
          <p:cNvSpPr txBox="1"/>
          <p:nvPr/>
        </p:nvSpPr>
        <p:spPr>
          <a:xfrm>
            <a:off x="13769039" y="4519953"/>
            <a:ext cx="2682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3600" b="1" dirty="0">
                <a:latin typeface="Arial Black" panose="020B0A04020102020204" pitchFamily="34" charset="0"/>
              </a:rPr>
              <a:t>12
</a:t>
            </a:r>
            <a:r>
              <a:rPr lang="de-AT" sz="3600" b="1" dirty="0" err="1">
                <a:latin typeface="Arial Black" panose="020B0A04020102020204" pitchFamily="34" charset="0"/>
              </a:rPr>
              <a:t>e</a:t>
            </a:r>
            <a:r>
              <a:rPr lang="de-AT" sz="3600" b="1" dirty="0" err="1" smtClean="0">
                <a:latin typeface="Arial Black" panose="020B0A04020102020204" pitchFamily="34" charset="0"/>
              </a:rPr>
              <a:t>xamples</a:t>
            </a:r>
            <a:endParaRPr lang="de-AT" sz="3600" b="1" dirty="0">
              <a:latin typeface="Arial Black" panose="020B0A04020102020204" pitchFamily="34" charset="0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302" y="5214841"/>
            <a:ext cx="2231719" cy="2249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Grafik 23" descr="Ein Bild, das Grafiken, Logo, Symbol, Design enthält.&#10;&#10;KI-generierte Inhalte können fehlerhaft sein.">
            <a:extLst>
              <a:ext uri="{FF2B5EF4-FFF2-40B4-BE49-F238E27FC236}">
                <a16:creationId xmlns:a16="http://schemas.microsoft.com/office/drawing/2014/main" id="{B8412987-C366-DAA4-E6DB-5156E3F3FB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67199" y="6027981"/>
            <a:ext cx="1171820" cy="9143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8784" y="5870061"/>
            <a:ext cx="1222829" cy="12228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0365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15472804-59E8-2C43-859A-AC98EAD9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96;p2"/>
          <p:cNvGrpSpPr/>
          <p:nvPr/>
        </p:nvGrpSpPr>
        <p:grpSpPr>
          <a:xfrm>
            <a:off x="-18554" y="-216991"/>
            <a:ext cx="2922084" cy="10503991"/>
            <a:chOff x="0" y="-57150"/>
            <a:chExt cx="769602" cy="2766483"/>
          </a:xfrm>
        </p:grpSpPr>
        <p:sp>
          <p:nvSpPr>
            <p:cNvPr id="28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0EDA8A6-8979-D798-2F9E-7B6632691A98}"/>
              </a:ext>
            </a:extLst>
          </p:cNvPr>
          <p:cNvGrpSpPr/>
          <p:nvPr/>
        </p:nvGrpSpPr>
        <p:grpSpPr>
          <a:xfrm>
            <a:off x="3316924" y="-216991"/>
            <a:ext cx="1522286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5207F390-B885-2A8C-ED3E-3B8DE9D349E0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DDEBAF8-2656-8BC6-F8BA-C1379DBE261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88B6F7B9-9AF0-29B6-ADE0-3439FAF2EE29}"/>
              </a:ext>
            </a:extLst>
          </p:cNvPr>
          <p:cNvSpPr/>
          <p:nvPr/>
        </p:nvSpPr>
        <p:spPr>
          <a:xfrm>
            <a:off x="14745281" y="9058904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23875384-952A-AFB2-4CED-1B8AF2E0EA2F}"/>
              </a:ext>
            </a:extLst>
          </p:cNvPr>
          <p:cNvSpPr txBox="1"/>
          <p:nvPr/>
        </p:nvSpPr>
        <p:spPr>
          <a:xfrm>
            <a:off x="3621778" y="-1425443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AT" sz="4800" b="1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  <a:p>
            <a:pPr lvl="0"/>
            <a:r>
              <a:rPr lang="de-AT" sz="6600" b="1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AT" sz="6600" b="1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r>
              <a:rPr lang="de-AT" sz="6600" b="1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Activity</a:t>
            </a:r>
            <a:r>
              <a:rPr lang="de-AT" sz="6600" b="1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: </a:t>
            </a:r>
            <a:r>
              <a:rPr lang="de-AT" sz="6600" b="1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Presentations</a:t>
            </a:r>
            <a:endParaRPr sz="6600" b="1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3BB5291-B053-6D27-FB44-4C7B8E32D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6947" y="2628966"/>
            <a:ext cx="13987037" cy="2104802"/>
          </a:xfrm>
          <a:prstGeom prst="rect">
            <a:avLst/>
          </a:prstGeom>
        </p:spPr>
      </p:pic>
      <p:sp>
        <p:nvSpPr>
          <p:cNvPr id="26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60757" y="120238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" name="Grafik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13" y="4439136"/>
            <a:ext cx="2191806" cy="21918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Grafik 31" descr="Ein Bild, das Rechteck, Screenshot, Design, Reihe enthält.&#10;&#10;KI-generierte Inhalte können fehlerhaft sein.">
            <a:extLst>
              <a:ext uri="{FF2B5EF4-FFF2-40B4-BE49-F238E27FC236}">
                <a16:creationId xmlns:a16="http://schemas.microsoft.com/office/drawing/2014/main" id="{5865F33D-5198-E63E-ABC8-233993CC65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06255" y="5468573"/>
            <a:ext cx="3964183" cy="39641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Grafik 32" descr="Ein Bild, das Entwurf, Design, Zeichnung, Darstellung enthält.&#10;&#10;KI-generierte Inhalte können fehlerhaft sein.">
            <a:extLst>
              <a:ext uri="{FF2B5EF4-FFF2-40B4-BE49-F238E27FC236}">
                <a16:creationId xmlns:a16="http://schemas.microsoft.com/office/drawing/2014/main" id="{D36C6C96-8562-7D54-BFF8-422E301E41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6847" y="5482986"/>
            <a:ext cx="3817767" cy="38177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6989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15472804-59E8-2C43-859A-AC98EAD9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96;p2"/>
          <p:cNvGrpSpPr/>
          <p:nvPr/>
        </p:nvGrpSpPr>
        <p:grpSpPr>
          <a:xfrm>
            <a:off x="-18554" y="-216991"/>
            <a:ext cx="2922084" cy="10503991"/>
            <a:chOff x="0" y="-57150"/>
            <a:chExt cx="769602" cy="2766483"/>
          </a:xfrm>
        </p:grpSpPr>
        <p:sp>
          <p:nvSpPr>
            <p:cNvPr id="28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0EDA8A6-8979-D798-2F9E-7B6632691A98}"/>
              </a:ext>
            </a:extLst>
          </p:cNvPr>
          <p:cNvGrpSpPr/>
          <p:nvPr/>
        </p:nvGrpSpPr>
        <p:grpSpPr>
          <a:xfrm>
            <a:off x="3316924" y="-216991"/>
            <a:ext cx="1522286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5207F390-B885-2A8C-ED3E-3B8DE9D349E0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DDEBAF8-2656-8BC6-F8BA-C1379DBE261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88B6F7B9-9AF0-29B6-ADE0-3439FAF2EE29}"/>
              </a:ext>
            </a:extLst>
          </p:cNvPr>
          <p:cNvSpPr/>
          <p:nvPr/>
        </p:nvSpPr>
        <p:spPr>
          <a:xfrm>
            <a:off x="14745281" y="9058904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23875384-952A-AFB2-4CED-1B8AF2E0EA2F}"/>
              </a:ext>
            </a:extLst>
          </p:cNvPr>
          <p:cNvSpPr txBox="1"/>
          <p:nvPr/>
        </p:nvSpPr>
        <p:spPr>
          <a:xfrm>
            <a:off x="3621778" y="-1425443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AT" sz="4800" b="1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  <a:p>
            <a:pPr lvl="0"/>
            <a:r>
              <a:rPr lang="de-AT" sz="6600" b="1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AT" sz="6600" b="1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r>
              <a:rPr lang="de-AT" sz="60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Activity</a:t>
            </a:r>
            <a:r>
              <a:rPr lang="de-AT" sz="60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: </a:t>
            </a:r>
            <a:r>
              <a:rPr lang="de-AT" sz="60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Discussion</a:t>
            </a:r>
            <a:endParaRPr sz="6000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3BB5291-B053-6D27-FB44-4C7B8E32D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1778" y="2183474"/>
            <a:ext cx="13987037" cy="2104802"/>
          </a:xfrm>
          <a:prstGeom prst="rect">
            <a:avLst/>
          </a:prstGeom>
        </p:spPr>
      </p:pic>
      <p:sp>
        <p:nvSpPr>
          <p:cNvPr id="26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60757" y="120238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4297710" y="4945164"/>
            <a:ext cx="131767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48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Summary: </a:t>
            </a:r>
          </a:p>
          <a:p>
            <a:endParaRPr lang="de-AT" sz="4800" dirty="0">
              <a:solidFill>
                <a:schemeClr val="bg1"/>
              </a:solidFill>
              <a:latin typeface="Quicksand Medium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AT" sz="4800" dirty="0" smtClean="0">
              <a:solidFill>
                <a:schemeClr val="bg1"/>
              </a:solidFill>
              <a:latin typeface="Quicksand Medium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AT" sz="4800" dirty="0">
              <a:solidFill>
                <a:schemeClr val="bg1"/>
              </a:solidFill>
              <a:latin typeface="Quicksand Medium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AT" sz="48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Highlighting</a:t>
            </a:r>
            <a:r>
              <a:rPr lang="de-AT" sz="48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AT" sz="48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de-AT" sz="48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common</a:t>
            </a:r>
            <a:r>
              <a:rPr lang="de-AT" sz="48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de-AT" sz="4800" dirty="0" err="1" smtClean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features</a:t>
            </a:r>
            <a:r>
              <a:rPr lang="de-AT" sz="4800" dirty="0" smtClean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AT" sz="4800" dirty="0">
              <a:solidFill>
                <a:schemeClr val="bg1"/>
              </a:solidFill>
            </a:endParaRPr>
          </a:p>
        </p:txBody>
      </p:sp>
      <p:pic>
        <p:nvPicPr>
          <p:cNvPr id="17" name="Grafik 16" descr="Ein Bild, das Waffe, Schlagring enthält.&#10;&#10;KI-generierte Inhalte können fehlerhaft sein.">
            <a:extLst>
              <a:ext uri="{FF2B5EF4-FFF2-40B4-BE49-F238E27FC236}">
                <a16:creationId xmlns:a16="http://schemas.microsoft.com/office/drawing/2014/main" id="{AEEECD45-64C0-4A6C-A037-08646D424A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228" y="4563310"/>
            <a:ext cx="2422501" cy="24225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hteck 2"/>
          <p:cNvSpPr/>
          <p:nvPr/>
        </p:nvSpPr>
        <p:spPr>
          <a:xfrm>
            <a:off x="4297710" y="5766628"/>
            <a:ext cx="531427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32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did</a:t>
            </a:r>
            <a: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 do/</a:t>
            </a:r>
            <a:r>
              <a:rPr lang="de-AT" sz="32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achieve</a:t>
            </a:r>
            <a: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b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AT" sz="32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Why</a:t>
            </a:r>
            <a: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important</a:t>
            </a:r>
            <a: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de-AT" sz="3200" dirty="0">
                <a:solidFill>
                  <a:schemeClr val="bg1"/>
                </a:solidFill>
                <a:latin typeface="Quicksand Medium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de-AT" sz="3200" dirty="0">
              <a:solidFill>
                <a:schemeClr val="bg1"/>
              </a:solidFill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1779" y="5323947"/>
            <a:ext cx="2357256" cy="27899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4851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15472804-59E8-2C43-859A-AC98EAD9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0EDA8A6-8979-D798-2F9E-7B6632691A98}"/>
              </a:ext>
            </a:extLst>
          </p:cNvPr>
          <p:cNvGrpSpPr/>
          <p:nvPr/>
        </p:nvGrpSpPr>
        <p:grpSpPr>
          <a:xfrm>
            <a:off x="3352125" y="-216991"/>
            <a:ext cx="15187666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5207F390-B885-2A8C-ED3E-3B8DE9D349E0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DDEBAF8-2656-8BC6-F8BA-C1379DBE261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88B6F7B9-9AF0-29B6-ADE0-3439FAF2EE29}"/>
              </a:ext>
            </a:extLst>
          </p:cNvPr>
          <p:cNvSpPr/>
          <p:nvPr/>
        </p:nvSpPr>
        <p:spPr>
          <a:xfrm>
            <a:off x="14745281" y="9058904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23875384-952A-AFB2-4CED-1B8AF2E0EA2F}"/>
              </a:ext>
            </a:extLst>
          </p:cNvPr>
          <p:cNvSpPr txBox="1"/>
          <p:nvPr/>
        </p:nvSpPr>
        <p:spPr>
          <a:xfrm>
            <a:off x="3635399" y="-944221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AT" sz="4800" b="1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  <a:p>
            <a:pPr lvl="0"/>
            <a:r>
              <a:rPr lang="de-AT" sz="6600" b="1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AT" sz="6600" b="1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r>
              <a:rPr lang="de-AT" sz="60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Info:</a:t>
            </a:r>
            <a:br>
              <a:rPr lang="de-AT" sz="60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r>
              <a:rPr lang="de-AT" sz="60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Role</a:t>
            </a:r>
            <a:r>
              <a:rPr lang="de-AT" sz="60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 </a:t>
            </a:r>
            <a:r>
              <a:rPr lang="de-AT" sz="60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models</a:t>
            </a:r>
            <a:r>
              <a:rPr lang="de-AT" sz="60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 in </a:t>
            </a:r>
            <a:r>
              <a:rPr lang="de-AT" sz="60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the</a:t>
            </a:r>
            <a:r>
              <a:rPr lang="de-AT" sz="60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 </a:t>
            </a:r>
            <a:r>
              <a:rPr lang="de-AT" sz="60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D</a:t>
            </a:r>
            <a:r>
              <a:rPr lang="de-AT" sz="6000" spc="300" dirty="0" err="1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eaf</a:t>
            </a:r>
            <a:r>
              <a:rPr lang="de-AT" sz="6000" spc="300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 </a:t>
            </a:r>
            <a:r>
              <a:rPr lang="de-AT" sz="60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community</a:t>
            </a:r>
            <a:endParaRPr sz="6000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D151EC31-5A85-3CB1-8085-A65D77F492EC}"/>
              </a:ext>
            </a:extLst>
          </p:cNvPr>
          <p:cNvSpPr txBox="1"/>
          <p:nvPr/>
        </p:nvSpPr>
        <p:spPr>
          <a:xfrm>
            <a:off x="3635399" y="3274843"/>
            <a:ext cx="14297494" cy="6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4000" b="1" dirty="0" err="1">
                <a:solidFill>
                  <a:schemeClr val="bg1"/>
                </a:solidFill>
                <a:latin typeface="Quicksand" panose="020B0604020202020204" charset="0"/>
              </a:rPr>
              <a:t>Meaning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
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To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show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that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deaf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people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are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in a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wide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variety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of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 smtClean="0">
                <a:solidFill>
                  <a:schemeClr val="bg1"/>
                </a:solidFill>
                <a:latin typeface="Quicksand" panose="020B0604020202020204" charset="0"/>
              </a:rPr>
              <a:t>areas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 smtClean="0">
                <a:solidFill>
                  <a:schemeClr val="bg1"/>
                </a:solidFill>
                <a:latin typeface="Quicksand" panose="020B0604020202020204" charset="0"/>
              </a:rPr>
              <a:t>successful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.</a:t>
            </a:r>
          </a:p>
          <a:p>
            <a:endParaRPr lang="de-AT" sz="36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r>
              <a:rPr lang="de-AT" sz="4000" b="1" dirty="0" err="1">
                <a:solidFill>
                  <a:schemeClr val="bg1"/>
                </a:solidFill>
                <a:latin typeface="Quicksand" panose="020B0604020202020204" charset="0"/>
              </a:rPr>
              <a:t>Effect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</a:t>
            </a:r>
            <a:r>
              <a:rPr lang="de-AT" sz="3200" dirty="0" err="1" smtClean="0">
                <a:solidFill>
                  <a:schemeClr val="bg1"/>
                </a:solidFill>
                <a:latin typeface="Quicksand" panose="020B0604020202020204" charset="0"/>
              </a:rPr>
              <a:t>inspiration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for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other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D</a:t>
            </a:r>
            <a:r>
              <a:rPr lang="de-AT" sz="3200" dirty="0" err="1" smtClean="0">
                <a:solidFill>
                  <a:schemeClr val="bg1"/>
                </a:solidFill>
                <a:latin typeface="Quicksand" panose="020B0604020202020204" charset="0"/>
              </a:rPr>
              <a:t>eaf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people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
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</a:t>
            </a:r>
            <a:r>
              <a:rPr lang="de-AT" sz="3200" dirty="0" err="1" smtClean="0">
                <a:solidFill>
                  <a:schemeClr val="bg1"/>
                </a:solidFill>
                <a:latin typeface="Quicksand" panose="020B0604020202020204" charset="0"/>
              </a:rPr>
              <a:t>breaking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down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prejudices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 
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</a:t>
            </a:r>
            <a:r>
              <a:rPr lang="de-AT" sz="3200" dirty="0" err="1" smtClean="0">
                <a:solidFill>
                  <a:schemeClr val="bg1"/>
                </a:solidFill>
                <a:latin typeface="Quicksand" panose="020B0604020202020204" charset="0"/>
              </a:rPr>
              <a:t>increasing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inclusive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practices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in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educational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institutions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endParaRPr lang="de-AT" sz="2800" dirty="0">
              <a:solidFill>
                <a:schemeClr val="bg1"/>
              </a:solidFill>
            </a:endParaRPr>
          </a:p>
          <a:p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60757" y="120238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825" y="4841979"/>
            <a:ext cx="2231719" cy="2249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1878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024268A-25E7-0F5B-4557-703418CE8EA7}"/>
              </a:ext>
            </a:extLst>
          </p:cNvPr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DE" sz="5400" spc="300" dirty="0" err="1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Reflection</a:t>
            </a:r>
            <a:r>
              <a:rPr lang="de-DE" sz="5400" spc="300" dirty="0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: </a:t>
            </a:r>
            <a:r>
              <a:rPr lang="de-DE" sz="5400" spc="300" dirty="0" err="1" smtClean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Challenges</a:t>
            </a:r>
            <a:endParaRPr lang="de-DE" sz="5400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C438D046-D712-7CC8-8D64-DF8EC080552D}"/>
              </a:ext>
            </a:extLst>
          </p:cNvPr>
          <p:cNvSpPr txBox="1"/>
          <p:nvPr/>
        </p:nvSpPr>
        <p:spPr>
          <a:xfrm>
            <a:off x="3988725" y="2022900"/>
            <a:ext cx="13515504" cy="6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Limited </a:t>
            </a:r>
            <a:r>
              <a:rPr lang="de-AT" sz="4000" b="1" dirty="0" err="1">
                <a:solidFill>
                  <a:schemeClr val="bg1"/>
                </a:solidFill>
                <a:latin typeface="Quicksand" panose="020B0604020202020204" charset="0"/>
              </a:rPr>
              <a:t>access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anose="020B0604020202020204" charset="0"/>
              </a:rPr>
              <a:t>to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anose="020B0604020202020204" charset="0"/>
              </a:rPr>
              <a:t>resources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b="1" dirty="0" smtClean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4000" b="1" dirty="0" smtClean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(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e.g.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sign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language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interpreters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,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including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materials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)</a:t>
            </a:r>
          </a:p>
          <a:p>
            <a:pPr lvl="0"/>
            <a:endParaRPr lang="de-AT" sz="28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Communication </a:t>
            </a:r>
            <a:r>
              <a:rPr lang="de-AT" sz="4000" b="1" dirty="0" err="1">
                <a:solidFill>
                  <a:schemeClr val="bg1"/>
                </a:solidFill>
                <a:latin typeface="Quicksand" panose="020B0604020202020204" charset="0"/>
              </a:rPr>
              <a:t>barriers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Lack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of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use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or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availability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of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interpreters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and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visual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aids</a:t>
            </a:r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4000" b="1" dirty="0" err="1">
                <a:solidFill>
                  <a:schemeClr val="bg1"/>
                </a:solidFill>
                <a:latin typeface="Quicksand" panose="020B0604020202020204" charset="0"/>
              </a:rPr>
              <a:t>Social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anose="020B0604020202020204" charset="0"/>
              </a:rPr>
              <a:t>prejudices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Exaggerated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expectations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, stereotypes,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discrimination</a:t>
            </a:r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4000" b="1" dirty="0" err="1">
                <a:solidFill>
                  <a:schemeClr val="bg1"/>
                </a:solidFill>
                <a:latin typeface="Quicksand" panose="020B0604020202020204" charset="0"/>
              </a:rPr>
              <a:t>Overcoming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anose="020B0604020202020204" charset="0"/>
              </a:rPr>
              <a:t>these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anose="020B0604020202020204" charset="0"/>
              </a:rPr>
              <a:t>hurdles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anose="020B0604020202020204" charset="0"/>
              </a:rPr>
              <a:t>requires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:</a:t>
            </a:r>
            <a:b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inclusive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structures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,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sensitization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and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</a:rPr>
              <a:t>empowerment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900" y="5671885"/>
            <a:ext cx="2147009" cy="19021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73833" y="136704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788" y="3148019"/>
            <a:ext cx="2070327" cy="20539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0418" y="2022900"/>
            <a:ext cx="3830971" cy="57435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9936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024268A-25E7-0F5B-4557-703418CE8EA7}"/>
              </a:ext>
            </a:extLst>
          </p:cNvPr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de-DE" sz="54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Discussion</a:t>
            </a:r>
            <a:r>
              <a:rPr lang="de-DE" sz="54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, </a:t>
            </a:r>
            <a:r>
              <a:rPr lang="de-DE" sz="54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group</a:t>
            </a:r>
            <a:r>
              <a:rPr lang="de-DE" sz="54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 </a:t>
            </a:r>
            <a:r>
              <a:rPr lang="de-DE" sz="54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work</a:t>
            </a:r>
            <a:r>
              <a:rPr lang="de-DE" sz="54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, </a:t>
            </a:r>
            <a:r>
              <a:rPr lang="de-DE" sz="5400" spc="300" dirty="0" err="1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exchange</a:t>
            </a:r>
            <a:endParaRPr lang="de-DE" sz="5400" b="1" spc="6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C438D046-D712-7CC8-8D64-DF8EC080552D}"/>
              </a:ext>
            </a:extLst>
          </p:cNvPr>
          <p:cNvSpPr txBox="1"/>
          <p:nvPr/>
        </p:nvSpPr>
        <p:spPr>
          <a:xfrm>
            <a:off x="3988725" y="4114696"/>
            <a:ext cx="14070990" cy="205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4000" b="1" dirty="0">
                <a:solidFill>
                  <a:schemeClr val="bg1"/>
                </a:solidFill>
              </a:rPr>
              <a:t>Questions: 
</a:t>
            </a:r>
            <a:r>
              <a:rPr lang="de-AT" sz="4000" dirty="0" err="1">
                <a:solidFill>
                  <a:schemeClr val="bg1"/>
                </a:solidFill>
                <a:latin typeface="Quicksand" panose="020B0604020202020204" charset="0"/>
              </a:rPr>
              <a:t>How</a:t>
            </a:r>
            <a:r>
              <a:rPr lang="de-AT" sz="40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anose="020B0604020202020204" charset="0"/>
              </a:rPr>
              <a:t>can</a:t>
            </a:r>
            <a:r>
              <a:rPr lang="de-AT" sz="40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anose="020B0604020202020204" charset="0"/>
              </a:rPr>
              <a:t>more</a:t>
            </a:r>
            <a:r>
              <a:rPr lang="de-AT" sz="4000" dirty="0">
                <a:solidFill>
                  <a:schemeClr val="bg1"/>
                </a:solidFill>
                <a:latin typeface="Quicksand" panose="020B0604020202020204" charset="0"/>
              </a:rPr>
              <a:t> inclusive </a:t>
            </a:r>
            <a:r>
              <a:rPr lang="de-AT" sz="4000" dirty="0" err="1">
                <a:solidFill>
                  <a:schemeClr val="bg1"/>
                </a:solidFill>
                <a:latin typeface="Quicksand" panose="020B0604020202020204" charset="0"/>
              </a:rPr>
              <a:t>structures</a:t>
            </a:r>
            <a:r>
              <a:rPr lang="de-AT" sz="40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anose="020B0604020202020204" charset="0"/>
              </a:rPr>
              <a:t>be</a:t>
            </a:r>
            <a:r>
              <a:rPr lang="de-AT" sz="40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anose="020B0604020202020204" charset="0"/>
              </a:rPr>
              <a:t>created</a:t>
            </a:r>
            <a:r>
              <a:rPr lang="de-AT" sz="4000" dirty="0">
                <a:solidFill>
                  <a:schemeClr val="bg1"/>
                </a:solidFill>
                <a:latin typeface="Quicksand" panose="020B0604020202020204" charset="0"/>
              </a:rPr>
              <a:t>? 
</a:t>
            </a:r>
            <a:r>
              <a:rPr lang="de-AT" sz="4000" dirty="0" err="1">
                <a:solidFill>
                  <a:schemeClr val="bg1"/>
                </a:solidFill>
                <a:latin typeface="Quicksand" panose="020B0604020202020204" charset="0"/>
              </a:rPr>
              <a:t>How</a:t>
            </a:r>
            <a:r>
              <a:rPr lang="de-AT" sz="40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anose="020B0604020202020204" charset="0"/>
              </a:rPr>
              <a:t>can</a:t>
            </a:r>
            <a:r>
              <a:rPr lang="de-AT" sz="40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anose="020B0604020202020204" charset="0"/>
              </a:rPr>
              <a:t>communication</a:t>
            </a:r>
            <a:r>
              <a:rPr lang="de-AT" sz="40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anose="020B0604020202020204" charset="0"/>
              </a:rPr>
              <a:t>be</a:t>
            </a:r>
            <a:r>
              <a:rPr lang="de-AT" sz="40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anose="020B0604020202020204" charset="0"/>
              </a:rPr>
              <a:t>made</a:t>
            </a:r>
            <a:r>
              <a:rPr lang="de-AT" sz="40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anose="020B0604020202020204" charset="0"/>
              </a:rPr>
              <a:t>more</a:t>
            </a:r>
            <a:r>
              <a:rPr lang="de-AT" sz="4000" dirty="0">
                <a:solidFill>
                  <a:schemeClr val="bg1"/>
                </a:solidFill>
                <a:latin typeface="Quicksand" panose="020B0604020202020204" charset="0"/>
              </a:rPr>
              <a:t> inclusive</a:t>
            </a:r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</a:rPr>
              <a:t>?</a:t>
            </a:r>
          </a:p>
        </p:txBody>
      </p:sp>
      <p:sp>
        <p:nvSpPr>
          <p:cNvPr id="2" name="Rechteck 1"/>
          <p:cNvSpPr/>
          <p:nvPr/>
        </p:nvSpPr>
        <p:spPr>
          <a:xfrm>
            <a:off x="3988725" y="2381631"/>
            <a:ext cx="109504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AT" sz="4400" b="1" dirty="0" err="1">
                <a:solidFill>
                  <a:schemeClr val="bg1"/>
                </a:solidFill>
                <a:latin typeface="Quicksand" panose="020B0604020202020204" charset="0"/>
              </a:rPr>
              <a:t>What</a:t>
            </a:r>
            <a:r>
              <a:rPr lang="de-AT" sz="44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400" b="1" dirty="0" err="1">
                <a:solidFill>
                  <a:schemeClr val="bg1"/>
                </a:solidFill>
                <a:latin typeface="Quicksand" panose="020B0604020202020204" charset="0"/>
              </a:rPr>
              <a:t>barriers</a:t>
            </a:r>
            <a:r>
              <a:rPr lang="de-AT" sz="44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400" b="1" dirty="0" err="1">
                <a:solidFill>
                  <a:schemeClr val="bg1"/>
                </a:solidFill>
                <a:latin typeface="Quicksand" panose="020B0604020202020204" charset="0"/>
              </a:rPr>
              <a:t>exist</a:t>
            </a:r>
            <a:r>
              <a:rPr lang="de-AT" sz="4400" b="1" dirty="0">
                <a:solidFill>
                  <a:schemeClr val="bg1"/>
                </a:solidFill>
                <a:latin typeface="Quicksand" panose="020B0604020202020204" charset="0"/>
              </a:rPr>
              <a:t> in </a:t>
            </a:r>
            <a:r>
              <a:rPr lang="de-AT" sz="4400" b="1" dirty="0" err="1">
                <a:solidFill>
                  <a:schemeClr val="bg1"/>
                </a:solidFill>
                <a:latin typeface="Quicksand" panose="020B0604020202020204" charset="0"/>
              </a:rPr>
              <a:t>my</a:t>
            </a:r>
            <a:r>
              <a:rPr lang="de-AT" sz="44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400" b="1" dirty="0" err="1">
                <a:solidFill>
                  <a:schemeClr val="bg1"/>
                </a:solidFill>
                <a:latin typeface="Quicksand" panose="020B0604020202020204" charset="0"/>
              </a:rPr>
              <a:t>environment</a:t>
            </a:r>
            <a:r>
              <a:rPr lang="de-AT" sz="4400" b="1" dirty="0">
                <a:solidFill>
                  <a:schemeClr val="bg1"/>
                </a:solidFill>
                <a:latin typeface="Quicksand" panose="020B0604020202020204" charset="0"/>
              </a:rPr>
              <a:t>?</a:t>
            </a:r>
            <a:endParaRPr lang="de-AT" sz="4400" dirty="0">
              <a:solidFill>
                <a:schemeClr val="bg1"/>
              </a:solidFill>
            </a:endParaRPr>
          </a:p>
        </p:txBody>
      </p:sp>
      <p:pic>
        <p:nvPicPr>
          <p:cNvPr id="10" name="Grafik 9" descr="Ein Bild, das Waffe, Schlagring enthält.&#10;&#10;KI-generierte Inhalte können fehlerhaft sein.">
            <a:extLst>
              <a:ext uri="{FF2B5EF4-FFF2-40B4-BE49-F238E27FC236}">
                <a16:creationId xmlns:a16="http://schemas.microsoft.com/office/drawing/2014/main" id="{AEEECD45-64C0-4A6C-A037-08646D424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154" y="4780251"/>
            <a:ext cx="2422501" cy="24225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hteck 2"/>
          <p:cNvSpPr/>
          <p:nvPr/>
        </p:nvSpPr>
        <p:spPr>
          <a:xfrm>
            <a:off x="4136855" y="6002423"/>
            <a:ext cx="120937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4000" b="1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12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60757" y="120238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955" y="6898794"/>
            <a:ext cx="2347413" cy="23474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011" y="6858382"/>
            <a:ext cx="3760717" cy="25060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Pfeil nach rechts 7"/>
          <p:cNvSpPr/>
          <p:nvPr/>
        </p:nvSpPr>
        <p:spPr>
          <a:xfrm>
            <a:off x="10624782" y="7700208"/>
            <a:ext cx="1097280" cy="74458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6808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rafik 9" descr="Ein Bild, das Waffe, Schlagring enthält.&#10;&#10;KI-generierte Inhalte können fehlerhaft sein.">
            <a:extLst>
              <a:ext uri="{FF2B5EF4-FFF2-40B4-BE49-F238E27FC236}">
                <a16:creationId xmlns:a16="http://schemas.microsoft.com/office/drawing/2014/main" id="{AEEECD45-64C0-4A6C-A037-08646D424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87" y="4400137"/>
            <a:ext cx="2422501" cy="24225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hteck 2"/>
          <p:cNvSpPr/>
          <p:nvPr/>
        </p:nvSpPr>
        <p:spPr>
          <a:xfrm>
            <a:off x="4074824" y="973508"/>
            <a:ext cx="13984891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AT" sz="6000" spc="300" dirty="0" err="1">
                <a:solidFill>
                  <a:schemeClr val="bg1"/>
                </a:solidFill>
                <a:latin typeface="Anton" panose="020B0604020202020204" charset="0"/>
              </a:rPr>
              <a:t>Developing</a:t>
            </a:r>
            <a:r>
              <a:rPr lang="de-AT" sz="6000" spc="300" dirty="0">
                <a:solidFill>
                  <a:schemeClr val="bg1"/>
                </a:solidFill>
                <a:latin typeface="Anton" panose="020B0604020202020204" charset="0"/>
              </a:rPr>
              <a:t> </a:t>
            </a:r>
            <a:r>
              <a:rPr lang="de-AT" sz="6000" spc="300" dirty="0" err="1">
                <a:solidFill>
                  <a:schemeClr val="bg1"/>
                </a:solidFill>
                <a:latin typeface="Anton" panose="020B0604020202020204" charset="0"/>
              </a:rPr>
              <a:t>solutions</a:t>
            </a:r>
            <a:endParaRPr lang="de-AT" sz="3200" spc="300" dirty="0">
              <a:solidFill>
                <a:schemeClr val="bg1"/>
              </a:solidFill>
              <a:latin typeface="Anton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DE" sz="3600" b="1" dirty="0" err="1">
                <a:solidFill>
                  <a:schemeClr val="bg1"/>
                </a:solidFill>
                <a:latin typeface="Quicksand" panose="020B0604020202020204" charset="0"/>
              </a:rPr>
              <a:t>Consider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: </a:t>
            </a:r>
            <a:r>
              <a:rPr lang="de-DE" sz="3600" b="1" dirty="0" err="1">
                <a:solidFill>
                  <a:schemeClr val="bg1"/>
                </a:solidFill>
                <a:latin typeface="Quicksand" panose="020B0604020202020204" charset="0"/>
              </a:rPr>
              <a:t>the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latin typeface="Quicksand" panose="020B0604020202020204" charset="0"/>
              </a:rPr>
              <a:t>perfect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3600" b="1" dirty="0" err="1" smtClean="0">
                <a:solidFill>
                  <a:schemeClr val="bg1"/>
                </a:solidFill>
                <a:latin typeface="Quicksand" panose="020B0604020202020204" charset="0"/>
              </a:rPr>
              <a:t>school</a:t>
            </a:r>
            <a:r>
              <a:rPr lang="de-DE" sz="4000" dirty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DE" sz="4000" dirty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In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your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model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school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there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are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
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D</a:t>
            </a:r>
            <a:r>
              <a:rPr lang="de-DE" sz="2800" dirty="0" err="1" smtClean="0">
                <a:solidFill>
                  <a:schemeClr val="bg1"/>
                </a:solidFill>
                <a:latin typeface="Quicksand" panose="020B0604020202020204" charset="0"/>
              </a:rPr>
              <a:t>eaf</a:t>
            </a:r>
            <a:r>
              <a:rPr lang="de-DE" sz="28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and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hearing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students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.</a:t>
            </a:r>
          </a:p>
          <a:p>
            <a:pPr lvl="0"/>
            <a:endParaRPr lang="de-DE" sz="40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DE" sz="4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DE" sz="3600" b="1" dirty="0" err="1">
                <a:solidFill>
                  <a:schemeClr val="bg1"/>
                </a:solidFill>
                <a:latin typeface="Quicksand" panose="020B0604020202020204" charset="0"/>
              </a:rPr>
              <a:t>What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latin typeface="Quicksand" panose="020B0604020202020204" charset="0"/>
              </a:rPr>
              <a:t>does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latin typeface="Quicksand" panose="020B0604020202020204" charset="0"/>
              </a:rPr>
              <a:t>this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latin typeface="Quicksand" panose="020B0604020202020204" charset="0"/>
              </a:rPr>
              <a:t>school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latin typeface="Quicksand" panose="020B0604020202020204" charset="0"/>
              </a:rPr>
              <a:t>look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 like</a:t>
            </a:r>
            <a:r>
              <a:rPr lang="de-DE" sz="3600" b="1" dirty="0" smtClean="0">
                <a:solidFill>
                  <a:schemeClr val="bg1"/>
                </a:solidFill>
                <a:latin typeface="Quicksand" panose="020B0604020202020204" charset="0"/>
              </a:rPr>
              <a:t>?</a:t>
            </a:r>
            <a:endParaRPr lang="de-DE" sz="4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-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How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does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communication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work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best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?
-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What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do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teachers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need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to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be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able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to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do?
-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What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do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the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rooms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look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like?
-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What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learning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materials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?</a:t>
            </a:r>
            <a:b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-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What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do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the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rooms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Quicksand" panose="020B0604020202020204" charset="0"/>
              </a:rPr>
              <a:t>look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 like?</a:t>
            </a:r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4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14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15334" y="120238"/>
            <a:ext cx="3022322" cy="1749457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2221" y="5763247"/>
            <a:ext cx="4387423" cy="29264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1357" y="1165293"/>
            <a:ext cx="4137659" cy="41376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7080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750908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421681" y="598904"/>
            <a:ext cx="13984891" cy="9756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AT" sz="6000" spc="300" dirty="0">
                <a:solidFill>
                  <a:schemeClr val="bg1"/>
                </a:solidFill>
                <a:latin typeface="Anton" panose="020B0604020202020204" charset="0"/>
              </a:rPr>
              <a:t>Summary - Outlook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-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</a:rPr>
              <a:t>Role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 Models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</a:rPr>
              <a:t>can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</a:rPr>
              <a:t>motivate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</a:rPr>
              <a:t>and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</a:rPr>
              <a:t>change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</a:rPr>
              <a:t>perceptions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.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endParaRPr lang="de-AT" sz="3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- Inclusive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</a:rPr>
              <a:t>structures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 and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</a:rPr>
              <a:t>education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</a:rPr>
              <a:t>are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</a:rPr>
              <a:t>necessary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!</a:t>
            </a:r>
          </a:p>
          <a:p>
            <a:pPr lvl="0"/>
            <a:endParaRPr lang="de-AT" sz="3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600" b="1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600" b="1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3600" b="1" dirty="0" err="1" smtClean="0">
                <a:solidFill>
                  <a:schemeClr val="bg1"/>
                </a:solidFill>
                <a:latin typeface="Quicksand" panose="020B0604020202020204" charset="0"/>
              </a:rPr>
              <a:t>Everyone</a:t>
            </a:r>
            <a:r>
              <a:rPr lang="de-AT" sz="3600" b="1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</a:rPr>
              <a:t>can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</a:rPr>
              <a:t>contribute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</a:rPr>
              <a:t>to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</a:rPr>
              <a:t>improving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</a:rPr>
              <a:t>the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</a:rPr>
              <a:t>situation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:</a:t>
            </a:r>
            <a:b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</a:br>
            <a:endParaRPr lang="de-AT" sz="3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-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</a:rPr>
              <a:t>awareness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
-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</a:rPr>
              <a:t>practical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</a:rPr>
              <a:t>measures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
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</a:rPr>
              <a:t>-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</a:rPr>
              <a:t>coperation</a:t>
            </a:r>
            <a:endParaRPr lang="de-AT" sz="3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4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14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15334" y="120238"/>
            <a:ext cx="3022322" cy="1749457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363" y="4546556"/>
            <a:ext cx="2142076" cy="18411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606" y="4729436"/>
            <a:ext cx="2964587" cy="29645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6168" y="4546556"/>
            <a:ext cx="4721200" cy="31474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4479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421679" y="1804124"/>
            <a:ext cx="1398489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de-AT" sz="6000" spc="300" dirty="0" smtClean="0">
                <a:solidFill>
                  <a:schemeClr val="bg1"/>
                </a:solidFill>
                <a:latin typeface="Anton" panose="020B0604020202020204" charset="0"/>
              </a:rPr>
              <a:t>Feedback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600" b="1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600" b="1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40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0" algn="ctr"/>
            <a:r>
              <a:rPr lang="de-AT" sz="4000" dirty="0" err="1" smtClean="0">
                <a:solidFill>
                  <a:schemeClr val="bg1"/>
                </a:solidFill>
                <a:latin typeface="Quicksand" panose="020B0604020202020204" charset="0"/>
              </a:rPr>
              <a:t>Thank</a:t>
            </a:r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 smtClean="0">
                <a:solidFill>
                  <a:schemeClr val="bg1"/>
                </a:solidFill>
                <a:latin typeface="Quicksand" panose="020B0604020202020204" charset="0"/>
              </a:rPr>
              <a:t>you</a:t>
            </a:r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 smtClean="0">
                <a:solidFill>
                  <a:schemeClr val="bg1"/>
                </a:solidFill>
                <a:latin typeface="Quicksand" panose="020B0604020202020204" charset="0"/>
              </a:rPr>
              <a:t>for</a:t>
            </a:r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 smtClean="0">
                <a:solidFill>
                  <a:schemeClr val="bg1"/>
                </a:solidFill>
                <a:latin typeface="Quicksand" panose="020B0604020202020204" charset="0"/>
              </a:rPr>
              <a:t>your</a:t>
            </a:r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dirty="0" err="1" smtClean="0">
                <a:solidFill>
                  <a:schemeClr val="bg1"/>
                </a:solidFill>
                <a:latin typeface="Quicksand" panose="020B0604020202020204" charset="0"/>
              </a:rPr>
              <a:t>attention</a:t>
            </a:r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</a:rPr>
              <a:t>! </a:t>
            </a:r>
            <a:endParaRPr lang="de-AT" sz="4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14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15334" y="120238"/>
            <a:ext cx="3022322" cy="1749457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363" y="4546556"/>
            <a:ext cx="2142076" cy="18411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180" y="6402931"/>
            <a:ext cx="2395887" cy="15973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8931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" name="Google Shape;156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157" name="Google Shape;157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"/>
          <p:cNvSpPr txBox="1"/>
          <p:nvPr/>
        </p:nvSpPr>
        <p:spPr>
          <a:xfrm>
            <a:off x="2157051" y="1867850"/>
            <a:ext cx="37224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dirty="0"/>
          </a:p>
        </p:txBody>
      </p:sp>
      <p:sp>
        <p:nvSpPr>
          <p:cNvPr id="165" name="Google Shape;165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166" name="Google Shape;166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167" name="Google Shape;167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Benutzerdefiniert</PresentationFormat>
  <Paragraphs>104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5" baseType="lpstr">
      <vt:lpstr>Calibri</vt:lpstr>
      <vt:lpstr>Times New Roman</vt:lpstr>
      <vt:lpstr>Quicksand</vt:lpstr>
      <vt:lpstr>Arial Black</vt:lpstr>
      <vt:lpstr>Arial</vt:lpstr>
      <vt:lpstr>Anton</vt:lpstr>
      <vt:lpstr>Tahoma</vt:lpstr>
      <vt:lpstr>Quicksand Medium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66</cp:revision>
  <cp:lastPrinted>2025-09-01T13:30:10Z</cp:lastPrinted>
  <dcterms:created xsi:type="dcterms:W3CDTF">2006-08-16T00:00:00Z</dcterms:created>
  <dcterms:modified xsi:type="dcterms:W3CDTF">2025-09-04T14:55:02Z</dcterms:modified>
</cp:coreProperties>
</file>