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4" r:id="rId3"/>
    <p:sldId id="257" r:id="rId4"/>
    <p:sldId id="258" r:id="rId5"/>
    <p:sldId id="276" r:id="rId6"/>
    <p:sldId id="284" r:id="rId7"/>
    <p:sldId id="278" r:id="rId8"/>
    <p:sldId id="279" r:id="rId9"/>
    <p:sldId id="280" r:id="rId10"/>
    <p:sldId id="263" r:id="rId11"/>
    <p:sldId id="282" r:id="rId12"/>
    <p:sldId id="281" r:id="rId13"/>
    <p:sldId id="285" r:id="rId14"/>
    <p:sldId id="286" r:id="rId15"/>
    <p:sldId id="287" r:id="rId16"/>
    <p:sldId id="262" r:id="rId17"/>
  </p:sldIdLst>
  <p:sldSz cx="18288000" cy="10287000"/>
  <p:notesSz cx="6797675" cy="9928225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Anton" panose="020B0604020202020204" charset="0"/>
      <p:regular r:id="rId24"/>
    </p:embeddedFont>
    <p:embeddedFont>
      <p:font typeface="Tahoma" panose="020B0604030504040204" pitchFamily="34" charset="0"/>
      <p:regular r:id="rId25"/>
      <p:bold r:id="rId26"/>
    </p:embeddedFont>
    <p:embeddedFont>
      <p:font typeface="Quicksand" panose="020B0604020202020204" charset="0"/>
      <p:regular r:id="rId27"/>
      <p:bold r:id="rId28"/>
    </p:embeddedFont>
    <p:embeddedFont>
      <p:font typeface="Arial Black" panose="020B0A04020102020204" pitchFamily="34" charset="0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/uTo8vd4/tSvdI4qyvfzEVNka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CC"/>
    <a:srgbClr val="FFFFFF"/>
    <a:srgbClr val="CC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/>
    <p:restoredTop sz="91298" autoAdjust="0"/>
  </p:normalViewPr>
  <p:slideViewPr>
    <p:cSldViewPr snapToGrid="0">
      <p:cViewPr varScale="1">
        <p:scale>
          <a:sx n="70" d="100"/>
          <a:sy n="70" d="100"/>
        </p:scale>
        <p:origin x="76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customschemas.google.com/relationships/presentationmetadata" Target="meta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D4735-B98E-499A-B205-0072422D878C}" type="datetimeFigureOut">
              <a:rPr lang="de-AT" smtClean="0"/>
              <a:t>31.03.2026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79604-82A9-4D8F-9C01-EF2F46226D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479039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7593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5813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7255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4379C3A-3C72-427E-F521-7ABD9366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49FADF4-0CBE-4850-F46F-674E70FABE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0EA1ED19-8DCC-8DCB-E1B2-3CCDA5640D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301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4379C3A-3C72-427E-F521-7ABD9366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49FADF4-0CBE-4850-F46F-674E70FABE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0EA1ED19-8DCC-8DCB-E1B2-3CCDA5640D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6058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4379C3A-3C72-427E-F521-7ABD9366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49FADF4-0CBE-4850-F46F-674E70FABE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0EA1ED19-8DCC-8DCB-E1B2-3CCDA5640D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0880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4379C3A-3C72-427E-F521-7ABD9366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49FADF4-0CBE-4850-F46F-674E70FABE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0EA1ED19-8DCC-8DCB-E1B2-3CCDA5640D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3104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23223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06021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3379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4260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5621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8.jpg"/><Relationship Id="rId4" Type="http://schemas.openxmlformats.org/officeDocument/2006/relationships/image" Target="../media/image14.png"/><Relationship Id="rId9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2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3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4.png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2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8;p12"/>
          <p:cNvSpPr/>
          <p:nvPr/>
        </p:nvSpPr>
        <p:spPr>
          <a:xfrm>
            <a:off x="2922085" y="2373340"/>
            <a:ext cx="15365916" cy="7913660"/>
          </a:xfrm>
          <a:custGeom>
            <a:avLst/>
            <a:gdLst/>
            <a:ahLst/>
            <a:cxnLst/>
            <a:rect l="l" t="t" r="r" b="b"/>
            <a:pathLst>
              <a:path w="769602" h="2709333" extrusionOk="0">
                <a:moveTo>
                  <a:pt x="0" y="0"/>
                </a:moveTo>
                <a:lnTo>
                  <a:pt x="769602" y="0"/>
                </a:lnTo>
                <a:lnTo>
                  <a:pt x="76960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16114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393798" y="9145704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785989" y="1692304"/>
            <a:ext cx="13641926" cy="5170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endParaRPr lang="en-US" sz="80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00"/>
              </a:lnSpc>
            </a:pPr>
            <a:r>
              <a:rPr lang="en-US" sz="8000" spc="3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Taube </a:t>
            </a:r>
            <a:r>
              <a:rPr lang="en-US" sz="8000" spc="3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Vorbilder</a:t>
            </a:r>
            <a:r>
              <a:rPr lang="en-US" sz="8000" spc="3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(Role Models) </a:t>
            </a:r>
            <a:r>
              <a:rPr lang="en-US" sz="8000" spc="3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und </a:t>
            </a:r>
            <a:r>
              <a:rPr lang="en-US" sz="8000" spc="3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Führungskräfte</a:t>
            </a:r>
            <a:r>
              <a:rPr lang="en-US" sz="8000" spc="3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sz="8000" spc="3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999052" y="6683854"/>
            <a:ext cx="11401500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endParaRPr lang="en-US" sz="3200" dirty="0" smtClean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40000"/>
              </a:lnSpc>
            </a:pPr>
            <a:endParaRPr lang="en-US" sz="3200" dirty="0" smtClean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40000"/>
              </a:lnSpc>
            </a:pP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Pädagog:innen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und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Forscher:innen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585179" y="1258752"/>
            <a:ext cx="866790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7"/>
              </a:lnSpc>
            </a:pPr>
            <a:r>
              <a:rPr lang="nl-NL" sz="24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</a:t>
            </a:r>
            <a:r>
              <a:rPr lang="nl-NL" sz="24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Studies | Workshop</a:t>
            </a:r>
            <a:endParaRPr dirty="0"/>
          </a:p>
        </p:txBody>
      </p:sp>
      <p:sp>
        <p:nvSpPr>
          <p:cNvPr id="2" name="Textfeld 1"/>
          <p:cNvSpPr txBox="1"/>
          <p:nvPr/>
        </p:nvSpPr>
        <p:spPr>
          <a:xfrm>
            <a:off x="444137" y="8503920"/>
            <a:ext cx="1933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Bildquellen:</a:t>
            </a:r>
          </a:p>
          <a:p>
            <a:r>
              <a:rPr lang="de-DE" b="1" smtClean="0">
                <a:solidFill>
                  <a:schemeClr val="bg1"/>
                </a:solidFill>
              </a:rPr>
              <a:t>freepik.com</a:t>
            </a:r>
            <a:endParaRPr lang="de-DE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697474" y="3721915"/>
            <a:ext cx="12323142" cy="284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de-AT" sz="4400" dirty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Vorstellungsrunde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endParaRPr lang="de-AT" sz="4400" dirty="0">
              <a:solidFill>
                <a:srgbClr val="FFFFFF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  <a:sym typeface="Quicksand"/>
            </a:endParaRP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de-AT" sz="4400" dirty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Ice Breaker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4854228" y="1059258"/>
            <a:ext cx="9416587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spc="300" dirty="0" err="1">
                <a:solidFill>
                  <a:srgbClr val="FFFFFF"/>
                </a:solidFill>
                <a:latin typeface="Anto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Anton"/>
              </a:rPr>
              <a:t>Einleitung</a:t>
            </a:r>
            <a:endParaRPr sz="6000" b="1" spc="300" dirty="0">
              <a:latin typeface="Anton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542" y="5035004"/>
            <a:ext cx="998597" cy="1006586"/>
          </a:xfrm>
          <a:prstGeom prst="rect">
            <a:avLst/>
          </a:prstGeom>
        </p:spPr>
      </p:pic>
      <p:sp>
        <p:nvSpPr>
          <p:cNvPr id="7" name="Google Shape;99;p2">
            <a:extLst>
              <a:ext uri="{FF2B5EF4-FFF2-40B4-BE49-F238E27FC236}">
                <a16:creationId xmlns:a16="http://schemas.microsoft.com/office/drawing/2014/main" id="{3E1BFDC7-D45F-3A6A-2882-63416C6D59FD}"/>
              </a:ext>
            </a:extLst>
          </p:cNvPr>
          <p:cNvSpPr/>
          <p:nvPr/>
        </p:nvSpPr>
        <p:spPr>
          <a:xfrm>
            <a:off x="-436050" y="10450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" name="Google Shape;107;p3">
            <a:extLst>
              <a:ext uri="{FF2B5EF4-FFF2-40B4-BE49-F238E27FC236}">
                <a16:creationId xmlns:a16="http://schemas.microsoft.com/office/drawing/2014/main" id="{CB95ED92-7491-8AE9-6EE7-C561871644CF}"/>
              </a:ext>
            </a:extLst>
          </p:cNvPr>
          <p:cNvGrpSpPr/>
          <p:nvPr/>
        </p:nvGrpSpPr>
        <p:grpSpPr>
          <a:xfrm>
            <a:off x="-26695" y="-216291"/>
            <a:ext cx="2920622" cy="10503291"/>
            <a:chOff x="0" y="-57150"/>
            <a:chExt cx="769602" cy="2766483"/>
          </a:xfrm>
        </p:grpSpPr>
        <p:sp>
          <p:nvSpPr>
            <p:cNvPr id="10" name="Google Shape;108;p3">
              <a:extLst>
                <a:ext uri="{FF2B5EF4-FFF2-40B4-BE49-F238E27FC236}">
                  <a16:creationId xmlns:a16="http://schemas.microsoft.com/office/drawing/2014/main" id="{F8E4349C-F3A5-0344-D9A0-B3A977CCC0E5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09;p3">
              <a:extLst>
                <a:ext uri="{FF2B5EF4-FFF2-40B4-BE49-F238E27FC236}">
                  <a16:creationId xmlns:a16="http://schemas.microsoft.com/office/drawing/2014/main" id="{8E1A4E47-F27F-0F88-DCAA-9DEF4C51481A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90620" y="58334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830" y="4620467"/>
            <a:ext cx="2064019" cy="18356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951" y="2508974"/>
            <a:ext cx="4712426" cy="47124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00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292813" y="2857603"/>
            <a:ext cx="12323142" cy="6030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Ziele des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Workshops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Brainstorming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: Meine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Erfahrungen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Brainstorming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: Was ist eigentlich ein Vorbild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Info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: Vorbilder im Bereich Bildung und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Forschung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Aktivität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: Präsentationen der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Vorbilder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Info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: Bedeutung und Wirkung von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Vorbildern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Reflexion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&amp; Diskussion: Herausforderungen in Bildung und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Forschung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Aktivität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: Lösungen entwickeln – die perfekte Schule (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Inklusion)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Zusammenfassung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und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Ausblick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Feedback</a:t>
            </a:r>
            <a:endParaRPr lang="en-US"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736293" y="827009"/>
            <a:ext cx="9416587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spc="300" dirty="0" err="1" smtClean="0">
                <a:solidFill>
                  <a:srgbClr val="FFFFFF"/>
                </a:solidFill>
                <a:latin typeface="Anton"/>
                <a:sym typeface="Anton"/>
              </a:rPr>
              <a:t>Inhalt</a:t>
            </a:r>
            <a:r>
              <a:rPr lang="en-US" sz="6000" spc="300" dirty="0" smtClean="0">
                <a:solidFill>
                  <a:srgbClr val="FFFFFF"/>
                </a:solidFill>
                <a:latin typeface="Anton"/>
                <a:sym typeface="Anton"/>
              </a:rPr>
              <a:t> - </a:t>
            </a:r>
            <a:r>
              <a:rPr lang="en-US" sz="6000" spc="300" dirty="0" err="1">
                <a:solidFill>
                  <a:srgbClr val="FFFFFF"/>
                </a:solidFill>
                <a:latin typeface="Anton"/>
                <a:sym typeface="Anton"/>
              </a:rPr>
              <a:t>Ü</a:t>
            </a:r>
            <a:r>
              <a:rPr lang="en-US" sz="6000" spc="300" dirty="0" err="1" smtClean="0">
                <a:solidFill>
                  <a:srgbClr val="FFFFFF"/>
                </a:solidFill>
                <a:latin typeface="Anton"/>
                <a:sym typeface="Anton"/>
              </a:rPr>
              <a:t>bersich</a:t>
            </a:r>
            <a:r>
              <a:rPr lang="en-US" sz="6000" dirty="0" err="1" smtClean="0">
                <a:solidFill>
                  <a:srgbClr val="FFFFFF"/>
                </a:solidFill>
                <a:latin typeface="Anton"/>
                <a:sym typeface="Anton"/>
              </a:rPr>
              <a:t>t</a:t>
            </a:r>
            <a:endParaRPr sz="6000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182" y="4018713"/>
            <a:ext cx="2231719" cy="2249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63196" y="68925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3491" y="704755"/>
            <a:ext cx="4244067" cy="28298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/>
          <p:cNvGrpSpPr/>
          <p:nvPr/>
        </p:nvGrpSpPr>
        <p:grpSpPr>
          <a:xfrm>
            <a:off x="3132106" y="-300445"/>
            <a:ext cx="16106661" cy="10587445"/>
            <a:chOff x="0" y="-57150"/>
            <a:chExt cx="769602" cy="2766483"/>
          </a:xfrm>
        </p:grpSpPr>
        <p:sp>
          <p:nvSpPr>
            <p:cNvPr id="109" name="Google Shape;10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3893021" y="480875"/>
            <a:ext cx="12211200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nl-NL" sz="6000" b="1" spc="600" dirty="0" smtClean="0">
                <a:solidFill>
                  <a:schemeClr val="lt1"/>
                </a:solidFill>
                <a:latin typeface="Anto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Anton"/>
              </a:rPr>
              <a:t>Ziele</a:t>
            </a:r>
            <a:r>
              <a:rPr lang="de-AT" sz="8000" b="1" dirty="0" smtClean="0">
                <a:solidFill>
                  <a:schemeClr val="bg1"/>
                </a:solidFill>
                <a:latin typeface="Anto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 </a:t>
            </a:r>
            <a:endParaRPr sz="8000" b="1" dirty="0">
              <a:solidFill>
                <a:schemeClr val="bg1"/>
              </a:solidFill>
              <a:latin typeface="Anton" panose="020B060402020202020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113" name="Google Shape;113;p12"/>
          <p:cNvSpPr txBox="1"/>
          <p:nvPr/>
        </p:nvSpPr>
        <p:spPr>
          <a:xfrm>
            <a:off x="3665139" y="183302"/>
            <a:ext cx="14622861" cy="6920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>
              <a:lnSpc>
                <a:spcPct val="115000"/>
              </a:lnSpc>
            </a:pPr>
            <a: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/>
            </a:r>
            <a:b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</a:br>
            <a: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/>
            </a:r>
            <a:b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</a:br>
            <a: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 </a:t>
            </a:r>
          </a:p>
          <a:p>
            <a:pPr marL="342900" lvl="0">
              <a:lnSpc>
                <a:spcPct val="115000"/>
              </a:lnSpc>
            </a:pPr>
            <a:endParaRPr lang="nl-NL" sz="3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Quicksand"/>
            </a:endParaRPr>
          </a:p>
          <a:p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Bewusstsein schaffen </a:t>
            </a:r>
            <a:endParaRPr lang="de-AT" sz="3200" b="1" dirty="0" smtClean="0">
              <a:solidFill>
                <a:schemeClr val="bg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für 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die 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Vorbild-Rolle in Bildung und Forschung</a:t>
            </a:r>
          </a:p>
          <a:p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de-AT" sz="3200" dirty="0" err="1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Peer-Expert:innen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endParaRPr lang="de-AT" sz="3200" dirty="0" smtClean="0">
              <a:solidFill>
                <a:schemeClr val="bg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de-AT" sz="3600" dirty="0">
              <a:solidFill>
                <a:schemeClr val="bg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de-AT" sz="3200" b="1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Reflexion 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über gesellschaftliche 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Fragen</a:t>
            </a:r>
          </a:p>
          <a:p>
            <a:endParaRPr lang="de-AT" sz="3200" dirty="0" smtClean="0">
              <a:solidFill>
                <a:schemeClr val="bg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de-AT" sz="3200" dirty="0">
              <a:solidFill>
                <a:schemeClr val="bg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de-AT" sz="3200" b="1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Förderung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des Verständnisses von </a:t>
            </a:r>
            <a:r>
              <a:rPr lang="de-AT" sz="3200" b="1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Inklusion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und </a:t>
            </a:r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bilingualem Lernen</a:t>
            </a:r>
            <a:endParaRPr sz="3200" b="1" dirty="0">
              <a:solidFill>
                <a:schemeClr val="dk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13" y="4576790"/>
            <a:ext cx="2443149" cy="24431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201247" y="183302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7529" y="1936475"/>
            <a:ext cx="3421574" cy="40496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4024268A-25E7-0F5B-4557-703418CE8EA7}"/>
              </a:ext>
            </a:extLst>
          </p:cNvPr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DE" sz="6000" spc="300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Brainstorming</a:t>
            </a:r>
            <a:r>
              <a:rPr lang="de-DE" sz="4800" b="1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/>
            </a:r>
            <a:br>
              <a:rPr lang="de-DE" sz="4800" b="1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endParaRPr lang="de-DE" sz="4800" b="1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03" y="4155931"/>
            <a:ext cx="2505075" cy="28479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feld 1"/>
          <p:cNvSpPr txBox="1"/>
          <p:nvPr/>
        </p:nvSpPr>
        <p:spPr>
          <a:xfrm>
            <a:off x="4281055" y="3283527"/>
            <a:ext cx="132380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800" dirty="0" smtClean="0">
                <a:solidFill>
                  <a:schemeClr val="bg1"/>
                </a:solidFill>
                <a:latin typeface="Quicksand" panose="020B0604020202020204" charset="0"/>
              </a:rPr>
              <a:t>Wer war deine Lieblingslehrerin / -lehrer</a:t>
            </a:r>
          </a:p>
          <a:p>
            <a:endParaRPr lang="de-AT" sz="48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r>
              <a:rPr lang="de-AT" sz="4800" dirty="0" smtClean="0">
                <a:solidFill>
                  <a:schemeClr val="bg1"/>
                </a:solidFill>
                <a:latin typeface="Quicksand" panose="020B0604020202020204" charset="0"/>
              </a:rPr>
              <a:t>Warum diese Person?</a:t>
            </a:r>
          </a:p>
          <a:p>
            <a:endParaRPr lang="de-AT" sz="48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r>
              <a:rPr lang="de-AT" sz="4800" dirty="0" smtClean="0">
                <a:solidFill>
                  <a:schemeClr val="bg1"/>
                </a:solidFill>
                <a:latin typeface="Quicksand" panose="020B0604020202020204" charset="0"/>
              </a:rPr>
              <a:t>Welche Fähigkeiten hatte er/sie?</a:t>
            </a:r>
          </a:p>
          <a:p>
            <a:endParaRPr lang="de-AT" sz="4800" dirty="0">
              <a:solidFill>
                <a:schemeClr val="bg1"/>
              </a:solidFill>
              <a:latin typeface="Quicksand" panose="020B0604020202020204" charset="0"/>
            </a:endParaRPr>
          </a:p>
          <a:p>
            <a:r>
              <a:rPr lang="de-AT" sz="4800" dirty="0" smtClean="0">
                <a:solidFill>
                  <a:schemeClr val="bg1"/>
                </a:solidFill>
                <a:latin typeface="Quicksand" panose="020B0604020202020204" charset="0"/>
              </a:rPr>
              <a:t>Unterschiede zu hörenden </a:t>
            </a:r>
            <a:r>
              <a:rPr lang="de-AT" sz="4800" dirty="0" err="1" smtClean="0">
                <a:solidFill>
                  <a:schemeClr val="bg1"/>
                </a:solidFill>
                <a:latin typeface="Quicksand" panose="020B0604020202020204" charset="0"/>
              </a:rPr>
              <a:t>Schüler:innen</a:t>
            </a:r>
            <a:r>
              <a:rPr lang="de-AT" sz="4800" dirty="0" smtClean="0">
                <a:solidFill>
                  <a:schemeClr val="bg1"/>
                </a:solidFill>
                <a:latin typeface="Quicksand" panose="020B0604020202020204" charset="0"/>
              </a:rPr>
              <a:t>?</a:t>
            </a:r>
            <a:endParaRPr lang="de-AT" sz="4800" dirty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13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63197" y="136704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92923" y="318652"/>
            <a:ext cx="4025204" cy="24487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518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4024268A-25E7-0F5B-4557-703418CE8EA7}"/>
              </a:ext>
            </a:extLst>
          </p:cNvPr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DE" sz="8000" b="1" spc="300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Brainstorming</a:t>
            </a:r>
            <a:r>
              <a:rPr lang="de-DE" sz="4800" b="1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/>
            </a:r>
            <a:br>
              <a:rPr lang="de-DE" sz="4800" b="1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endParaRPr lang="de-DE" sz="4800" b="1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03" y="4155931"/>
            <a:ext cx="2505075" cy="28479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feld 1"/>
          <p:cNvSpPr txBox="1"/>
          <p:nvPr/>
        </p:nvSpPr>
        <p:spPr>
          <a:xfrm>
            <a:off x="4387587" y="2511169"/>
            <a:ext cx="132380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800" dirty="0" smtClean="0">
                <a:solidFill>
                  <a:schemeClr val="bg1"/>
                </a:solidFill>
                <a:latin typeface="Quicksand" panose="020B0604020202020204" charset="0"/>
              </a:rPr>
              <a:t>Vorbild - was ist das überhaupt?</a:t>
            </a:r>
          </a:p>
          <a:p>
            <a:endParaRPr lang="de-AT" sz="4800" dirty="0" smtClean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13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63197" y="136704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35266" y="1078822"/>
            <a:ext cx="1924380" cy="24149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1237" y="4155931"/>
            <a:ext cx="6954045" cy="4715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626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15472804-59E8-2C43-859A-AC98EAD9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96;p2"/>
          <p:cNvGrpSpPr/>
          <p:nvPr/>
        </p:nvGrpSpPr>
        <p:grpSpPr>
          <a:xfrm>
            <a:off x="-18554" y="-216991"/>
            <a:ext cx="2922084" cy="10503991"/>
            <a:chOff x="0" y="-57150"/>
            <a:chExt cx="769602" cy="2766483"/>
          </a:xfrm>
        </p:grpSpPr>
        <p:sp>
          <p:nvSpPr>
            <p:cNvPr id="28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0EDA8A6-8979-D798-2F9E-7B6632691A98}"/>
              </a:ext>
            </a:extLst>
          </p:cNvPr>
          <p:cNvGrpSpPr/>
          <p:nvPr/>
        </p:nvGrpSpPr>
        <p:grpSpPr>
          <a:xfrm>
            <a:off x="3316924" y="-216991"/>
            <a:ext cx="1522286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5207F390-B885-2A8C-ED3E-3B8DE9D349E0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DDEBAF8-2656-8BC6-F8BA-C1379DBE261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88B6F7B9-9AF0-29B6-ADE0-3439FAF2EE29}"/>
              </a:ext>
            </a:extLst>
          </p:cNvPr>
          <p:cNvSpPr/>
          <p:nvPr/>
        </p:nvSpPr>
        <p:spPr>
          <a:xfrm>
            <a:off x="14745281" y="9058904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23875384-952A-AFB2-4CED-1B8AF2E0EA2F}"/>
              </a:ext>
            </a:extLst>
          </p:cNvPr>
          <p:cNvSpPr txBox="1"/>
          <p:nvPr/>
        </p:nvSpPr>
        <p:spPr>
          <a:xfrm>
            <a:off x="3587716" y="-1194202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AT" sz="4800" b="1" dirty="0" smtClean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6600" b="1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/>
            </a:r>
            <a:br>
              <a:rPr lang="de-AT" sz="6600" b="1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r>
              <a:rPr lang="de-AT" sz="6000" spc="300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Info: Vorbilder in Bildung und Forschung</a:t>
            </a:r>
            <a:endParaRPr sz="6000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76FEF944-042F-59D6-0703-B837D7796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277" y="7676401"/>
            <a:ext cx="8140146" cy="23199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D129B6A0-EA4B-15D8-8591-0EBF9D7EF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277" y="4868452"/>
            <a:ext cx="8140146" cy="22792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7F392109-D714-4A58-5978-2E1D906562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0277" y="1836652"/>
            <a:ext cx="8140146" cy="25030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60757" y="120238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Ellipse 1"/>
          <p:cNvSpPr/>
          <p:nvPr/>
        </p:nvSpPr>
        <p:spPr>
          <a:xfrm>
            <a:off x="12861383" y="4015706"/>
            <a:ext cx="4179996" cy="413533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extfeld 2"/>
          <p:cNvSpPr txBox="1"/>
          <p:nvPr/>
        </p:nvSpPr>
        <p:spPr>
          <a:xfrm>
            <a:off x="13769040" y="4519953"/>
            <a:ext cx="2556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3600" b="1" dirty="0" smtClean="0">
                <a:latin typeface="Arial Black" panose="020B0A04020102020204" pitchFamily="34" charset="0"/>
              </a:rPr>
              <a:t>12</a:t>
            </a:r>
          </a:p>
          <a:p>
            <a:pPr algn="ctr"/>
            <a:r>
              <a:rPr lang="de-AT" sz="3600" b="1" dirty="0" smtClean="0">
                <a:latin typeface="Arial Black" panose="020B0A04020102020204" pitchFamily="34" charset="0"/>
              </a:rPr>
              <a:t>Beispiele</a:t>
            </a:r>
            <a:endParaRPr lang="de-AT" sz="3600" b="1" dirty="0">
              <a:latin typeface="Arial Black" panose="020B0A04020102020204" pitchFamily="34" charset="0"/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302" y="5214841"/>
            <a:ext cx="2231719" cy="2249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Grafik 23" descr="Ein Bild, das Grafiken, Logo, Symbol, Design enthält.&#10;&#10;KI-generierte Inhalte können fehlerhaft sein.">
            <a:extLst>
              <a:ext uri="{FF2B5EF4-FFF2-40B4-BE49-F238E27FC236}">
                <a16:creationId xmlns:a16="http://schemas.microsoft.com/office/drawing/2014/main" id="{B8412987-C366-DAA4-E6DB-5156E3F3FB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67199" y="6027981"/>
            <a:ext cx="1171820" cy="9143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8784" y="5870061"/>
            <a:ext cx="1222829" cy="12228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036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15472804-59E8-2C43-859A-AC98EAD9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96;p2"/>
          <p:cNvGrpSpPr/>
          <p:nvPr/>
        </p:nvGrpSpPr>
        <p:grpSpPr>
          <a:xfrm>
            <a:off x="-18554" y="-216991"/>
            <a:ext cx="2922084" cy="10503991"/>
            <a:chOff x="0" y="-57150"/>
            <a:chExt cx="769602" cy="2766483"/>
          </a:xfrm>
        </p:grpSpPr>
        <p:sp>
          <p:nvSpPr>
            <p:cNvPr id="28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0EDA8A6-8979-D798-2F9E-7B6632691A98}"/>
              </a:ext>
            </a:extLst>
          </p:cNvPr>
          <p:cNvGrpSpPr/>
          <p:nvPr/>
        </p:nvGrpSpPr>
        <p:grpSpPr>
          <a:xfrm>
            <a:off x="3316924" y="-216991"/>
            <a:ext cx="1522286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5207F390-B885-2A8C-ED3E-3B8DE9D349E0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DDEBAF8-2656-8BC6-F8BA-C1379DBE261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88B6F7B9-9AF0-29B6-ADE0-3439FAF2EE29}"/>
              </a:ext>
            </a:extLst>
          </p:cNvPr>
          <p:cNvSpPr/>
          <p:nvPr/>
        </p:nvSpPr>
        <p:spPr>
          <a:xfrm>
            <a:off x="14745281" y="9058904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23875384-952A-AFB2-4CED-1B8AF2E0EA2F}"/>
              </a:ext>
            </a:extLst>
          </p:cNvPr>
          <p:cNvSpPr txBox="1"/>
          <p:nvPr/>
        </p:nvSpPr>
        <p:spPr>
          <a:xfrm>
            <a:off x="3621778" y="-1425443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AT" sz="4800" b="1" dirty="0" smtClean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6600" b="1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/>
            </a:r>
            <a:br>
              <a:rPr lang="de-AT" sz="6600" b="1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r>
              <a:rPr lang="de-AT" sz="6600" b="1" spc="300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Aktivität: Präsentationen</a:t>
            </a:r>
            <a:endParaRPr sz="6600" b="1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3BB5291-B053-6D27-FB44-4C7B8E32D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6947" y="2628966"/>
            <a:ext cx="13987037" cy="2104802"/>
          </a:xfrm>
          <a:prstGeom prst="rect">
            <a:avLst/>
          </a:prstGeom>
        </p:spPr>
      </p:pic>
      <p:sp>
        <p:nvSpPr>
          <p:cNvPr id="26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60757" y="120238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" name="Grafik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13" y="4439136"/>
            <a:ext cx="2191806" cy="21918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Grafik 31" descr="Ein Bild, das Rechteck, Screenshot, Design, Reihe enthält.&#10;&#10;KI-generierte Inhalte können fehlerhaft sein.">
            <a:extLst>
              <a:ext uri="{FF2B5EF4-FFF2-40B4-BE49-F238E27FC236}">
                <a16:creationId xmlns:a16="http://schemas.microsoft.com/office/drawing/2014/main" id="{5865F33D-5198-E63E-ABC8-233993CC65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57239" y="5468573"/>
            <a:ext cx="3964183" cy="39641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Grafik 32" descr="Ein Bild, das Entwurf, Design, Zeichnung, Darstellung enthält.&#10;&#10;KI-generierte Inhalte können fehlerhaft sein.">
            <a:extLst>
              <a:ext uri="{FF2B5EF4-FFF2-40B4-BE49-F238E27FC236}">
                <a16:creationId xmlns:a16="http://schemas.microsoft.com/office/drawing/2014/main" id="{D36C6C96-8562-7D54-BFF8-422E301E41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3922" y="5468573"/>
            <a:ext cx="4132476" cy="41324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698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15472804-59E8-2C43-859A-AC98EAD9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96;p2"/>
          <p:cNvGrpSpPr/>
          <p:nvPr/>
        </p:nvGrpSpPr>
        <p:grpSpPr>
          <a:xfrm>
            <a:off x="-18554" y="-216991"/>
            <a:ext cx="2922084" cy="10503991"/>
            <a:chOff x="0" y="-57150"/>
            <a:chExt cx="769602" cy="2766483"/>
          </a:xfrm>
        </p:grpSpPr>
        <p:sp>
          <p:nvSpPr>
            <p:cNvPr id="28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0EDA8A6-8979-D798-2F9E-7B6632691A98}"/>
              </a:ext>
            </a:extLst>
          </p:cNvPr>
          <p:cNvGrpSpPr/>
          <p:nvPr/>
        </p:nvGrpSpPr>
        <p:grpSpPr>
          <a:xfrm>
            <a:off x="3316924" y="-216991"/>
            <a:ext cx="1522286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5207F390-B885-2A8C-ED3E-3B8DE9D349E0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DDEBAF8-2656-8BC6-F8BA-C1379DBE261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88B6F7B9-9AF0-29B6-ADE0-3439FAF2EE29}"/>
              </a:ext>
            </a:extLst>
          </p:cNvPr>
          <p:cNvSpPr/>
          <p:nvPr/>
        </p:nvSpPr>
        <p:spPr>
          <a:xfrm>
            <a:off x="14745281" y="9058904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23875384-952A-AFB2-4CED-1B8AF2E0EA2F}"/>
              </a:ext>
            </a:extLst>
          </p:cNvPr>
          <p:cNvSpPr txBox="1"/>
          <p:nvPr/>
        </p:nvSpPr>
        <p:spPr>
          <a:xfrm>
            <a:off x="3621778" y="-1425443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AT" sz="4800" b="1" dirty="0" smtClean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6600" b="1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/>
            </a:r>
            <a:br>
              <a:rPr lang="de-AT" sz="6600" b="1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r>
              <a:rPr lang="de-AT" sz="6000" spc="300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Aktivität: Diskussion</a:t>
            </a:r>
            <a:endParaRPr sz="6000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3BB5291-B053-6D27-FB44-4C7B8E32D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1778" y="2183474"/>
            <a:ext cx="13987037" cy="2104802"/>
          </a:xfrm>
          <a:prstGeom prst="rect">
            <a:avLst/>
          </a:prstGeom>
        </p:spPr>
      </p:pic>
      <p:sp>
        <p:nvSpPr>
          <p:cNvPr id="26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60757" y="120238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4297710" y="4945164"/>
            <a:ext cx="131767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4800" dirty="0" smtClean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Zusammenfassung:</a:t>
            </a:r>
          </a:p>
          <a:p>
            <a:r>
              <a:rPr lang="de-AT" sz="4800" dirty="0" smtClean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de-DE" sz="4800" dirty="0">
              <a:solidFill>
                <a:schemeClr val="bg1"/>
              </a:solidFill>
              <a:latin typeface="Quicksand Medium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AT" sz="4800" dirty="0" smtClean="0">
              <a:solidFill>
                <a:schemeClr val="bg1"/>
              </a:solidFill>
              <a:latin typeface="Quicksand Medium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AT" sz="4800" dirty="0" smtClean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Hervorheben </a:t>
            </a:r>
            <a:r>
              <a:rPr lang="de-AT" sz="48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der „gemeinsamen“ </a:t>
            </a:r>
            <a:endParaRPr lang="de-AT" sz="4800" dirty="0" smtClean="0">
              <a:solidFill>
                <a:schemeClr val="bg1"/>
              </a:solidFill>
              <a:latin typeface="Quicksand Medium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AT" sz="4800" dirty="0" smtClean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Merkmale </a:t>
            </a:r>
            <a:endParaRPr lang="de-AT" sz="4800" dirty="0">
              <a:solidFill>
                <a:schemeClr val="bg1"/>
              </a:solidFill>
            </a:endParaRPr>
          </a:p>
        </p:txBody>
      </p:sp>
      <p:pic>
        <p:nvPicPr>
          <p:cNvPr id="17" name="Grafik 16" descr="Ein Bild, das Waffe, Schlagring enthält.&#10;&#10;KI-generierte Inhalte können fehlerhaft sein.">
            <a:extLst>
              <a:ext uri="{FF2B5EF4-FFF2-40B4-BE49-F238E27FC236}">
                <a16:creationId xmlns:a16="http://schemas.microsoft.com/office/drawing/2014/main" id="{AEEECD45-64C0-4A6C-A037-08646D424A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228" y="4563310"/>
            <a:ext cx="2422501" cy="24225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hteck 2"/>
          <p:cNvSpPr/>
          <p:nvPr/>
        </p:nvSpPr>
        <p:spPr>
          <a:xfrm>
            <a:off x="4297710" y="5766628"/>
            <a:ext cx="669766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3200" dirty="0" smtClean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Was </a:t>
            </a:r>
            <a:r>
              <a:rPr lang="de-AT" sz="32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haben sie gemacht/geschafft? </a:t>
            </a:r>
            <a:r>
              <a:rPr lang="de-AT" sz="3200" dirty="0" smtClean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de-AT" sz="3200" dirty="0" smtClean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AT" sz="3200" dirty="0" smtClean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Warum </a:t>
            </a:r>
            <a:r>
              <a:rPr lang="de-AT" sz="32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sind sie wichtig für </a:t>
            </a:r>
            <a:r>
              <a:rPr lang="de-AT" sz="3200" dirty="0" smtClean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uns?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1779" y="5323947"/>
            <a:ext cx="2357256" cy="27899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485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15472804-59E8-2C43-859A-AC98EAD9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0EDA8A6-8979-D798-2F9E-7B6632691A98}"/>
              </a:ext>
            </a:extLst>
          </p:cNvPr>
          <p:cNvGrpSpPr/>
          <p:nvPr/>
        </p:nvGrpSpPr>
        <p:grpSpPr>
          <a:xfrm>
            <a:off x="3352125" y="-216991"/>
            <a:ext cx="15187666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5207F390-B885-2A8C-ED3E-3B8DE9D349E0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DDEBAF8-2656-8BC6-F8BA-C1379DBE261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88B6F7B9-9AF0-29B6-ADE0-3439FAF2EE29}"/>
              </a:ext>
            </a:extLst>
          </p:cNvPr>
          <p:cNvSpPr/>
          <p:nvPr/>
        </p:nvSpPr>
        <p:spPr>
          <a:xfrm>
            <a:off x="14745281" y="9058904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23875384-952A-AFB2-4CED-1B8AF2E0EA2F}"/>
              </a:ext>
            </a:extLst>
          </p:cNvPr>
          <p:cNvSpPr txBox="1"/>
          <p:nvPr/>
        </p:nvSpPr>
        <p:spPr>
          <a:xfrm>
            <a:off x="3635399" y="-944221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AT" sz="4800" b="1" dirty="0" smtClean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6600" b="1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/>
            </a:r>
            <a:br>
              <a:rPr lang="de-AT" sz="6600" b="1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r>
              <a:rPr lang="de-AT" sz="6000" spc="300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Info:</a:t>
            </a:r>
            <a:br>
              <a:rPr lang="de-AT" sz="6000" spc="300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r>
              <a:rPr lang="de-AT" sz="6000" spc="300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Vorbilder in der Gehörlosencommunity</a:t>
            </a:r>
            <a:endParaRPr sz="6000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D151EC31-5A85-3CB1-8085-A65D77F492EC}"/>
              </a:ext>
            </a:extLst>
          </p:cNvPr>
          <p:cNvSpPr txBox="1"/>
          <p:nvPr/>
        </p:nvSpPr>
        <p:spPr>
          <a:xfrm>
            <a:off x="3635399" y="3274843"/>
            <a:ext cx="14297494" cy="6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2800" b="1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4000" b="1" dirty="0" smtClean="0">
                <a:solidFill>
                  <a:schemeClr val="bg1"/>
                </a:solidFill>
                <a:latin typeface="Quicksand" panose="020B0604020202020204" charset="0"/>
              </a:rPr>
              <a:t>Bedeutung</a:t>
            </a:r>
            <a:endParaRPr lang="de-AT" sz="40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Zeigen, dass Gehörlose in verschiedensten 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Bereichen</a:t>
            </a:r>
            <a:b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erfolgreich sind.</a:t>
            </a:r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endParaRPr lang="de-AT" sz="3600" b="1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r>
              <a:rPr lang="de-AT" sz="4000" b="1" dirty="0" smtClean="0">
                <a:solidFill>
                  <a:schemeClr val="bg1"/>
                </a:solidFill>
                <a:latin typeface="Quicksand" panose="020B0604020202020204" charset="0"/>
              </a:rPr>
              <a:t>Wirkung</a:t>
            </a:r>
            <a:endParaRPr lang="de-AT" sz="36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- Inspiration für andere Gehörlose</a:t>
            </a:r>
          </a:p>
          <a:p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- Abbau von Vorurteilen </a:t>
            </a:r>
          </a:p>
          <a:p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- Erhöhung inklusiver Praktiken in Bildungseinrichtungen</a:t>
            </a:r>
          </a:p>
          <a:p>
            <a:endParaRPr lang="de-AT" sz="28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endParaRPr lang="de-AT" sz="2800" dirty="0">
              <a:solidFill>
                <a:schemeClr val="bg1"/>
              </a:solidFill>
            </a:endParaRPr>
          </a:p>
          <a:p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60757" y="120238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825" y="4841979"/>
            <a:ext cx="2231719" cy="2249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187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4024268A-25E7-0F5B-4557-703418CE8EA7}"/>
              </a:ext>
            </a:extLst>
          </p:cNvPr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DE" sz="5400" spc="300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Reflexion: Herausforderungen</a:t>
            </a:r>
            <a:endParaRPr lang="de-DE" sz="5400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C438D046-D712-7CC8-8D64-DF8EC080552D}"/>
              </a:ext>
            </a:extLst>
          </p:cNvPr>
          <p:cNvSpPr txBox="1"/>
          <p:nvPr/>
        </p:nvSpPr>
        <p:spPr>
          <a:xfrm>
            <a:off x="3988725" y="2404441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Eingeschränkter Zugang zu Ressourcen </a:t>
            </a:r>
            <a:r>
              <a:rPr lang="de-AT" sz="4000" b="1" dirty="0" smtClean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4000" b="1" dirty="0" smtClean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(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z.B.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Gebärdensprachdolmetscher:innen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, inklusive Materialien) </a:t>
            </a: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4000" b="1" dirty="0" smtClean="0">
                <a:solidFill>
                  <a:schemeClr val="bg1"/>
                </a:solidFill>
                <a:latin typeface="Quicksand" panose="020B0604020202020204" charset="0"/>
              </a:rPr>
              <a:t>Kommunikationsbarrieren</a:t>
            </a: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Mangelnde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Nutzung oder Verfügbarkeit von Dolmetschern </a:t>
            </a: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und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visuellen Hilfsmitteln </a:t>
            </a: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Gesellschaftliche </a:t>
            </a:r>
            <a:r>
              <a:rPr lang="de-AT" sz="4000" b="1" dirty="0" smtClean="0">
                <a:solidFill>
                  <a:schemeClr val="bg1"/>
                </a:solidFill>
                <a:latin typeface="Quicksand" panose="020B0604020202020204" charset="0"/>
              </a:rPr>
              <a:t>Vorurteile</a:t>
            </a: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Überzogene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Erwartungen, Stereotype, Diskriminierung </a:t>
            </a: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Überwindung dieser Hürden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erfordert</a:t>
            </a: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:</a:t>
            </a:r>
            <a:b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inklusive Strukturen, Sensibilisierung und Empowerment</a:t>
            </a: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900" y="5671885"/>
            <a:ext cx="2147009" cy="19021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60757" y="120238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788" y="3148019"/>
            <a:ext cx="2070327" cy="20539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0659" y="2160210"/>
            <a:ext cx="3354190" cy="50287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993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4024268A-25E7-0F5B-4557-703418CE8EA7}"/>
              </a:ext>
            </a:extLst>
          </p:cNvPr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de-DE" sz="5400" spc="300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Diskussion, </a:t>
            </a:r>
            <a:r>
              <a:rPr lang="de-AT" sz="5400" spc="300" dirty="0" smtClean="0">
                <a:solidFill>
                  <a:schemeClr val="bg1"/>
                </a:solidFill>
                <a:latin typeface="Anton" panose="020B0604020202020204" charset="0"/>
              </a:rPr>
              <a:t>Gruppenarbeit, Austausch</a:t>
            </a:r>
            <a:endParaRPr lang="de-AT" sz="5400" spc="300" dirty="0">
              <a:solidFill>
                <a:schemeClr val="bg1"/>
              </a:solidFill>
              <a:latin typeface="Anton" panose="020B0604020202020204" charset="0"/>
            </a:endParaRPr>
          </a:p>
          <a:p>
            <a:pPr lvl="0"/>
            <a:endParaRPr lang="de-DE" sz="5400" b="1" spc="6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C438D046-D712-7CC8-8D64-DF8EC080552D}"/>
              </a:ext>
            </a:extLst>
          </p:cNvPr>
          <p:cNvSpPr txBox="1"/>
          <p:nvPr/>
        </p:nvSpPr>
        <p:spPr>
          <a:xfrm>
            <a:off x="3988725" y="4066100"/>
            <a:ext cx="14070990" cy="205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4000" b="1" dirty="0" smtClean="0">
                <a:solidFill>
                  <a:schemeClr val="bg1"/>
                </a:solidFill>
              </a:rPr>
              <a:t>Fragestellungen: </a:t>
            </a:r>
          </a:p>
          <a:p>
            <a:pPr lvl="0"/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</a:rPr>
              <a:t>Wie können inklusivere Strukturen geschaffen werden? </a:t>
            </a:r>
          </a:p>
          <a:p>
            <a:pPr lvl="0"/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</a:rPr>
              <a:t>Wie kann Kommunikation inklusiver gestaltet werden?</a:t>
            </a:r>
            <a:endParaRPr lang="de-AT" sz="4000" dirty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3880192" y="2684906"/>
            <a:ext cx="138983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AT" sz="4400" b="1" dirty="0">
                <a:solidFill>
                  <a:schemeClr val="bg1"/>
                </a:solidFill>
                <a:latin typeface="Quicksand" panose="020B0604020202020204" charset="0"/>
              </a:rPr>
              <a:t>Welche Barrieren bestehen in meiner Umgebung?</a:t>
            </a:r>
            <a:r>
              <a:rPr lang="de-AT" sz="4400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3" name="Rechteck 2"/>
          <p:cNvSpPr/>
          <p:nvPr/>
        </p:nvSpPr>
        <p:spPr>
          <a:xfrm>
            <a:off x="4136855" y="6002423"/>
            <a:ext cx="120937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4000" b="1" dirty="0" smtClean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12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60757" y="120238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rafik 12" descr="Ein Bild, das Waffe, Schlagring enthält.&#10;&#10;KI-generierte Inhalte können fehlerhaft sein.">
            <a:extLst>
              <a:ext uri="{FF2B5EF4-FFF2-40B4-BE49-F238E27FC236}">
                <a16:creationId xmlns:a16="http://schemas.microsoft.com/office/drawing/2014/main" id="{AEEECD45-64C0-4A6C-A037-08646D424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154" y="4780251"/>
            <a:ext cx="2422501" cy="24225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011" y="6858382"/>
            <a:ext cx="3760717" cy="25060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Pfeil nach rechts 16"/>
          <p:cNvSpPr/>
          <p:nvPr/>
        </p:nvSpPr>
        <p:spPr>
          <a:xfrm>
            <a:off x="10624782" y="7700208"/>
            <a:ext cx="1097280" cy="74458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55" y="6898794"/>
            <a:ext cx="2347413" cy="23474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680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rafik 9" descr="Ein Bild, das Waffe, Schlagring enthält.&#10;&#10;KI-generierte Inhalte können fehlerhaft sein.">
            <a:extLst>
              <a:ext uri="{FF2B5EF4-FFF2-40B4-BE49-F238E27FC236}">
                <a16:creationId xmlns:a16="http://schemas.microsoft.com/office/drawing/2014/main" id="{AEEECD45-64C0-4A6C-A037-08646D424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87" y="4400137"/>
            <a:ext cx="2422501" cy="24225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hteck 2"/>
          <p:cNvSpPr/>
          <p:nvPr/>
        </p:nvSpPr>
        <p:spPr>
          <a:xfrm>
            <a:off x="4074824" y="973508"/>
            <a:ext cx="13984891" cy="883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AT" sz="6000" spc="300" dirty="0" smtClean="0">
                <a:solidFill>
                  <a:schemeClr val="bg1"/>
                </a:solidFill>
                <a:latin typeface="Anton" panose="020B0604020202020204" charset="0"/>
              </a:rPr>
              <a:t>Lösungen entwickeln</a:t>
            </a:r>
          </a:p>
          <a:p>
            <a:pPr lvl="0"/>
            <a:endParaRPr lang="de-AT" sz="32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DE" sz="4000" b="1" dirty="0" smtClean="0">
                <a:solidFill>
                  <a:schemeClr val="bg1"/>
                </a:solidFill>
                <a:latin typeface="Quicksand" panose="020B0604020202020204" charset="0"/>
              </a:rPr>
              <a:t>Überlege: die perfekte Schule</a:t>
            </a:r>
            <a:r>
              <a:rPr lang="de-DE" sz="4000" dirty="0" smtClean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DE" sz="4000" dirty="0" smtClean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DE" sz="2800" dirty="0" smtClean="0">
                <a:solidFill>
                  <a:schemeClr val="bg1"/>
                </a:solidFill>
                <a:latin typeface="Quicksand" panose="020B0604020202020204" charset="0"/>
              </a:rPr>
              <a:t>In deiner Modell-Schule gibt es </a:t>
            </a:r>
            <a:br>
              <a:rPr lang="de-DE" sz="2800" dirty="0" smtClean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DE" sz="2800" dirty="0" smtClean="0">
                <a:solidFill>
                  <a:schemeClr val="bg1"/>
                </a:solidFill>
                <a:latin typeface="Quicksand" panose="020B0604020202020204" charset="0"/>
              </a:rPr>
              <a:t>taube und hörende </a:t>
            </a:r>
            <a:r>
              <a:rPr lang="de-DE" sz="2800" dirty="0" err="1" smtClean="0">
                <a:solidFill>
                  <a:schemeClr val="bg1"/>
                </a:solidFill>
                <a:latin typeface="Quicksand" panose="020B0604020202020204" charset="0"/>
              </a:rPr>
              <a:t>Schüler:innen</a:t>
            </a:r>
            <a:r>
              <a:rPr lang="de-DE" sz="4000" dirty="0" smtClean="0">
                <a:solidFill>
                  <a:schemeClr val="bg1"/>
                </a:solidFill>
                <a:latin typeface="Quicksand" panose="020B0604020202020204" charset="0"/>
              </a:rPr>
              <a:t>.</a:t>
            </a:r>
          </a:p>
          <a:p>
            <a:pPr lvl="0"/>
            <a:endParaRPr lang="de-DE" sz="40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DE" sz="40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DE" sz="4000" b="1" dirty="0" smtClean="0">
                <a:solidFill>
                  <a:schemeClr val="bg1"/>
                </a:solidFill>
                <a:latin typeface="Quicksand" panose="020B0604020202020204" charset="0"/>
              </a:rPr>
              <a:t>Wie schaut diese Schule aus?</a:t>
            </a:r>
          </a:p>
          <a:p>
            <a:pPr lvl="0"/>
            <a:r>
              <a:rPr lang="de-DE" sz="2800" dirty="0" smtClean="0">
                <a:solidFill>
                  <a:schemeClr val="bg1"/>
                </a:solidFill>
                <a:latin typeface="Quicksand" panose="020B0604020202020204" charset="0"/>
              </a:rPr>
              <a:t>- Wie funktioniert die Kommunikation am besten?</a:t>
            </a:r>
          </a:p>
          <a:p>
            <a:pPr lvl="0"/>
            <a:r>
              <a:rPr lang="de-DE" sz="2800" dirty="0" smtClean="0">
                <a:solidFill>
                  <a:schemeClr val="bg1"/>
                </a:solidFill>
                <a:latin typeface="Quicksand" panose="020B0604020202020204" charset="0"/>
              </a:rPr>
              <a:t>- Was müssen die </a:t>
            </a:r>
            <a:r>
              <a:rPr lang="de-DE" sz="2800" dirty="0" err="1" smtClean="0">
                <a:solidFill>
                  <a:schemeClr val="bg1"/>
                </a:solidFill>
                <a:latin typeface="Quicksand" panose="020B0604020202020204" charset="0"/>
              </a:rPr>
              <a:t>Lehrer:innen</a:t>
            </a:r>
            <a:r>
              <a:rPr lang="de-DE" sz="2800" dirty="0" smtClean="0">
                <a:solidFill>
                  <a:schemeClr val="bg1"/>
                </a:solidFill>
                <a:latin typeface="Quicksand" panose="020B0604020202020204" charset="0"/>
              </a:rPr>
              <a:t> können?</a:t>
            </a:r>
          </a:p>
          <a:p>
            <a:pPr lvl="0"/>
            <a:r>
              <a:rPr lang="de-DE" sz="2800" dirty="0" smtClean="0">
                <a:solidFill>
                  <a:schemeClr val="bg1"/>
                </a:solidFill>
                <a:latin typeface="Quicksand" panose="020B0604020202020204" charset="0"/>
              </a:rPr>
              <a:t>- Wie schauen die Räume aus?</a:t>
            </a:r>
          </a:p>
          <a:p>
            <a:pPr lvl="0"/>
            <a:r>
              <a:rPr lang="de-DE" sz="2800" dirty="0" smtClean="0">
                <a:solidFill>
                  <a:schemeClr val="bg1"/>
                </a:solidFill>
                <a:latin typeface="Quicksand" panose="020B0604020202020204" charset="0"/>
              </a:rPr>
              <a:t>- Welche Lernmaterialien?</a:t>
            </a:r>
            <a:endParaRPr lang="de-AT" sz="28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40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14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15334" y="120238"/>
            <a:ext cx="3022322" cy="1749457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3514" y="1135518"/>
            <a:ext cx="4137659" cy="41376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8631" y="5809951"/>
            <a:ext cx="4387423" cy="29264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708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421681" y="598904"/>
            <a:ext cx="13984891" cy="10926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AT" sz="6000" spc="300" dirty="0" smtClean="0">
                <a:solidFill>
                  <a:schemeClr val="bg1"/>
                </a:solidFill>
                <a:latin typeface="Anton" panose="020B0604020202020204" charset="0"/>
              </a:rPr>
              <a:t>Zusammenfassung - Ausblick</a:t>
            </a:r>
          </a:p>
          <a:p>
            <a:pPr lvl="0"/>
            <a:endParaRPr lang="de-AT" sz="32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- Vorbilder 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motivieren, Rollenbilder 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verändern!</a:t>
            </a:r>
            <a:endParaRPr lang="de-AT" sz="3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- Inklusive 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Strukturen und Bildung sind 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notwendig!</a:t>
            </a:r>
            <a:endParaRPr lang="de-AT" sz="3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DE" sz="36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3600" b="1" dirty="0">
                <a:solidFill>
                  <a:schemeClr val="bg1"/>
                </a:solidFill>
                <a:latin typeface="Quicksand" panose="020B0604020202020204" charset="0"/>
              </a:rPr>
              <a:t>Jeder 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kann zur </a:t>
            </a:r>
            <a:endParaRPr lang="de-AT" sz="36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Verbesserung </a:t>
            </a:r>
          </a:p>
          <a:p>
            <a:pPr lvl="0"/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der 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Situation beitragen: 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</a:br>
            <a:endParaRPr lang="de-AT" sz="36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- Bewusstseinsbildung</a:t>
            </a:r>
          </a:p>
          <a:p>
            <a:pPr lvl="0"/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- praktische 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Maßnahmen 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und</a:t>
            </a:r>
          </a:p>
          <a:p>
            <a:pPr lvl="0"/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- Zusammenarbeit</a:t>
            </a:r>
            <a:endParaRPr lang="de-AT" sz="3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40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40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14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15334" y="120238"/>
            <a:ext cx="3022322" cy="1749457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88" y="4376738"/>
            <a:ext cx="2325500" cy="19988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606" y="4729436"/>
            <a:ext cx="2964587" cy="29645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6168" y="4546556"/>
            <a:ext cx="4721200" cy="31474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447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539247" y="1332263"/>
            <a:ext cx="13984891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de-AT" sz="6000" spc="300" dirty="0" smtClean="0">
                <a:solidFill>
                  <a:schemeClr val="bg1"/>
                </a:solidFill>
                <a:latin typeface="Anton" panose="020B0604020202020204" charset="0"/>
              </a:rPr>
              <a:t>Feedback</a:t>
            </a:r>
          </a:p>
          <a:p>
            <a:pPr lvl="0"/>
            <a:endParaRPr lang="de-AT" sz="32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40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40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 algn="ctr"/>
            <a:endParaRPr lang="de-AT" sz="40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 algn="ctr"/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</a:rPr>
              <a:t>Danke für deine Aufmerksamkeit!</a:t>
            </a:r>
          </a:p>
          <a:p>
            <a:pPr lvl="0"/>
            <a:endParaRPr lang="de-AT" sz="40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14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15334" y="120238"/>
            <a:ext cx="3022322" cy="1749457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363" y="4546556"/>
            <a:ext cx="2142076" cy="18411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180" y="6402931"/>
            <a:ext cx="2395887" cy="15973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91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6" name="Google Shape;156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157" name="Google Shape;157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"/>
          <p:cNvSpPr txBox="1"/>
          <p:nvPr/>
        </p:nvSpPr>
        <p:spPr>
          <a:xfrm>
            <a:off x="2157051" y="1867850"/>
            <a:ext cx="37224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dirty="0"/>
          </a:p>
        </p:txBody>
      </p:sp>
      <p:sp>
        <p:nvSpPr>
          <p:cNvPr id="165" name="Google Shape;165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166" name="Google Shape;166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167" name="Google Shape;167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410</Words>
  <Application>Microsoft Office PowerPoint</Application>
  <PresentationFormat>Benutzerdefiniert</PresentationFormat>
  <Paragraphs>134</Paragraphs>
  <Slides>16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5" baseType="lpstr">
      <vt:lpstr>Arial</vt:lpstr>
      <vt:lpstr>Calibri</vt:lpstr>
      <vt:lpstr>Anton</vt:lpstr>
      <vt:lpstr>Quicksand Medium</vt:lpstr>
      <vt:lpstr>Tahoma</vt:lpstr>
      <vt:lpstr>Times New Roman</vt:lpstr>
      <vt:lpstr>Quicksand</vt:lpstr>
      <vt:lpstr>Arial Black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64</cp:revision>
  <cp:lastPrinted>2025-08-26T12:07:45Z</cp:lastPrinted>
  <dcterms:created xsi:type="dcterms:W3CDTF">2006-08-16T00:00:00Z</dcterms:created>
  <dcterms:modified xsi:type="dcterms:W3CDTF">2026-03-31T12:53:59Z</dcterms:modified>
</cp:coreProperties>
</file>