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10287000" cx="18288000"/>
  <p:notesSz cx="6797675" cy="9928225"/>
  <p:embeddedFontLst>
    <p:embeddedFont>
      <p:font typeface="Anton"/>
      <p:regular r:id="rId21"/>
    </p:embeddedFont>
    <p:embeddedFont>
      <p:font typeface="Quicksand"/>
      <p:regular r:id="rId22"/>
      <p:bold r:id="rId23"/>
    </p:embeddedFont>
    <p:embeddedFont>
      <p:font typeface="Quicksand Medium"/>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iIZF94DMZ+Ehs1V9KG9wTsJv6J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Quicksand-regular.fntdata"/><Relationship Id="rId21" Type="http://schemas.openxmlformats.org/officeDocument/2006/relationships/font" Target="fonts/Anton-regular.fntdata"/><Relationship Id="rId24" Type="http://schemas.openxmlformats.org/officeDocument/2006/relationships/font" Target="fonts/QuicksandMedium-regular.fntdata"/><Relationship Id="rId23" Type="http://schemas.openxmlformats.org/officeDocument/2006/relationships/font" Target="fonts/Quicksa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QuicksandMedium-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4: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p4: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 name="Google Shape;111;p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4" name="Google Shape;124;p1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p5: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p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p7: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9: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p9: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0: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p10: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1: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p1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6: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1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7: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p17: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8: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6" name="Google Shape;256;p18: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9: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p19: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p3: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9.png"/><Relationship Id="rId8"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11.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4.jpg"/><Relationship Id="rId5" Type="http://schemas.openxmlformats.org/officeDocument/2006/relationships/image" Target="../media/image11.png"/><Relationship Id="rId6"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29.png"/><Relationship Id="rId7"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1.png"/><Relationship Id="rId9" Type="http://schemas.openxmlformats.org/officeDocument/2006/relationships/hyperlink" Target="https://youtu.be/4C7dJg0YYhQ" TargetMode="External"/><Relationship Id="rId5" Type="http://schemas.openxmlformats.org/officeDocument/2006/relationships/image" Target="../media/image1.png"/><Relationship Id="rId6" Type="http://schemas.openxmlformats.org/officeDocument/2006/relationships/hyperlink" Target="http://www.youtube.com/watch?v=4C7dJg0YYhQ" TargetMode="External"/><Relationship Id="rId7" Type="http://schemas.openxmlformats.org/officeDocument/2006/relationships/image" Target="../media/image16.jpg"/><Relationship Id="rId8" Type="http://schemas.openxmlformats.org/officeDocument/2006/relationships/hyperlink" Target="https://youtu.be/4C7dJg0YYhQ"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28.png"/><Relationship Id="rId6"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24.png"/><Relationship Id="rId5" Type="http://schemas.openxmlformats.org/officeDocument/2006/relationships/image" Target="../media/image11.png"/><Relationship Id="rId6" Type="http://schemas.openxmlformats.org/officeDocument/2006/relationships/image" Target="../media/image20.png"/><Relationship Id="rId7" Type="http://schemas.openxmlformats.org/officeDocument/2006/relationships/image" Target="../media/image1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28.png"/><Relationship Id="rId5" Type="http://schemas.openxmlformats.org/officeDocument/2006/relationships/image" Target="../media/image22.png"/><Relationship Id="rId6" Type="http://schemas.openxmlformats.org/officeDocument/2006/relationships/image" Target="../media/image18.png"/><Relationship Id="rId7"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28.png"/><Relationship Id="rId6" Type="http://schemas.openxmlformats.org/officeDocument/2006/relationships/image" Target="../media/image13.jpg"/><Relationship Id="rId7" Type="http://schemas.openxmlformats.org/officeDocument/2006/relationships/image" Target="../media/image3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4.png"/><Relationship Id="rId6" Type="http://schemas.openxmlformats.org/officeDocument/2006/relationships/image" Target="../media/image27.jpg"/><Relationship Id="rId7"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4.png"/><Relationship Id="rId6" Type="http://schemas.openxmlformats.org/officeDocument/2006/relationships/image" Target="../media/image30.jpg"/></Relationships>
</file>

<file path=ppt/slides/_rels/slide15.xml.rels><?xml version="1.0" encoding="UTF-8" standalone="yes"?><Relationships xmlns="http://schemas.openxmlformats.org/package/2006/relationships"><Relationship Id="rId11" Type="http://schemas.openxmlformats.org/officeDocument/2006/relationships/image" Target="../media/image32.png"/><Relationship Id="rId10" Type="http://schemas.openxmlformats.org/officeDocument/2006/relationships/image" Target="../media/image26.png"/><Relationship Id="rId13" Type="http://schemas.openxmlformats.org/officeDocument/2006/relationships/hyperlink" Target="https://deafstudies.eu" TargetMode="External"/><Relationship Id="rId12" Type="http://schemas.openxmlformats.org/officeDocument/2006/relationships/image" Target="../media/image33.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21.png"/><Relationship Id="rId5" Type="http://schemas.openxmlformats.org/officeDocument/2006/relationships/image" Target="../media/image31.png"/><Relationship Id="rId6" Type="http://schemas.openxmlformats.org/officeDocument/2006/relationships/image" Target="../media/image12.png"/><Relationship Id="rId7" Type="http://schemas.openxmlformats.org/officeDocument/2006/relationships/image" Target="../media/image25.png"/><Relationship Id="rId8"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sp>
        <p:nvSpPr>
          <p:cNvPr id="84" name="Google Shape;84;p1"/>
          <p:cNvSpPr/>
          <p:nvPr/>
        </p:nvSpPr>
        <p:spPr>
          <a:xfrm>
            <a:off x="2922085" y="2373340"/>
            <a:ext cx="15365916" cy="7913660"/>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85" name="Google Shape;85;p1"/>
          <p:cNvGrpSpPr/>
          <p:nvPr/>
        </p:nvGrpSpPr>
        <p:grpSpPr>
          <a:xfrm>
            <a:off x="0" y="-216991"/>
            <a:ext cx="2922084" cy="10503991"/>
            <a:chOff x="0" y="-57150"/>
            <a:chExt cx="769602" cy="2766483"/>
          </a:xfrm>
        </p:grpSpPr>
        <p:sp>
          <p:nvSpPr>
            <p:cNvPr id="86" name="Google Shape;86;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
          <p:nvSpPr>
            <p:cNvPr id="87" name="Google Shape;87;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grpSp>
      <p:sp>
        <p:nvSpPr>
          <p:cNvPr id="88" name="Google Shape;88;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p:nvPr/>
        </p:nvSpPr>
        <p:spPr>
          <a:xfrm>
            <a:off x="14393798" y="9145704"/>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3585179" y="1258752"/>
            <a:ext cx="8667900" cy="517065"/>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400"/>
              <a:buFont typeface="Arial"/>
              <a:buNone/>
            </a:pPr>
            <a:r>
              <a:rPr b="0" i="0" lang="en-US" sz="2400" u="none" cap="none" strike="noStrike">
                <a:solidFill>
                  <a:srgbClr val="FFFFFF"/>
                </a:solidFill>
                <a:latin typeface="Quicksand"/>
                <a:ea typeface="Quicksand"/>
                <a:cs typeface="Quicksand"/>
                <a:sym typeface="Quicksand"/>
              </a:rPr>
              <a:t>Deaf Studies | Workshop</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444137" y="8503920"/>
            <a:ext cx="1933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Medium"/>
                <a:ea typeface="Quicksand Medium"/>
                <a:cs typeface="Quicksand Medium"/>
                <a:sym typeface="Quicksand Medium"/>
              </a:rPr>
              <a:t>Fonti immagini: freepik.com</a:t>
            </a:r>
            <a:endParaRPr b="0" i="0" sz="1400" u="none" cap="none" strike="noStrike">
              <a:solidFill>
                <a:schemeClr val="lt1"/>
              </a:solidFill>
              <a:latin typeface="Quicksand Medium"/>
              <a:ea typeface="Quicksand Medium"/>
              <a:cs typeface="Quicksand Medium"/>
              <a:sym typeface="Quicksand Medium"/>
            </a:endParaRPr>
          </a:p>
        </p:txBody>
      </p:sp>
      <p:sp>
        <p:nvSpPr>
          <p:cNvPr id="92" name="Google Shape;92;p1"/>
          <p:cNvSpPr txBox="1"/>
          <p:nvPr/>
        </p:nvSpPr>
        <p:spPr>
          <a:xfrm>
            <a:off x="3785989" y="1692304"/>
            <a:ext cx="13641900" cy="4679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t/>
            </a:r>
            <a:endParaRPr b="0" i="0" sz="8000" u="none" cap="none" strike="noStrike">
              <a:solidFill>
                <a:srgbClr val="FFFFFF"/>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Modelli di riferimento e leader Sordi</a:t>
            </a:r>
            <a:endParaRPr b="0" i="0" sz="8000" u="none" cap="none" strike="noStrike">
              <a:solidFill>
                <a:srgbClr val="FFFFFF"/>
              </a:solidFill>
              <a:latin typeface="Anton"/>
              <a:ea typeface="Anton"/>
              <a:cs typeface="Anton"/>
              <a:sym typeface="Anton"/>
            </a:endParaRPr>
          </a:p>
        </p:txBody>
      </p:sp>
      <p:sp>
        <p:nvSpPr>
          <p:cNvPr id="93" name="Google Shape;93;p1"/>
          <p:cNvSpPr txBox="1"/>
          <p:nvPr/>
        </p:nvSpPr>
        <p:spPr>
          <a:xfrm>
            <a:off x="3786000" y="6775402"/>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Educatori e ricercatori </a:t>
            </a:r>
            <a:r>
              <a:rPr lang="en-US" sz="3200">
                <a:solidFill>
                  <a:srgbClr val="FFFFFF"/>
                </a:solidFill>
                <a:latin typeface="Quicksand Medium"/>
                <a:ea typeface="Quicksand Medium"/>
                <a:cs typeface="Quicksand Medium"/>
                <a:sym typeface="Quicksand Medium"/>
              </a:rPr>
              <a:t>S</a:t>
            </a:r>
            <a:r>
              <a:rPr b="0" i="0" lang="en-US" sz="3200" u="none" cap="none" strike="noStrike">
                <a:solidFill>
                  <a:srgbClr val="FFFFFF"/>
                </a:solidFill>
                <a:latin typeface="Quicksand Medium"/>
                <a:ea typeface="Quicksand Medium"/>
                <a:cs typeface="Quicksand Medium"/>
                <a:sym typeface="Quicksand Medium"/>
              </a:rPr>
              <a:t>ordi</a:t>
            </a:r>
            <a:endParaRPr b="0" i="0" sz="32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7" name="Shape 97"/>
        <p:cNvGrpSpPr/>
        <p:nvPr/>
      </p:nvGrpSpPr>
      <p:grpSpPr>
        <a:xfrm>
          <a:off x="0" y="0"/>
          <a:ext cx="0" cy="0"/>
          <a:chOff x="0" y="0"/>
          <a:chExt cx="0" cy="0"/>
        </a:xfrm>
      </p:grpSpPr>
      <p:sp>
        <p:nvSpPr>
          <p:cNvPr id="98" name="Google Shape;98;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99" name="Google Shape;99;p4"/>
          <p:cNvPicPr preferRelativeResize="0"/>
          <p:nvPr/>
        </p:nvPicPr>
        <p:blipFill rotWithShape="1">
          <a:blip r:embed="rId4">
            <a:alphaModFix/>
          </a:blip>
          <a:srcRect b="0" l="0" r="0" t="0"/>
          <a:stretch/>
        </p:blipFill>
        <p:spPr>
          <a:xfrm>
            <a:off x="1135542" y="5035004"/>
            <a:ext cx="998597" cy="1006586"/>
          </a:xfrm>
          <a:prstGeom prst="rect">
            <a:avLst/>
          </a:prstGeom>
          <a:noFill/>
          <a:ln>
            <a:noFill/>
          </a:ln>
        </p:spPr>
      </p:pic>
      <p:sp>
        <p:nvSpPr>
          <p:cNvPr id="100" name="Google Shape;100;p4"/>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1" name="Google Shape;101;p4"/>
          <p:cNvGrpSpPr/>
          <p:nvPr/>
        </p:nvGrpSpPr>
        <p:grpSpPr>
          <a:xfrm>
            <a:off x="-26695" y="-216291"/>
            <a:ext cx="2920622" cy="10503291"/>
            <a:chOff x="0" y="-57150"/>
            <a:chExt cx="769602" cy="2766483"/>
          </a:xfrm>
        </p:grpSpPr>
        <p:sp>
          <p:nvSpPr>
            <p:cNvPr id="102" name="Google Shape;102;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4" name="Google Shape;104;p4"/>
          <p:cNvSpPr/>
          <p:nvPr/>
        </p:nvSpPr>
        <p:spPr>
          <a:xfrm>
            <a:off x="-390620" y="58334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05" name="Google Shape;105;p4"/>
          <p:cNvPicPr preferRelativeResize="0"/>
          <p:nvPr/>
        </p:nvPicPr>
        <p:blipFill rotWithShape="1">
          <a:blip r:embed="rId7">
            <a:alphaModFix/>
          </a:blip>
          <a:srcRect b="0" l="0" r="0" t="0"/>
          <a:stretch/>
        </p:blipFill>
        <p:spPr>
          <a:xfrm>
            <a:off x="602830" y="4620467"/>
            <a:ext cx="2064019" cy="183566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06" name="Google Shape;106;p4"/>
          <p:cNvPicPr preferRelativeResize="0"/>
          <p:nvPr/>
        </p:nvPicPr>
        <p:blipFill rotWithShape="1">
          <a:blip r:embed="rId8">
            <a:alphaModFix/>
          </a:blip>
          <a:srcRect b="0" l="0" r="0" t="0"/>
          <a:stretch/>
        </p:blipFill>
        <p:spPr>
          <a:xfrm>
            <a:off x="12556671" y="2351920"/>
            <a:ext cx="4712426" cy="471242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07" name="Google Shape;107;p4"/>
          <p:cNvSpPr txBox="1"/>
          <p:nvPr/>
        </p:nvSpPr>
        <p:spPr>
          <a:xfrm>
            <a:off x="4854228" y="1059258"/>
            <a:ext cx="94167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Introduzione</a:t>
            </a:r>
            <a:endParaRPr b="0" i="0" sz="7200" u="none" cap="none" strike="noStrike">
              <a:solidFill>
                <a:srgbClr val="000000"/>
              </a:solidFill>
              <a:latin typeface="Anton"/>
              <a:ea typeface="Anton"/>
              <a:cs typeface="Anton"/>
              <a:sym typeface="Anton"/>
            </a:endParaRPr>
          </a:p>
        </p:txBody>
      </p:sp>
      <p:sp>
        <p:nvSpPr>
          <p:cNvPr id="108" name="Google Shape;108;p4"/>
          <p:cNvSpPr txBox="1"/>
          <p:nvPr/>
        </p:nvSpPr>
        <p:spPr>
          <a:xfrm>
            <a:off x="4566845" y="3599254"/>
            <a:ext cx="12323100" cy="2573700"/>
          </a:xfrm>
          <a:prstGeom prst="rect">
            <a:avLst/>
          </a:prstGeom>
          <a:noFill/>
          <a:ln>
            <a:noFill/>
          </a:ln>
        </p:spPr>
        <p:txBody>
          <a:bodyPr anchorCtr="0" anchor="t" bIns="0" lIns="0" spcFirstLastPara="1" rIns="0" wrap="square" tIns="0">
            <a:spAutoFit/>
          </a:bodyPr>
          <a:lstStyle/>
          <a:p>
            <a:pPr indent="-302256" lvl="1" marL="604511" marR="0" rtl="0" algn="l">
              <a:lnSpc>
                <a:spcPct val="140014"/>
              </a:lnSpc>
              <a:spcBef>
                <a:spcPts val="0"/>
              </a:spcBef>
              <a:spcAft>
                <a:spcPts val="0"/>
              </a:spcAft>
              <a:buClr>
                <a:srgbClr val="FFFFFF"/>
              </a:buClr>
              <a:buSzPts val="2799"/>
              <a:buFont typeface="Quicksand Medium"/>
              <a:buChar char="•"/>
            </a:pPr>
            <a:r>
              <a:rPr b="0" i="0" lang="en-US" sz="4400" u="none" cap="none" strike="noStrike">
                <a:solidFill>
                  <a:srgbClr val="FFFFFF"/>
                </a:solidFill>
                <a:latin typeface="Quicksand Medium"/>
                <a:ea typeface="Quicksand Medium"/>
                <a:cs typeface="Quicksand Medium"/>
                <a:sym typeface="Quicksand Medium"/>
              </a:rPr>
              <a:t>Giro di presentazioni</a:t>
            </a:r>
            <a:br>
              <a:rPr b="0" i="0" lang="en-US" sz="4400" u="none" cap="none" strike="noStrike">
                <a:solidFill>
                  <a:srgbClr val="FFFFFF"/>
                </a:solidFill>
                <a:latin typeface="Quicksand Medium"/>
                <a:ea typeface="Quicksand Medium"/>
                <a:cs typeface="Quicksand Medium"/>
                <a:sym typeface="Quicksand Medium"/>
              </a:rPr>
            </a:br>
            <a:endParaRPr b="0" i="0" sz="4400" u="none" cap="none" strike="noStrike">
              <a:solidFill>
                <a:srgbClr val="FFFFFF"/>
              </a:solidFill>
              <a:latin typeface="Quicksand Medium"/>
              <a:ea typeface="Quicksand Medium"/>
              <a:cs typeface="Quicksand Medium"/>
              <a:sym typeface="Quicksand Medium"/>
            </a:endParaRPr>
          </a:p>
          <a:p>
            <a:pPr indent="-302256" lvl="1" marL="604511" marR="0" rtl="0" algn="l">
              <a:lnSpc>
                <a:spcPct val="140014"/>
              </a:lnSpc>
              <a:spcBef>
                <a:spcPts val="0"/>
              </a:spcBef>
              <a:spcAft>
                <a:spcPts val="0"/>
              </a:spcAft>
              <a:buClr>
                <a:srgbClr val="FFFFFF"/>
              </a:buClr>
              <a:buSzPts val="2799"/>
              <a:buFont typeface="Quicksand Medium"/>
              <a:buChar char="•"/>
            </a:pPr>
            <a:r>
              <a:rPr b="0" i="0" lang="en-US" sz="4400" u="none" cap="none" strike="noStrike">
                <a:solidFill>
                  <a:srgbClr val="FFFFFF"/>
                </a:solidFill>
                <a:latin typeface="Quicksand Medium"/>
                <a:ea typeface="Quicksand Medium"/>
                <a:cs typeface="Quicksand Medium"/>
                <a:sym typeface="Quicksand Medium"/>
              </a:rPr>
              <a:t>Attività Rompighiaccio</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2" name="Shape 112"/>
        <p:cNvGrpSpPr/>
        <p:nvPr/>
      </p:nvGrpSpPr>
      <p:grpSpPr>
        <a:xfrm>
          <a:off x="0" y="0"/>
          <a:ext cx="0" cy="0"/>
          <a:chOff x="0" y="0"/>
          <a:chExt cx="0" cy="0"/>
        </a:xfrm>
      </p:grpSpPr>
      <p:grpSp>
        <p:nvGrpSpPr>
          <p:cNvPr id="113" name="Google Shape;113;p2"/>
          <p:cNvGrpSpPr/>
          <p:nvPr/>
        </p:nvGrpSpPr>
        <p:grpSpPr>
          <a:xfrm>
            <a:off x="0" y="-216991"/>
            <a:ext cx="2922084" cy="10503991"/>
            <a:chOff x="0" y="-57150"/>
            <a:chExt cx="769602" cy="2766483"/>
          </a:xfrm>
        </p:grpSpPr>
        <p:sp>
          <p:nvSpPr>
            <p:cNvPr id="114" name="Google Shape;114;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5" name="Google Shape;115;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6" name="Google Shape;116;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7" name="Google Shape;117;p2"/>
          <p:cNvSpPr txBox="1"/>
          <p:nvPr/>
        </p:nvSpPr>
        <p:spPr>
          <a:xfrm>
            <a:off x="4103126" y="2437135"/>
            <a:ext cx="12323100" cy="6927300"/>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Obiettivi del workshop</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rgbClr val="FFFFFF"/>
                </a:solidFill>
                <a:latin typeface="Quicksand Medium"/>
                <a:ea typeface="Quicksand Medium"/>
                <a:cs typeface="Quicksand Medium"/>
                <a:sym typeface="Quicksand Medium"/>
              </a:rPr>
              <a:t>Brainstorming: le mie esperienze</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rgbClr val="FFFFFF"/>
                </a:solidFill>
                <a:latin typeface="Quicksand Medium"/>
                <a:ea typeface="Quicksand Medium"/>
                <a:cs typeface="Quicksand Medium"/>
                <a:sym typeface="Quicksand Medium"/>
              </a:rPr>
              <a:t>Brainstorming: </a:t>
            </a:r>
            <a:r>
              <a:rPr b="0" i="0" lang="en-US" sz="3000" u="none" cap="none" strike="noStrike">
                <a:solidFill>
                  <a:schemeClr val="lt1"/>
                </a:solidFill>
                <a:latin typeface="Quicksand Medium"/>
                <a:ea typeface="Quicksand Medium"/>
                <a:cs typeface="Quicksand Medium"/>
                <a:sym typeface="Quicksand Medium"/>
              </a:rPr>
              <a:t>Cosa significa essere un modello di riferimento?</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Informazioni: modelli di riferimento nel campo dell'educazione e della ricerca</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rgbClr val="FFFFFF"/>
                </a:solidFill>
                <a:latin typeface="Quicksand Medium"/>
                <a:ea typeface="Quicksand Medium"/>
                <a:cs typeface="Quicksand Medium"/>
                <a:sym typeface="Quicksand Medium"/>
              </a:rPr>
              <a:t>Attività: </a:t>
            </a:r>
            <a:r>
              <a:rPr b="0" i="0" lang="en-US" sz="3000" u="none" cap="none" strike="noStrike">
                <a:solidFill>
                  <a:schemeClr val="lt1"/>
                </a:solidFill>
                <a:latin typeface="Quicksand Medium"/>
                <a:ea typeface="Quicksand Medium"/>
                <a:cs typeface="Quicksand Medium"/>
                <a:sym typeface="Quicksand Medium"/>
              </a:rPr>
              <a:t>Presentazione dei modelli di riferimento</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Informazioni: Importanza ed effetti dei modelli di riferimento</a:t>
            </a:r>
            <a:endParaRPr b="0" i="0" sz="3000" u="none" cap="none" strike="noStrike">
              <a:solidFill>
                <a:srgbClr val="FFFFFF"/>
              </a:solidFill>
              <a:latin typeface="Quicksand Medium"/>
              <a:ea typeface="Quicksand Medium"/>
              <a:cs typeface="Quicksand Medium"/>
              <a:sym typeface="Quicksand Medium"/>
            </a:endParaRPr>
          </a:p>
          <a:p>
            <a:pPr indent="-315020" lvl="1" marL="604511" marR="0" rtl="0" algn="l">
              <a:lnSpc>
                <a:spcPct val="140014"/>
              </a:lnSpc>
              <a:spcBef>
                <a:spcPts val="0"/>
              </a:spcBef>
              <a:spcAft>
                <a:spcPts val="0"/>
              </a:spcAft>
              <a:buClr>
                <a:srgbClr val="FFFFFF"/>
              </a:buClr>
              <a:buSzPts val="3000"/>
              <a:buFont typeface="Quicksand Medium"/>
              <a:buChar char="•"/>
            </a:pPr>
            <a:r>
              <a:rPr b="0" i="0" lang="en-US" sz="3000" u="none" cap="none" strike="noStrike">
                <a:solidFill>
                  <a:srgbClr val="FFFFFF"/>
                </a:solidFill>
                <a:latin typeface="Quicksand Medium"/>
                <a:ea typeface="Quicksand Medium"/>
                <a:cs typeface="Quicksand Medium"/>
                <a:sym typeface="Quicksand Medium"/>
              </a:rPr>
              <a:t>  </a:t>
            </a:r>
            <a:r>
              <a:rPr b="0" i="0" lang="en-US" sz="3000" u="none" cap="none" strike="noStrike">
                <a:solidFill>
                  <a:schemeClr val="lt1"/>
                </a:solidFill>
                <a:latin typeface="Quicksand Medium"/>
                <a:ea typeface="Quicksand Medium"/>
                <a:cs typeface="Quicksand Medium"/>
                <a:sym typeface="Quicksand Medium"/>
              </a:rPr>
              <a:t>Riflessione e discussione: sfide nell'educazione e nella ricerca</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rgbClr val="FFFFFF"/>
                </a:solidFill>
                <a:latin typeface="Quicksand Medium"/>
                <a:ea typeface="Quicksand Medium"/>
                <a:cs typeface="Quicksand Medium"/>
                <a:sym typeface="Quicksand Medium"/>
              </a:rPr>
              <a:t>  </a:t>
            </a:r>
            <a:r>
              <a:rPr b="0" i="0" lang="en-US" sz="3000" u="none" cap="none" strike="noStrike">
                <a:solidFill>
                  <a:schemeClr val="lt1"/>
                </a:solidFill>
                <a:latin typeface="Quicksand Medium"/>
                <a:ea typeface="Quicksand Medium"/>
                <a:cs typeface="Quicksand Medium"/>
                <a:sym typeface="Quicksand Medium"/>
              </a:rPr>
              <a:t>Attività: Sviluppo di soluzioni – la scuola ideale (inclusione)</a:t>
            </a:r>
            <a:endParaRPr b="0" i="0" sz="3000" u="none" cap="none" strike="noStrike">
              <a:solidFill>
                <a:srgbClr val="000000"/>
              </a:solidFill>
              <a:latin typeface="Quicksand Medium"/>
              <a:ea typeface="Quicksand Medium"/>
              <a:cs typeface="Quicksand Medium"/>
              <a:sym typeface="Quicksand Medium"/>
            </a:endParaRPr>
          </a:p>
          <a:p>
            <a:pPr indent="-315020" lvl="1" marL="604511" marR="0" rtl="0" algn="l">
              <a:lnSpc>
                <a:spcPct val="140014"/>
              </a:lnSpc>
              <a:spcBef>
                <a:spcPts val="0"/>
              </a:spcBef>
              <a:spcAft>
                <a:spcPts val="0"/>
              </a:spcAft>
              <a:buClr>
                <a:srgbClr val="FFFFFF"/>
              </a:buClr>
              <a:buSzPts val="3000"/>
              <a:buFont typeface="Quicksand Medium"/>
              <a:buChar char="•"/>
            </a:pPr>
            <a:r>
              <a:rPr b="0" i="0" lang="en-US" sz="3000" u="none" cap="none" strike="noStrike">
                <a:solidFill>
                  <a:srgbClr val="FFFFFF"/>
                </a:solidFill>
                <a:latin typeface="Quicksand Medium"/>
                <a:ea typeface="Quicksand Medium"/>
                <a:cs typeface="Quicksand Medium"/>
                <a:sym typeface="Quicksand Medium"/>
              </a:rPr>
              <a:t>  </a:t>
            </a:r>
            <a:r>
              <a:rPr b="0" i="0" lang="en-US" sz="3000" u="none" cap="none" strike="noStrike">
                <a:solidFill>
                  <a:schemeClr val="lt1"/>
                </a:solidFill>
                <a:latin typeface="Quicksand Medium"/>
                <a:ea typeface="Quicksand Medium"/>
                <a:cs typeface="Quicksand Medium"/>
                <a:sym typeface="Quicksand Medium"/>
              </a:rPr>
              <a:t>Sintesi e prospettive future</a:t>
            </a:r>
            <a:endParaRPr b="0" i="0" sz="3000" u="none" cap="none" strike="noStrike">
              <a:solidFill>
                <a:srgbClr val="000000"/>
              </a:solidFill>
              <a:latin typeface="Quicksand Medium"/>
              <a:ea typeface="Quicksand Medium"/>
              <a:cs typeface="Quicksand Medium"/>
              <a:sym typeface="Quicksand Medium"/>
            </a:endParaRPr>
          </a:p>
          <a:p>
            <a:pPr indent="-315020" lvl="1" marL="604511" marR="0" rtl="0" algn="l">
              <a:lnSpc>
                <a:spcPct val="140014"/>
              </a:lnSpc>
              <a:spcBef>
                <a:spcPts val="0"/>
              </a:spcBef>
              <a:spcAft>
                <a:spcPts val="0"/>
              </a:spcAft>
              <a:buClr>
                <a:srgbClr val="FFFFFF"/>
              </a:buClr>
              <a:buSzPts val="3000"/>
              <a:buFont typeface="Quicksand Medium"/>
              <a:buChar char="•"/>
            </a:pPr>
            <a:r>
              <a:rPr b="0" i="0" lang="en-US" sz="3000" u="none" cap="none" strike="noStrike">
                <a:solidFill>
                  <a:srgbClr val="FFFFFF"/>
                </a:solidFill>
                <a:latin typeface="Quicksand Medium"/>
                <a:ea typeface="Quicksand Medium"/>
                <a:cs typeface="Quicksand Medium"/>
                <a:sym typeface="Quicksand Medium"/>
              </a:rPr>
              <a:t>  Feedback</a:t>
            </a:r>
            <a:endParaRPr b="0" i="0" sz="3000" u="none" cap="none" strike="noStrike">
              <a:solidFill>
                <a:srgbClr val="FFFFFF"/>
              </a:solidFill>
              <a:latin typeface="Quicksand Medium"/>
              <a:ea typeface="Quicksand Medium"/>
              <a:cs typeface="Quicksand Medium"/>
              <a:sym typeface="Quicksand Medium"/>
            </a:endParaRPr>
          </a:p>
        </p:txBody>
      </p:sp>
      <p:pic>
        <p:nvPicPr>
          <p:cNvPr id="118" name="Google Shape;118;p2"/>
          <p:cNvPicPr preferRelativeResize="0"/>
          <p:nvPr/>
        </p:nvPicPr>
        <p:blipFill rotWithShape="1">
          <a:blip r:embed="rId4">
            <a:alphaModFix/>
          </a:blip>
          <a:srcRect b="0" l="0" r="0" t="0"/>
          <a:stretch/>
        </p:blipFill>
        <p:spPr>
          <a:xfrm>
            <a:off x="345182" y="4018713"/>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19" name="Google Shape;119;p2"/>
          <p:cNvSpPr/>
          <p:nvPr/>
        </p:nvSpPr>
        <p:spPr>
          <a:xfrm>
            <a:off x="-363196" y="68925"/>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20" name="Google Shape;120;p2"/>
          <p:cNvPicPr preferRelativeResize="0"/>
          <p:nvPr/>
        </p:nvPicPr>
        <p:blipFill rotWithShape="1">
          <a:blip r:embed="rId6">
            <a:alphaModFix/>
          </a:blip>
          <a:srcRect b="0" l="0" r="0" t="0"/>
          <a:stretch/>
        </p:blipFill>
        <p:spPr>
          <a:xfrm>
            <a:off x="13275400" y="331199"/>
            <a:ext cx="4388100" cy="2925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21" name="Google Shape;121;p2"/>
          <p:cNvSpPr txBox="1"/>
          <p:nvPr/>
        </p:nvSpPr>
        <p:spPr>
          <a:xfrm>
            <a:off x="4331993" y="827009"/>
            <a:ext cx="9416700" cy="923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6000" u="none" cap="none" strike="noStrike">
                <a:solidFill>
                  <a:srgbClr val="FFFFFF"/>
                </a:solidFill>
                <a:latin typeface="Anton"/>
                <a:ea typeface="Anton"/>
                <a:cs typeface="Anton"/>
                <a:sym typeface="Anton"/>
              </a:rPr>
              <a:t>Indice - Panoramica</a:t>
            </a:r>
            <a:endParaRPr b="0" i="0" sz="60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25" name="Shape 125"/>
        <p:cNvGrpSpPr/>
        <p:nvPr/>
      </p:nvGrpSpPr>
      <p:grpSpPr>
        <a:xfrm>
          <a:off x="0" y="0"/>
          <a:ext cx="0" cy="0"/>
          <a:chOff x="0" y="0"/>
          <a:chExt cx="0" cy="0"/>
        </a:xfrm>
      </p:grpSpPr>
      <p:grpSp>
        <p:nvGrpSpPr>
          <p:cNvPr id="126" name="Google Shape;126;p12"/>
          <p:cNvGrpSpPr/>
          <p:nvPr/>
        </p:nvGrpSpPr>
        <p:grpSpPr>
          <a:xfrm>
            <a:off x="3132106" y="-300445"/>
            <a:ext cx="16106661" cy="10587445"/>
            <a:chOff x="0" y="-57150"/>
            <a:chExt cx="769602" cy="2766483"/>
          </a:xfrm>
        </p:grpSpPr>
        <p:sp>
          <p:nvSpPr>
            <p:cNvPr id="127" name="Google Shape;127;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8" name="Google Shape;128;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9" name="Google Shape;129;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0" name="Google Shape;130;p12"/>
          <p:cNvPicPr preferRelativeResize="0"/>
          <p:nvPr/>
        </p:nvPicPr>
        <p:blipFill rotWithShape="1">
          <a:blip r:embed="rId4">
            <a:alphaModFix/>
          </a:blip>
          <a:srcRect b="0" l="0" r="0" t="0"/>
          <a:stretch/>
        </p:blipFill>
        <p:spPr>
          <a:xfrm>
            <a:off x="366813" y="4576790"/>
            <a:ext cx="2443149" cy="244314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31" name="Google Shape;131;p12"/>
          <p:cNvSpPr/>
          <p:nvPr/>
        </p:nvSpPr>
        <p:spPr>
          <a:xfrm>
            <a:off x="-201247" y="183302"/>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2" name="Google Shape;132;p12"/>
          <p:cNvPicPr preferRelativeResize="0"/>
          <p:nvPr/>
        </p:nvPicPr>
        <p:blipFill rotWithShape="1">
          <a:blip r:embed="rId6">
            <a:alphaModFix/>
          </a:blip>
          <a:srcRect b="0" l="0" r="0" t="0"/>
          <a:stretch/>
        </p:blipFill>
        <p:spPr>
          <a:xfrm>
            <a:off x="14638145" y="667440"/>
            <a:ext cx="3421500" cy="40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33" name="Google Shape;133;p12"/>
          <p:cNvSpPr txBox="1"/>
          <p:nvPr/>
        </p:nvSpPr>
        <p:spPr>
          <a:xfrm>
            <a:off x="3893021" y="480875"/>
            <a:ext cx="122112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Obiettivi</a:t>
            </a:r>
            <a:r>
              <a:rPr b="0" i="0" lang="en-US" sz="8000" u="none" cap="none" strike="noStrike">
                <a:solidFill>
                  <a:schemeClr val="lt1"/>
                </a:solidFill>
                <a:latin typeface="Anton"/>
                <a:ea typeface="Anton"/>
                <a:cs typeface="Anton"/>
                <a:sym typeface="Anton"/>
              </a:rPr>
              <a:t> </a:t>
            </a:r>
            <a:endParaRPr b="0" i="0" sz="8000" u="none" cap="none" strike="noStrike">
              <a:solidFill>
                <a:schemeClr val="lt1"/>
              </a:solidFill>
              <a:latin typeface="Anton"/>
              <a:ea typeface="Anton"/>
              <a:cs typeface="Anton"/>
              <a:sym typeface="Anton"/>
            </a:endParaRPr>
          </a:p>
        </p:txBody>
      </p:sp>
      <p:sp>
        <p:nvSpPr>
          <p:cNvPr id="134" name="Google Shape;134;p12"/>
          <p:cNvSpPr txBox="1"/>
          <p:nvPr/>
        </p:nvSpPr>
        <p:spPr>
          <a:xfrm>
            <a:off x="3893025" y="2461450"/>
            <a:ext cx="10046100" cy="5778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Sensibilizzazione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sul ruolo dei modelli di riferimento nell'istruzione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e nella ricerca (esperti pari)</a:t>
            </a:r>
            <a:endParaRPr b="0" i="0" sz="16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Riflessione</a:t>
            </a:r>
            <a:r>
              <a:rPr b="0" i="0" lang="en-US" sz="3400" u="none" cap="none" strike="noStrike">
                <a:solidFill>
                  <a:schemeClr val="lt1"/>
                </a:solidFill>
                <a:latin typeface="Quicksand Medium"/>
                <a:ea typeface="Quicksand Medium"/>
                <a:cs typeface="Quicksand Medium"/>
                <a:sym typeface="Quicksand Medium"/>
              </a:rPr>
              <a:t> sulle questioni sociali</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Promozione</a:t>
            </a:r>
            <a:r>
              <a:rPr b="0" i="0" lang="en-US" sz="3400" u="none" cap="none" strike="noStrike">
                <a:solidFill>
                  <a:schemeClr val="lt1"/>
                </a:solidFill>
                <a:latin typeface="Quicksand Medium"/>
                <a:ea typeface="Quicksand Medium"/>
                <a:cs typeface="Quicksand Medium"/>
                <a:sym typeface="Quicksand Medium"/>
              </a:rPr>
              <a:t> della comprensione dell'inclusione e dell'apprendimento bilingue</a:t>
            </a:r>
            <a:endParaRPr b="0" i="0" sz="3400" u="none" cap="none" strike="noStrike">
              <a:solidFill>
                <a:schemeClr val="dk1"/>
              </a:solidFill>
              <a:latin typeface="Quicksand Medium"/>
              <a:ea typeface="Quicksand Medium"/>
              <a:cs typeface="Quicksand Medium"/>
              <a:sym typeface="Quicksand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8" name="Shape 138"/>
        <p:cNvGrpSpPr/>
        <p:nvPr/>
      </p:nvGrpSpPr>
      <p:grpSpPr>
        <a:xfrm>
          <a:off x="0" y="0"/>
          <a:ext cx="0" cy="0"/>
          <a:chOff x="0" y="0"/>
          <a:chExt cx="0" cy="0"/>
        </a:xfrm>
      </p:grpSpPr>
      <p:grpSp>
        <p:nvGrpSpPr>
          <p:cNvPr id="139" name="Google Shape;139;p5"/>
          <p:cNvGrpSpPr/>
          <p:nvPr/>
        </p:nvGrpSpPr>
        <p:grpSpPr>
          <a:xfrm>
            <a:off x="2961565" y="-216991"/>
            <a:ext cx="15326435" cy="10503991"/>
            <a:chOff x="0" y="-57150"/>
            <a:chExt cx="769602" cy="2766483"/>
          </a:xfrm>
        </p:grpSpPr>
        <p:sp>
          <p:nvSpPr>
            <p:cNvPr id="140" name="Google Shape;140;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1" name="Google Shape;141;p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2" name="Google Shape;142;p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p5"/>
          <p:cNvSpPr txBox="1"/>
          <p:nvPr/>
        </p:nvSpPr>
        <p:spPr>
          <a:xfrm>
            <a:off x="3729870" y="815232"/>
            <a:ext cx="13789824"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Brainstorming</a:t>
            </a:r>
            <a:endParaRPr b="1" i="0" sz="7200" u="none" cap="none" strike="noStrike">
              <a:solidFill>
                <a:schemeClr val="lt1"/>
              </a:solidFill>
              <a:latin typeface="Anton"/>
              <a:ea typeface="Anton"/>
              <a:cs typeface="Anton"/>
              <a:sym typeface="Anton"/>
            </a:endParaRPr>
          </a:p>
        </p:txBody>
      </p:sp>
      <p:pic>
        <p:nvPicPr>
          <p:cNvPr id="144" name="Google Shape;144;p5"/>
          <p:cNvPicPr preferRelativeResize="0"/>
          <p:nvPr/>
        </p:nvPicPr>
        <p:blipFill rotWithShape="1">
          <a:blip r:embed="rId4">
            <a:alphaModFix/>
          </a:blip>
          <a:srcRect b="0" l="0" r="0" t="0"/>
          <a:stretch/>
        </p:blipFill>
        <p:spPr>
          <a:xfrm>
            <a:off x="208503" y="4155931"/>
            <a:ext cx="2505075" cy="284797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45" name="Google Shape;145;p5"/>
          <p:cNvSpPr/>
          <p:nvPr/>
        </p:nvSpPr>
        <p:spPr>
          <a:xfrm>
            <a:off x="-363197"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46" name="Google Shape;146;p5"/>
          <p:cNvPicPr preferRelativeResize="0"/>
          <p:nvPr/>
        </p:nvPicPr>
        <p:blipFill rotWithShape="1">
          <a:blip r:embed="rId6">
            <a:alphaModFix/>
          </a:blip>
          <a:srcRect b="0" l="0" r="0" t="0"/>
          <a:stretch/>
        </p:blipFill>
        <p:spPr>
          <a:xfrm>
            <a:off x="12692923" y="318652"/>
            <a:ext cx="4025204" cy="244876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47" name="Google Shape;147;p5"/>
          <p:cNvSpPr txBox="1"/>
          <p:nvPr/>
        </p:nvSpPr>
        <p:spPr>
          <a:xfrm>
            <a:off x="3868418" y="3525987"/>
            <a:ext cx="13238100" cy="36480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chemeClr val="lt1"/>
              </a:buClr>
              <a:buSzPts val="4200"/>
              <a:buFont typeface="Quicksand Medium"/>
              <a:buChar char="●"/>
            </a:pPr>
            <a:r>
              <a:rPr b="0" i="0" lang="en-US" sz="4200" u="none" cap="none" strike="noStrike">
                <a:solidFill>
                  <a:schemeClr val="lt1"/>
                </a:solidFill>
                <a:latin typeface="Quicksand Medium"/>
                <a:ea typeface="Quicksand Medium"/>
                <a:cs typeface="Quicksand Medium"/>
                <a:sym typeface="Quicksand Medium"/>
              </a:rPr>
              <a:t>Chi era il tuo insegnante preferito?</a:t>
            </a:r>
            <a:endParaRPr b="0" i="0" sz="42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50000"/>
              </a:lnSpc>
              <a:spcBef>
                <a:spcPts val="0"/>
              </a:spcBef>
              <a:spcAft>
                <a:spcPts val="0"/>
              </a:spcAft>
              <a:buClr>
                <a:schemeClr val="lt1"/>
              </a:buClr>
              <a:buSzPts val="4200"/>
              <a:buFont typeface="Quicksand Medium"/>
              <a:buChar char="●"/>
            </a:pPr>
            <a:r>
              <a:rPr b="0" i="0" lang="en-US" sz="4200" u="none" cap="none" strike="noStrike">
                <a:solidFill>
                  <a:schemeClr val="lt1"/>
                </a:solidFill>
                <a:latin typeface="Quicksand Medium"/>
                <a:ea typeface="Quicksand Medium"/>
                <a:cs typeface="Quicksand Medium"/>
                <a:sym typeface="Quicksand Medium"/>
              </a:rPr>
              <a:t>Perché proprio questa persona?</a:t>
            </a:r>
            <a:endParaRPr b="0" i="0" sz="42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50000"/>
              </a:lnSpc>
              <a:spcBef>
                <a:spcPts val="0"/>
              </a:spcBef>
              <a:spcAft>
                <a:spcPts val="0"/>
              </a:spcAft>
              <a:buClr>
                <a:schemeClr val="lt1"/>
              </a:buClr>
              <a:buSzPts val="4200"/>
              <a:buFont typeface="Quicksand Medium"/>
              <a:buChar char="●"/>
            </a:pPr>
            <a:r>
              <a:rPr b="0" i="0" lang="en-US" sz="4200" u="none" cap="none" strike="noStrike">
                <a:solidFill>
                  <a:schemeClr val="lt1"/>
                </a:solidFill>
                <a:latin typeface="Quicksand Medium"/>
                <a:ea typeface="Quicksand Medium"/>
                <a:cs typeface="Quicksand Medium"/>
                <a:sym typeface="Quicksand Medium"/>
              </a:rPr>
              <a:t>Quali competenze aveva?</a:t>
            </a:r>
            <a:endParaRPr b="0" i="0" sz="4200" u="none" cap="none" strike="noStrike">
              <a:solidFill>
                <a:srgbClr val="000000"/>
              </a:solidFill>
              <a:latin typeface="Quicksand Medium"/>
              <a:ea typeface="Quicksand Medium"/>
              <a:cs typeface="Quicksand Medium"/>
              <a:sym typeface="Quicksand Medium"/>
            </a:endParaRPr>
          </a:p>
          <a:p>
            <a:pPr indent="-457200" lvl="0" marL="457200" marR="0" rtl="0" algn="l">
              <a:lnSpc>
                <a:spcPct val="150000"/>
              </a:lnSpc>
              <a:spcBef>
                <a:spcPts val="0"/>
              </a:spcBef>
              <a:spcAft>
                <a:spcPts val="0"/>
              </a:spcAft>
              <a:buClr>
                <a:schemeClr val="lt1"/>
              </a:buClr>
              <a:buSzPts val="4200"/>
              <a:buFont typeface="Quicksand Medium"/>
              <a:buChar char="●"/>
            </a:pPr>
            <a:r>
              <a:rPr b="0" i="0" lang="en-US" sz="4200" u="none" cap="none" strike="noStrike">
                <a:solidFill>
                  <a:schemeClr val="lt1"/>
                </a:solidFill>
                <a:latin typeface="Quicksand Medium"/>
                <a:ea typeface="Quicksand Medium"/>
                <a:cs typeface="Quicksand Medium"/>
                <a:sym typeface="Quicksand Medium"/>
              </a:rPr>
              <a:t>Differenze rispetto agli studenti udenti?</a:t>
            </a:r>
            <a:endParaRPr b="0" i="0" sz="42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51" name="Shape 151"/>
        <p:cNvGrpSpPr/>
        <p:nvPr/>
      </p:nvGrpSpPr>
      <p:grpSpPr>
        <a:xfrm>
          <a:off x="0" y="0"/>
          <a:ext cx="0" cy="0"/>
          <a:chOff x="0" y="0"/>
          <a:chExt cx="0" cy="0"/>
        </a:xfrm>
      </p:grpSpPr>
      <p:grpSp>
        <p:nvGrpSpPr>
          <p:cNvPr id="152" name="Google Shape;152;p6"/>
          <p:cNvGrpSpPr/>
          <p:nvPr/>
        </p:nvGrpSpPr>
        <p:grpSpPr>
          <a:xfrm>
            <a:off x="2961565" y="-216991"/>
            <a:ext cx="15326435" cy="10503991"/>
            <a:chOff x="0" y="-57150"/>
            <a:chExt cx="769602" cy="2766483"/>
          </a:xfrm>
        </p:grpSpPr>
        <p:sp>
          <p:nvSpPr>
            <p:cNvPr id="153" name="Google Shape;153;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4" name="Google Shape;154;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5" name="Google Shape;155;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p6"/>
          <p:cNvSpPr txBox="1"/>
          <p:nvPr/>
        </p:nvSpPr>
        <p:spPr>
          <a:xfrm>
            <a:off x="3988725" y="731850"/>
            <a:ext cx="13789824"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Brainstorming</a:t>
            </a:r>
            <a:endParaRPr b="0" i="0" sz="7200" u="none" cap="none" strike="noStrike">
              <a:solidFill>
                <a:schemeClr val="lt1"/>
              </a:solidFill>
              <a:latin typeface="Anton"/>
              <a:ea typeface="Anton"/>
              <a:cs typeface="Anton"/>
              <a:sym typeface="Anton"/>
            </a:endParaRPr>
          </a:p>
        </p:txBody>
      </p:sp>
      <p:pic>
        <p:nvPicPr>
          <p:cNvPr id="157" name="Google Shape;157;p6"/>
          <p:cNvPicPr preferRelativeResize="0"/>
          <p:nvPr/>
        </p:nvPicPr>
        <p:blipFill rotWithShape="1">
          <a:blip r:embed="rId4">
            <a:alphaModFix/>
          </a:blip>
          <a:srcRect b="0" l="0" r="0" t="0"/>
          <a:stretch/>
        </p:blipFill>
        <p:spPr>
          <a:xfrm>
            <a:off x="208503" y="4155931"/>
            <a:ext cx="2505075" cy="284797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58" name="Google Shape;158;p6"/>
          <p:cNvSpPr/>
          <p:nvPr/>
        </p:nvSpPr>
        <p:spPr>
          <a:xfrm>
            <a:off x="-363197"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9" name="Google Shape;159;p6"/>
          <p:cNvPicPr preferRelativeResize="0"/>
          <p:nvPr/>
        </p:nvPicPr>
        <p:blipFill rotWithShape="1">
          <a:blip r:embed="rId6">
            <a:alphaModFix/>
          </a:blip>
          <a:srcRect b="0" l="0" r="0" t="0"/>
          <a:stretch/>
        </p:blipFill>
        <p:spPr>
          <a:xfrm>
            <a:off x="5691237" y="4155931"/>
            <a:ext cx="6954045" cy="471566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60" name="Google Shape;160;p6"/>
          <p:cNvPicPr preferRelativeResize="0"/>
          <p:nvPr/>
        </p:nvPicPr>
        <p:blipFill rotWithShape="1">
          <a:blip r:embed="rId7">
            <a:alphaModFix/>
          </a:blip>
          <a:srcRect b="0" l="0" r="0" t="0"/>
          <a:stretch/>
        </p:blipFill>
        <p:spPr>
          <a:xfrm>
            <a:off x="14835266" y="1078822"/>
            <a:ext cx="1924380" cy="241496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61" name="Google Shape;161;p6"/>
          <p:cNvSpPr txBox="1"/>
          <p:nvPr/>
        </p:nvSpPr>
        <p:spPr>
          <a:xfrm>
            <a:off x="4005787" y="2442494"/>
            <a:ext cx="132381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Modello di riferimento: che cos'è?</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5" name="Shape 165"/>
        <p:cNvGrpSpPr/>
        <p:nvPr/>
      </p:nvGrpSpPr>
      <p:grpSpPr>
        <a:xfrm>
          <a:off x="0" y="0"/>
          <a:ext cx="0" cy="0"/>
          <a:chOff x="0" y="0"/>
          <a:chExt cx="0" cy="0"/>
        </a:xfrm>
      </p:grpSpPr>
      <p:sp>
        <p:nvSpPr>
          <p:cNvPr id="166" name="Google Shape;166;p7"/>
          <p:cNvSpPr/>
          <p:nvPr/>
        </p:nvSpPr>
        <p:spPr>
          <a:xfrm>
            <a:off x="3316924" y="0"/>
            <a:ext cx="15222728" cy="10288692"/>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67" name="Google Shape;167;p7"/>
          <p:cNvGrpSpPr/>
          <p:nvPr/>
        </p:nvGrpSpPr>
        <p:grpSpPr>
          <a:xfrm>
            <a:off x="-18554" y="-216991"/>
            <a:ext cx="2922084" cy="10503991"/>
            <a:chOff x="0" y="-57150"/>
            <a:chExt cx="769602" cy="2766483"/>
          </a:xfrm>
        </p:grpSpPr>
        <p:sp>
          <p:nvSpPr>
            <p:cNvPr id="168" name="Google Shape;168;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0" name="Google Shape;170;p7"/>
          <p:cNvSpPr/>
          <p:nvPr/>
        </p:nvSpPr>
        <p:spPr>
          <a:xfrm>
            <a:off x="14745281" y="9058904"/>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1" name="Google Shape;171;p7"/>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2" name="Google Shape;172;p7"/>
          <p:cNvPicPr preferRelativeResize="0"/>
          <p:nvPr/>
        </p:nvPicPr>
        <p:blipFill rotWithShape="1">
          <a:blip r:embed="rId5">
            <a:alphaModFix/>
          </a:blip>
          <a:srcRect b="0" l="0" r="0" t="0"/>
          <a:stretch/>
        </p:blipFill>
        <p:spPr>
          <a:xfrm>
            <a:off x="516302" y="5214841"/>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grpSp>
        <p:nvGrpSpPr>
          <p:cNvPr id="173" name="Google Shape;173;p7"/>
          <p:cNvGrpSpPr/>
          <p:nvPr/>
        </p:nvGrpSpPr>
        <p:grpSpPr>
          <a:xfrm>
            <a:off x="-18554" y="-216992"/>
            <a:ext cx="2922102" cy="10504504"/>
            <a:chOff x="0" y="-57150"/>
            <a:chExt cx="769602" cy="2766600"/>
          </a:xfrm>
        </p:grpSpPr>
        <p:sp>
          <p:nvSpPr>
            <p:cNvPr id="174" name="Google Shape;174;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5" name="Google Shape;175;p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6" name="Google Shape;176;p7"/>
          <p:cNvSpPr/>
          <p:nvPr/>
        </p:nvSpPr>
        <p:spPr>
          <a:xfrm>
            <a:off x="14745281" y="9058904"/>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7" name="Google Shape;177;p7"/>
          <p:cNvSpPr txBox="1"/>
          <p:nvPr/>
        </p:nvSpPr>
        <p:spPr>
          <a:xfrm>
            <a:off x="3746700" y="534200"/>
            <a:ext cx="14247300" cy="1832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600"/>
              <a:buFont typeface="Arial"/>
              <a:buNone/>
            </a:pPr>
            <a:r>
              <a:rPr b="0" i="0" lang="en-US" sz="5600" u="none" cap="none" strike="noStrike">
                <a:solidFill>
                  <a:schemeClr val="lt1"/>
                </a:solidFill>
                <a:latin typeface="Anton"/>
                <a:ea typeface="Anton"/>
                <a:cs typeface="Anton"/>
                <a:sym typeface="Anton"/>
              </a:rPr>
              <a:t>Modelli di riferimento nel campo dell’educazione e ricerca</a:t>
            </a:r>
            <a:endParaRPr b="0" i="0" sz="5600" u="none" cap="none" strike="noStrike">
              <a:solidFill>
                <a:schemeClr val="lt1"/>
              </a:solidFill>
              <a:latin typeface="Anton"/>
              <a:ea typeface="Anton"/>
              <a:cs typeface="Anton"/>
              <a:sym typeface="Anton"/>
            </a:endParaRPr>
          </a:p>
        </p:txBody>
      </p:sp>
      <p:sp>
        <p:nvSpPr>
          <p:cNvPr id="178" name="Google Shape;178;p7"/>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9" name="Google Shape;179;p7"/>
          <p:cNvPicPr preferRelativeResize="0"/>
          <p:nvPr/>
        </p:nvPicPr>
        <p:blipFill rotWithShape="1">
          <a:blip r:embed="rId5">
            <a:alphaModFix/>
          </a:blip>
          <a:srcRect b="0" l="0" r="0" t="0"/>
          <a:stretch/>
        </p:blipFill>
        <p:spPr>
          <a:xfrm>
            <a:off x="516302" y="5214841"/>
            <a:ext cx="2231700" cy="22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deafactivism #deafcommunity #deafeducation #deafresearchers&#10;#erasmusplus  #deafstudies  #deafcultureheritageanddiversity&#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180" name="Google Shape;180;p7" title="6.1 Figure di riferimento sorde nel campo dell'educazione e della ricerca (LIS - ITA)">
            <a:hlinkClick r:id="rId6"/>
          </p:cNvPr>
          <p:cNvPicPr preferRelativeResize="0"/>
          <p:nvPr/>
        </p:nvPicPr>
        <p:blipFill rotWithShape="1">
          <a:blip r:embed="rId7">
            <a:alphaModFix/>
          </a:blip>
          <a:srcRect b="0" l="0" r="0" t="0"/>
          <a:stretch/>
        </p:blipFill>
        <p:spPr>
          <a:xfrm>
            <a:off x="4572000" y="2491400"/>
            <a:ext cx="10989204" cy="6181425"/>
          </a:xfrm>
          <a:prstGeom prst="rect">
            <a:avLst/>
          </a:prstGeom>
          <a:noFill/>
          <a:ln>
            <a:noFill/>
          </a:ln>
        </p:spPr>
      </p:pic>
      <p:sp>
        <p:nvSpPr>
          <p:cNvPr id="181" name="Google Shape;181;p7"/>
          <p:cNvSpPr txBox="1"/>
          <p:nvPr/>
        </p:nvSpPr>
        <p:spPr>
          <a:xfrm>
            <a:off x="4572000" y="8797925"/>
            <a:ext cx="4765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solidFill>
                  <a:schemeClr val="lt1"/>
                </a:solidFill>
                <a:latin typeface="Quicksand Medium"/>
                <a:ea typeface="Quicksand Medium"/>
                <a:cs typeface="Quicksand Medium"/>
                <a:sym typeface="Quicksand Medium"/>
              </a:rPr>
              <a:t>Video: </a:t>
            </a:r>
            <a:r>
              <a:rPr lang="en-US" sz="1600" u="sng">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a:t>
            </a:r>
            <a:r>
              <a:rPr lang="en-US" sz="1600" u="sng">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ttps://youtu.be/4C7dJg0YYhQ</a:t>
            </a:r>
            <a:r>
              <a:rPr lang="en-US" sz="1600">
                <a:solidFill>
                  <a:schemeClr val="lt1"/>
                </a:solidFill>
                <a:latin typeface="Quicksand Medium"/>
                <a:ea typeface="Quicksand Medium"/>
                <a:cs typeface="Quicksand Medium"/>
                <a:sym typeface="Quicksand Medium"/>
              </a:rPr>
              <a:t> </a:t>
            </a:r>
            <a:endParaRPr sz="1600">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85" name="Shape 185"/>
        <p:cNvGrpSpPr/>
        <p:nvPr/>
      </p:nvGrpSpPr>
      <p:grpSpPr>
        <a:xfrm>
          <a:off x="0" y="0"/>
          <a:ext cx="0" cy="0"/>
          <a:chOff x="0" y="0"/>
          <a:chExt cx="0" cy="0"/>
        </a:xfrm>
      </p:grpSpPr>
      <p:grpSp>
        <p:nvGrpSpPr>
          <p:cNvPr id="186" name="Google Shape;186;p9"/>
          <p:cNvGrpSpPr/>
          <p:nvPr/>
        </p:nvGrpSpPr>
        <p:grpSpPr>
          <a:xfrm>
            <a:off x="-18554" y="-216991"/>
            <a:ext cx="2922084" cy="10503991"/>
            <a:chOff x="0" y="-57150"/>
            <a:chExt cx="769602" cy="2766483"/>
          </a:xfrm>
        </p:grpSpPr>
        <p:sp>
          <p:nvSpPr>
            <p:cNvPr id="187" name="Google Shape;187;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89" name="Google Shape;189;p9"/>
          <p:cNvGrpSpPr/>
          <p:nvPr/>
        </p:nvGrpSpPr>
        <p:grpSpPr>
          <a:xfrm>
            <a:off x="3316924" y="-216992"/>
            <a:ext cx="15222881" cy="10504059"/>
            <a:chOff x="0" y="-57150"/>
            <a:chExt cx="769602" cy="2766483"/>
          </a:xfrm>
        </p:grpSpPr>
        <p:sp>
          <p:nvSpPr>
            <p:cNvPr id="190" name="Google Shape;190;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2" name="Google Shape;192;p9"/>
          <p:cNvSpPr/>
          <p:nvPr/>
        </p:nvSpPr>
        <p:spPr>
          <a:xfrm>
            <a:off x="14745281" y="9058904"/>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3" name="Google Shape;193;p9"/>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Waffe, Schlagring enthält.&#10;&#10;KI-generierte Inhalte können fehlerhaft sein." id="194" name="Google Shape;194;p9"/>
          <p:cNvPicPr preferRelativeResize="0"/>
          <p:nvPr/>
        </p:nvPicPr>
        <p:blipFill rotWithShape="1">
          <a:blip r:embed="rId5">
            <a:alphaModFix/>
          </a:blip>
          <a:srcRect b="0" l="0" r="0" t="0"/>
          <a:stretch/>
        </p:blipFill>
        <p:spPr>
          <a:xfrm>
            <a:off x="552228" y="4563310"/>
            <a:ext cx="2422501" cy="242250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95" name="Google Shape;195;p9"/>
          <p:cNvPicPr preferRelativeResize="0"/>
          <p:nvPr/>
        </p:nvPicPr>
        <p:blipFill rotWithShape="1">
          <a:blip r:embed="rId6">
            <a:alphaModFix/>
          </a:blip>
          <a:srcRect b="0" l="0" r="0" t="0"/>
          <a:stretch/>
        </p:blipFill>
        <p:spPr>
          <a:xfrm>
            <a:off x="14518454" y="2034010"/>
            <a:ext cx="2357400" cy="2790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96" name="Google Shape;196;p9"/>
          <p:cNvSpPr txBox="1"/>
          <p:nvPr/>
        </p:nvSpPr>
        <p:spPr>
          <a:xfrm>
            <a:off x="3759100" y="412000"/>
            <a:ext cx="16459500" cy="139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Attività: Discussione</a:t>
            </a:r>
            <a:endParaRPr b="0" i="0" sz="7200" u="none" cap="none" strike="noStrike">
              <a:solidFill>
                <a:schemeClr val="lt1"/>
              </a:solidFill>
              <a:latin typeface="Anton"/>
              <a:ea typeface="Anton"/>
              <a:cs typeface="Anton"/>
              <a:sym typeface="Anton"/>
            </a:endParaRPr>
          </a:p>
        </p:txBody>
      </p:sp>
      <p:sp>
        <p:nvSpPr>
          <p:cNvPr id="197" name="Google Shape;197;p9"/>
          <p:cNvSpPr/>
          <p:nvPr/>
        </p:nvSpPr>
        <p:spPr>
          <a:xfrm>
            <a:off x="4065125" y="2610552"/>
            <a:ext cx="13176900" cy="459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Sommario: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100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Cosa hanno fatto/raggiunto?  </a:t>
            </a:r>
            <a:endParaRPr b="0" i="0" sz="3300" u="none" cap="none" strike="noStrike">
              <a:solidFill>
                <a:schemeClr val="lt1"/>
              </a:solidFill>
              <a:latin typeface="Quicksand Medium"/>
              <a:ea typeface="Quicksand Medium"/>
              <a:cs typeface="Quicksand Medium"/>
              <a:sym typeface="Quicksand Medium"/>
            </a:endParaRPr>
          </a:p>
          <a:p>
            <a:pPr indent="0" lvl="0" marL="0" marR="0" rtl="0" algn="l">
              <a:lnSpc>
                <a:spcPct val="150000"/>
              </a:lnSpc>
              <a:spcBef>
                <a:spcPts val="100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Perché sono importanti per noi?</a:t>
            </a:r>
            <a:endParaRPr b="0" i="0" sz="49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Evidenziare le caratteristiche in comune.</a:t>
            </a:r>
            <a:endParaRPr b="0" i="0" sz="48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01" name="Shape 201"/>
        <p:cNvGrpSpPr/>
        <p:nvPr/>
      </p:nvGrpSpPr>
      <p:grpSpPr>
        <a:xfrm>
          <a:off x="0" y="0"/>
          <a:ext cx="0" cy="0"/>
          <a:chOff x="0" y="0"/>
          <a:chExt cx="0" cy="0"/>
        </a:xfrm>
      </p:grpSpPr>
      <p:grpSp>
        <p:nvGrpSpPr>
          <p:cNvPr id="202" name="Google Shape;202;p10"/>
          <p:cNvGrpSpPr/>
          <p:nvPr/>
        </p:nvGrpSpPr>
        <p:grpSpPr>
          <a:xfrm>
            <a:off x="3352125" y="-216991"/>
            <a:ext cx="15187666" cy="10503991"/>
            <a:chOff x="0" y="-57150"/>
            <a:chExt cx="769602" cy="2766483"/>
          </a:xfrm>
        </p:grpSpPr>
        <p:sp>
          <p:nvSpPr>
            <p:cNvPr id="203" name="Google Shape;203;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5" name="Google Shape;205;p10"/>
          <p:cNvSpPr/>
          <p:nvPr/>
        </p:nvSpPr>
        <p:spPr>
          <a:xfrm>
            <a:off x="14745281" y="9058904"/>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p10"/>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07" name="Google Shape;207;p10"/>
          <p:cNvPicPr preferRelativeResize="0"/>
          <p:nvPr/>
        </p:nvPicPr>
        <p:blipFill rotWithShape="1">
          <a:blip r:embed="rId5">
            <a:alphaModFix/>
          </a:blip>
          <a:srcRect b="0" l="0" r="0" t="0"/>
          <a:stretch/>
        </p:blipFill>
        <p:spPr>
          <a:xfrm>
            <a:off x="529825" y="4841979"/>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08" name="Google Shape;208;p10"/>
          <p:cNvSpPr txBox="1"/>
          <p:nvPr/>
        </p:nvSpPr>
        <p:spPr>
          <a:xfrm>
            <a:off x="3635400" y="618000"/>
            <a:ext cx="16459500" cy="121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400"/>
              <a:buFont typeface="Arial"/>
              <a:buNone/>
            </a:pPr>
            <a:r>
              <a:rPr b="0" i="0" lang="en-US" sz="6400" u="none" cap="none" strike="noStrike">
                <a:solidFill>
                  <a:schemeClr val="lt1"/>
                </a:solidFill>
                <a:latin typeface="Anton"/>
                <a:ea typeface="Anton"/>
                <a:cs typeface="Anton"/>
                <a:sym typeface="Anton"/>
              </a:rPr>
              <a:t>Modelli di riferimento nella comunità Sorda</a:t>
            </a:r>
            <a:endParaRPr b="0" i="0" sz="6400" u="none" cap="none" strike="noStrike">
              <a:solidFill>
                <a:schemeClr val="lt1"/>
              </a:solidFill>
              <a:latin typeface="Anton"/>
              <a:ea typeface="Anton"/>
              <a:cs typeface="Anton"/>
              <a:sym typeface="Anton"/>
            </a:endParaRPr>
          </a:p>
        </p:txBody>
      </p:sp>
      <p:sp>
        <p:nvSpPr>
          <p:cNvPr id="209" name="Google Shape;209;p10"/>
          <p:cNvSpPr txBox="1"/>
          <p:nvPr/>
        </p:nvSpPr>
        <p:spPr>
          <a:xfrm>
            <a:off x="3795625" y="2324450"/>
            <a:ext cx="136455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Significato</a:t>
            </a:r>
            <a:br>
              <a:rPr b="0" i="0" lang="en-US" sz="40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Mostrare che le persone sorde ottengono risultati positivi in una vasta gamma di settori.</a:t>
            </a:r>
            <a:endParaRPr b="0" i="0" sz="36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Effetti</a:t>
            </a:r>
            <a:endParaRPr b="0" i="0" sz="4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Ispirazione per altre persone sorde</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Abbattimento dei pregiudizi </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Aumento delle pratiche inclusive nelle istituzioni scolastiche</a:t>
            </a:r>
            <a:endParaRPr b="0" i="0" sz="3600" u="none" cap="none" strike="noStrike">
              <a:solidFill>
                <a:schemeClr val="dk1"/>
              </a:solidFill>
              <a:latin typeface="Quicksand Medium"/>
              <a:ea typeface="Quicksand Medium"/>
              <a:cs typeface="Quicksand Medium"/>
              <a:sym typeface="Quicksand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13" name="Shape 213"/>
        <p:cNvGrpSpPr/>
        <p:nvPr/>
      </p:nvGrpSpPr>
      <p:grpSpPr>
        <a:xfrm>
          <a:off x="0" y="0"/>
          <a:ext cx="0" cy="0"/>
          <a:chOff x="0" y="0"/>
          <a:chExt cx="0" cy="0"/>
        </a:xfrm>
      </p:grpSpPr>
      <p:grpSp>
        <p:nvGrpSpPr>
          <p:cNvPr id="214" name="Google Shape;214;p11"/>
          <p:cNvGrpSpPr/>
          <p:nvPr/>
        </p:nvGrpSpPr>
        <p:grpSpPr>
          <a:xfrm>
            <a:off x="3274653" y="-217067"/>
            <a:ext cx="15326470" cy="10504059"/>
            <a:chOff x="0" y="-57150"/>
            <a:chExt cx="769602" cy="2766483"/>
          </a:xfrm>
        </p:grpSpPr>
        <p:sp>
          <p:nvSpPr>
            <p:cNvPr id="215" name="Google Shape;215;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7" name="Google Shape;217;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18" name="Google Shape;218;p11"/>
          <p:cNvPicPr preferRelativeResize="0"/>
          <p:nvPr/>
        </p:nvPicPr>
        <p:blipFill rotWithShape="1">
          <a:blip r:embed="rId4">
            <a:alphaModFix/>
          </a:blip>
          <a:srcRect b="0" l="0" r="0" t="0"/>
          <a:stretch/>
        </p:blipFill>
        <p:spPr>
          <a:xfrm>
            <a:off x="560009" y="5671885"/>
            <a:ext cx="2147100" cy="1902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19" name="Google Shape;219;p11"/>
          <p:cNvSpPr/>
          <p:nvPr/>
        </p:nvSpPr>
        <p:spPr>
          <a:xfrm>
            <a:off x="-373833"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20" name="Google Shape;220;p11"/>
          <p:cNvPicPr preferRelativeResize="0"/>
          <p:nvPr/>
        </p:nvPicPr>
        <p:blipFill rotWithShape="1">
          <a:blip r:embed="rId6">
            <a:alphaModFix/>
          </a:blip>
          <a:srcRect b="0" l="0" r="0" t="0"/>
          <a:stretch/>
        </p:blipFill>
        <p:spPr>
          <a:xfrm>
            <a:off x="571897" y="3148019"/>
            <a:ext cx="2070300" cy="2054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21" name="Google Shape;221;p11"/>
          <p:cNvPicPr preferRelativeResize="0"/>
          <p:nvPr/>
        </p:nvPicPr>
        <p:blipFill rotWithShape="1">
          <a:blip r:embed="rId7">
            <a:alphaModFix/>
          </a:blip>
          <a:srcRect b="0" l="0" r="0" t="0"/>
          <a:stretch/>
        </p:blipFill>
        <p:spPr>
          <a:xfrm>
            <a:off x="13856195" y="1221799"/>
            <a:ext cx="3831000" cy="5743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22" name="Google Shape;222;p11"/>
          <p:cNvSpPr txBox="1"/>
          <p:nvPr/>
        </p:nvSpPr>
        <p:spPr>
          <a:xfrm>
            <a:off x="3851393" y="731850"/>
            <a:ext cx="13789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Anton"/>
                <a:ea typeface="Anton"/>
                <a:cs typeface="Anton"/>
                <a:sym typeface="Anton"/>
              </a:rPr>
              <a:t>Riflessione: Sfide</a:t>
            </a:r>
            <a:endParaRPr b="0" i="0" sz="5400" u="none" cap="none" strike="noStrike">
              <a:solidFill>
                <a:schemeClr val="lt1"/>
              </a:solidFill>
              <a:latin typeface="Anton"/>
              <a:ea typeface="Anton"/>
              <a:cs typeface="Anton"/>
              <a:sym typeface="Anton"/>
            </a:endParaRPr>
          </a:p>
        </p:txBody>
      </p:sp>
      <p:sp>
        <p:nvSpPr>
          <p:cNvPr id="223" name="Google Shape;223;p11"/>
          <p:cNvSpPr txBox="1"/>
          <p:nvPr/>
        </p:nvSpPr>
        <p:spPr>
          <a:xfrm>
            <a:off x="3851400" y="2022900"/>
            <a:ext cx="13515600" cy="7956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Accesso limitato alle risorse  </a:t>
            </a:r>
            <a:br>
              <a:rPr b="1" i="0" lang="en-US" sz="4000" u="none" cap="none" strike="noStrike">
                <a:solidFill>
                  <a:schemeClr val="lt1"/>
                </a:solidFill>
                <a:latin typeface="Quicksand"/>
                <a:ea typeface="Quicksand"/>
                <a:cs typeface="Quicksand"/>
                <a:sym typeface="Quicksand"/>
              </a:rPr>
            </a:br>
            <a:r>
              <a:rPr b="0" i="0" lang="en-US" sz="3000" u="none" cap="none" strike="noStrike">
                <a:solidFill>
                  <a:schemeClr val="lt1"/>
                </a:solidFill>
                <a:latin typeface="Quicksand Medium"/>
                <a:ea typeface="Quicksand Medium"/>
                <a:cs typeface="Quicksand Medium"/>
                <a:sym typeface="Quicksand Medium"/>
              </a:rPr>
              <a:t>(Es. interpreti di lingua dei segni, materiali accessibili)</a:t>
            </a:r>
            <a:endParaRPr b="0" i="0" sz="16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Barriere comunicative</a:t>
            </a:r>
            <a:endParaRPr b="1" i="0" sz="40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Mancanza o insufficiente disponibilità di interpreti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e supporti visivi</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Pregiudizi sociali</a:t>
            </a:r>
            <a:endParaRPr b="1" i="0" sz="40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Aspettative distorte, stereotipi, discriminazione</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1400"/>
              <a:buFont typeface="Arial"/>
              <a:buNone/>
            </a:pPr>
            <a:r>
              <a:t/>
            </a:r>
            <a:endParaRPr b="1" i="0" sz="14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Per superare questi ostacoli sono necessari: </a:t>
            </a:r>
            <a:endParaRPr b="1" i="0" sz="40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strutture inclusive, sensibilizzazione ed empowerment</a:t>
            </a:r>
            <a:endParaRPr b="0" i="0" sz="3000" u="none" cap="none" strike="noStrike">
              <a:solidFill>
                <a:schemeClr val="dk1"/>
              </a:solidFill>
              <a:latin typeface="Quicksand Medium"/>
              <a:ea typeface="Quicksand Medium"/>
              <a:cs typeface="Quicksand Medium"/>
              <a:sym typeface="Quicksand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27" name="Shape 227"/>
        <p:cNvGrpSpPr/>
        <p:nvPr/>
      </p:nvGrpSpPr>
      <p:grpSpPr>
        <a:xfrm>
          <a:off x="0" y="0"/>
          <a:ext cx="0" cy="0"/>
          <a:chOff x="0" y="0"/>
          <a:chExt cx="0" cy="0"/>
        </a:xfrm>
      </p:grpSpPr>
      <p:grpSp>
        <p:nvGrpSpPr>
          <p:cNvPr id="228" name="Google Shape;228;p16"/>
          <p:cNvGrpSpPr/>
          <p:nvPr/>
        </p:nvGrpSpPr>
        <p:grpSpPr>
          <a:xfrm>
            <a:off x="3220390" y="-217067"/>
            <a:ext cx="15326470" cy="10504059"/>
            <a:chOff x="0" y="-57150"/>
            <a:chExt cx="769602" cy="2766483"/>
          </a:xfrm>
        </p:grpSpPr>
        <p:sp>
          <p:nvSpPr>
            <p:cNvPr id="229" name="Google Shape;229;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1" name="Google Shape;231;p1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Waffe, Schlagring enthält.&#10;&#10;KI-generierte Inhalte können fehlerhaft sein." id="232" name="Google Shape;232;p16"/>
          <p:cNvPicPr preferRelativeResize="0"/>
          <p:nvPr/>
        </p:nvPicPr>
        <p:blipFill rotWithShape="1">
          <a:blip r:embed="rId4">
            <a:alphaModFix/>
          </a:blip>
          <a:srcRect b="0" l="0" r="0" t="0"/>
          <a:stretch/>
        </p:blipFill>
        <p:spPr>
          <a:xfrm>
            <a:off x="239167" y="4070701"/>
            <a:ext cx="2422500" cy="2422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33" name="Google Shape;233;p16"/>
          <p:cNvSpPr/>
          <p:nvPr/>
        </p:nvSpPr>
        <p:spPr>
          <a:xfrm>
            <a:off x="4136855" y="6002423"/>
            <a:ext cx="12093746"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1" i="0" sz="4000" u="none" cap="none" strike="noStrike">
              <a:solidFill>
                <a:schemeClr val="lt1"/>
              </a:solidFill>
              <a:latin typeface="Quicksand"/>
              <a:ea typeface="Quicksand"/>
              <a:cs typeface="Quicksand"/>
              <a:sym typeface="Quicksand"/>
            </a:endParaRPr>
          </a:p>
        </p:txBody>
      </p:sp>
      <p:pic>
        <p:nvPicPr>
          <p:cNvPr id="234" name="Google Shape;234;p16"/>
          <p:cNvPicPr preferRelativeResize="0"/>
          <p:nvPr/>
        </p:nvPicPr>
        <p:blipFill rotWithShape="1">
          <a:blip r:embed="rId5">
            <a:alphaModFix/>
          </a:blip>
          <a:srcRect b="0" l="0" r="0" t="0"/>
          <a:stretch/>
        </p:blipFill>
        <p:spPr>
          <a:xfrm>
            <a:off x="11879955" y="6898794"/>
            <a:ext cx="2347413" cy="234741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35" name="Google Shape;235;p16"/>
          <p:cNvPicPr preferRelativeResize="0"/>
          <p:nvPr/>
        </p:nvPicPr>
        <p:blipFill rotWithShape="1">
          <a:blip r:embed="rId6">
            <a:alphaModFix/>
          </a:blip>
          <a:srcRect b="0" l="0" r="0" t="0"/>
          <a:stretch/>
        </p:blipFill>
        <p:spPr>
          <a:xfrm>
            <a:off x="6423011" y="6858382"/>
            <a:ext cx="3760717" cy="250604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36" name="Google Shape;236;p16"/>
          <p:cNvSpPr/>
          <p:nvPr/>
        </p:nvSpPr>
        <p:spPr>
          <a:xfrm>
            <a:off x="10624782" y="7700208"/>
            <a:ext cx="1097280" cy="744583"/>
          </a:xfrm>
          <a:prstGeom prst="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7" name="Google Shape;237;p16"/>
          <p:cNvSpPr txBox="1"/>
          <p:nvPr/>
        </p:nvSpPr>
        <p:spPr>
          <a:xfrm>
            <a:off x="3988725" y="731850"/>
            <a:ext cx="13789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Dibattito, lavoro di gruppo, scambio</a:t>
            </a:r>
            <a:endParaRPr b="1" i="0" sz="6000" u="none" cap="none" strike="noStrike">
              <a:solidFill>
                <a:schemeClr val="lt1"/>
              </a:solidFill>
              <a:latin typeface="Anton"/>
              <a:ea typeface="Anton"/>
              <a:cs typeface="Anton"/>
              <a:sym typeface="Anton"/>
            </a:endParaRPr>
          </a:p>
        </p:txBody>
      </p:sp>
      <p:sp>
        <p:nvSpPr>
          <p:cNvPr id="238" name="Google Shape;238;p16"/>
          <p:cNvSpPr/>
          <p:nvPr/>
        </p:nvSpPr>
        <p:spPr>
          <a:xfrm>
            <a:off x="3988725" y="2381625"/>
            <a:ext cx="12241800" cy="769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chemeClr val="lt1"/>
                </a:solidFill>
                <a:latin typeface="Quicksand"/>
                <a:ea typeface="Quicksand"/>
                <a:cs typeface="Quicksand"/>
                <a:sym typeface="Quicksand"/>
              </a:rPr>
              <a:t>Quali barriere ci sono nel mio ambiente?</a:t>
            </a:r>
            <a:endParaRPr b="0" i="0" sz="4400" u="none" cap="none" strike="noStrike">
              <a:solidFill>
                <a:schemeClr val="lt1"/>
              </a:solidFill>
              <a:latin typeface="Arial"/>
              <a:ea typeface="Arial"/>
              <a:cs typeface="Arial"/>
              <a:sym typeface="Arial"/>
            </a:endParaRPr>
          </a:p>
        </p:txBody>
      </p:sp>
      <p:sp>
        <p:nvSpPr>
          <p:cNvPr id="239" name="Google Shape;239;p16"/>
          <p:cNvSpPr/>
          <p:nvPr/>
        </p:nvSpPr>
        <p:spPr>
          <a:xfrm>
            <a:off x="-373833"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0" name="Google Shape;240;p16"/>
          <p:cNvSpPr txBox="1"/>
          <p:nvPr/>
        </p:nvSpPr>
        <p:spPr>
          <a:xfrm>
            <a:off x="3988725" y="3792846"/>
            <a:ext cx="14070900" cy="2057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Domande:</a:t>
            </a:r>
            <a:r>
              <a:rPr b="0" i="0" lang="en-US" sz="4000" u="none" cap="none" strike="noStrike">
                <a:solidFill>
                  <a:schemeClr val="lt1"/>
                </a:solidFill>
                <a:latin typeface="Quicksand Medium"/>
                <a:ea typeface="Quicksand Medium"/>
                <a:cs typeface="Quicksand Medium"/>
                <a:sym typeface="Quicksand Medium"/>
              </a:rPr>
              <a:t>  </a:t>
            </a:r>
            <a:endParaRPr b="0" i="0" sz="4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4000"/>
              <a:buFont typeface="Quicksand Medium"/>
              <a:buChar char="●"/>
            </a:pPr>
            <a:r>
              <a:rPr b="0" i="0" lang="en-US" sz="4000" u="none" cap="none" strike="noStrike">
                <a:solidFill>
                  <a:schemeClr val="lt1"/>
                </a:solidFill>
                <a:latin typeface="Quicksand Medium"/>
                <a:ea typeface="Quicksand Medium"/>
                <a:cs typeface="Quicksand Medium"/>
                <a:sym typeface="Quicksand Medium"/>
              </a:rPr>
              <a:t>Come si possono creare strutture più inclusive?  </a:t>
            </a:r>
            <a:endParaRPr b="0" i="0" sz="4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4000"/>
              <a:buFont typeface="Quicksand Medium"/>
              <a:buChar char="●"/>
            </a:pPr>
            <a:r>
              <a:rPr b="0" i="0" lang="en-US" sz="4000" u="none" cap="none" strike="noStrike">
                <a:solidFill>
                  <a:schemeClr val="lt1"/>
                </a:solidFill>
                <a:latin typeface="Quicksand Medium"/>
                <a:ea typeface="Quicksand Medium"/>
                <a:cs typeface="Quicksand Medium"/>
                <a:sym typeface="Quicksand Medium"/>
              </a:rPr>
              <a:t>Come si può rendere la comunicazione più inclusiva?</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44" name="Shape 244"/>
        <p:cNvGrpSpPr/>
        <p:nvPr/>
      </p:nvGrpSpPr>
      <p:grpSpPr>
        <a:xfrm>
          <a:off x="0" y="0"/>
          <a:ext cx="0" cy="0"/>
          <a:chOff x="0" y="0"/>
          <a:chExt cx="0" cy="0"/>
        </a:xfrm>
      </p:grpSpPr>
      <p:grpSp>
        <p:nvGrpSpPr>
          <p:cNvPr id="245" name="Google Shape;245;p17"/>
          <p:cNvGrpSpPr/>
          <p:nvPr/>
        </p:nvGrpSpPr>
        <p:grpSpPr>
          <a:xfrm>
            <a:off x="3274652" y="-217067"/>
            <a:ext cx="15326470" cy="10504504"/>
            <a:chOff x="0" y="-57150"/>
            <a:chExt cx="769602" cy="2766600"/>
          </a:xfrm>
        </p:grpSpPr>
        <p:sp>
          <p:nvSpPr>
            <p:cNvPr id="246" name="Google Shape;246;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p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8" name="Google Shape;248;p17"/>
          <p:cNvSpPr/>
          <p:nvPr/>
        </p:nvSpPr>
        <p:spPr>
          <a:xfrm>
            <a:off x="-373833"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9" name="Google Shape;249;p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Waffe, Schlagring enthält.&#10;&#10;KI-generierte Inhalte können fehlerhaft sein." id="250" name="Google Shape;250;p17"/>
          <p:cNvPicPr preferRelativeResize="0"/>
          <p:nvPr/>
        </p:nvPicPr>
        <p:blipFill rotWithShape="1">
          <a:blip r:embed="rId5">
            <a:alphaModFix/>
          </a:blip>
          <a:srcRect b="0" l="0" r="0" t="0"/>
          <a:stretch/>
        </p:blipFill>
        <p:spPr>
          <a:xfrm>
            <a:off x="284487" y="4400137"/>
            <a:ext cx="2422501" cy="242250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1" name="Google Shape;251;p17"/>
          <p:cNvPicPr preferRelativeResize="0"/>
          <p:nvPr/>
        </p:nvPicPr>
        <p:blipFill rotWithShape="1">
          <a:blip r:embed="rId6">
            <a:alphaModFix/>
          </a:blip>
          <a:srcRect b="0" l="0" r="0" t="0"/>
          <a:stretch/>
        </p:blipFill>
        <p:spPr>
          <a:xfrm>
            <a:off x="12976796" y="5870947"/>
            <a:ext cx="4387500" cy="2926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2" name="Google Shape;252;p17"/>
          <p:cNvPicPr preferRelativeResize="0"/>
          <p:nvPr/>
        </p:nvPicPr>
        <p:blipFill rotWithShape="1">
          <a:blip r:embed="rId7">
            <a:alphaModFix/>
          </a:blip>
          <a:srcRect b="0" l="0" r="0" t="0"/>
          <a:stretch/>
        </p:blipFill>
        <p:spPr>
          <a:xfrm>
            <a:off x="13095932" y="1272993"/>
            <a:ext cx="4137600" cy="41376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53" name="Google Shape;253;p17"/>
          <p:cNvSpPr/>
          <p:nvPr/>
        </p:nvSpPr>
        <p:spPr>
          <a:xfrm>
            <a:off x="4074825" y="973500"/>
            <a:ext cx="8101800" cy="846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Sviluppo di soluzioni</a:t>
            </a:r>
            <a:endParaRPr b="0" i="0" sz="32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Riflettiamo: la scuola ideale</a:t>
            </a:r>
            <a:br>
              <a:rPr b="0" i="0" lang="en-US" sz="4000" u="none" cap="none" strike="noStrike">
                <a:solidFill>
                  <a:schemeClr val="lt1"/>
                </a:solidFill>
                <a:latin typeface="Quicksand"/>
                <a:ea typeface="Quicksand"/>
                <a:cs typeface="Quicksand"/>
                <a:sym typeface="Quicksand"/>
              </a:rPr>
            </a:br>
            <a:r>
              <a:rPr b="0" i="0" lang="en-US" sz="3000" u="none" cap="none" strike="noStrike">
                <a:solidFill>
                  <a:schemeClr val="lt1"/>
                </a:solidFill>
                <a:latin typeface="Quicksand Medium"/>
                <a:ea typeface="Quicksand Medium"/>
                <a:cs typeface="Quicksand Medium"/>
                <a:sym typeface="Quicksand Medium"/>
              </a:rPr>
              <a:t>Nella tua scuola modello ci sono studenti sordi e udenti.</a:t>
            </a:r>
            <a:endParaRPr b="0" i="0" sz="30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Com'è questa scuola?</a:t>
            </a:r>
            <a:endParaRPr b="0" i="0" sz="4000" u="none" cap="none" strike="noStrike">
              <a:solidFill>
                <a:schemeClr val="lt1"/>
              </a:solidFill>
              <a:latin typeface="Quicksand"/>
              <a:ea typeface="Quicksand"/>
              <a:cs typeface="Quicksand"/>
              <a:sym typeface="Quicksand"/>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Qual è il modo migliore per comunicare? </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Di cosa devono essere capaci gli insegnanti?</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Come sono le aule? </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Quali materiali didattici vengono utilizzati? </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Come sono organizzate le aule? </a:t>
            </a: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57" name="Shape 257"/>
        <p:cNvGrpSpPr/>
        <p:nvPr/>
      </p:nvGrpSpPr>
      <p:grpSpPr>
        <a:xfrm>
          <a:off x="0" y="0"/>
          <a:ext cx="0" cy="0"/>
          <a:chOff x="0" y="0"/>
          <a:chExt cx="0" cy="0"/>
        </a:xfrm>
      </p:grpSpPr>
      <p:grpSp>
        <p:nvGrpSpPr>
          <p:cNvPr id="258" name="Google Shape;258;p18"/>
          <p:cNvGrpSpPr/>
          <p:nvPr/>
        </p:nvGrpSpPr>
        <p:grpSpPr>
          <a:xfrm>
            <a:off x="2750908" y="-216991"/>
            <a:ext cx="15326435" cy="10503991"/>
            <a:chOff x="0" y="-57150"/>
            <a:chExt cx="769602" cy="2766483"/>
          </a:xfrm>
        </p:grpSpPr>
        <p:sp>
          <p:nvSpPr>
            <p:cNvPr id="259" name="Google Shape;259;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1" name="Google Shape;261;p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p18"/>
          <p:cNvSpPr/>
          <p:nvPr/>
        </p:nvSpPr>
        <p:spPr>
          <a:xfrm>
            <a:off x="3421675" y="598900"/>
            <a:ext cx="13984800" cy="876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6000"/>
              <a:buFont typeface="Arial"/>
              <a:buNone/>
            </a:pPr>
            <a:r>
              <a:rPr b="0" i="0" lang="en-US" sz="6000" u="none" cap="none" strike="noStrike">
                <a:solidFill>
                  <a:schemeClr val="lt1"/>
                </a:solidFill>
                <a:latin typeface="Anton"/>
                <a:ea typeface="Anton"/>
                <a:cs typeface="Anton"/>
                <a:sym typeface="Anton"/>
              </a:rPr>
              <a:t>Sintesi - Prospettive future</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I modelli di riferimento possono motivare e cambiare le percezioni.</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 </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Sono necessarie strutture e un'istruzione inclusive!</a:t>
            </a:r>
            <a:endParaRPr b="0" i="0" sz="1400" u="none" cap="none" strike="noStrike">
              <a:solidFill>
                <a:schemeClr val="dk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Tutti </a:t>
            </a:r>
            <a:r>
              <a:rPr b="0" i="0" lang="en-US" sz="3600" u="none" cap="none" strike="noStrike">
                <a:solidFill>
                  <a:schemeClr val="lt1"/>
                </a:solidFill>
                <a:latin typeface="Quicksand Medium"/>
                <a:ea typeface="Quicksand Medium"/>
                <a:cs typeface="Quicksand Medium"/>
                <a:sym typeface="Quicksand Medium"/>
              </a:rPr>
              <a:t>possono contribuire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a migliorare la situazione:</a:t>
            </a:r>
            <a:br>
              <a:rPr b="0" i="0" lang="en-US" sz="3600" u="none" cap="none" strike="noStrike">
                <a:solidFill>
                  <a:schemeClr val="lt1"/>
                </a:solidFill>
                <a:latin typeface="Quicksand Medium"/>
                <a:ea typeface="Quicksand Medium"/>
                <a:cs typeface="Quicksand Medium"/>
                <a:sym typeface="Quicksand Medium"/>
              </a:rPr>
            </a:b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sensibilizzazione </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misure pratiche </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cooperazione</a:t>
            </a:r>
            <a:endParaRPr b="0" i="0" sz="3200" u="none" cap="none" strike="noStrike">
              <a:solidFill>
                <a:schemeClr val="lt1"/>
              </a:solidFill>
              <a:latin typeface="Quicksand Medium"/>
              <a:ea typeface="Quicksand Medium"/>
              <a:cs typeface="Quicksand Medium"/>
              <a:sym typeface="Quicksand Medium"/>
            </a:endParaRPr>
          </a:p>
        </p:txBody>
      </p:sp>
      <p:sp>
        <p:nvSpPr>
          <p:cNvPr id="263" name="Google Shape;263;p18"/>
          <p:cNvSpPr/>
          <p:nvPr/>
        </p:nvSpPr>
        <p:spPr>
          <a:xfrm>
            <a:off x="-315334" y="120238"/>
            <a:ext cx="3022322" cy="1749457"/>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64" name="Google Shape;264;p18"/>
          <p:cNvPicPr preferRelativeResize="0"/>
          <p:nvPr/>
        </p:nvPicPr>
        <p:blipFill rotWithShape="1">
          <a:blip r:embed="rId5">
            <a:alphaModFix/>
          </a:blip>
          <a:srcRect b="0" l="0" r="0" t="0"/>
          <a:stretch/>
        </p:blipFill>
        <p:spPr>
          <a:xfrm>
            <a:off x="355363" y="4546556"/>
            <a:ext cx="2142076" cy="184118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65" name="Google Shape;265;p18"/>
          <p:cNvPicPr preferRelativeResize="0"/>
          <p:nvPr/>
        </p:nvPicPr>
        <p:blipFill rotWithShape="1">
          <a:blip r:embed="rId6">
            <a:alphaModFix/>
          </a:blip>
          <a:srcRect b="0" l="0" r="0" t="0"/>
          <a:stretch/>
        </p:blipFill>
        <p:spPr>
          <a:xfrm>
            <a:off x="9531606" y="4729436"/>
            <a:ext cx="2964587" cy="296458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66" name="Google Shape;266;p18"/>
          <p:cNvPicPr preferRelativeResize="0"/>
          <p:nvPr/>
        </p:nvPicPr>
        <p:blipFill rotWithShape="1">
          <a:blip r:embed="rId7">
            <a:alphaModFix/>
          </a:blip>
          <a:srcRect b="0" l="0" r="0" t="0"/>
          <a:stretch/>
        </p:blipFill>
        <p:spPr>
          <a:xfrm>
            <a:off x="12926168" y="4546556"/>
            <a:ext cx="4721200" cy="314746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70" name="Shape 270"/>
        <p:cNvGrpSpPr/>
        <p:nvPr/>
      </p:nvGrpSpPr>
      <p:grpSpPr>
        <a:xfrm>
          <a:off x="0" y="0"/>
          <a:ext cx="0" cy="0"/>
          <a:chOff x="0" y="0"/>
          <a:chExt cx="0" cy="0"/>
        </a:xfrm>
      </p:grpSpPr>
      <p:grpSp>
        <p:nvGrpSpPr>
          <p:cNvPr id="271" name="Google Shape;271;p19"/>
          <p:cNvGrpSpPr/>
          <p:nvPr/>
        </p:nvGrpSpPr>
        <p:grpSpPr>
          <a:xfrm>
            <a:off x="2961565" y="-216991"/>
            <a:ext cx="15326435" cy="10503991"/>
            <a:chOff x="0" y="-57150"/>
            <a:chExt cx="769602" cy="2766483"/>
          </a:xfrm>
        </p:grpSpPr>
        <p:sp>
          <p:nvSpPr>
            <p:cNvPr id="272" name="Google Shape;272;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4" name="Google Shape;274;p1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p19"/>
          <p:cNvSpPr/>
          <p:nvPr/>
        </p:nvSpPr>
        <p:spPr>
          <a:xfrm>
            <a:off x="3421679" y="1804124"/>
            <a:ext cx="13984800" cy="4832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Feedback</a:t>
            </a:r>
            <a:endParaRPr b="0" i="0" sz="7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chemeClr val="dk1"/>
              </a:buClr>
              <a:buSzPts val="4000"/>
              <a:buFont typeface="Arial"/>
              <a:buNone/>
            </a:pPr>
            <a:r>
              <a:rPr b="0" i="0" lang="en-US" sz="4000" u="none" cap="none" strike="noStrike">
                <a:solidFill>
                  <a:schemeClr val="lt1"/>
                </a:solidFill>
                <a:latin typeface="Quicksand"/>
                <a:ea typeface="Quicksand"/>
                <a:cs typeface="Quicksand"/>
                <a:sym typeface="Quicksand"/>
              </a:rPr>
              <a:t>Grazie per l'attenzione!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276" name="Google Shape;276;p19"/>
          <p:cNvSpPr/>
          <p:nvPr/>
        </p:nvSpPr>
        <p:spPr>
          <a:xfrm>
            <a:off x="-315334" y="120238"/>
            <a:ext cx="3022322" cy="1749457"/>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7" name="Google Shape;277;p19"/>
          <p:cNvPicPr preferRelativeResize="0"/>
          <p:nvPr/>
        </p:nvPicPr>
        <p:blipFill rotWithShape="1">
          <a:blip r:embed="rId5">
            <a:alphaModFix/>
          </a:blip>
          <a:srcRect b="0" l="0" r="0" t="0"/>
          <a:stretch/>
        </p:blipFill>
        <p:spPr>
          <a:xfrm>
            <a:off x="355363" y="4546556"/>
            <a:ext cx="2142076" cy="184118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78" name="Google Shape;278;p19"/>
          <p:cNvPicPr preferRelativeResize="0"/>
          <p:nvPr/>
        </p:nvPicPr>
        <p:blipFill rotWithShape="1">
          <a:blip r:embed="rId6">
            <a:alphaModFix/>
          </a:blip>
          <a:srcRect b="0" l="0" r="0" t="0"/>
          <a:stretch/>
        </p:blipFill>
        <p:spPr>
          <a:xfrm>
            <a:off x="9216130" y="6179906"/>
            <a:ext cx="2395800" cy="1597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82" name="Shape 282"/>
        <p:cNvGrpSpPr/>
        <p:nvPr/>
      </p:nvGrpSpPr>
      <p:grpSpPr>
        <a:xfrm>
          <a:off x="0" y="0"/>
          <a:ext cx="0" cy="0"/>
          <a:chOff x="0" y="0"/>
          <a:chExt cx="0" cy="0"/>
        </a:xfrm>
      </p:grpSpPr>
      <p:sp>
        <p:nvSpPr>
          <p:cNvPr id="283" name="Google Shape;283;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88" name="Google Shape;288;p3"/>
          <p:cNvGrpSpPr/>
          <p:nvPr/>
        </p:nvGrpSpPr>
        <p:grpSpPr>
          <a:xfrm>
            <a:off x="-228300" y="6944209"/>
            <a:ext cx="18940740" cy="4430740"/>
            <a:chOff x="0" y="-57150"/>
            <a:chExt cx="4988508" cy="1166944"/>
          </a:xfrm>
        </p:grpSpPr>
        <p:sp>
          <p:nvSpPr>
            <p:cNvPr id="289" name="Google Shape;289;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0" name="Google Shape;290;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1" name="Google Shape;291;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5" name="Google Shape;295;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p3"/>
          <p:cNvSpPr txBox="1"/>
          <p:nvPr/>
        </p:nvSpPr>
        <p:spPr>
          <a:xfrm>
            <a:off x="2157051" y="1867850"/>
            <a:ext cx="3722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297" name="Google Shape;297;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298" name="Google Shape;298;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299" name="Google Shape;299;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Manuela Hofer</dc:creator>
</cp:coreProperties>
</file>