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797675" cy="9928225"/>
  <p:embeddedFontLst>
    <p:embeddedFont>
      <p:font typeface="Anton"/>
      <p:regular r:id="rId22"/>
    </p:embeddedFont>
    <p:embeddedFont>
      <p:font typeface="Quicksand"/>
      <p:regular r:id="rId23"/>
      <p:bold r:id="rId24"/>
    </p:embeddedFont>
    <p:embeddedFont>
      <p:font typeface="Quicksand Medium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Po9GH6bE2Gy52pymE6qJPrCeA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ton-regular.fntdata"/><Relationship Id="rId21" Type="http://schemas.openxmlformats.org/officeDocument/2006/relationships/slide" Target="slides/slide16.xml"/><Relationship Id="rId24" Type="http://schemas.openxmlformats.org/officeDocument/2006/relationships/font" Target="fonts/Quicksand-bold.fntdata"/><Relationship Id="rId23" Type="http://schemas.openxmlformats.org/officeDocument/2006/relationships/font" Target="fonts/Quicksa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Medium-bold.fntdata"/><Relationship Id="rId25" Type="http://schemas.openxmlformats.org/officeDocument/2006/relationships/font" Target="fonts/QuicksandMedium-regular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92075" y="744538"/>
            <a:ext cx="6615113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c4a6dcc98_0_0:notes"/>
          <p:cNvSpPr txBox="1"/>
          <p:nvPr>
            <p:ph idx="1" type="body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dc4a6dcc98_0_0:notes"/>
          <p:cNvSpPr/>
          <p:nvPr>
            <p:ph idx="2" type="sldImg"/>
          </p:nvPr>
        </p:nvSpPr>
        <p:spPr>
          <a:xfrm>
            <a:off x="90488" y="744538"/>
            <a:ext cx="66168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4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1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6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11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16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17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8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9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3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5.jp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hyperlink" Target="http://www.youtube.com/watch?v=5GPv0MsSJSs" TargetMode="External"/><Relationship Id="rId6" Type="http://schemas.openxmlformats.org/officeDocument/2006/relationships/image" Target="../media/image15.jpg"/><Relationship Id="rId7" Type="http://schemas.openxmlformats.org/officeDocument/2006/relationships/hyperlink" Target="http://www.youtube.com/watch?v=ca0xa4fFrtU" TargetMode="External"/><Relationship Id="rId8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0.jpg"/><Relationship Id="rId6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9.png"/><Relationship Id="rId6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4.jpg"/><Relationship Id="rId6" Type="http://schemas.openxmlformats.org/officeDocument/2006/relationships/image" Target="../media/image3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7.jp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png"/><Relationship Id="rId10" Type="http://schemas.openxmlformats.org/officeDocument/2006/relationships/image" Target="../media/image16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9" Type="http://schemas.openxmlformats.org/officeDocument/2006/relationships/image" Target="../media/image20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26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c4a6dcc98_0_0"/>
          <p:cNvSpPr/>
          <p:nvPr/>
        </p:nvSpPr>
        <p:spPr>
          <a:xfrm>
            <a:off x="2922085" y="2373340"/>
            <a:ext cx="15365104" cy="7911252"/>
          </a:xfrm>
          <a:custGeom>
            <a:rect b="b" l="l" r="r" t="t"/>
            <a:pathLst>
              <a:path extrusionOk="0" h="2709333" w="769602">
                <a:moveTo>
                  <a:pt x="0" y="0"/>
                </a:moveTo>
                <a:lnTo>
                  <a:pt x="769602" y="0"/>
                </a:lnTo>
                <a:lnTo>
                  <a:pt x="76960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g3dc4a6dcc98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86" name="Google Shape;86;g3dc4a6dcc98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g3dc4a6dcc98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g3dc4a6dcc98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dc4a6dcc98_0_0"/>
          <p:cNvSpPr/>
          <p:nvPr/>
        </p:nvSpPr>
        <p:spPr>
          <a:xfrm>
            <a:off x="14393798" y="91457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g3dc4a6dcc98_0_0"/>
          <p:cNvSpPr txBox="1"/>
          <p:nvPr/>
        </p:nvSpPr>
        <p:spPr>
          <a:xfrm>
            <a:off x="3785989" y="1692304"/>
            <a:ext cx="13641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Dove rolmodellen en leiders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g3dc4a6dcc98_0_0"/>
          <p:cNvSpPr txBox="1"/>
          <p:nvPr/>
        </p:nvSpPr>
        <p:spPr>
          <a:xfrm>
            <a:off x="3786002" y="3616779"/>
            <a:ext cx="11401500" cy="18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Dove docenten en onderzoekers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" name="Google Shape;92;g3dc4a6dcc98_0_0"/>
          <p:cNvSpPr txBox="1"/>
          <p:nvPr/>
        </p:nvSpPr>
        <p:spPr>
          <a:xfrm>
            <a:off x="3585179" y="1258752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 txBox="1"/>
          <p:nvPr/>
        </p:nvSpPr>
        <p:spPr>
          <a:xfrm>
            <a:off x="4566845" y="3599254"/>
            <a:ext cx="12323100" cy="16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lang="en-US" sz="4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Kennismakingsronde</a:t>
            </a: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IJsbreker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"/>
          <p:cNvSpPr txBox="1"/>
          <p:nvPr/>
        </p:nvSpPr>
        <p:spPr>
          <a:xfrm>
            <a:off x="4854228" y="1585708"/>
            <a:ext cx="941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Introductie</a:t>
            </a:r>
            <a:endParaRPr b="1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0" name="Google Shape;10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542" y="5035004"/>
            <a:ext cx="998597" cy="100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4"/>
          <p:cNvSpPr/>
          <p:nvPr/>
        </p:nvSpPr>
        <p:spPr>
          <a:xfrm>
            <a:off x="-436050" y="10450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Google Shape;102;p4"/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03" name="Google Shape;103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4"/>
          <p:cNvSpPr/>
          <p:nvPr/>
        </p:nvSpPr>
        <p:spPr>
          <a:xfrm>
            <a:off x="-390620" y="58334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253120" y="3429009"/>
            <a:ext cx="4332300" cy="38532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4332001" y="2674723"/>
            <a:ext cx="12323100" cy="6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Doel van de workshop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Brainstormen: mijn ervaringen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Brainstorm: wat is een rolmodel eigenlijk?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Info: Rolmodellen in het onderwijs en onderzoek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Activiteit: presentaties van de rolmodellen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Info: Belang en effect van rolmodellen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Reflectie &amp; discussie: Uitdagingen in onderwijs en onderzoek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Activiteit: Oplossingen bedenken – de perfecte school (inclusie)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Samenvatting en vooruitblik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Feedback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4571993" y="1559434"/>
            <a:ext cx="941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Inhoud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83275" y="942126"/>
            <a:ext cx="3354300" cy="3381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18" name="Google Shape;118;p2"/>
          <p:cNvSpPr/>
          <p:nvPr/>
        </p:nvSpPr>
        <p:spPr>
          <a:xfrm>
            <a:off x="-363196" y="68925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2"/>
          <p:cNvGrpSpPr/>
          <p:nvPr/>
        </p:nvGrpSpPr>
        <p:grpSpPr>
          <a:xfrm>
            <a:off x="3132106" y="-300445"/>
            <a:ext cx="16106661" cy="10587445"/>
            <a:chOff x="0" y="-57150"/>
            <a:chExt cx="769602" cy="2766483"/>
          </a:xfrm>
        </p:grpSpPr>
        <p:sp>
          <p:nvSpPr>
            <p:cNvPr id="124" name="Google Shape;12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2"/>
          <p:cNvSpPr txBox="1"/>
          <p:nvPr/>
        </p:nvSpPr>
        <p:spPr>
          <a:xfrm>
            <a:off x="3938801" y="1213325"/>
            <a:ext cx="3156600" cy="16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9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Doel</a:t>
            </a:r>
            <a:endParaRPr b="1" i="0" sz="9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8" name="Google Shape;128;p12"/>
          <p:cNvSpPr txBox="1"/>
          <p:nvPr/>
        </p:nvSpPr>
        <p:spPr>
          <a:xfrm>
            <a:off x="3769375" y="2723749"/>
            <a:ext cx="13003200" cy="52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Bewustwording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de rol van rolmodellen in onderwijs en onderzoek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Reflectie 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op </a:t>
            </a: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problemen in de maatschappij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Beter begrijpen van inclusie en leren in twee talen</a:t>
            </a:r>
            <a:endParaRPr b="1" i="0" sz="32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9" name="Google Shape;12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69750" y="1395300"/>
            <a:ext cx="2816100" cy="2816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30" name="Google Shape;130;p12"/>
          <p:cNvSpPr/>
          <p:nvPr/>
        </p:nvSpPr>
        <p:spPr>
          <a:xfrm>
            <a:off x="-201247" y="183302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5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36" name="Google Shape;136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3729870" y="815232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Brainstormen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7224" y="815224"/>
            <a:ext cx="3064500" cy="34842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41" name="Google Shape;141;p5"/>
          <p:cNvSpPr txBox="1"/>
          <p:nvPr/>
        </p:nvSpPr>
        <p:spPr>
          <a:xfrm>
            <a:off x="4281055" y="3283527"/>
            <a:ext cx="13238018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was je favoriete leraar?</a:t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Waarom deze persoon?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Welke vaardigheden had hij/zij?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Verschillen met horende leerlingen?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-363197" y="13670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6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48" name="Google Shape;148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Brainstormen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4685137" y="2597994"/>
            <a:ext cx="13238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Rolmodel – wat is dat eigenlijk?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-363197" y="13670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12787" y="4155931"/>
            <a:ext cx="6954000" cy="4715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7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160" name="Google Shape;160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7"/>
          <p:cNvSpPr/>
          <p:nvPr/>
        </p:nvSpPr>
        <p:spPr>
          <a:xfrm>
            <a:off x="14745281" y="90589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3587716" y="-1194202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b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Info: Voorbeelden in onderwijs en onderzoek</a:t>
            </a:r>
            <a:endParaRPr b="0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164" name="Google Shape;164;p7"/>
          <p:cNvGrpSpPr/>
          <p:nvPr/>
        </p:nvGrpSpPr>
        <p:grpSpPr>
          <a:xfrm>
            <a:off x="3316924" y="-216992"/>
            <a:ext cx="15222881" cy="10504504"/>
            <a:chOff x="0" y="-57150"/>
            <a:chExt cx="769602" cy="2766600"/>
          </a:xfrm>
        </p:grpSpPr>
        <p:sp>
          <p:nvSpPr>
            <p:cNvPr id="165" name="Google Shape;165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7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3874300" y="1555850"/>
            <a:ext cx="137898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Video: Rolmodellen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9" name="Google Shape;169;p7" title="6A - Internationale docenten/onderzoeker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79075" y="4103000"/>
            <a:ext cx="5875911" cy="33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7" title="6A - Nederlandse docenten/onderzoeker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011736" y="4103000"/>
            <a:ext cx="5875911" cy="33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7"/>
          <p:cNvSpPr txBox="1"/>
          <p:nvPr/>
        </p:nvSpPr>
        <p:spPr>
          <a:xfrm>
            <a:off x="6404425" y="7687775"/>
            <a:ext cx="18252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Wereldwijd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13037088" y="7687775"/>
            <a:ext cx="18252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Nederland</a:t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8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178" name="Google Shape;178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0" name="Google Shape;180;p8"/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81" name="Google Shape;181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8"/>
          <p:cNvSpPr/>
          <p:nvPr/>
        </p:nvSpPr>
        <p:spPr>
          <a:xfrm>
            <a:off x="14745281" y="90589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3621778" y="-1425443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b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Activiteit: Presentaties</a:t>
            </a:r>
            <a:endParaRPr b="1" i="0" sz="6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Rechteck, Screenshot, Design, Reihe enthält.&#10;&#10;KI-generierte Inhalte können fehlerhaft sein." id="186" name="Google Shape;18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86830" y="3552948"/>
            <a:ext cx="3964200" cy="39642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descr="Ein Bild, das Entwurf, Design, Zeichnung, Darstellung enthält.&#10;&#10;KI-generierte Inhalte können fehlerhaft sein." id="187" name="Google Shape;187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63872" y="3716311"/>
            <a:ext cx="3817800" cy="38178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9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193" name="Google Shape;193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" name="Google Shape;195;p9"/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96" name="Google Shape;196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9"/>
          <p:cNvSpPr/>
          <p:nvPr/>
        </p:nvSpPr>
        <p:spPr>
          <a:xfrm>
            <a:off x="14745281" y="90589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 txBox="1"/>
          <p:nvPr/>
        </p:nvSpPr>
        <p:spPr>
          <a:xfrm>
            <a:off x="3587728" y="-610068"/>
            <a:ext cx="16459500" cy="33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b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1" i="0" lang="en-US" sz="81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Activiteit: Discussie</a:t>
            </a:r>
            <a:endParaRPr b="1" i="0" sz="81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4045310" y="2922289"/>
            <a:ext cx="13176900" cy="3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Samenvatting: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sz="4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Wat komt overeen?</a:t>
            </a:r>
            <a:endParaRPr b="0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Waffe, Schlagring enthält.&#10;&#10;KI-generierte Inhalte können fehlerhaft sein." id="202" name="Google Shape;20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55803" y="3429010"/>
            <a:ext cx="2422500" cy="2422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40"/>
              </a:srgbClr>
            </a:outerShdw>
          </a:effectLst>
        </p:spPr>
      </p:pic>
      <p:sp>
        <p:nvSpPr>
          <p:cNvPr id="203" name="Google Shape;203;p9"/>
          <p:cNvSpPr/>
          <p:nvPr/>
        </p:nvSpPr>
        <p:spPr>
          <a:xfrm>
            <a:off x="4297695" y="3728150"/>
            <a:ext cx="7913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Wat hebben ze gedaan/bereikt?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Waarom zijn ze belangrijk voor ons?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0"/>
          <p:cNvGrpSpPr/>
          <p:nvPr/>
        </p:nvGrpSpPr>
        <p:grpSpPr>
          <a:xfrm>
            <a:off x="3352125" y="-216991"/>
            <a:ext cx="15187666" cy="10503991"/>
            <a:chOff x="0" y="-57150"/>
            <a:chExt cx="769602" cy="2766483"/>
          </a:xfrm>
        </p:grpSpPr>
        <p:sp>
          <p:nvSpPr>
            <p:cNvPr id="209" name="Google Shape;209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10"/>
          <p:cNvSpPr/>
          <p:nvPr/>
        </p:nvSpPr>
        <p:spPr>
          <a:xfrm>
            <a:off x="14745281" y="90589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 txBox="1"/>
          <p:nvPr/>
        </p:nvSpPr>
        <p:spPr>
          <a:xfrm>
            <a:off x="3635399" y="-944221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b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Info:</a:t>
            </a:r>
            <a:b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Rolmodellen in de dovengemeenschap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3" name="Google Shape;213;p10"/>
          <p:cNvSpPr txBox="1"/>
          <p:nvPr/>
        </p:nvSpPr>
        <p:spPr>
          <a:xfrm>
            <a:off x="3635399" y="3274843"/>
            <a:ext cx="14297494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Betekenis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Laten zien dat dove mensen op allerlei verschillende gebieden succesvol zijn.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Effect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inspiratie voor andere dove mensen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het doorbreken van vooroordelen 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bevordering van inclusieve praktijken in onderwijsinstellingen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11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220" name="Google Shape;220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3274650" y="955575"/>
            <a:ext cx="137898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6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Reflectie: Uitdagingen</a:t>
            </a:r>
            <a:endParaRPr b="0" i="0" sz="6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4" name="Google Shape;224;p11"/>
          <p:cNvSpPr txBox="1"/>
          <p:nvPr/>
        </p:nvSpPr>
        <p:spPr>
          <a:xfrm>
            <a:off x="3274650" y="2838300"/>
            <a:ext cx="135156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Beperkte toegang tot middelen 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(bijv. gebarentaaltolken, inclusief materiaal)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Communicatiebarrières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Gebrek aan gebruik of beschikbaarheid van tolken en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visuele hulpmiddelen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Sociale vooroordelen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Overdreven verwachtingen, stereotypen, discriminatie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Om deze hindernissen te overwinnen is het volgende nodig: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inclusieve structuren, bewustmaking en empowerment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1"/>
          <p:cNvSpPr/>
          <p:nvPr/>
        </p:nvSpPr>
        <p:spPr>
          <a:xfrm>
            <a:off x="-373833" y="13670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705523" y="1324025"/>
            <a:ext cx="3001800" cy="4500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16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232" name="Google Shape;232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6"/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Discussie, groepswerk, uitwisseling</a:t>
            </a:r>
            <a:endParaRPr b="1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3988725" y="4114696"/>
            <a:ext cx="14070990" cy="20576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Vragen: </a:t>
            </a:r>
            <a:b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kunnen er meer inclusieve structuren worden gecreëerd? </a:t>
            </a:r>
            <a:b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kan communicatie inclusiever worden gemaakt?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6"/>
          <p:cNvSpPr/>
          <p:nvPr/>
        </p:nvSpPr>
        <p:spPr>
          <a:xfrm>
            <a:off x="3988725" y="2381631"/>
            <a:ext cx="1095043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Welke barrières zijn er in mijn omgeving?</a:t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6"/>
          <p:cNvSpPr/>
          <p:nvPr/>
        </p:nvSpPr>
        <p:spPr>
          <a:xfrm>
            <a:off x="4136855" y="6002423"/>
            <a:ext cx="1209374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9" name="Google Shape;239;p16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79955" y="6898794"/>
            <a:ext cx="2347413" cy="234741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41" name="Google Shape;24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23011" y="6858382"/>
            <a:ext cx="3760717" cy="250604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42" name="Google Shape;242;p16"/>
          <p:cNvSpPr/>
          <p:nvPr/>
        </p:nvSpPr>
        <p:spPr>
          <a:xfrm>
            <a:off x="10624782" y="7700208"/>
            <a:ext cx="1097280" cy="744583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17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248" name="Google Shape;248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7"/>
          <p:cNvSpPr/>
          <p:nvPr/>
        </p:nvSpPr>
        <p:spPr>
          <a:xfrm>
            <a:off x="4074824" y="973508"/>
            <a:ext cx="13984891" cy="846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Oplossingen ontwikkelen</a:t>
            </a:r>
            <a:endParaRPr b="0" i="0" sz="3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Stel je voor: de perfecte school</a:t>
            </a:r>
            <a:b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je modelschool zijn er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dove en horende leerlingen.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ziet deze school eruit?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Hoe verloopt de communicatie het beste?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Wat moeten leraren kunnen?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Hoe zien de lokalen eruit?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Welk lesmateriaal?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Hoe zien de lokalen eruit?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2" name="Google Shape;252;p17"/>
          <p:cNvSpPr/>
          <p:nvPr/>
        </p:nvSpPr>
        <p:spPr>
          <a:xfrm>
            <a:off x="-315334" y="120238"/>
            <a:ext cx="3022322" cy="1749457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72221" y="5763247"/>
            <a:ext cx="4387423" cy="292641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54" name="Google Shape;254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491357" y="1165293"/>
            <a:ext cx="4137659" cy="413765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18"/>
          <p:cNvGrpSpPr/>
          <p:nvPr/>
        </p:nvGrpSpPr>
        <p:grpSpPr>
          <a:xfrm>
            <a:off x="2750908" y="-216991"/>
            <a:ext cx="15326435" cy="10503991"/>
            <a:chOff x="0" y="-57150"/>
            <a:chExt cx="769602" cy="2766483"/>
          </a:xfrm>
        </p:grpSpPr>
        <p:sp>
          <p:nvSpPr>
            <p:cNvPr id="260" name="Google Shape;260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8"/>
          <p:cNvSpPr/>
          <p:nvPr/>
        </p:nvSpPr>
        <p:spPr>
          <a:xfrm>
            <a:off x="3421681" y="598904"/>
            <a:ext cx="13984891" cy="97565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Samenvatting - Vooruitzichten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Rolmodellen kunnen motiveren en percepties veranderen.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Inclusieve structuren en onderwijs zijn noodzakelijk!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Iedereen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kan bijdragen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aan het verbeteren van de situatie: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bewustwording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praktische maatregelen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samenwerking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4" name="Google Shape;264;p18"/>
          <p:cNvSpPr/>
          <p:nvPr/>
        </p:nvSpPr>
        <p:spPr>
          <a:xfrm>
            <a:off x="-315334" y="120238"/>
            <a:ext cx="3022322" cy="1749457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016231" y="5078861"/>
            <a:ext cx="2964600" cy="2964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19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271" name="Google Shape;271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" name="Google Shape;273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9"/>
          <p:cNvSpPr/>
          <p:nvPr/>
        </p:nvSpPr>
        <p:spPr>
          <a:xfrm>
            <a:off x="3421679" y="1804124"/>
            <a:ext cx="13984891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Bedankt voor </a:t>
            </a:r>
            <a:r>
              <a:rPr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aandacht! 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5" name="Google Shape;275;p19"/>
          <p:cNvSpPr/>
          <p:nvPr/>
        </p:nvSpPr>
        <p:spPr>
          <a:xfrm>
            <a:off x="-315334" y="120238"/>
            <a:ext cx="3022322" cy="1749457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16180" y="6402931"/>
            <a:ext cx="2395887" cy="159739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6" name="Google Shape;28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87" name="Google Shape;287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"/>
          <p:cNvSpPr txBox="1"/>
          <p:nvPr/>
        </p:nvSpPr>
        <p:spPr>
          <a:xfrm>
            <a:off x="2157051" y="1867850"/>
            <a:ext cx="3722400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Dove cultuur, erfgoed en diversiteit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2006-08-16T00:00:00.0000000Z</dcterms:created>
  <dc:creator>Manuela Hofer</dc:creator>
</cp:coreProperties>
</file>